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302" r:id="rId4"/>
    <p:sldId id="313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33552BDE-02D0-4CF6-9934-E97B5F018D66}">
          <p14:sldIdLst>
            <p14:sldId id="256"/>
          </p14:sldIdLst>
        </p14:section>
        <p14:section name="Интернет технологиялары" id="{3DD54AAF-3A54-486A-B820-B467DE66A425}">
          <p14:sldIdLst>
            <p14:sldId id="282"/>
            <p14:sldId id="258"/>
            <p14:sldId id="283"/>
            <p14:sldId id="284"/>
            <p14:sldId id="285"/>
            <p14:sldId id="286"/>
            <p14:sldId id="287"/>
          </p14:sldIdLst>
        </p14:section>
        <p14:section name="HTML" id="{6AAFCEFB-7FA9-490C-ACFB-FF09E3C9F2F3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0"/>
            <p14:sldId id="321"/>
            <p14:sldId id="318"/>
            <p14:sldId id="319"/>
            <p14:sldId id="322"/>
            <p14:sldId id="323"/>
            <p14:sldId id="324"/>
            <p14:sldId id="325"/>
            <p14:sldId id="28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920" autoAdjust="0"/>
  </p:normalViewPr>
  <p:slideViewPr>
    <p:cSldViewPr snapToGrid="0">
      <p:cViewPr varScale="1">
        <p:scale>
          <a:sx n="66" d="100"/>
          <a:sy n="66" d="100"/>
        </p:scale>
        <p:origin x="-2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389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16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865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835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45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62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04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824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1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641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473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D413-847B-4B28-B615-60B70E535F2A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95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607" y="1122363"/>
            <a:ext cx="10963373" cy="3091418"/>
          </a:xfrm>
        </p:spPr>
        <p:txBody>
          <a:bodyPr>
            <a:noAutofit/>
          </a:bodyPr>
          <a:lstStyle/>
          <a:p>
            <a:r>
              <a:rPr lang="kk-KZ" b="1" dirty="0" smtClean="0"/>
              <a:t>Интернет маркетинг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kk-KZ" sz="4800" dirty="0" smtClean="0"/>
              <a:t>Контекстная реклама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1544"/>
            <a:ext cx="9144000" cy="2032754"/>
          </a:xfrm>
        </p:spPr>
        <p:txBody>
          <a:bodyPr>
            <a:normAutofit/>
          </a:bodyPr>
          <a:lstStyle/>
          <a:p>
            <a:r>
              <a:rPr lang="kk-KZ" b="1" u="sng" dirty="0" smtClean="0"/>
              <a:t>Лекция № </a:t>
            </a:r>
            <a:r>
              <a:rPr lang="en-US" b="1" u="sng" dirty="0" smtClean="0"/>
              <a:t>3</a:t>
            </a:r>
            <a:endParaRPr lang="kk-KZ" b="1" u="sng" dirty="0" smtClean="0"/>
          </a:p>
          <a:p>
            <a:pPr algn="r"/>
            <a:r>
              <a:rPr lang="kk-KZ" dirty="0" smtClean="0"/>
              <a:t>Аристомбаева Меруерт Тұрлұбекқызы</a:t>
            </a:r>
          </a:p>
          <a:p>
            <a:pPr algn="r"/>
            <a:r>
              <a:rPr lang="kk-KZ" dirty="0" smtClean="0"/>
              <a:t>Лектор кафедры КОиХИ, Магистр ИС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7571" y="137052"/>
            <a:ext cx="1621409" cy="142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85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Продающие запросы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9760" y="1406298"/>
            <a:ext cx="87344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Геозапросы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299" y="1434421"/>
            <a:ext cx="8920843" cy="488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Околотематические</a:t>
            </a:r>
            <a:r>
              <a:rPr lang="ru-RU" b="1" dirty="0" smtClean="0"/>
              <a:t> запросы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0804" y="1413783"/>
            <a:ext cx="9195933" cy="481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Конкурентные запросы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4774" y="1372960"/>
            <a:ext cx="8915853" cy="5058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6304"/>
          </a:xfrm>
        </p:spPr>
        <p:txBody>
          <a:bodyPr/>
          <a:lstStyle/>
          <a:p>
            <a:r>
              <a:rPr lang="ru-RU" b="1" dirty="0" smtClean="0"/>
              <a:t>Виды объявлений(рекламы)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ru-RU" sz="3000" b="1" dirty="0" err="1" smtClean="0"/>
              <a:t>Текстово-графические</a:t>
            </a:r>
            <a:r>
              <a:rPr lang="ru-RU" sz="3000" b="1" dirty="0" smtClean="0"/>
              <a:t> объявления</a:t>
            </a:r>
            <a:r>
              <a:rPr lang="ru-RU" sz="3000" dirty="0" smtClean="0"/>
              <a:t>: рекламный материал, содержащий рекламную информацию, а также ссылку на сайт и/или на виртуальную визитку</a:t>
            </a:r>
          </a:p>
          <a:p>
            <a:pPr algn="just"/>
            <a:r>
              <a:rPr lang="ru-RU" sz="3000" b="1" dirty="0" smtClean="0"/>
              <a:t>Графические объявления</a:t>
            </a:r>
            <a:r>
              <a:rPr lang="ru-RU" sz="3000" dirty="0" smtClean="0"/>
              <a:t>: объявления, которые расскажут о вашем предложении одной картинкой</a:t>
            </a:r>
          </a:p>
          <a:p>
            <a:pPr algn="just"/>
            <a:r>
              <a:rPr lang="ru-RU" sz="3000" b="1" dirty="0" smtClean="0"/>
              <a:t>Динамические объявления</a:t>
            </a:r>
            <a:r>
              <a:rPr lang="ru-RU" sz="3000" dirty="0" smtClean="0"/>
              <a:t>: помогут упростить работу над рекламными кампаниями с большим количеством данных</a:t>
            </a:r>
          </a:p>
          <a:p>
            <a:pPr algn="just"/>
            <a:r>
              <a:rPr lang="ru-RU" sz="3000" b="1" dirty="0" err="1" smtClean="0"/>
              <a:t>Смарт-баннеры</a:t>
            </a:r>
            <a:r>
              <a:rPr lang="ru-RU" sz="3000" dirty="0" smtClean="0"/>
              <a:t>: гибрид контекстной и </a:t>
            </a:r>
            <a:r>
              <a:rPr lang="ru-RU" sz="3000" dirty="0" err="1" smtClean="0"/>
              <a:t>медийной</a:t>
            </a:r>
            <a:r>
              <a:rPr lang="ru-RU" sz="3000" dirty="0" smtClean="0"/>
              <a:t> рекламы с динамическим </a:t>
            </a:r>
            <a:r>
              <a:rPr lang="ru-RU" sz="3000" dirty="0" err="1" smtClean="0"/>
              <a:t>контентом</a:t>
            </a:r>
            <a:r>
              <a:rPr lang="ru-RU" sz="3000" dirty="0" smtClean="0"/>
              <a:t> и оплатой за клик</a:t>
            </a:r>
            <a:endParaRPr lang="ru-RU" sz="3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ru-RU" b="1" dirty="0" err="1" smtClean="0"/>
              <a:t>Текстово-графические</a:t>
            </a:r>
            <a:r>
              <a:rPr lang="ru-RU" b="1" dirty="0" smtClean="0"/>
              <a:t> объявления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Znalezione obrazy dla zapytania текстово графические объявления яндекс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262" y="1674811"/>
            <a:ext cx="9233711" cy="47550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5332"/>
          </a:xfrm>
        </p:spPr>
        <p:txBody>
          <a:bodyPr/>
          <a:lstStyle/>
          <a:p>
            <a:r>
              <a:rPr lang="ru-RU" b="1" dirty="0" smtClean="0"/>
              <a:t>Графические объявления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Znalezione obrazy dla zapytania графические объявления яндекс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490" y="1463447"/>
            <a:ext cx="2979511" cy="4906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ru-RU" b="1" dirty="0" smtClean="0"/>
              <a:t>Динамические объявления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Znalezione obrazy dla zapytania динамические объявления яндекс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4080" y="1499016"/>
            <a:ext cx="9261136" cy="4736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ru-RU" b="1" dirty="0" err="1" smtClean="0"/>
              <a:t>Смарт-баннеры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Znalezione obrazy dla zapytania смарт-баннеры объявления яндекс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116" y="1466168"/>
            <a:ext cx="10604026" cy="4789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Популярные сервисы для контекстной рекламы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r>
              <a:rPr lang="ru-RU" sz="3200" dirty="0" err="1" smtClean="0"/>
              <a:t>Яндекс.Директ</a:t>
            </a:r>
            <a:endParaRPr lang="ru-RU" sz="3200" dirty="0" smtClean="0"/>
          </a:p>
          <a:p>
            <a:r>
              <a:rPr lang="en-US" sz="3200" dirty="0" smtClean="0"/>
              <a:t>Google </a:t>
            </a:r>
            <a:r>
              <a:rPr lang="en-US" sz="3200" dirty="0" err="1" smtClean="0"/>
              <a:t>AdWords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kk-KZ" b="1" dirty="0" smtClean="0"/>
              <a:t>Определение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ru-RU" sz="3200" dirty="0" err="1" smtClean="0"/>
              <a:t>Конте́кстная</a:t>
            </a:r>
            <a:r>
              <a:rPr lang="ru-RU" sz="3200" dirty="0" smtClean="0"/>
              <a:t> </a:t>
            </a:r>
            <a:r>
              <a:rPr lang="ru-RU" sz="3200" dirty="0" err="1" smtClean="0"/>
              <a:t>рекла́ма</a:t>
            </a:r>
            <a:r>
              <a:rPr lang="ru-RU" sz="3200" dirty="0" smtClean="0"/>
              <a:t> — тип </a:t>
            </a:r>
            <a:r>
              <a:rPr lang="ru-RU" sz="3200" dirty="0" err="1" smtClean="0"/>
              <a:t>интернет-рекламы</a:t>
            </a:r>
            <a:r>
              <a:rPr lang="ru-RU" sz="3200" dirty="0" smtClean="0"/>
              <a:t>, при котором рекламное объявление показывается в соответствии с содержанием, контекстом </a:t>
            </a:r>
            <a:r>
              <a:rPr lang="ru-RU" sz="3200" dirty="0" err="1" smtClean="0"/>
              <a:t>интернет-страницы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Картинки по запросу &quot;контекстная реклама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4490" y="3203574"/>
            <a:ext cx="4387396" cy="3279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err="1" smtClean="0"/>
              <a:t>Яндекс.Директ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3714"/>
            <a:ext cx="10515600" cy="4943249"/>
          </a:xfrm>
        </p:spPr>
        <p:txBody>
          <a:bodyPr>
            <a:normAutofit/>
          </a:bodyPr>
          <a:lstStyle/>
          <a:p>
            <a:pPr algn="just"/>
            <a:r>
              <a:rPr lang="ru-RU" sz="3200" dirty="0" err="1" smtClean="0"/>
              <a:t>Яндекс.Директ</a:t>
            </a:r>
            <a:r>
              <a:rPr lang="ru-RU" sz="3200" dirty="0" smtClean="0"/>
              <a:t> — это единая платформа размещения контекстной и </a:t>
            </a:r>
            <a:r>
              <a:rPr lang="ru-RU" sz="3200" dirty="0" err="1" smtClean="0"/>
              <a:t>медийной</a:t>
            </a:r>
            <a:r>
              <a:rPr lang="ru-RU" sz="3200" dirty="0" smtClean="0"/>
              <a:t> рекламы, позволяющая построить воронку продаж и решать маркетинговые задачи на всех ее уровнях.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3468" y="3194950"/>
            <a:ext cx="6509204" cy="290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ru-RU" b="1" dirty="0" smtClean="0"/>
              <a:t>Рекламные форматы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          Видео                           </a:t>
            </a:r>
            <a:r>
              <a:rPr lang="ru-RU" sz="3200" dirty="0" err="1" smtClean="0"/>
              <a:t>Смарт-баннер</a:t>
            </a:r>
            <a:r>
              <a:rPr lang="ru-RU" sz="3200" dirty="0" smtClean="0"/>
              <a:t>          Изображение</a:t>
            </a:r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endParaRPr lang="ru-RU" sz="400" dirty="0" smtClean="0"/>
          </a:p>
          <a:p>
            <a:pPr>
              <a:buNone/>
            </a:pPr>
            <a:endParaRPr lang="ru-RU" sz="300" dirty="0" smtClean="0"/>
          </a:p>
          <a:p>
            <a:pPr>
              <a:buNone/>
            </a:pPr>
            <a:r>
              <a:rPr lang="ru-RU" sz="3200" dirty="0" smtClean="0"/>
              <a:t>              Текст</a:t>
            </a:r>
          </a:p>
          <a:p>
            <a:pPr>
              <a:buNone/>
            </a:pPr>
            <a:endParaRPr lang="ru-RU" sz="3200" dirty="0" smtClean="0"/>
          </a:p>
          <a:p>
            <a:endParaRPr lang="ru-RU" sz="3200" dirty="0" err="1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0198" y="2068285"/>
            <a:ext cx="3174773" cy="182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2359" y="4636406"/>
            <a:ext cx="3808812" cy="129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6547" y="2165124"/>
            <a:ext cx="21717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76863" y="2111603"/>
            <a:ext cx="21050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561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Google </a:t>
            </a:r>
            <a:r>
              <a:rPr lang="en-US" b="1" dirty="0" err="1" smtClean="0"/>
              <a:t>AdWords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Google Ads – </a:t>
            </a:r>
            <a:r>
              <a:rPr lang="ru-RU" sz="3200" dirty="0" smtClean="0"/>
              <a:t>сервис контекстной, в основном, поисковой рекламы от компании </a:t>
            </a:r>
            <a:r>
              <a:rPr lang="ru-RU" sz="3200" dirty="0" err="1" smtClean="0"/>
              <a:t>Google</a:t>
            </a:r>
            <a:r>
              <a:rPr lang="ru-RU" sz="3200" dirty="0" smtClean="0"/>
              <a:t>, предоставляющий удобный интерфейс и множество инструментов для создания эффективных рекламных сообщений.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ru-RU" b="1" dirty="0" smtClean="0"/>
              <a:t>Рекламные форматы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Текстовое объявление</a:t>
            </a:r>
          </a:p>
          <a:p>
            <a:r>
              <a:rPr lang="ru-RU" sz="3200" dirty="0" smtClean="0"/>
              <a:t>Графическое объявление</a:t>
            </a:r>
          </a:p>
          <a:p>
            <a:r>
              <a:rPr lang="ru-RU" sz="3200" dirty="0" smtClean="0"/>
              <a:t>Адаптивное объявление</a:t>
            </a:r>
          </a:p>
          <a:p>
            <a:r>
              <a:rPr lang="ru-RU" sz="3200" dirty="0" smtClean="0"/>
              <a:t>Объявление «Только номер телефона»</a:t>
            </a:r>
          </a:p>
          <a:p>
            <a:r>
              <a:rPr lang="ru-RU" sz="3200" dirty="0" smtClean="0"/>
              <a:t>Динамическое объявление</a:t>
            </a:r>
          </a:p>
          <a:p>
            <a:r>
              <a:rPr lang="ru-RU" sz="3200" dirty="0" smtClean="0"/>
              <a:t>Объявление в </a:t>
            </a:r>
            <a:r>
              <a:rPr lang="en-US" sz="3200" dirty="0" err="1" smtClean="0"/>
              <a:t>gmail</a:t>
            </a:r>
            <a:endParaRPr lang="en-US" sz="3200" dirty="0" smtClean="0"/>
          </a:p>
          <a:p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/>
              <a:t>Задачи контекстной рекламы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Поддержка бренда</a:t>
            </a:r>
          </a:p>
          <a:p>
            <a:r>
              <a:rPr lang="ru-RU" sz="3200" dirty="0" smtClean="0"/>
              <a:t>Увеличение продаж</a:t>
            </a:r>
          </a:p>
          <a:p>
            <a:r>
              <a:rPr lang="ru-RU" sz="3200" dirty="0" smtClean="0"/>
              <a:t>Коммуникация с потребителем</a:t>
            </a:r>
          </a:p>
          <a:p>
            <a:r>
              <a:rPr lang="ru-RU" sz="3200" dirty="0" smtClean="0"/>
              <a:t>Возврат пользователя</a:t>
            </a:r>
          </a:p>
          <a:p>
            <a:r>
              <a:rPr lang="ru-RU" sz="3200" dirty="0" smtClean="0"/>
              <a:t>Привлечение целевой аудитории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/>
              <a:t>Как показывается реклама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6977" y="1543957"/>
            <a:ext cx="9373767" cy="465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???ВОПРОС</a:t>
            </a:r>
            <a:endParaRPr lang="ru-RU" b="1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972456" y="1640114"/>
          <a:ext cx="10381344" cy="4833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90672"/>
                <a:gridCol w="5190672"/>
              </a:tblGrid>
              <a:tr h="4833256">
                <a:tc>
                  <a:txBody>
                    <a:bodyPr/>
                    <a:lstStyle/>
                    <a:p>
                      <a:pPr algn="just"/>
                      <a:endParaRPr lang="kk-KZ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kk-KZ" sz="2400" dirty="0" smtClean="0">
                          <a:solidFill>
                            <a:schemeClr val="tx1"/>
                          </a:solidFill>
                        </a:rPr>
                        <a:t>На площадке с новостями кино и</a:t>
                      </a:r>
                      <a:r>
                        <a:rPr lang="kk-KZ" sz="2400" baseline="0" dirty="0" smtClean="0">
                          <a:solidFill>
                            <a:schemeClr val="tx1"/>
                          </a:solidFill>
                        </a:rPr>
                        <a:t> музыки показывается реклама теплиц</a:t>
                      </a:r>
                    </a:p>
                    <a:p>
                      <a:pPr algn="just"/>
                      <a:endParaRPr lang="kk-KZ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kk-KZ" sz="2400" baseline="0" dirty="0" smtClean="0">
                          <a:solidFill>
                            <a:schemeClr val="tx1"/>
                          </a:solidFill>
                        </a:rPr>
                        <a:t>Почему тематика рекламы не совпадает с тематикой площадки?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k-KZ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тексте новостей упоминается слово «теплица»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Пользователь ранее интересовался теплицами, искал информацию о них в поиске </a:t>
                      </a:r>
                      <a:r>
                        <a:rPr lang="ru-RU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Яндекса</a:t>
                      </a:r>
                      <a:endParaRPr lang="ru-RU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Это ошибка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ОТВЕТ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6571"/>
            <a:ext cx="10515600" cy="4580392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/>
              <a:t>Пользователь ранее интересовался </a:t>
            </a:r>
            <a:r>
              <a:rPr lang="ru-RU" sz="3200" dirty="0" err="1" smtClean="0"/>
              <a:t>теплицами,искал</a:t>
            </a:r>
            <a:r>
              <a:rPr lang="ru-RU" sz="3200" dirty="0" smtClean="0"/>
              <a:t> информацию о них в поиске </a:t>
            </a:r>
            <a:r>
              <a:rPr lang="ru-RU" sz="3200" dirty="0" err="1" smtClean="0"/>
              <a:t>Яндекса</a:t>
            </a:r>
            <a:endParaRPr lang="ru-RU" sz="400" dirty="0" smtClean="0"/>
          </a:p>
          <a:p>
            <a:pPr algn="just"/>
            <a:endParaRPr lang="ru-RU" sz="400" dirty="0" smtClean="0"/>
          </a:p>
          <a:p>
            <a:pPr algn="just"/>
            <a:endParaRPr lang="ru-RU" sz="400" dirty="0" smtClean="0"/>
          </a:p>
          <a:p>
            <a:pPr algn="just"/>
            <a:r>
              <a:rPr lang="ru-RU" sz="3200" dirty="0" smtClean="0"/>
              <a:t>Реклама показывается по поведенческому </a:t>
            </a:r>
            <a:r>
              <a:rPr lang="ru-RU" sz="3200" dirty="0" err="1" smtClean="0"/>
              <a:t>таргетингу</a:t>
            </a:r>
            <a:r>
              <a:rPr lang="ru-RU" sz="3200" dirty="0" smtClean="0"/>
              <a:t>, то есть на основании интересов пользователей. Таким образом, реклама показывается целевой аудитории.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Ключевые запросы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9469" y="1386969"/>
            <a:ext cx="8152719" cy="490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Общие запросы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5567" y="1421945"/>
            <a:ext cx="87725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Точные запросы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1138" y="1452790"/>
            <a:ext cx="9045084" cy="481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254</Words>
  <Application>Microsoft Office PowerPoint</Application>
  <PresentationFormat>Произвольный</PresentationFormat>
  <Paragraphs>65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Office Theme</vt:lpstr>
      <vt:lpstr>Интернет маркетинг Контекстная реклама</vt:lpstr>
      <vt:lpstr>Определение</vt:lpstr>
      <vt:lpstr>Задачи контекстной рекламы</vt:lpstr>
      <vt:lpstr>Как показывается реклама</vt:lpstr>
      <vt:lpstr>???ВОПРОС</vt:lpstr>
      <vt:lpstr>ОТВЕТ</vt:lpstr>
      <vt:lpstr>Ключевые запросы</vt:lpstr>
      <vt:lpstr>Общие запросы</vt:lpstr>
      <vt:lpstr>Точные запросы</vt:lpstr>
      <vt:lpstr>Продающие запросы</vt:lpstr>
      <vt:lpstr>Геозапросы</vt:lpstr>
      <vt:lpstr>Околотематические запросы</vt:lpstr>
      <vt:lpstr>Конкурентные запросы</vt:lpstr>
      <vt:lpstr>Виды объявлений(рекламы)</vt:lpstr>
      <vt:lpstr>Текстово-графические объявления</vt:lpstr>
      <vt:lpstr>Графические объявления</vt:lpstr>
      <vt:lpstr>Динамические объявления</vt:lpstr>
      <vt:lpstr>Смарт-баннеры</vt:lpstr>
      <vt:lpstr>Популярные сервисы для контекстной рекламы</vt:lpstr>
      <vt:lpstr> Яндекс.Директ </vt:lpstr>
      <vt:lpstr>Рекламные форматы</vt:lpstr>
      <vt:lpstr> Google AdWords </vt:lpstr>
      <vt:lpstr>Рекламные форматы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скриптов</dc:title>
  <dc:creator>Aidyn Kunikeyev</dc:creator>
  <cp:lastModifiedBy>Meru</cp:lastModifiedBy>
  <cp:revision>1054</cp:revision>
  <dcterms:created xsi:type="dcterms:W3CDTF">2017-01-03T14:14:06Z</dcterms:created>
  <dcterms:modified xsi:type="dcterms:W3CDTF">2020-02-09T15:25:43Z</dcterms:modified>
</cp:coreProperties>
</file>