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308" r:id="rId3"/>
    <p:sldId id="309" r:id="rId4"/>
    <p:sldId id="277" r:id="rId5"/>
    <p:sldId id="259" r:id="rId6"/>
    <p:sldId id="272" r:id="rId7"/>
    <p:sldId id="313" r:id="rId8"/>
    <p:sldId id="281" r:id="rId9"/>
    <p:sldId id="282" r:id="rId10"/>
    <p:sldId id="311" r:id="rId11"/>
    <p:sldId id="328" r:id="rId12"/>
    <p:sldId id="320" r:id="rId13"/>
    <p:sldId id="326" r:id="rId14"/>
    <p:sldId id="321" r:id="rId15"/>
    <p:sldId id="325" r:id="rId16"/>
    <p:sldId id="322" r:id="rId17"/>
    <p:sldId id="327" r:id="rId18"/>
    <p:sldId id="329" r:id="rId19"/>
    <p:sldId id="324" r:id="rId20"/>
    <p:sldId id="319" r:id="rId21"/>
    <p:sldId id="314" r:id="rId22"/>
    <p:sldId id="315" r:id="rId23"/>
    <p:sldId id="316" r:id="rId24"/>
    <p:sldId id="318" r:id="rId25"/>
    <p:sldId id="317" r:id="rId26"/>
    <p:sldId id="330" r:id="rId27"/>
    <p:sldId id="331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E52-F457-48ED-841B-A7EF71AE68F7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03A223-F5AB-44EE-8E62-98BF7BD0F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E52-F457-48ED-841B-A7EF71AE68F7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A223-F5AB-44EE-8E62-98BF7BD0F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E52-F457-48ED-841B-A7EF71AE68F7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A223-F5AB-44EE-8E62-98BF7BD0F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E52-F457-48ED-841B-A7EF71AE68F7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A223-F5AB-44EE-8E62-98BF7BD0F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E52-F457-48ED-841B-A7EF71AE68F7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A223-F5AB-44EE-8E62-98BF7BD0F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E52-F457-48ED-841B-A7EF71AE68F7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A223-F5AB-44EE-8E62-98BF7BD0F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E52-F457-48ED-841B-A7EF71AE68F7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A223-F5AB-44EE-8E62-98BF7BD0F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E52-F457-48ED-841B-A7EF71AE68F7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A223-F5AB-44EE-8E62-98BF7BD0F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E52-F457-48ED-841B-A7EF71AE68F7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A223-F5AB-44EE-8E62-98BF7BD0F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E52-F457-48ED-841B-A7EF71AE68F7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A223-F5AB-44EE-8E62-98BF7BD0F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E52-F457-48ED-841B-A7EF71AE68F7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A223-F5AB-44EE-8E62-98BF7BD0F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E15E52-F457-48ED-841B-A7EF71AE68F7}" type="datetimeFigureOut">
              <a:rPr kumimoji="1" lang="ja-JP" altLang="en-US" smtClean="0"/>
              <a:t>2016/7/23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803A223-F5AB-44EE-8E62-98BF7BD0F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043902"/>
            <a:ext cx="10363200" cy="2564674"/>
          </a:xfrm>
        </p:spPr>
        <p:txBody>
          <a:bodyPr anchor="ctr"/>
          <a:lstStyle/>
          <a:p>
            <a:r>
              <a:rPr lang="ja-JP" altLang="en-US" sz="6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今後</a:t>
            </a:r>
            <a:r>
              <a:rPr lang="ja-JP" altLang="en-US" sz="6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の会社の方向性</a:t>
            </a:r>
            <a:endParaRPr kumimoji="1" lang="ja-JP" altLang="en-US" sz="6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2016.7.23</a:t>
            </a:r>
          </a:p>
          <a:p>
            <a:pPr algn="r"/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定例会</a:t>
            </a:r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6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94204" y="1402081"/>
            <a:ext cx="7810500" cy="4547616"/>
          </a:xfrm>
        </p:spPr>
        <p:txBody>
          <a:bodyPr spcCol="360000" anchor="t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</a:t>
            </a:r>
            <a:r>
              <a:rPr kumimoji="1" lang="ja-JP" altLang="en-US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複業解禁</a:t>
            </a:r>
            <a: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 </a:t>
            </a:r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ベンチャー</a:t>
            </a:r>
            <a:r>
              <a:rPr lang="ja-JP" altLang="en-US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出向チャレンジ制度</a:t>
            </a:r>
            <a: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データサイエンティスト育成</a:t>
            </a:r>
            <a: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社内</a:t>
            </a:r>
            <a:r>
              <a:rPr lang="ja-JP" altLang="en-US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コミュニケーションツールの</a:t>
            </a:r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開発</a:t>
            </a:r>
            <a: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新規事業開発のためのスキルアップ研修</a:t>
            </a:r>
            <a:endParaRPr kumimoji="1" lang="ja-JP" altLang="en-US" sz="3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5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16380" y="1328929"/>
            <a:ext cx="9826534" cy="963167"/>
          </a:xfrm>
        </p:spPr>
        <p:txBody>
          <a:bodyPr spcCol="360000"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3600" b="1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複業</a:t>
            </a:r>
            <a:r>
              <a:rPr lang="ja-JP" altLang="en-US" sz="3600" b="1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解禁</a:t>
            </a:r>
            <a:endParaRPr kumimoji="1" lang="ja-JP" altLang="en-US" sz="3200" u="sng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66206" y="2149339"/>
            <a:ext cx="2333026" cy="2922533"/>
          </a:xfrm>
          <a:prstGeom prst="rect">
            <a:avLst/>
          </a:prstGeom>
        </p:spPr>
        <p:txBody>
          <a:bodyPr vert="horz" lIns="91440" tIns="45720" rIns="91440" bIns="45720" spcCol="36000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対象者：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期間：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内容：</a:t>
            </a:r>
            <a:endParaRPr lang="ja-JP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877312" y="2161531"/>
            <a:ext cx="9070848" cy="4239269"/>
          </a:xfrm>
          <a:prstGeom prst="rect">
            <a:avLst/>
          </a:prstGeom>
        </p:spPr>
        <p:txBody>
          <a:bodyPr vert="horz" lIns="91440" tIns="45720" rIns="91440" bIns="45720" spcCol="36000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希望者誰でも　ただし社内申請有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en-US" altLang="ja-JP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2017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月頃～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現職と全く関係なくても</a:t>
            </a:r>
            <a:r>
              <a:rPr lang="en-US" altLang="ja-JP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OK</a:t>
            </a:r>
            <a:r>
              <a:rPr lang="ja-JP" alt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ただし、単純に収入増を目的として、アフィリエイトやります、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とかはあんまり奨励しない。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en-US" altLang="ja-JP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型→</a:t>
            </a:r>
            <a:r>
              <a:rPr lang="en-US" altLang="ja-JP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型→</a:t>
            </a:r>
            <a:r>
              <a:rPr lang="en-US" altLang="ja-JP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Π</a:t>
            </a:r>
            <a:r>
              <a:rPr lang="ja-JP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型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ja-JP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△型</a:t>
            </a:r>
            <a:endParaRPr lang="en-US" altLang="ja-JP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興味があること、自分がこれまでやりたかったけど中々やれなかったこと、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実現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のさせ方含めて相談に乗ります。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45" y="2161531"/>
            <a:ext cx="1394769" cy="159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ctrTitle"/>
          </p:nvPr>
        </p:nvSpPr>
        <p:spPr>
          <a:xfrm>
            <a:off x="2394204" y="1402081"/>
            <a:ext cx="7810500" cy="4547616"/>
          </a:xfrm>
        </p:spPr>
        <p:txBody>
          <a:bodyPr spcCol="360000" anchor="t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</a:t>
            </a:r>
            <a:r>
              <a:rPr kumimoji="1" lang="ja-JP" altLang="en-US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複業解禁</a:t>
            </a:r>
            <a: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 </a:t>
            </a:r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ベンチャー</a:t>
            </a:r>
            <a:r>
              <a:rPr lang="ja-JP" altLang="en-US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出向チャレンジ制度</a:t>
            </a:r>
            <a: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データサイエンティスト育成</a:t>
            </a:r>
            <a: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lang="ja-JP" altLang="en-US" sz="3600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社内</a:t>
            </a:r>
            <a:r>
              <a:rPr lang="ja-JP" altLang="en-US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コミュニケーションツールの</a:t>
            </a:r>
            <a:r>
              <a:rPr lang="ja-JP" altLang="en-US" sz="3600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開発</a:t>
            </a:r>
            <a: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新規事業開発のためのスキルアップ研修</a:t>
            </a:r>
            <a:endParaRPr kumimoji="1" lang="ja-JP" altLang="en-US" sz="3600" b="1" dirty="0">
              <a:solidFill>
                <a:schemeClr val="bg1">
                  <a:lumMod val="8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1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16380" y="1328929"/>
            <a:ext cx="9826534" cy="963167"/>
          </a:xfrm>
        </p:spPr>
        <p:txBody>
          <a:bodyPr spcCol="360000"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3600" b="1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ベンチャー出向チャレンジ制度</a:t>
            </a:r>
            <a:endParaRPr kumimoji="1" lang="ja-JP" altLang="en-US" sz="3200" u="sng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66206" y="2149339"/>
            <a:ext cx="2333026" cy="2922533"/>
          </a:xfrm>
          <a:prstGeom prst="rect">
            <a:avLst/>
          </a:prstGeom>
        </p:spPr>
        <p:txBody>
          <a:bodyPr vert="horz" lIns="91440" tIns="45720" rIns="91440" bIns="45720" spcCol="36000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対象者：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期間：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内容：</a:t>
            </a:r>
            <a:endParaRPr lang="ja-JP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877312" y="2161531"/>
            <a:ext cx="9070848" cy="4239269"/>
          </a:xfrm>
          <a:prstGeom prst="rect">
            <a:avLst/>
          </a:prstGeom>
        </p:spPr>
        <p:txBody>
          <a:bodyPr vert="horz" lIns="91440" tIns="45720" rIns="91440" bIns="45720" spcCol="36000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希望者誰でも　ただし社内選考有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en-US" altLang="ja-JP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2017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月頃～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チャレンジしたい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人募集→社内選考→現場面談→現場へ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ベンチャー案件の例：</a:t>
            </a:r>
            <a:r>
              <a:rPr lang="en-US" altLang="ja-JP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Fintech</a:t>
            </a:r>
            <a:r>
              <a:rPr lang="ja-JP" alt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Edtech</a:t>
            </a:r>
            <a:r>
              <a:rPr lang="ja-JP" alt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ヘルスケア、不動産、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　　　　　　シェアリングエコノミー、モノづくり（電動車椅子）</a:t>
            </a:r>
            <a:r>
              <a:rPr lang="en-US" altLang="ja-JP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etc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仕事はハード、ただし世の中に無いサービスをゼロから作る醍醐味を味わうことができ、相応のスキルが身につく。</a:t>
            </a:r>
            <a:endParaRPr lang="en-US" altLang="ja-JP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858" y="1544193"/>
            <a:ext cx="2132319" cy="149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ctrTitle"/>
          </p:nvPr>
        </p:nvSpPr>
        <p:spPr>
          <a:xfrm>
            <a:off x="2394204" y="1402081"/>
            <a:ext cx="7810500" cy="4547616"/>
          </a:xfrm>
        </p:spPr>
        <p:txBody>
          <a:bodyPr spcCol="360000" anchor="t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</a:t>
            </a:r>
            <a:r>
              <a:rPr kumimoji="1" lang="ja-JP" altLang="en-US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複業解禁</a:t>
            </a:r>
            <a: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 </a:t>
            </a:r>
            <a:r>
              <a:rPr lang="ja-JP" altLang="en-US" sz="3600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ベンチャー</a:t>
            </a:r>
            <a:r>
              <a:rPr lang="ja-JP" altLang="en-US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出向チャレンジ制度</a:t>
            </a:r>
            <a: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データサイエンティスト育成</a:t>
            </a:r>
            <a: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lang="ja-JP" altLang="en-US" sz="3600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社内</a:t>
            </a:r>
            <a:r>
              <a:rPr lang="ja-JP" altLang="en-US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コミュニケーションツールの</a:t>
            </a:r>
            <a:r>
              <a:rPr lang="ja-JP" altLang="en-US" sz="3600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開発</a:t>
            </a:r>
            <a: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新規事業開発のためのスキルアップ研修</a:t>
            </a:r>
            <a:endParaRPr kumimoji="1" lang="ja-JP" altLang="en-US" sz="3600" b="1" dirty="0">
              <a:solidFill>
                <a:schemeClr val="bg1">
                  <a:lumMod val="8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134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16380" y="1328929"/>
            <a:ext cx="9826534" cy="963167"/>
          </a:xfrm>
        </p:spPr>
        <p:txBody>
          <a:bodyPr spcCol="360000"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3600" b="1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データサイエンティスト育成</a:t>
            </a:r>
            <a:endParaRPr kumimoji="1" lang="ja-JP" altLang="en-US" sz="3200" u="sng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66206" y="2149339"/>
            <a:ext cx="2333026" cy="2922533"/>
          </a:xfrm>
          <a:prstGeom prst="rect">
            <a:avLst/>
          </a:prstGeom>
        </p:spPr>
        <p:txBody>
          <a:bodyPr vert="horz" lIns="91440" tIns="45720" rIns="91440" bIns="45720" spcCol="36000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対象者：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期間：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内容：</a:t>
            </a:r>
            <a:endParaRPr lang="ja-JP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877312" y="2161531"/>
            <a:ext cx="9070848" cy="4239269"/>
          </a:xfrm>
          <a:prstGeom prst="rect">
            <a:avLst/>
          </a:prstGeom>
        </p:spPr>
        <p:txBody>
          <a:bodyPr vert="horz" lIns="91440" tIns="45720" rIns="91440" bIns="45720" spcCol="36000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希望者誰でも　ただし社内選考有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en-US" altLang="ja-JP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2017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月頃～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チャレンジしたい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人募集→社内選考→社外研修→現場へ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データサイエンティスト・・・ビッグデータ解析</a:t>
            </a:r>
            <a:r>
              <a:rPr lang="en-US" altLang="ja-JP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×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コンサル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エンジニアとして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のスキル＋地頭の良さやビジネスセンスを要求される。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研修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内容も</a:t>
            </a:r>
            <a:r>
              <a:rPr lang="ja-JP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実業務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もかなりハード。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ただ、待遇は跳ね上がる。</a:t>
            </a:r>
            <a:endParaRPr lang="ja-JP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32" y="5071873"/>
            <a:ext cx="2294172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1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ctrTitle"/>
          </p:nvPr>
        </p:nvSpPr>
        <p:spPr>
          <a:xfrm>
            <a:off x="2394204" y="1402081"/>
            <a:ext cx="7810500" cy="4547616"/>
          </a:xfrm>
        </p:spPr>
        <p:txBody>
          <a:bodyPr spcCol="360000" anchor="t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</a:t>
            </a:r>
            <a:r>
              <a:rPr kumimoji="1" lang="ja-JP" altLang="en-US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複業解禁</a:t>
            </a:r>
            <a: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 </a:t>
            </a:r>
            <a:r>
              <a:rPr lang="ja-JP" altLang="en-US" sz="3600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ベンチャー</a:t>
            </a:r>
            <a:r>
              <a:rPr lang="ja-JP" altLang="en-US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出向チャレンジ制度</a:t>
            </a:r>
            <a: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データサイエンティスト育成</a:t>
            </a:r>
            <a: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社内</a:t>
            </a:r>
            <a:r>
              <a:rPr lang="ja-JP" altLang="en-US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コミュニケーションツールの</a:t>
            </a:r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開発</a:t>
            </a:r>
            <a: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新規事業開発のためのスキルアップ研修</a:t>
            </a:r>
            <a:endParaRPr kumimoji="1" lang="ja-JP" altLang="en-US" sz="3600" b="1" dirty="0">
              <a:solidFill>
                <a:schemeClr val="bg1">
                  <a:lumMod val="8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72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16380" y="1328929"/>
            <a:ext cx="9826534" cy="963167"/>
          </a:xfrm>
        </p:spPr>
        <p:txBody>
          <a:bodyPr spcCol="360000"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3200" b="1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社内</a:t>
            </a:r>
            <a:r>
              <a:rPr lang="ja-JP" altLang="en-US" sz="3200" b="1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コミュニケーションツールの開発</a:t>
            </a:r>
            <a:endParaRPr kumimoji="1" lang="ja-JP" altLang="en-US" sz="3200" u="sng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66206" y="2149339"/>
            <a:ext cx="2333026" cy="2922533"/>
          </a:xfrm>
          <a:prstGeom prst="rect">
            <a:avLst/>
          </a:prstGeom>
        </p:spPr>
        <p:txBody>
          <a:bodyPr vert="horz" lIns="91440" tIns="45720" rIns="91440" bIns="45720" spcCol="36000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対象者：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期間：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時間帯：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場所：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その他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ja-JP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877312" y="2161531"/>
            <a:ext cx="9070848" cy="4239269"/>
          </a:xfrm>
          <a:prstGeom prst="rect">
            <a:avLst/>
          </a:prstGeom>
        </p:spPr>
        <p:txBody>
          <a:bodyPr vert="horz" lIns="91440" tIns="45720" rIns="91440" bIns="45720" spcCol="36000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原則希望者誰でも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en-US" altLang="ja-JP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2017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月頃～　半年ぐらい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不定期　月</a:t>
            </a:r>
            <a:r>
              <a:rPr lang="en-US" altLang="ja-JP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</a:t>
            </a:r>
            <a:r>
              <a:rPr lang="en-US" altLang="ja-JP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回終業後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東京本社オフィス（大門）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そもそも必要なのか、どんなツールにすればいいかなど、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企画から一緒に考えてくれる人大歓迎。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時間単位での作業代は出せませんが、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成果物に対しての報酬は貢献度に応じて出します。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32" y="2366640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94204" y="1402081"/>
            <a:ext cx="7810500" cy="4547616"/>
          </a:xfrm>
        </p:spPr>
        <p:txBody>
          <a:bodyPr spcCol="360000" anchor="t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</a:t>
            </a:r>
            <a:r>
              <a:rPr kumimoji="1" lang="ja-JP" altLang="en-US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複業解禁</a:t>
            </a:r>
            <a: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 </a:t>
            </a:r>
            <a:r>
              <a:rPr lang="ja-JP" altLang="en-US" sz="3600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ベンチャー</a:t>
            </a:r>
            <a:r>
              <a:rPr lang="ja-JP" altLang="en-US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出向チャレンジ制度</a:t>
            </a:r>
            <a: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データサイエンティスト育成</a:t>
            </a:r>
            <a: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lang="ja-JP" altLang="en-US" sz="3600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社内</a:t>
            </a:r>
            <a:r>
              <a:rPr lang="ja-JP" altLang="en-US" sz="3600" b="1" dirty="0" smtClean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コミュニケーションツールの</a:t>
            </a:r>
            <a:r>
              <a:rPr lang="ja-JP" altLang="en-US" sz="3600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開発</a:t>
            </a:r>
            <a: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36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36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新規事業開発のためのスキルアップ研修</a:t>
            </a:r>
            <a:endParaRPr kumimoji="1" lang="ja-JP" altLang="en-US" sz="3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38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16380" y="1328929"/>
            <a:ext cx="9826534" cy="963167"/>
          </a:xfrm>
        </p:spPr>
        <p:txBody>
          <a:bodyPr spcCol="360000"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3600" b="1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新規事業開発のためのスキルアップ研修</a:t>
            </a:r>
            <a:endParaRPr kumimoji="1" lang="ja-JP" altLang="en-US" sz="3200" u="sng" dirty="0">
              <a:solidFill>
                <a:srgbClr val="FF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66206" y="2149339"/>
            <a:ext cx="2333026" cy="2922533"/>
          </a:xfrm>
          <a:prstGeom prst="rect">
            <a:avLst/>
          </a:prstGeom>
        </p:spPr>
        <p:txBody>
          <a:bodyPr vert="horz" lIns="91440" tIns="45720" rIns="91440" bIns="45720" spcCol="36000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対象者：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期間：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時間帯：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場所：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その他</a:t>
            </a:r>
            <a:r>
              <a:rPr lang="ja-JP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877312" y="2161531"/>
            <a:ext cx="9070848" cy="4239269"/>
          </a:xfrm>
          <a:prstGeom prst="rect">
            <a:avLst/>
          </a:prstGeom>
        </p:spPr>
        <p:txBody>
          <a:bodyPr vert="horz" lIns="91440" tIns="45720" rIns="91440" bIns="45720" spcCol="36000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希望者誰でも　スキルアップしたい、ゼロからイチを生み出せるようになりたい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en-US" altLang="ja-JP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2016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月～</a:t>
            </a:r>
            <a:r>
              <a:rPr lang="en-US" altLang="ja-JP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</a:t>
            </a: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未定（平日終業後、または土曜）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未定（大門？人数による）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課題・宿題有り、中身はかなり濃い、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初回はオリエンテーリングを含むので、とりあえず出てみて、</a:t>
            </a:r>
            <a:endParaRPr lang="en-US" altLang="ja-JP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以降どうするか決めるのも可。</a:t>
            </a:r>
            <a:endParaRPr lang="ja-JP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816" y="3013636"/>
            <a:ext cx="1840992" cy="18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03594" y="1343802"/>
            <a:ext cx="9826534" cy="4080837"/>
          </a:xfrm>
        </p:spPr>
        <p:txBody>
          <a:bodyPr spcCol="360000"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今日は少し時間をもらって</a:t>
            </a:r>
            <a:r>
              <a:rPr kumimoji="1" lang="en-US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今後会社がやろうとしていること</a:t>
            </a:r>
            <a:r>
              <a:rPr lang="en-US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について話します。</a:t>
            </a:r>
            <a:endParaRPr kumimoji="1" lang="ja-JP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71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2752" y="1442203"/>
            <a:ext cx="10875263" cy="4080837"/>
          </a:xfrm>
        </p:spPr>
        <p:txBody>
          <a:bodyPr spcCol="360000"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一方で</a:t>
            </a:r>
            <a:endParaRPr kumimoji="1" lang="ja-JP" altLang="en-US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67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2752" y="1442203"/>
            <a:ext cx="10875263" cy="4080837"/>
          </a:xfrm>
        </p:spPr>
        <p:txBody>
          <a:bodyPr spcCol="36000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既存</a:t>
            </a:r>
            <a:r>
              <a:rPr lang="ja-JP" alt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事業ももちろん大事にしたい。</a:t>
            </a:r>
            <a:r>
              <a:rPr lang="en-US" altLang="ja-JP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みんなの働く満足度を向上させていきたい。</a:t>
            </a:r>
            <a:endParaRPr kumimoji="1" lang="ja-JP" altLang="en-US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47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07136" y="1503163"/>
            <a:ext cx="10875263" cy="4080837"/>
          </a:xfrm>
        </p:spPr>
        <p:txBody>
          <a:bodyPr spcCol="36000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2017</a:t>
            </a:r>
            <a:r>
              <a:rPr kumimoji="1" lang="ja-JP" alt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年度より、</a:t>
            </a:r>
            <a:r>
              <a:rPr lang="en-US" altLang="ja-JP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en-US" altLang="ja-JP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GPTW</a:t>
            </a:r>
            <a:r>
              <a:rPr lang="en-US" altLang="ja-JP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(Great Place to Work)</a:t>
            </a:r>
            <a:br>
              <a:rPr lang="en-US" altLang="ja-JP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ランキングに参加し、</a:t>
            </a:r>
            <a:r>
              <a:rPr lang="en-US" altLang="ja-JP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年以内にランキング入り</a:t>
            </a:r>
            <a:r>
              <a:rPr lang="ja-JP" alt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を目指します。</a:t>
            </a:r>
            <a:endParaRPr kumimoji="1" lang="ja-JP" altLang="en-US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2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83309" y="500744"/>
            <a:ext cx="7706867" cy="4315096"/>
          </a:xfrm>
        </p:spPr>
        <p:txBody>
          <a:bodyPr spcCol="360000"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GPTW</a:t>
            </a:r>
            <a:r>
              <a:rPr kumimoji="1" lang="ja-JP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とは・・・</a:t>
            </a:r>
            <a:r>
              <a:rPr kumimoji="1" lang="en-US" altLang="ja-JP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ja-JP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en-US" altLang="ja-JP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度「</a:t>
            </a:r>
            <a:r>
              <a:rPr lang="ja-JP" altLang="en-US" sz="3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働きがいのある会社</a:t>
            </a:r>
            <a:r>
              <a:rPr lang="ja-JP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」を調査し、</a:t>
            </a:r>
            <a:r>
              <a:rPr lang="en-US" altLang="ja-JP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組織規模ごとにランキングとして発表する。</a:t>
            </a:r>
            <a:r>
              <a:rPr lang="en-US" altLang="ja-JP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endParaRPr kumimoji="1" lang="ja-JP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834" y="3039427"/>
            <a:ext cx="737616" cy="73761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63" y="3039427"/>
            <a:ext cx="24860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2752" y="1442203"/>
            <a:ext cx="10875263" cy="4080837"/>
          </a:xfrm>
        </p:spPr>
        <p:txBody>
          <a:bodyPr spcCol="360000"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まとめ</a:t>
            </a:r>
            <a:endParaRPr kumimoji="1" lang="ja-JP" altLang="en-US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97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2752" y="1442203"/>
            <a:ext cx="10875263" cy="4434341"/>
          </a:xfrm>
        </p:spPr>
        <p:txBody>
          <a:bodyPr spcCol="36000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ja-JP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今後、テクノライブは、</a:t>
            </a:r>
            <a:r>
              <a:rPr lang="en-US" altLang="ja-JP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改めて社員一人</a:t>
            </a:r>
            <a:r>
              <a:rPr lang="ja-JP" alt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ひとり</a:t>
            </a:r>
            <a:r>
              <a:rPr kumimoji="1" lang="ja-JP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の「</a:t>
            </a:r>
            <a:r>
              <a:rPr kumimoji="1" lang="ja-JP" alt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働きがい</a:t>
            </a:r>
            <a:r>
              <a:rPr kumimoji="1" lang="ja-JP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」を大事に</a:t>
            </a:r>
            <a:r>
              <a:rPr lang="ja-JP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</a:t>
            </a:r>
            <a:r>
              <a:rPr lang="en-US" altLang="ja-JP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とももに</a:t>
            </a:r>
            <a:r>
              <a:rPr lang="ja-JP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新規で事業開発</a:t>
            </a:r>
            <a:r>
              <a:rPr lang="ja-JP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を行い、</a:t>
            </a:r>
            <a:r>
              <a:rPr lang="en-US" altLang="ja-JP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企業と</a:t>
            </a:r>
            <a:r>
              <a:rPr lang="ja-JP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してさらなる発展を目指していきます。</a:t>
            </a:r>
            <a:endParaRPr kumimoji="1" lang="ja-JP" altLang="en-US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34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2752" y="1442203"/>
            <a:ext cx="10875263" cy="4080837"/>
          </a:xfrm>
        </p:spPr>
        <p:txBody>
          <a:bodyPr spcCol="36000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みんな</a:t>
            </a:r>
            <a:r>
              <a:rPr lang="ja-JP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で会社を良くしよう。</a:t>
            </a:r>
            <a:r>
              <a:rPr lang="en-US" altLang="ja-JP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テクノライブを誇れる会社に。</a:t>
            </a:r>
            <a:endParaRPr kumimoji="1" lang="ja-JP" altLang="en-US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80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2752" y="1442203"/>
            <a:ext cx="10875263" cy="4080837"/>
          </a:xfrm>
        </p:spPr>
        <p:txBody>
          <a:bodyPr spcCol="36000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おしまい</a:t>
            </a:r>
            <a:endParaRPr kumimoji="1" lang="ja-JP" altLang="en-US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590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03594" y="1343802"/>
            <a:ext cx="9826534" cy="4080837"/>
          </a:xfrm>
        </p:spPr>
        <p:txBody>
          <a:bodyPr spcCol="360000"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その前に・・・</a:t>
            </a:r>
            <a:endParaRPr kumimoji="1" lang="ja-JP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273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03594" y="1343802"/>
            <a:ext cx="9826534" cy="4080837"/>
          </a:xfrm>
        </p:spPr>
        <p:txBody>
          <a:bodyPr spcCol="36000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まずは</a:t>
            </a:r>
            <a:r>
              <a:rPr lang="ja-JP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テクノライブ</a:t>
            </a:r>
            <a:r>
              <a:rPr lang="ja-JP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が身を置く</a:t>
            </a:r>
            <a:r>
              <a:rPr lang="en-US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市場</a:t>
            </a:r>
            <a:r>
              <a:rPr lang="ja-JP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環境を少しだけ俯瞰します。</a:t>
            </a:r>
            <a:endParaRPr kumimoji="1" lang="ja-JP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06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103594" y="1343802"/>
            <a:ext cx="9826534" cy="4080837"/>
          </a:xfrm>
          <a:prstGeom prst="rect">
            <a:avLst/>
          </a:prstGeom>
        </p:spPr>
        <p:txBody>
          <a:bodyPr vert="horz" lIns="91440" tIns="45720" rIns="91440" bIns="45720" spcCol="36000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ja-JP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949561" y="3632414"/>
            <a:ext cx="9826534" cy="2624833"/>
          </a:xfrm>
          <a:prstGeom prst="rect">
            <a:avLst/>
          </a:prstGeom>
        </p:spPr>
        <p:txBody>
          <a:bodyPr vert="horz" lIns="91440" tIns="45720" rIns="91440" bIns="45720" spcCol="36000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ja-JP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26" name="Picture 2" descr="C:\Users\goto.TKY\Pictures\9724ef32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" y="1"/>
            <a:ext cx="12188330" cy="678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タイトル 1"/>
          <p:cNvSpPr txBox="1">
            <a:spLocks/>
          </p:cNvSpPr>
          <p:nvPr/>
        </p:nvSpPr>
        <p:spPr>
          <a:xfrm>
            <a:off x="237091" y="702887"/>
            <a:ext cx="9826534" cy="1586632"/>
          </a:xfrm>
          <a:prstGeom prst="rect">
            <a:avLst/>
          </a:prstGeom>
        </p:spPr>
        <p:txBody>
          <a:bodyPr vert="horz" lIns="91440" tIns="45720" rIns="91440" bIns="45720" spcCol="36000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ja-JP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アウトソースの会社はこんなにたくさ</a:t>
            </a:r>
            <a:r>
              <a:rPr lang="ja-JP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ん</a:t>
            </a:r>
            <a:r>
              <a:rPr lang="ja-JP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！</a:t>
            </a:r>
            <a:endParaRPr lang="ja-JP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565404" y="2707291"/>
            <a:ext cx="4947557" cy="2058054"/>
          </a:xfrm>
          <a:prstGeom prst="rect">
            <a:avLst/>
          </a:prstGeom>
        </p:spPr>
        <p:txBody>
          <a:bodyPr vert="horz" lIns="91440" tIns="45720" rIns="91440" bIns="45720" spcCol="360000" rtlCol="0" anchor="t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ja-JP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広島県</a:t>
            </a:r>
            <a:r>
              <a:rPr lang="en-US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br>
              <a:rPr lang="en-US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競合他社数：</a:t>
            </a:r>
            <a:r>
              <a:rPr lang="en-US" altLang="ja-JP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1,000</a:t>
            </a:r>
            <a:r>
              <a:rPr lang="ja-JP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社以上</a:t>
            </a:r>
            <a:endParaRPr lang="ja-JP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5862828" y="2707290"/>
            <a:ext cx="4947557" cy="4080837"/>
          </a:xfrm>
          <a:prstGeom prst="rect">
            <a:avLst/>
          </a:prstGeom>
        </p:spPr>
        <p:txBody>
          <a:bodyPr vert="horz" lIns="91440" tIns="45720" rIns="91440" bIns="45720" spcCol="36000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ja-JP" altLang="en-US" sz="4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東京都</a:t>
            </a:r>
            <a: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競合他社数：</a:t>
            </a:r>
            <a:r>
              <a:rPr lang="en-US" altLang="ja-JP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10,000</a:t>
            </a:r>
            <a:r>
              <a:rPr lang="ja-JP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以上</a:t>
            </a:r>
            <a:endParaRPr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サブタイトル 2"/>
          <p:cNvSpPr txBox="1">
            <a:spLocks/>
          </p:cNvSpPr>
          <p:nvPr/>
        </p:nvSpPr>
        <p:spPr>
          <a:xfrm>
            <a:off x="3213463" y="4773369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いずれも推定</a:t>
            </a:r>
            <a:endParaRPr lang="ja-JP" altLang="en-US" b="1" dirty="0">
              <a:solidFill>
                <a:schemeClr val="tx1">
                  <a:lumMod val="95000"/>
                  <a:lumOff val="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29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2" descr="C:\Users\goto.TKY\Pictures\PN2014021501002233_-_-_CI0003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10000"/>
                    </a14:imgEffect>
                    <a14:imgEffect>
                      <a14:brightnessContrast bright="44000" contras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1"/>
          <p:cNvSpPr txBox="1">
            <a:spLocks/>
          </p:cNvSpPr>
          <p:nvPr/>
        </p:nvSpPr>
        <p:spPr>
          <a:xfrm>
            <a:off x="1299537" y="1388581"/>
            <a:ext cx="9826534" cy="4080837"/>
          </a:xfrm>
          <a:prstGeom prst="rect">
            <a:avLst/>
          </a:prstGeom>
        </p:spPr>
        <p:txBody>
          <a:bodyPr vert="horz" lIns="91440" tIns="45720" rIns="91440" bIns="45720" spcCol="36000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7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超超競争</a:t>
            </a:r>
            <a:r>
              <a:rPr lang="ja-JP" altLang="en-US" sz="7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社会</a:t>
            </a:r>
            <a:r>
              <a:rPr lang="ja-JP" altLang="en-US" sz="7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！！！！</a:t>
            </a:r>
            <a:endParaRPr lang="ja-JP" altLang="en-US" sz="7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45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03594" y="1343802"/>
            <a:ext cx="9826534" cy="4080837"/>
          </a:xfrm>
        </p:spPr>
        <p:txBody>
          <a:bodyPr spcCol="36000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ja-JP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</a:t>
            </a:r>
            <a:r>
              <a:rPr lang="ja-JP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の使命は</a:t>
            </a:r>
            <a:r>
              <a:rPr lang="ja-JP" altLang="en-US" sz="4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継続</a:t>
            </a:r>
            <a:r>
              <a:rPr lang="ja-JP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r>
              <a:rPr lang="en-US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この競争社会で</a:t>
            </a:r>
            <a:r>
              <a:rPr lang="en-US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この</a:t>
            </a:r>
            <a:r>
              <a:rPr lang="ja-JP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先何十年と生き抜いていくには</a:t>
            </a:r>
            <a:r>
              <a:rPr lang="en-US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どう</a:t>
            </a:r>
            <a:r>
              <a:rPr lang="ja-JP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すればいいか。</a:t>
            </a:r>
            <a:endParaRPr kumimoji="1" lang="ja-JP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6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03594" y="1343802"/>
            <a:ext cx="9826534" cy="4080837"/>
          </a:xfrm>
        </p:spPr>
        <p:txBody>
          <a:bodyPr spcCol="360000"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テクノライブとしては</a:t>
            </a:r>
            <a:r>
              <a:rPr lang="en-US" altLang="ja-JP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8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既存の事業も大事にしつつ</a:t>
            </a:r>
            <a:r>
              <a:rPr lang="en-US" altLang="ja-JP" sz="48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8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新規</a:t>
            </a:r>
            <a:r>
              <a:rPr lang="ja-JP" altLang="en-US" sz="4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事業の立ち上げ</a:t>
            </a:r>
            <a:r>
              <a:rPr lang="ja-JP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を目指します。</a:t>
            </a:r>
            <a:endParaRPr kumimoji="1" lang="ja-JP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43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68909" y="744584"/>
            <a:ext cx="9826534" cy="5421086"/>
          </a:xfrm>
        </p:spPr>
        <p:txBody>
          <a:bodyPr spcCol="36000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まず</a:t>
            </a:r>
            <a:r>
              <a:rPr lang="ja-JP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2016</a:t>
            </a:r>
            <a:r>
              <a:rPr lang="ja-JP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lang="ja-JP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r>
              <a:rPr lang="ja-JP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段階的</a:t>
            </a:r>
            <a:r>
              <a:rPr lang="ja-JP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にこれらのことを始めます。</a:t>
            </a:r>
            <a:endParaRPr kumimoji="1" lang="ja-JP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09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エグゼクティブ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エグゼ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1386</TotalTime>
  <Words>210</Words>
  <Application>Microsoft Office PowerPoint</Application>
  <PresentationFormat>ワイド画面</PresentationFormat>
  <Paragraphs>88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HGS明朝E</vt:lpstr>
      <vt:lpstr>HGｺﾞｼｯｸM</vt:lpstr>
      <vt:lpstr>Meiryo UI</vt:lpstr>
      <vt:lpstr>Arial</vt:lpstr>
      <vt:lpstr>Century Gothic</vt:lpstr>
      <vt:lpstr>Courier New</vt:lpstr>
      <vt:lpstr>Palatino Linotype</vt:lpstr>
      <vt:lpstr>エグゼクティブ</vt:lpstr>
      <vt:lpstr>今後の会社の方向性</vt:lpstr>
      <vt:lpstr>今日は少し時間をもらって 今後会社がやろうとしていること について話します。</vt:lpstr>
      <vt:lpstr>その前に・・・</vt:lpstr>
      <vt:lpstr>まずはテクノライブが身を置く 市場環境を少しだけ俯瞰します。</vt:lpstr>
      <vt:lpstr>PowerPoint プレゼンテーション</vt:lpstr>
      <vt:lpstr>PowerPoint プレゼンテーション</vt:lpstr>
      <vt:lpstr>企業の使命は継続。 この競争社会で この先何十年と生き抜いていくには どうすればいいか。</vt:lpstr>
      <vt:lpstr>テクノライブとしては 既存の事業も大事にしつつ 新規事業の立ち上げを目指します。</vt:lpstr>
      <vt:lpstr>まず、2016年9月1日から 段階的にこれらのことを始めます。</vt:lpstr>
      <vt:lpstr>1. 複業解禁 2. ベンチャー出向チャレンジ制度 3. データサイエンティスト育成 4. 社内コミュニケーションツールの開発 5. 新規事業開発のためのスキルアップ研修</vt:lpstr>
      <vt:lpstr>複業解禁</vt:lpstr>
      <vt:lpstr>1. 複業解禁 2. ベンチャー出向チャレンジ制度 3. データサイエンティスト育成 4. 社内コミュニケーションツールの開発 5. 新規事業開発のためのスキルアップ研修</vt:lpstr>
      <vt:lpstr>ベンチャー出向チャレンジ制度</vt:lpstr>
      <vt:lpstr>1. 複業解禁 2. ベンチャー出向チャレンジ制度 3. データサイエンティスト育成 4. 社内コミュニケーションツールの開発 5. 新規事業開発のためのスキルアップ研修</vt:lpstr>
      <vt:lpstr>データサイエンティスト育成</vt:lpstr>
      <vt:lpstr>1. 複業解禁 2. ベンチャー出向チャレンジ制度 3. データサイエンティスト育成 4. 社内コミュニケーションツールの開発 5. 新規事業開発のためのスキルアップ研修</vt:lpstr>
      <vt:lpstr>社内コミュニケーションツールの開発</vt:lpstr>
      <vt:lpstr>1. 複業解禁 2. ベンチャー出向チャレンジ制度 3. データサイエンティスト育成 4. 社内コミュニケーションツールの開発 5. 新規事業開発のためのスキルアップ研修</vt:lpstr>
      <vt:lpstr>新規事業開発のためのスキルアップ研修</vt:lpstr>
      <vt:lpstr>一方で</vt:lpstr>
      <vt:lpstr>既存事業ももちろん大事にしたい。 みんなの働く満足度を向上させていきたい。</vt:lpstr>
      <vt:lpstr>2017年度より、 GPTW(Great Place to Work) ランキングに参加し、 3年以内にランキング入りを目指します。</vt:lpstr>
      <vt:lpstr>GPTWとは・・・ 年に1度「働きがいのある会社」を調査し、 組織規模ごとにランキングとして発表する。 </vt:lpstr>
      <vt:lpstr>まとめ</vt:lpstr>
      <vt:lpstr>今後、テクノライブは、 改めて社員一人ひとりの「働きがい」を大事にする とももに、新規で事業開発を行い、 企業としてさらなる発展を目指していきます。</vt:lpstr>
      <vt:lpstr>みんなで会社を良くしよう。 テクノライブを誇れる会社に。</vt:lpstr>
      <vt:lpstr>おしまい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役員合宿</dc:title>
  <dc:creator>後藤　幸起</dc:creator>
  <cp:lastModifiedBy>後藤　幸起</cp:lastModifiedBy>
  <cp:revision>71</cp:revision>
  <dcterms:created xsi:type="dcterms:W3CDTF">2015-01-30T07:28:59Z</dcterms:created>
  <dcterms:modified xsi:type="dcterms:W3CDTF">2016-07-23T02:11:01Z</dcterms:modified>
</cp:coreProperties>
</file>