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4" r:id="rId4"/>
    <p:sldId id="292" r:id="rId5"/>
    <p:sldId id="296" r:id="rId6"/>
    <p:sldId id="309" r:id="rId7"/>
    <p:sldId id="310" r:id="rId8"/>
    <p:sldId id="311" r:id="rId9"/>
    <p:sldId id="297" r:id="rId10"/>
    <p:sldId id="312" r:id="rId11"/>
    <p:sldId id="313" r:id="rId12"/>
    <p:sldId id="298" r:id="rId13"/>
    <p:sldId id="314" r:id="rId14"/>
    <p:sldId id="315" r:id="rId15"/>
    <p:sldId id="293" r:id="rId16"/>
    <p:sldId id="302" r:id="rId17"/>
    <p:sldId id="316" r:id="rId18"/>
    <p:sldId id="317" r:id="rId19"/>
    <p:sldId id="318" r:id="rId20"/>
    <p:sldId id="319" r:id="rId21"/>
    <p:sldId id="320" r:id="rId22"/>
    <p:sldId id="304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28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pos="7151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504"/>
    <a:srgbClr val="F87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126" y="1776"/>
      </p:cViewPr>
      <p:guideLst>
        <p:guide orient="horz" pos="527"/>
        <p:guide pos="529"/>
        <p:guide orient="horz" pos="845"/>
        <p:guide orient="horz" pos="4065"/>
        <p:guide orient="horz" pos="3793"/>
        <p:guide pos="7151"/>
        <p:guide orient="horz"/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DF2C-48CD-2F47-94CA-CD8AC056331B}" type="datetimeFigureOut">
              <a:rPr kumimoji="1" lang="zh-CN" altLang="en-US" smtClean="0"/>
              <a:t>2025/4/17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7046-F370-CA44-A09C-93B5FDE04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524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C1B4-242B-33F8-7975-B839C5533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39AB81-30CE-B8AD-C76D-52507FBE7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BCB051-3FE9-1E5E-03D4-3D8CAA18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5F6A8-F1B9-8E7A-6906-5F4E84943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77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16AC-401C-EFF0-7AC6-E7A4A74C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919FFB-216D-5897-51B4-9468A2D0A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719490-7A0E-CB78-47D2-D793E8E7A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18C09-326B-7A8D-E255-D838E1E10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10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C288-2C60-BD6A-12EF-E9FC004F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8737F3-26EC-15ED-009C-48B6501CD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FE27AA-A21D-EEE8-B0CE-4BD72A3F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50464-F869-8014-643F-33B2FE018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5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3CEC8-DD83-2473-6046-083A8C9D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884B4F-70D0-7115-5E47-4B3BB7B5A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A284CB-803B-F30B-26AD-47CF5B37E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AAF9E-AF1D-84B8-6CF3-1CD8B03AC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37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7D2F-2B20-19C1-E64F-2F79569C0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771CD6-D4E8-D659-9550-28D63C2B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153684-B1DE-43C6-4CE4-C9CB3274C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19CD4-7804-861F-34AE-115AB4963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073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4574-23F5-FFD1-4C7A-1E13344F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7D42C8-58DC-D106-FC77-7CA75A49A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0153F2-EC3D-D79B-0540-A6F045040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AB634-D7E5-FA39-A4F4-D5C93BBF8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09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340F-E366-FEF2-CAF9-453AA387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14E763-F2B7-C910-FE75-D40F266A1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02967D-0E40-E8ED-CBB3-03F234105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7CAEBB-E46A-A098-E82E-1FD7BC5F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58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C0B3-825E-1212-7C42-B3E555BD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9B2B32-CDC4-8101-180A-83A5C1F16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DACA5B-7860-55F8-5916-D1DCF85B4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9103-AB2A-3E3F-0E53-910D5CB9E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423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EB24D-BD73-C1AF-9FAD-50886E0B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837736-FF8F-9DB3-F57F-8D884E90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9A78AB-5BD2-9202-6695-987E4A6B7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18657-6F57-E153-1947-16A25B80D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6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7DACB-55DD-CF11-6F34-8BAA7C024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3D3F6B-77EE-2C28-127E-00465F6E1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322139-49EB-5EB3-7BEC-B534C8390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5FB1DA-5B86-5880-45E0-63CA655B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8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07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445A-CD28-E722-4603-A3EFE715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964E1D-3F01-689B-1337-7A3F5DAC1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4713AB-F33F-17F7-FCFE-4B34EB035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7B067-7809-F6AC-41BD-FB0FE02C1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841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D9480-B5CC-6269-C964-E2D9C185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77912F-9AC3-4F26-8C46-DF94F2ADD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EDA82D-03CC-4D50-3C5E-16A5DDEE7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FAAD8-CEAF-FD0A-9D02-CB72F6860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94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406A4-B2FC-DC69-EAE3-BB35970E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43BF60-3A3A-BF91-C188-F08BEFD0C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192DF4-6268-088E-80DA-42B59570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00FF0-D293-F80D-D11E-471B8A896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154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2431-E225-ED64-F85F-E637F097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4D0B98-8B9D-F612-9FD6-0A1759F57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4615E5-1812-01B9-7AC1-D2AFF1C6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A747D-1198-8FD9-EFED-92ED241DC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9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2B84-E926-FB10-DF62-69E261B8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356889-9CD2-AB2A-27B6-69ACBDECA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744F78-B9FB-8015-95E3-3C4B9C3F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3B10C-5C8C-209D-98B5-680EC7744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990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7F9D3-3771-B1DE-3D02-2D2E7C18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450A40-80EE-551C-7C0F-43B0DA720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6E8969-A440-13B7-D1EA-27116051B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88FF5-A862-29ED-3673-9DB8FD456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607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38B-5230-5469-B903-D58D9979A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A3B559-72C5-6FF3-8C9F-6E5DB554B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CCFE6E-50F9-0002-7D6F-D59A1059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33DBD-E099-74B0-3CB7-AB4919B20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59E2-E502-E795-582F-552ECD87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4C4213-CF04-92F2-E32B-771E71076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0AC088-88BA-286E-45DF-3877CC9CB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E7B70-9E24-F642-A25E-115FA34CA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DFEFF-B65F-0703-0A3B-2AEEA232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015C8A-ED5E-667A-44C7-FCE40DE72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885304-7407-7858-40C3-E0FFEE092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4927F-F322-74B2-548A-C57D9B884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570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8A35-90CE-4288-D325-71787DA1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4B35C6-CE9F-2400-2AE1-19AAA1348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DB2C30-3B6D-A40F-DF7E-D224FB7F1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41EBE-6B7F-3115-BDC8-BE0408CB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78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F9ADD-24A8-CA5A-1E50-FB22A571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08A058-A0E0-2C00-B9F2-085D45796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456782-7B0C-F77F-EC59-642B018F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6AEF2-5B98-AB6A-3F45-D24753310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023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A701-09C8-6D78-4BDA-7F5F57D7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028CFF-8340-0A63-F2CA-70423E26E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E5A65C-82DA-43A3-5AC7-D8A3A7090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74435-9541-E2D5-AB30-8EC2EE45C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003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1FFD1-8843-0791-6582-138868A6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B0F038-CB9D-0903-4453-71AC8C7FD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81B147-3FAB-3271-BD24-0611D1EA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E5945-A176-8961-3DD9-706F5DE1C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781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C903-5812-549D-1388-DC936112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4BD10D-5F06-3E77-AECA-3BCB2B27F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AE69A3-7A49-BADD-4C12-BFDCD6A66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B820B-CC51-519A-4148-33D9BFA4C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229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286DE-A06F-20D3-2922-F059BFBF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FE3BF-E869-9C32-0D23-9B8DBDB87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EB0E79-09BF-926A-54CB-0296B1B96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04AE0-C98F-D47F-F1D1-C77C36203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2006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84BD-A9D8-7C0B-2E2A-6A5A6155E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988598-7903-260C-656B-942327DBD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A78ECA-396A-BC89-D1C0-34EDD4AB0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055ED-6A60-4064-B28B-46314FF8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806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E3A71-934F-1010-1004-75583602B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E033FC-1DD1-CDF2-E90E-D19729670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924413-123C-E25C-A775-278BC555C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AB57C-ED4D-F6B5-8913-76ADEA0CC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5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0AF9B-CEE4-5513-BA2C-AFDF077A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65CE25-7734-D514-49B3-7F50AD83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42C9C7-81F8-E827-3335-2DE46CF2C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2F9E0-9ABF-A132-0CB5-C66F38953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55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A47BA-BF32-8C26-B252-8B7BD50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316077-9F89-03EE-1D3C-71CF5882B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52D608-591D-D620-81C6-A79CA283F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63428-8BF5-B134-C9E0-241893A45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32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22C2E-250D-3360-F964-9834AF592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163A6B-B29B-1597-3203-935A16EBE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1C2105-A84F-7823-FA35-C90D57C82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713102-D234-8B5C-62DC-9ECAF1ACB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45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CCE8E-9774-E26B-2C0D-1A961C7C0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E2E657-D56F-2168-6244-CEB0EEF5D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B1C992-2BCF-A017-10FA-A29EE273B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8F6A9-E685-ECF2-328E-D2CC9C53C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2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8277E-03F1-2F30-3C7F-C632243C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B66B15-DD8E-24BC-8200-C1C8D1DCF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C2A3C7-F2BF-84B8-206E-7C09B9B2A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45C80-3BFE-147B-6158-86E67D2F5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51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EADC-60F4-48E5-2964-D469CD9F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FBC163-D162-3729-849B-BD8D26BA0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1ACBE3-BD21-FBEA-CED8-13D75B2CD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F4023-AA21-2B65-8020-BE300F25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4A7046-F370-CA44-A09C-93B5FDE0432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56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8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B50F8-6F71-244C-9CD0-8D90C1B78A8F}"/>
              </a:ext>
            </a:extLst>
          </p:cNvPr>
          <p:cNvSpPr txBox="1"/>
          <p:nvPr/>
        </p:nvSpPr>
        <p:spPr>
          <a:xfrm>
            <a:off x="4208307" y="306089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b="1" spc="300" dirty="0">
                <a:ln w="9525">
                  <a:noFill/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线上图书商城系统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58E0F3-6256-F644-A58F-EDD0735AF62A}"/>
              </a:ext>
            </a:extLst>
          </p:cNvPr>
          <p:cNvGrpSpPr/>
          <p:nvPr/>
        </p:nvGrpSpPr>
        <p:grpSpPr>
          <a:xfrm>
            <a:off x="0" y="79577"/>
            <a:ext cx="12192000" cy="3911656"/>
            <a:chOff x="0" y="79577"/>
            <a:chExt cx="12192000" cy="39116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0E6364D-C504-CE4D-A624-29D321C4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713" y="1011739"/>
              <a:ext cx="1276573" cy="1125400"/>
            </a:xfrm>
            <a:prstGeom prst="rect">
              <a:avLst/>
            </a:prstGeom>
          </p:spPr>
        </p:pic>
        <p:pic>
          <p:nvPicPr>
            <p:cNvPr id="12" name="图片 11" descr="图片包含 游戏机, 物体, 钟表, 标志&#10;&#10;描述已自动生成">
              <a:extLst>
                <a:ext uri="{FF2B5EF4-FFF2-40B4-BE49-F238E27FC236}">
                  <a16:creationId xmlns:a16="http://schemas.microsoft.com/office/drawing/2014/main" id="{D4F94894-DA20-9B4C-921C-C088965E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686" y="79577"/>
              <a:ext cx="3046628" cy="615185"/>
            </a:xfrm>
            <a:prstGeom prst="rect">
              <a:avLst/>
            </a:prstGeom>
          </p:spPr>
        </p:pic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7F2D4315-2ADC-FF40-B7CA-36135AB34B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91233"/>
              <a:ext cx="121920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accent1">
                      <a:lumMod val="0"/>
                      <a:lumOff val="100000"/>
                      <a:alpha val="0"/>
                    </a:schemeClr>
                  </a:gs>
                  <a:gs pos="51000">
                    <a:srgbClr val="C00000">
                      <a:alpha val="88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0F0BB0-7264-C849-97A9-DC297BB1808D}"/>
              </a:ext>
            </a:extLst>
          </p:cNvPr>
          <p:cNvGrpSpPr/>
          <p:nvPr/>
        </p:nvGrpSpPr>
        <p:grpSpPr>
          <a:xfrm>
            <a:off x="5223002" y="4772146"/>
            <a:ext cx="1745995" cy="1212614"/>
            <a:chOff x="5223002" y="4772146"/>
            <a:chExt cx="1745995" cy="121261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7FC6F7-49D7-B64C-B7F7-85BD7F5E49E5}"/>
                </a:ext>
              </a:extLst>
            </p:cNvPr>
            <p:cNvSpPr txBox="1"/>
            <p:nvPr/>
          </p:nvSpPr>
          <p:spPr>
            <a:xfrm>
              <a:off x="5323689" y="5707761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2025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月</a:t>
              </a:r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18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日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643C11-2D16-6E4B-8233-AE9AF3B0F0C4}"/>
                </a:ext>
              </a:extLst>
            </p:cNvPr>
            <p:cNvSpPr txBox="1"/>
            <p:nvPr/>
          </p:nvSpPr>
          <p:spPr>
            <a:xfrm>
              <a:off x="5362465" y="4772146"/>
              <a:ext cx="1467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汇报人：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8A6AA9-FA4C-E24A-8F91-118C9DCA131C}"/>
                </a:ext>
              </a:extLst>
            </p:cNvPr>
            <p:cNvSpPr txBox="1"/>
            <p:nvPr/>
          </p:nvSpPr>
          <p:spPr>
            <a:xfrm>
              <a:off x="5223002" y="5111211"/>
              <a:ext cx="184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2200" b="1" spc="3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17E626-BC3E-9E4C-9372-F4FCE136DB28}"/>
                </a:ext>
              </a:extLst>
            </p:cNvPr>
            <p:cNvSpPr txBox="1"/>
            <p:nvPr/>
          </p:nvSpPr>
          <p:spPr>
            <a:xfrm>
              <a:off x="6784267" y="5111211"/>
              <a:ext cx="184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2200" b="1" spc="3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5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161E9-7D4F-169E-188D-B06458CC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F0C3A1-18A1-A2F5-9D17-5A733D289F00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1C25F8-251E-6C98-D5CC-9446E2824A2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8CD9473-7643-7981-7CAF-BBC2BD6E62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0631A5B-1EEA-BC0A-9132-0D340503E552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6FABF1-D603-D8A7-D70B-83A7820981F2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8E5EB45-9776-A933-AA3A-DF2BD34C4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6D4F203-8BC9-51DE-479F-68445F84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E132E10D-B114-9741-4BCA-5A020D3A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4A5E4BF-10E3-BA30-AD79-FBED6DE10FC3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F4179AB-3D17-305B-BFC4-614ED19175F1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7610273-0325-0D2C-D6E1-3B17B9B66452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系统需求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37B1E-F0CA-64C9-9BD1-8682E497FD49}"/>
              </a:ext>
            </a:extLst>
          </p:cNvPr>
          <p:cNvSpPr/>
          <p:nvPr/>
        </p:nvSpPr>
        <p:spPr>
          <a:xfrm>
            <a:off x="1102291" y="1741016"/>
            <a:ext cx="9987418" cy="336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安全需求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用户数据安全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：用户的个人信息加密存储，用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这种加密协议保证数据在传输时的安全；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支付安全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：支付过程中的数据都要加密，保证支付信息安全；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系统安全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：定期检系统有没有安全漏洞，管理员和卖家不能随便越权操作；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数据备份与恢复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：定期备份系统数据，保证出现意外时业务能接着进行。</a:t>
            </a: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兼容性需求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浏览器兼容性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：系统要能在主流浏览器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像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Safari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Edge)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上正常显示和运行；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移动设备兼容性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：手机、平板等移动设备上也能正常访问系统，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系统都能兼容。</a:t>
            </a:r>
          </a:p>
        </p:txBody>
      </p:sp>
    </p:spTree>
    <p:extLst>
      <p:ext uri="{BB962C8B-B14F-4D97-AF65-F5344CB8AC3E}">
        <p14:creationId xmlns:p14="http://schemas.microsoft.com/office/powerpoint/2010/main" val="213477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7DEE-B6CD-9A9E-68F6-F2C569E2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1566CD-D199-6A27-851A-97F5B206429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1502C1-9EF8-8D7F-7048-D48CA994C874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550D972-CF4B-E7C8-0C5F-D1B486E644C1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DD3265-E2D1-37BD-A54A-C98486171376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6008DF0-2784-BE2C-6995-DDEEA3C17723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75A655B-B1E1-0C39-45E1-05BC5435F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F7B940B-3B82-37F1-2988-D4E99610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747900E0-E1E0-3A4C-9704-5B35C8B2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2AFBA3C-2012-02A8-2784-CB533F1E172E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4724057-4696-B415-7BA8-F6C4E3718BFB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6B4472E-ADC3-989A-ECB9-E42FDAEF9163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系统需求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47FD4-6C07-DA3A-890A-6ED85738A3C2}"/>
              </a:ext>
            </a:extLst>
          </p:cNvPr>
          <p:cNvSpPr/>
          <p:nvPr/>
        </p:nvSpPr>
        <p:spPr>
          <a:xfrm>
            <a:off x="1102291" y="1741016"/>
            <a:ext cx="9987418" cy="336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安全需求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用户数据安全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：用户的个人信息加密存储，用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这种加密协议保证数据在传输时的安全；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支付安全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：支付过程中的数据都要加密，保证支付信息安全；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系统安全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：定期检系统有没有安全漏洞，管理员和卖家不能随便越权操作；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数据备份与恢复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：定期备份系统数据，保证出现意外时业务能接着进行。</a:t>
            </a: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兼容性需求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浏览器兼容性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：系统要能在主流浏览器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像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Firefox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Safari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Edge)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上正常显示和运行；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移动设备兼容性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：手机、平板等移动设备上也能正常访问系统，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系统都能兼容。</a:t>
            </a:r>
          </a:p>
        </p:txBody>
      </p:sp>
    </p:spTree>
    <p:extLst>
      <p:ext uri="{BB962C8B-B14F-4D97-AF65-F5344CB8AC3E}">
        <p14:creationId xmlns:p14="http://schemas.microsoft.com/office/powerpoint/2010/main" val="337156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86604-6DD4-637B-B0B4-FF9D9776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7DB3E4-9D5C-0255-ED44-9E954CB27850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F0E5070-0642-F06C-0B05-B326645E79B8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C1C50B9-FC04-28D9-84EC-213A761F0C5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EA6AE2-0641-CD22-1DF9-9CE3005B3A03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2C9CB7-C5B6-598A-07CE-4FE6746967ED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A1BFC75-9BA3-8DC9-B73C-0C20169DA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C06E873-AF7A-A583-DE86-D66BA0F91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E01448CB-F440-592F-7701-A36F3E85E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30DF882-09F4-450F-B4DC-19746E04F9EC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15BF45E-2C0B-2718-3378-21758423DBAD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9BDDDED-8465-089F-4C3E-AB5F46D42489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系统需求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69A4E5-560A-F687-84B2-3884891C0725}"/>
              </a:ext>
            </a:extLst>
          </p:cNvPr>
          <p:cNvSpPr/>
          <p:nvPr/>
        </p:nvSpPr>
        <p:spPr>
          <a:xfrm>
            <a:off x="1019369" y="2034568"/>
            <a:ext cx="10153262" cy="328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可扩展性需求</a:t>
            </a: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300" dirty="0">
                <a:solidFill>
                  <a:srgbClr val="31313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功能扩展</a:t>
            </a:r>
            <a:r>
              <a:rPr kumimoji="0" lang="en-US" altLang="zh-CN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0" lang="zh-CN" altLang="en-US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对于需要新添加的要求，能方便地加新功能；</a:t>
            </a: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300" dirty="0">
                <a:solidFill>
                  <a:srgbClr val="31313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数据扩展</a:t>
            </a:r>
            <a:r>
              <a:rPr kumimoji="0" lang="en-US" altLang="zh-CN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0" lang="zh-CN" altLang="en-US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随着模拟的数据越来越多，系统得能轻松扩展数据库的存储容量，提高数据处理能力，保证系统性能不受影响。</a:t>
            </a:r>
          </a:p>
          <a:p>
            <a:pPr marL="342900" marR="0" lvl="0" indent="-34290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易用性需求</a:t>
            </a: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界面设计</a:t>
            </a:r>
            <a:r>
              <a:rPr kumimoji="0" lang="en-US" altLang="zh-CN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0" lang="zh-CN" altLang="en-US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系统界面要简洁好看，布局合理，操作流程简单，一看就懂。</a:t>
            </a:r>
            <a:endParaRPr kumimoji="0" lang="en-US" altLang="zh-CN" i="0" u="none" strike="noStrike" kern="1200" cap="none" spc="30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kumimoji="0" lang="zh-CN" altLang="en-US" b="1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交互设计</a:t>
            </a:r>
            <a:r>
              <a:rPr kumimoji="0" lang="en-US" altLang="zh-CN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0" lang="zh-CN" altLang="en-US" i="0" u="none" strike="noStrike" kern="1200" cap="none" spc="30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系统得有好的交互性，用户输入的时候能实时验证，操作完了能及时反馈结果，导航功能要方便。还得文持用户撤销、重做操作，让用户操作更灵活，不容易出错。</a:t>
            </a:r>
          </a:p>
        </p:txBody>
      </p:sp>
    </p:spTree>
    <p:extLst>
      <p:ext uri="{BB962C8B-B14F-4D97-AF65-F5344CB8AC3E}">
        <p14:creationId xmlns:p14="http://schemas.microsoft.com/office/powerpoint/2010/main" val="62385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4CFA-B6E7-34FF-D4B9-C5C94CBD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58A0C65-7825-B4EE-8EFF-06EBC138E055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1F186F-0939-9495-3E20-BF190F8657A1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F85046-A3D5-BAEA-449C-B0B3948A30E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9B6996-5F3D-7C44-F3FE-D508F5AD640E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160310-7759-C442-72DD-76F488748C78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17C694B-B001-843D-ABF3-9707BB5D2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FF04058-2638-3FEA-2128-1FD52C53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6A130D3C-94B4-9E25-DF06-0A8924C7E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3A66145-BC63-352B-2254-3D0B5984A1C6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3CF101A-DD0B-B184-973F-CF09FC95B37E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DB979C4-8C23-A032-8708-215F862BFE60}"/>
              </a:ext>
            </a:extLst>
          </p:cNvPr>
          <p:cNvSpPr txBox="1"/>
          <p:nvPr/>
        </p:nvSpPr>
        <p:spPr>
          <a:xfrm>
            <a:off x="1008331" y="12447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项目阶段划分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9A0E54-3A03-4416-2416-29645D8F897D}"/>
              </a:ext>
            </a:extLst>
          </p:cNvPr>
          <p:cNvSpPr/>
          <p:nvPr/>
        </p:nvSpPr>
        <p:spPr>
          <a:xfrm>
            <a:off x="1019369" y="1539091"/>
            <a:ext cx="10153262" cy="3779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需求分析与设计阶段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：把项目需求文档写好、评审通过，设计好系统架构、数据库和界面，制定详细的项目计划。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开发阶段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：按照设计方案开发系统，包括前端、后端和数据库开发，实现系统的各种功能。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测试阶段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：对系统进行全面测试，像功能测试、性能测试、安全测试、兼容性测试，发现问题就赶紧修复。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上线部署阶段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：把系统部署到模拟服务器上，做好上线前的准备工作，像数据迁移、系统配置。上线后还要监控和维护系统。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总结与汇报阶段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：总结项目开发过程，写好项目总结报告，给老师汇报。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50E5-08FD-8722-AD33-8D4A61DC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49C19E-8372-D454-D2AD-43A523F799FB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DE418A7-3FFF-0261-D654-88699329B08C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BF5A823-7C70-C751-E010-1447C140DA57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B1C746-DA61-48EE-A6CE-C833213B238F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AB61F6-4ABA-C8D0-33A1-DC73E9721B53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7012424-F0E4-A53A-5C9D-78BD465FA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098956C-EA22-3F0A-D6E3-A30A200B2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87C6F3A5-3514-EF5A-9853-DCB92929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1A293F2-CAB3-6D52-BB66-3520735B0EC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5FDCEF4-E4A6-EFE6-4EC8-5EC6B96E309C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DDFA240-FF97-C35D-DAD3-32D60A03EF7B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人员安排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7F3273-D92C-C663-0148-045C91944217}"/>
              </a:ext>
            </a:extLst>
          </p:cNvPr>
          <p:cNvSpPr/>
          <p:nvPr/>
        </p:nvSpPr>
        <p:spPr>
          <a:xfrm>
            <a:off x="1419908" y="1647586"/>
            <a:ext cx="9628047" cy="356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组长（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）：负责项目的整体规划、协调和管理，保证项目能按时、按质量要求完成。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需求分析与设计人员（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 ：调研、分析和整理产品需求，制定产品规划和功能需求文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档，设计系统架构、数据库和界面。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前端开发工程师（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 ：设计和开发系统的前端界面，让用户有好的交互体验。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后端开发工程师（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 ：开发系统的后端业务逻辑，和数据库交互，提供稳定的后端服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务。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测试工程师（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 ：制定测试计划，全面测试系统，找出并报告系统里的问题。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5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0411D-3C1A-1793-25D3-BDBD0021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59D6EFA-F2DA-2A08-4A0B-E0722C7A98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2E98A92-7DCD-C12A-C2B5-BD7ACEBFB8B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F6B5B329-37A7-2380-4439-678ED45E7804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4225C14-FB2F-0C1D-97E7-38F3EA3F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13C1DD1-FD54-47A7-A2C2-0F222167BF1C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C3833837-8D8E-CF2A-0CA5-103296053D3B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8B04AFE4-F521-1EC1-05EF-B6BA4408EAC9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E0FAC960-B743-A862-22D1-A69A88B48F59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D3267F-E969-5C32-C63B-04DD2EEE15A7}"/>
              </a:ext>
            </a:extLst>
          </p:cNvPr>
          <p:cNvGrpSpPr/>
          <p:nvPr/>
        </p:nvGrpSpPr>
        <p:grpSpPr>
          <a:xfrm>
            <a:off x="1245705" y="2399251"/>
            <a:ext cx="4673395" cy="1508105"/>
            <a:chOff x="1654599" y="2374005"/>
            <a:chExt cx="4673395" cy="150810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0EB1D2-1F87-F881-C41E-6C449D6777FB}"/>
                </a:ext>
              </a:extLst>
            </p:cNvPr>
            <p:cNvSpPr txBox="1"/>
            <p:nvPr/>
          </p:nvSpPr>
          <p:spPr>
            <a:xfrm>
              <a:off x="1654599" y="2374005"/>
              <a:ext cx="20649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100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TASK 04</a:t>
              </a:r>
              <a:endParaRPr kumimoji="1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50000"/>
                        <a:lumOff val="50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586A87F-C288-F865-981E-49522B711239}"/>
                </a:ext>
              </a:extLst>
            </p:cNvPr>
            <p:cNvSpPr txBox="1"/>
            <p:nvPr/>
          </p:nvSpPr>
          <p:spPr>
            <a:xfrm>
              <a:off x="1654599" y="2958780"/>
              <a:ext cx="46733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kumimoji="1" lang="zh-CN" altLang="en-US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应用建模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15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B3AB3-2CE3-6A01-0605-66669AF2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E1686C-915B-466B-D498-BF71C7B3656E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8B46B8-E038-63C6-207A-2FBEFA1BF8E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54B9BBC-0E40-8B59-02B6-F2D4DC2FC7FB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2E54785-7225-3CDF-F2EE-20514BF69312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8A3B8C6-EAE4-8136-4166-D331E848F470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48EB88A-8868-9F6B-DBEB-E66E682F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E27C918-C666-54C6-3F0C-49F7080AD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ADE9F1A7-ECF2-FDFB-A97C-DCCE19C0C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C6D550-3C6F-6426-96A0-95C2F364E255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F790153-3D62-8CEC-A4B0-0DFB57FB9244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A70E646-9489-EAB2-EEA4-C56C6A165B92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需求分析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25CA56-C312-A74A-8CCA-EEF16EAFDA81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2063CF-C5CA-E8A5-2CAB-D5CAC6E6F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4514" y="1"/>
            <a:ext cx="644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F884-1744-D1AD-5541-09DB2222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5882898-A06A-15E6-DEF8-93D1ABF072C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612559-D45A-871E-1E07-EE86A1E8850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173F69B-48C1-46DF-3E6A-1661B992AAA3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B14D79-2D1C-054C-9CE9-727C552F1272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4B0A28-69C3-C94A-CE8F-978A86C4C328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95A548B-4108-9905-28C0-1535DB281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9E053F-9CEE-0615-7CC5-3FF1959A5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A6C73E5B-4B8A-690D-8C57-429A2A666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B3B149A-B2BD-27EF-ED23-6C6A47D4675C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2CC7D8F-790F-849F-4F92-D04929574497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B8F0849-1C4E-F1FE-8511-80737B81B013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导航建模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47573C-B12E-E311-A74A-D0F5685AD14C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C581E-41AF-7C77-F123-C8AB05674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302" y="1056991"/>
            <a:ext cx="5753396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EAE93-4028-B82E-FA56-46CA2832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926BB0-95C8-15BB-4C48-61BD4F92D4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F98FE4-94D2-1096-B1E3-CDC730A7724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1037AA-371B-0CCF-A0CB-2DA08EC477EF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F13A46-5438-5506-AA22-6FE78691CC22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BE979C-7C7D-D6DC-D2CF-83AD5DD9FC33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492F3A4-6FD8-355B-F458-879278323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63DD8D1-EF1B-6730-E476-9FB043D15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58FACFE8-332F-6AFD-A332-1CFF993F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126AC1C-7EC1-FB10-1031-A31E31F5442B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7205780-303F-346B-C679-B20193266314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45AEF3A-5BB5-76B2-21C7-FEBCFC617A5A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内容建模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8602ED-BC16-512F-4D32-6C302ECA14C0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631EE8-C940-6F2F-D3AD-5C061FDF4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777" y="1"/>
            <a:ext cx="6802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33D5-72F9-D0DC-CDB0-20C49B7C5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D91526-031A-1DBC-823F-FD79F6EB05B8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95B32B-E21C-CD5F-6387-6438AE40E255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802835-AF55-F29C-F100-CBC73C77DAED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95FD56-B2E0-3E69-06EC-57A9AA1A0DAF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DCC53BE-EEBC-EFD7-9A9E-C0193D0AB79C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B20BA00-05B4-4F2B-509C-20505360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BDBADCF-AFB9-96C8-AF1E-E5C20643A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6399D02D-F10E-0C94-1A88-27566B1A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0F734E9-EB90-5B3D-39F6-DFA3504F4A1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D317527-79AE-F0EF-2C0C-B16655A904CB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F36344-A277-517D-9160-D73DDA7DAEC7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展示建模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AAD7D1-3B17-A6D8-3F65-611BC270E9DF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4F338-0383-694E-B38C-C362CEB00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931" y="803535"/>
            <a:ext cx="8522138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4570482" cy="1508105"/>
            <a:chOff x="1654599" y="2374005"/>
            <a:chExt cx="4570482" cy="150810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649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TASK 01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45704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组建项目团队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09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C1EA-CDB6-BFF5-6806-2A35971B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B40AF5-24A1-DDC4-F9C8-BB33CD7FA073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A1E9453-3364-CFD9-6FD2-8E645FA461C5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612A9CB-550F-1736-8F43-2FFB3059B9AF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A212AD-767C-1433-927E-79AA3E9C5852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44CC931-E887-F9B5-8242-4919A9975787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3873D62-4CC2-8F61-5AA9-D8E60748D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873DD14-2DE7-02DC-A876-A65333FE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96DF51CD-912E-3898-E75A-FB12304D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297FF54-102C-0D57-9955-DC644D339D31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04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BA1BDBE-3280-7D8C-3346-5A7C85720BEF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A1BCE7A-8E30-F8D7-1D0C-349B772A25EC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展示建模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C36914-D8FE-881C-812F-99B51A30F071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B8B4E-10C0-5B34-9273-21BAAFA47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975" y="976790"/>
            <a:ext cx="8026049" cy="50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2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8D7A-D00E-8A2F-AA58-90F3C80B1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5D9B8EC-79FB-E117-AC6C-B72D43FE62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209854-6C7A-4846-77C7-AEA1877A6029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D05D65D0-2CB9-B202-437B-578F318E62CC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C4B7203-D3CE-1C16-F554-662CCA06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E0F1B70-E20B-834C-8B62-E5F10105FAA6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A778D53C-67E1-C5A6-9462-B81A960CA3C7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AC04F002-4C68-D5F3-8609-0C65BD950EF5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F7180AB1-B2A9-4624-BC75-EB1A51DE3E83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248A1F7-2E34-4721-730C-1F03D2C4D011}"/>
              </a:ext>
            </a:extLst>
          </p:cNvPr>
          <p:cNvGrpSpPr/>
          <p:nvPr/>
        </p:nvGrpSpPr>
        <p:grpSpPr>
          <a:xfrm>
            <a:off x="1096081" y="2399251"/>
            <a:ext cx="6135334" cy="1508105"/>
            <a:chOff x="1654599" y="2374005"/>
            <a:chExt cx="6135334" cy="150810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BD7645-5861-1BDF-7B6C-8126AA804720}"/>
                </a:ext>
              </a:extLst>
            </p:cNvPr>
            <p:cNvSpPr txBox="1"/>
            <p:nvPr/>
          </p:nvSpPr>
          <p:spPr>
            <a:xfrm>
              <a:off x="1654599" y="2374005"/>
              <a:ext cx="20649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100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TASK 0</a:t>
              </a:r>
              <a:r>
                <a:rPr kumimoji="1" lang="en-US" altLang="zh-CN" sz="3200" spc="300" dirty="0"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100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5</a:t>
              </a:r>
              <a:endParaRPr kumimoji="1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50000"/>
                        <a:lumOff val="50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F0C3744-1C78-7744-5704-ABD9CCF6C471}"/>
                </a:ext>
              </a:extLst>
            </p:cNvPr>
            <p:cNvSpPr txBox="1"/>
            <p:nvPr/>
          </p:nvSpPr>
          <p:spPr>
            <a:xfrm>
              <a:off x="1654599" y="2958780"/>
              <a:ext cx="61353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kumimoji="1" lang="zh-CN" altLang="en-US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应用架构设计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34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1D625-152A-B254-7BC4-A23FE366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65129A-ABFA-180C-24CC-941D03C4562B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6435EA6-03C1-D011-31DF-E5BA06C818FC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D29801E-A3DC-765F-62FC-4A1E8FE7704D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58D7782-66FB-A227-B5A3-1E25D0298D2B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EDC06D4-3E80-43C4-D89C-038797A229EB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ED05F95-908C-A4FC-84CA-4FADF14A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2E0834A-BE9B-588A-1E26-081D5D66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1D43BF65-8DE8-2258-D35A-2A4FFFAD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DBD085B-F3B8-A677-057F-F7A7DD8A1670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146FAF7-6514-D2AD-A280-2EC8B64BB77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502D6E0-4F14-94ED-E56A-EADF5E2D5A60}"/>
              </a:ext>
            </a:extLst>
          </p:cNvPr>
          <p:cNvSpPr txBox="1"/>
          <p:nvPr/>
        </p:nvSpPr>
        <p:spPr>
          <a:xfrm>
            <a:off x="1008331" y="12447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面向数据架构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B7B578-5213-EE06-8EA7-24E70C669779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8CB51C-3768-66AC-6335-3F94F1E10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894495"/>
            <a:ext cx="9382597" cy="55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175BD-76ED-1AE3-0353-2B3DB474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037D9186-A712-B68A-2984-3B90CABB8DD1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240FBA-D39B-193B-F0B5-A5D47CE67D3C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9AD5288-3AC5-FE1A-8D25-5906890ED3B3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8DA4CBF-17E3-DC0D-3BBA-7C9769F7B7C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435D50-F1C5-7C25-FFD7-6066E26BC16B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1E28798-2E15-AF91-6A1F-702C195D3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80B40C8-26C4-E72B-DF05-430BE354D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13C389CC-0134-C13A-2621-83D2B6E76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7B3EA21-1BED-17AA-B3F6-AFDFA27D3452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1C37805-F6E5-3091-24B5-331E7EFE685C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BC29279-198F-1C08-6D4E-3D2ABCC1FFFB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集成架构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F3198F-B5D3-F776-11C7-5B163C22C175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C862D0-4CF4-3BE1-12A7-905E9319C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31595"/>
            <a:ext cx="12192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89EF-6A32-826B-CF52-CEE643A5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4EE483-547A-1AC1-BC06-7661ACE4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006"/>
          <a:stretch/>
        </p:blipFill>
        <p:spPr>
          <a:xfrm>
            <a:off x="1753581" y="2011970"/>
            <a:ext cx="8684837" cy="418707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BACB89D-81C2-6879-14BD-5F7E74E9774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825BECB-733F-AE9B-1DFE-10F3C165C122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B44775-D98E-668C-599F-3BA9E3201041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DECDB1-94DF-6A8A-0DF0-BCF90C58D16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07E869E-D462-90F1-94E6-E5028382D82E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0A6240B-D5EA-24F3-5F40-E03539CD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5513C00-12DD-BBCD-FD8E-5608F69B8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D797660-F480-7394-7A54-A6C0E36C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014D412-7402-9F7F-86FD-737934A632AA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4E7B537-72BB-10A5-66D8-2D6422DB6E82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0734BC0-D082-EA42-AE45-4467C997A0F7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集成架构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91BD1B-D899-E9C3-DD2D-84D93577C3FA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999C10-B4E2-B16C-E752-2BC01F19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00"/>
          <a:stretch/>
        </p:blipFill>
        <p:spPr>
          <a:xfrm>
            <a:off x="819095" y="903673"/>
            <a:ext cx="9607318" cy="41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B541F-D4A4-9213-FCAC-1A7CE130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344DC6-B033-6206-66B9-D5F4CA99BE25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0A0340-D08B-D8AD-6931-C4F46DAF193E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F197F9-6DA7-B57B-51B9-BB538E527267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EDF423-EEDD-315C-3F90-53B2E138D45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2F6C578-4E0E-B19F-014B-ADD2886B4F69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DBA1163-C668-CF50-D8BA-E1CC1C6F5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ADC7672-E6DC-1616-239B-6345B7A0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D264596-84ED-FF74-B9B9-F2D5C4B11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5F5A1-EA32-7349-3F2C-1D75A7C24762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FD4B368-3D5B-00FC-E40B-E0DA9AC878D3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0674FBF-01D6-6F24-28E2-EBCC8F719C04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8FBA60-826C-29E7-0F8F-2D229E592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01700"/>
            <a:ext cx="12192000" cy="5054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D68C37-6CBD-D787-CDF5-61D7532E0E2A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层次架构</a:t>
            </a:r>
          </a:p>
        </p:txBody>
      </p:sp>
    </p:spTree>
    <p:extLst>
      <p:ext uri="{BB962C8B-B14F-4D97-AF65-F5344CB8AC3E}">
        <p14:creationId xmlns:p14="http://schemas.microsoft.com/office/powerpoint/2010/main" val="184499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FD14D-F174-4D0B-7141-E3C2C702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E9CCB6-21BC-CABB-B2FC-8CCB9AAF00A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CF17F1-5C96-4123-EFBA-96C42EFCDDC2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45272B3-4332-8200-2AAC-BFF2056BA27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475607D-C5EB-CD45-4BAB-EECAA6F2431B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4E4810B-4A2A-7223-4FAE-070A85867D7F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D41B1E3-F336-382C-B2EA-119C7DF3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6630A9C-2EBC-5E76-93AD-9698BC512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6031D1C0-04B4-D4AB-93EC-357CBD4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5F437DD-B89B-0368-5E4E-42458D9A4680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2B0722B-1A3B-171C-3282-809B9F7F9DFF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96CE380-7C5E-5DEA-C6BF-F94A2895F035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BDFE08-285C-DACA-7763-792F98480777}"/>
              </a:ext>
            </a:extLst>
          </p:cNvPr>
          <p:cNvSpPr txBox="1"/>
          <p:nvPr/>
        </p:nvSpPr>
        <p:spPr>
          <a:xfrm>
            <a:off x="1008331" y="124472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MVC</a:t>
            </a: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组件架构架构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B91C44-743A-FA71-02A0-400F2D6C0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88" y="-1783"/>
            <a:ext cx="739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874CE-8174-8089-A6A3-3AA68C62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013BB7-A29E-36B3-9EC8-A2B5401819B0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271F6B5-45B8-79E0-D08D-6C19AEE2259D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51548BC-7B7B-2C72-B1E1-EB8A6BAB0BCB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9E50462-C1DD-1E0E-05E0-5CDCD4344938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8DB476D-B4DC-3E3A-7E91-B5CA4EE6FA1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71F1B30-F238-BA3B-D4D8-0594D945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9FB261B-F163-5C6E-0BD0-10625B618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F3C4FC2-EB06-BDD2-2A0F-050120340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C079522-1265-18A3-6EEC-3A0FE961836E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BFBF070-9AF8-8C76-B0C6-A103ABCE086A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DA30E38-FAF3-4CE4-ED38-EEB06F2A0FBB}"/>
              </a:ext>
            </a:extLst>
          </p:cNvPr>
          <p:cNvSpPr txBox="1"/>
          <p:nvPr/>
        </p:nvSpPr>
        <p:spPr>
          <a:xfrm>
            <a:off x="1008331" y="124472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MVC</a:t>
            </a: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组件架构架构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563038-547A-EEEC-F9AE-A5AF1F68BB3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2339" b="66929"/>
          <a:stretch/>
        </p:blipFill>
        <p:spPr>
          <a:xfrm>
            <a:off x="2539359" y="971803"/>
            <a:ext cx="6240520" cy="50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4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1EB-7407-7F97-D97C-35569368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A2CB69-F770-7776-37C1-AECCC73886BA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E3A4AB8-6EC6-1CDA-F826-15D8ECC6C67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43134A-1DD8-3A1C-06E8-0281CEB78715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AD81198-4B75-82C6-905F-5738DB0AEF7A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842F11A-4FFD-CA62-5268-C463F220BBF5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5B5ABC6-D25C-29F8-96DA-A01E112BB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4E872C6-7252-0464-C1A1-0D12D3DD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61C2112A-2B79-70E5-A097-57FDA5214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07DF7C8-51DE-0AEF-A77E-A99D67355565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EC087D1B-6399-5DDF-8A23-DC209058B6DD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C618460-4EFA-79BA-384C-0819A732A826}"/>
              </a:ext>
            </a:extLst>
          </p:cNvPr>
          <p:cNvSpPr/>
          <p:nvPr/>
        </p:nvSpPr>
        <p:spPr>
          <a:xfrm>
            <a:off x="5622754" y="2266258"/>
            <a:ext cx="5729459" cy="45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6987A9-723B-F2D1-0FCA-DC0984A247FD}"/>
              </a:ext>
            </a:extLst>
          </p:cNvPr>
          <p:cNvSpPr txBox="1"/>
          <p:nvPr/>
        </p:nvSpPr>
        <p:spPr>
          <a:xfrm>
            <a:off x="1008331" y="124472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MVC</a:t>
            </a: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组件架构架构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7F8B7-F665-C535-B720-EF4035EEA6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1935"/>
          <a:stretch/>
        </p:blipFill>
        <p:spPr>
          <a:xfrm>
            <a:off x="702816" y="-6469"/>
            <a:ext cx="10827547" cy="68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1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97D91-517A-73FF-E637-333D3C57C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3A7FA10-420B-E014-2081-2E74D4E105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2993B83-CB1C-BFF1-B677-1D8DAACE6EBC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F7675432-9EC2-C3E7-7085-F11BB50CE5CC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4A373D5-15EC-2B43-BC15-AD70328C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488A838-D97C-13B4-FCF8-8D8BCBE788AC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ADC758CC-C7C7-E592-9435-1463059C0759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49A90153-804E-28AB-D276-08D029D36408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EC252FCD-B8DD-43C6-FE69-116276DD7E9D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B0E537-0231-365D-6A7C-B56AF2307879}"/>
              </a:ext>
            </a:extLst>
          </p:cNvPr>
          <p:cNvGrpSpPr/>
          <p:nvPr/>
        </p:nvGrpSpPr>
        <p:grpSpPr>
          <a:xfrm>
            <a:off x="1096081" y="2399251"/>
            <a:ext cx="4673395" cy="1508105"/>
            <a:chOff x="1654599" y="2374005"/>
            <a:chExt cx="4673395" cy="150810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1F416AA-F074-572A-3428-7A11DAA7F036}"/>
                </a:ext>
              </a:extLst>
            </p:cNvPr>
            <p:cNvSpPr txBox="1"/>
            <p:nvPr/>
          </p:nvSpPr>
          <p:spPr>
            <a:xfrm>
              <a:off x="1654599" y="2374005"/>
              <a:ext cx="20649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100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TASK 06</a:t>
              </a:r>
              <a:endParaRPr kumimoji="1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50000"/>
                        <a:lumOff val="50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081316-86BA-8A7E-5E63-8704FC6372C0}"/>
                </a:ext>
              </a:extLst>
            </p:cNvPr>
            <p:cNvSpPr txBox="1"/>
            <p:nvPr/>
          </p:nvSpPr>
          <p:spPr>
            <a:xfrm>
              <a:off x="1654599" y="2958780"/>
              <a:ext cx="46733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kumimoji="1" lang="zh-CN" altLang="en-US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应用设计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74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组建项目团队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796594-9244-D142-B9A6-80F69C2EF2C2}"/>
              </a:ext>
            </a:extLst>
          </p:cNvPr>
          <p:cNvSpPr/>
          <p:nvPr/>
        </p:nvSpPr>
        <p:spPr>
          <a:xfrm>
            <a:off x="3599534" y="1802144"/>
            <a:ext cx="7256544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30000"/>
              </a:lnSpc>
            </a:pPr>
            <a:endParaRPr lang="en-US" altLang="zh-CN" sz="2000" spc="300" dirty="0">
              <a:solidFill>
                <a:srgbClr val="31313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just" hangingPunct="0">
              <a:lnSpc>
                <a:spcPct val="130000"/>
              </a:lnSpc>
            </a:pP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组长：唐乐 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TL-</a:t>
            </a:r>
            <a:r>
              <a:rPr lang="en-US" altLang="zh-CN" sz="2000" spc="300" dirty="0" err="1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xidian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just" hangingPunct="0">
              <a:lnSpc>
                <a:spcPct val="130000"/>
              </a:lnSpc>
            </a:pP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组员：柳烁 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nero510 </a:t>
            </a:r>
          </a:p>
          <a:p>
            <a:pPr algn="just" hangingPunct="0">
              <a:lnSpc>
                <a:spcPct val="130000"/>
              </a:lnSpc>
            </a:pP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池奥 </a:t>
            </a:r>
            <a:r>
              <a:rPr lang="en-US" altLang="zh-CN" sz="2000" spc="300" dirty="0" err="1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Mysteria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-Friends </a:t>
            </a:r>
          </a:p>
          <a:p>
            <a:pPr algn="just" hangingPunct="0">
              <a:lnSpc>
                <a:spcPct val="130000"/>
              </a:lnSpc>
            </a:pP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杨尚洁 </a:t>
            </a:r>
            <a:r>
              <a:rPr lang="en-US" altLang="zh-CN" sz="2000" spc="300" dirty="0" err="1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ChiehYokoyama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just" hangingPunct="0">
              <a:lnSpc>
                <a:spcPct val="130000"/>
              </a:lnSpc>
            </a:pP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徐铄哲 </a:t>
            </a:r>
            <a:r>
              <a:rPr lang="en-US" altLang="zh-CN" sz="2000" spc="300" dirty="0" err="1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XvShuozhe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just" hangingPunct="0">
              <a:lnSpc>
                <a:spcPct val="130000"/>
              </a:lnSpc>
            </a:pP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程子怡 </a:t>
            </a:r>
            <a:r>
              <a:rPr lang="en-US" altLang="zh-CN" sz="2000" spc="300" dirty="0" err="1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iliana-cheng</a:t>
            </a: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algn="just" hangingPunct="0">
              <a:lnSpc>
                <a:spcPct val="130000"/>
              </a:lnSpc>
            </a:pPr>
            <a:r>
              <a:rPr lang="en-US" altLang="zh-CN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000" spc="300" dirty="0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陈驰 </a:t>
            </a:r>
            <a:r>
              <a:rPr lang="en-US" altLang="zh-CN" sz="2000" spc="300" dirty="0" err="1">
                <a:solidFill>
                  <a:srgbClr val="31313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Stevenedsx</a:t>
            </a:r>
            <a:endParaRPr lang="zh-CN" altLang="en-US" sz="2000" spc="3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19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4D86-510F-6668-7EE4-A3D73B76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0A8131-3A38-82B2-82E9-34FEBF3B66DE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8384F3-9029-27EC-92EF-2340D52BF865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536066-2F0F-0D21-DBC7-1977386F41D3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17B482C-A694-FF76-74EF-C72FF00E63D2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124189-0BAC-9547-389E-4ABCB3BFD760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95753B0-CD62-98A0-5F1D-D78E01B95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BF8189A-0692-9CE7-C536-FA8A984AB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CAFB60B2-01A6-A831-FB58-A9252FC8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0A118AB-ECCD-CAB7-F556-216EB6540B39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CE2AE83-1D2A-667B-AE78-300746EF09DC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A3603F-712C-CAC0-2463-C5CAACB4A340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交互设计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A079C8-F3E3-0632-7A2D-26653211BCE1}"/>
              </a:ext>
            </a:extLst>
          </p:cNvPr>
          <p:cNvSpPr/>
          <p:nvPr/>
        </p:nvSpPr>
        <p:spPr>
          <a:xfrm>
            <a:off x="839416" y="1192891"/>
            <a:ext cx="10758499" cy="5338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控件控制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按钮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：确保所有按钮都有明确的用途和状态，并提供即时反馈。例如，光标悬停在商品书籍图标上时，该栅格图标略微放大并出出现阴影动画，表示“选中”；悬停在“加入购物车”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“立即购买”按钮后，按钮变色，直到操作完成。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下拉菜单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：在系统选择管理员登入时，左侧会提供一个前含有下拉菜单的导航栏，方便管理员进行操作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表单控制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输入验证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：在用户填写注册、登录或支付信息等表单时，实时验证输入内容的有效性（如电子邮件格式、密码强度）。无效输入应立即提示用户，并阻止提交。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窗体控制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积极使用弹窗向用户提示系统信息。同时主要使用非模态窗口，方便用户进行其他操作。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95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49D52-3377-F953-A3F4-B8B7F18A4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C0D9B7-4B4A-2D50-249C-B5BC59D19210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10EC0C-123F-89A0-2BFE-F8944BA2A5FA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D45694-A39A-CA99-008C-A682D6B8357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00BA9A-D756-3CC8-D217-2B5CDBB8E2E1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664383-7958-2AED-734E-F977F21E2F3E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41A87DD-27CC-C674-1567-1A3E070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05A6294-1A7F-ED36-6A21-EE2407D5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8BD04B97-0827-AA36-B1D6-499950140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BBDAF5E-58CE-1717-D986-2EC4D41FC7AA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C43EE85-4876-F799-586E-5DE48EC0F382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314DB19-3CCE-4561-9F7F-DFD85C540F2D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交互设计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28ACD7-7BF5-BD30-A1C8-2FA62D679C29}"/>
              </a:ext>
            </a:extLst>
          </p:cNvPr>
          <p:cNvSpPr/>
          <p:nvPr/>
        </p:nvSpPr>
        <p:spPr>
          <a:xfrm>
            <a:off x="1135779" y="2005886"/>
            <a:ext cx="9920442" cy="2846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提示信息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工具提示：为复杂的控件或不常见的功能提 供工具提示，或或展开显示其详细信息。例如 在顶部信息栏提供天气组件，在鼠标悬停时显 示详细信息，并且不干扰主要任务流程。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出错处理及出错页面的跳转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错误提示：当发生错误时，清晰地向用户展 示错误信息，说明问题所在以及如何解决。例 如，如果登录失败，告知用户是用户名还是密 码错误，并建议检查大小写锁定。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90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D34E-CEF5-66C8-70F5-D07790D9C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4B0233-F4C5-145E-5E46-A84A8A7CD040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7A8811-A9B3-B6C8-2991-B8F72481AA14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9946B09-3CE5-BFA6-CC7A-015DE1B4593E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90DE9D5-22E3-C133-2748-486E1E2A5B3D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CAC9C1-7221-2F68-D2A0-9B7AF2F441C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74582D5-90D0-658C-BAB0-A792030A9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8C4F2A8-03EA-0B05-0297-DE2E4DBE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C816CBCF-E2A3-062E-45CD-59F844E9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2D86615-8AB5-69A2-FB4B-C40815F0959A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5F4B471-E739-342C-5E5F-2F7B600AD64E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BA9D56C-2303-27AE-79D7-2599765348F5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展示设计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DB59B1-3400-B602-5643-DC2781647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7" y="1180462"/>
            <a:ext cx="7790753" cy="47264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C71D74-1CC0-8451-2663-1D1B9D136655}"/>
              </a:ext>
            </a:extLst>
          </p:cNvPr>
          <p:cNvSpPr/>
          <p:nvPr/>
        </p:nvSpPr>
        <p:spPr>
          <a:xfrm>
            <a:off x="8385119" y="1779267"/>
            <a:ext cx="3486622" cy="409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对于买家用户，采用“顶部大图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栅格”型界面设计。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该种设计常用于电商平台，此处用于对买家的展示，相对适宜。顶部大图对想要推销的书籍起到了很好的强调作用。其余书籍用栅格分割，简约，方便，美观。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8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400AE-19B0-A12F-B494-EAC86519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8E5F10-A4B8-D231-8ACC-4683F6226785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BCA48F-F356-E852-DBF7-A9507142E68D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99B491-FAEE-01C9-D206-25C373A595A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0FD1AE-6BF0-0410-3123-00FB94B4D39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3C3A5B-BFF6-E6B2-6283-25098425CAAE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F1C49FD-2641-DD8B-4C71-F1BE9A33D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072C128-708C-E97C-B131-5569778AB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8D812601-B24A-C70C-F687-530F604CB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6847641-A597-2264-FEE6-6A20E75ADDF2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60A7AA2-20EA-FB9A-7712-61D9B7177E5F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281319E-28D5-49FC-DC25-E1BFCFC6F39F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展示设计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34BA9F-2347-D385-7068-782205D32E52}"/>
              </a:ext>
            </a:extLst>
          </p:cNvPr>
          <p:cNvSpPr/>
          <p:nvPr/>
        </p:nvSpPr>
        <p:spPr>
          <a:xfrm>
            <a:off x="8535431" y="1703058"/>
            <a:ext cx="3126300" cy="399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对于卖家用户，则采用了“框架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左右”型布局。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zh-CN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左右型界面设计通常适用于后台管理系统，此处用于卖家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管理园的相关管理。左栏导航的不同栏目将右侧网页主体分割为不同类型的内容，较有条理。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691775-731D-B82C-A515-530CD71F1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258" y="1119937"/>
            <a:ext cx="7605903" cy="51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50DB-4602-393F-9683-D5D34F2C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EFF038-E362-B67F-3FF1-754966BC543A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AB5A88-BA68-4D64-BEE2-0FEC5B982418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B24E0A-3856-D437-ED3B-1462C97E44D5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234FD-B9C6-A70D-562A-796D2ED1CCF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83C436-6932-2E32-0596-0A70F6864D43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2427516-53D8-8FFE-BED4-45F2F2AC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1360D2-0984-BD72-BB6B-9CC7D7B1C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43DCFD1F-692A-C7EA-66B2-2A07ED4F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0F64C79-0B03-AB9B-9B5D-77C90BCAA7B6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A4EC580-A201-F6B4-978F-CA09A0450E1A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4734F92-72BF-DE7B-536B-8CFF2E6F93C8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内容设计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DAB9E8-4CE7-1EDD-ABF2-E031D7217E49}"/>
              </a:ext>
            </a:extLst>
          </p:cNvPr>
          <p:cNvSpPr/>
          <p:nvPr/>
        </p:nvSpPr>
        <p:spPr>
          <a:xfrm>
            <a:off x="1135779" y="2768631"/>
            <a:ext cx="9920442" cy="18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本系统采用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自顶向下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的架构方式。信息组织形式主要为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层次结构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层级关系的概念对于用户来说非常容易理解，同时软件也是倾向于层级的工作方式，很容易地知道他们在结构中的位置。所能做的选择就是往上走获得更加泛化的信息，或者往下走来获得更具体的信息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48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A30B4-F220-FCBC-4C10-9FB83417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0A7767-37A0-F9E4-4300-527263062E4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021E3B-5E21-ABE4-F240-AE01E6FCC62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0ECB1E-CC23-17D0-95CD-2BDF9ADBB4E7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6310ED-4C75-5331-C161-B99BF978E4E0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3A344AA-B568-1D38-E8F0-3533C933E8F1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916AF78-CCF5-53EC-A162-8E7AE6BA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2E6DFC5-A3B8-53D8-0A43-ACA47F8F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3A88745A-9E41-853F-5884-FEB251F2C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66CE69B-E90A-C80A-6961-383B98074057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F6F8681-3DA5-A968-EEAB-7D2FF55C7719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00B46C3-B1DB-E4A4-638B-6E6EC2552DBB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内容设计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5FB1C4-56F7-746C-B010-9ABA1652B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958" y="1745921"/>
            <a:ext cx="9656236" cy="43689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1C1254-C0DF-6AE8-B4EB-BCEFEAED77E8}"/>
              </a:ext>
            </a:extLst>
          </p:cNvPr>
          <p:cNvSpPr/>
          <p:nvPr/>
        </p:nvSpPr>
        <p:spPr>
          <a:xfrm>
            <a:off x="1502511" y="1071734"/>
            <a:ext cx="992044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买家用户端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系统架构                 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卖家用户端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系统架构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87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2266-B5BD-89E8-AECE-3A3382B0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5CD7FF-98BC-0D91-7D4D-BACA6780C7E5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B7FEF1-64D5-418E-239B-09E9901C1BBD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E83B01C-909A-626A-F6DB-B81BE0548DBC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204D9A-5305-7F73-3702-7E0E45D12B54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3D5E199-B8D1-34D8-99B8-964C2BAE2835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D276885-99AD-B20E-9AB2-B27A425F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EE4D52B-F0B1-CEB3-99BB-3CC1A462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24A007AD-D477-A34B-76F6-EA693639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1E4D8A4-C9ED-3375-4F07-C3FB733D2487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en-US" altLang="zh-CN" sz="24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BBC894C-A629-5675-1172-7578276CE56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96329ED-2F31-91DA-FC94-012B86C0D27F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买家用户流程图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7B0ED3-1B7B-9A23-ABD1-50B5DB411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736" y="-1"/>
            <a:ext cx="442685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675363A-0911-7349-A790-22877BA5C207}"/>
              </a:ext>
            </a:extLst>
          </p:cNvPr>
          <p:cNvSpPr/>
          <p:nvPr/>
        </p:nvSpPr>
        <p:spPr>
          <a:xfrm>
            <a:off x="346287" y="375495"/>
            <a:ext cx="11462658" cy="6077693"/>
          </a:xfrm>
          <a:prstGeom prst="rect">
            <a:avLst/>
          </a:prstGeom>
          <a:gradFill>
            <a:gsLst>
              <a:gs pos="0">
                <a:schemeClr val="bg1">
                  <a:alpha val="7000"/>
                </a:schemeClr>
              </a:gs>
              <a:gs pos="38000">
                <a:schemeClr val="bg1">
                  <a:alpha val="0"/>
                </a:schemeClr>
              </a:gs>
              <a:gs pos="62000">
                <a:schemeClr val="bg1">
                  <a:alpha val="0"/>
                </a:schemeClr>
              </a:gs>
              <a:gs pos="100000">
                <a:schemeClr val="bg1">
                  <a:alpha val="700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bg1"/>
                </a:gs>
                <a:gs pos="38000">
                  <a:schemeClr val="bg1">
                    <a:alpha val="0"/>
                  </a:schemeClr>
                </a:gs>
                <a:gs pos="62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片包含 游戏机, 画, 钟表&#10;&#10;描述已自动生成">
            <a:extLst>
              <a:ext uri="{FF2B5EF4-FFF2-40B4-BE49-F238E27FC236}">
                <a16:creationId xmlns:a16="http://schemas.microsoft.com/office/drawing/2014/main" id="{A1AD7DCB-39D2-A84B-9C99-0071993CE6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6145" y="122295"/>
            <a:ext cx="3019710" cy="616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94D919-8A2D-A84C-BAF8-4EC45AF87A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435" y="6220399"/>
            <a:ext cx="2050361" cy="406902"/>
          </a:xfrm>
          <a:prstGeom prst="rect">
            <a:avLst/>
          </a:prstGeom>
        </p:spPr>
      </p:pic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BC032A8A-9A5B-E04A-8688-CFB6EABBDE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133960" y="690867"/>
            <a:ext cx="9887309" cy="3229854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D31072-9148-A448-94A2-250D1731788C}"/>
              </a:ext>
            </a:extLst>
          </p:cNvPr>
          <p:cNvCxnSpPr/>
          <p:nvPr/>
        </p:nvCxnSpPr>
        <p:spPr>
          <a:xfrm>
            <a:off x="2854036" y="3541855"/>
            <a:ext cx="6483928" cy="0"/>
          </a:xfrm>
          <a:prstGeom prst="line">
            <a:avLst/>
          </a:prstGeom>
          <a:ln w="19050">
            <a:gradFill>
              <a:gsLst>
                <a:gs pos="50000">
                  <a:schemeClr val="bg1"/>
                </a:gs>
                <a:gs pos="0">
                  <a:schemeClr val="bg1">
                    <a:lumMod val="10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86F66E5-18C0-C64B-8634-4CB8BDF5BE78}"/>
              </a:ext>
            </a:extLst>
          </p:cNvPr>
          <p:cNvSpPr/>
          <p:nvPr/>
        </p:nvSpPr>
        <p:spPr>
          <a:xfrm>
            <a:off x="3341639" y="3789868"/>
            <a:ext cx="55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QUESTIONS</a:t>
            </a:r>
            <a:r>
              <a:rPr lang="zh-CN" altLang="en-US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ANSWERS</a:t>
            </a:r>
            <a:endParaRPr lang="zh-CN" altLang="en-US" sz="1600" spc="1200" dirty="0">
              <a:solidFill>
                <a:schemeClr val="bg1"/>
              </a:solidFill>
              <a:effectLst>
                <a:outerShdw dist="12700" dir="5400000" algn="ctr" rotWithShape="0">
                  <a:srgbClr val="000000"/>
                </a:outerShdw>
              </a:effectLst>
              <a:latin typeface="Arial" panose="020B0604020202020204" pitchFamily="34" charset="0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ACE458-F215-D84F-BB6D-5BBE8C77EC27}"/>
              </a:ext>
            </a:extLst>
          </p:cNvPr>
          <p:cNvGrpSpPr/>
          <p:nvPr/>
        </p:nvGrpSpPr>
        <p:grpSpPr>
          <a:xfrm>
            <a:off x="5223001" y="4586126"/>
            <a:ext cx="1745997" cy="1144634"/>
            <a:chOff x="5223001" y="4725826"/>
            <a:chExt cx="1745997" cy="114463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9BAB28-A9B8-7E45-B447-7EF61401765E}"/>
                </a:ext>
              </a:extLst>
            </p:cNvPr>
            <p:cNvSpPr txBox="1"/>
            <p:nvPr/>
          </p:nvSpPr>
          <p:spPr>
            <a:xfrm>
              <a:off x="5323689" y="5593461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2025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月</a:t>
              </a:r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18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日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E9BB50C-A9C6-514B-8497-F01081206BDF}"/>
                </a:ext>
              </a:extLst>
            </p:cNvPr>
            <p:cNvSpPr txBox="1"/>
            <p:nvPr/>
          </p:nvSpPr>
          <p:spPr>
            <a:xfrm>
              <a:off x="5344080" y="4725826"/>
              <a:ext cx="1467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9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汇报人：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0DBB01-B540-6545-8E40-B43AFE1DA7DA}"/>
                </a:ext>
              </a:extLst>
            </p:cNvPr>
            <p:cNvSpPr txBox="1"/>
            <p:nvPr/>
          </p:nvSpPr>
          <p:spPr>
            <a:xfrm>
              <a:off x="5223001" y="5111211"/>
              <a:ext cx="184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22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CEAFABC-560F-AB48-B602-D0E47BC4612F}"/>
                </a:ext>
              </a:extLst>
            </p:cNvPr>
            <p:cNvSpPr txBox="1"/>
            <p:nvPr/>
          </p:nvSpPr>
          <p:spPr>
            <a:xfrm>
              <a:off x="6784268" y="5111211"/>
              <a:ext cx="184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22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AF98CBD-D89A-2E47-8A78-304CDD28127D}"/>
              </a:ext>
            </a:extLst>
          </p:cNvPr>
          <p:cNvSpPr txBox="1"/>
          <p:nvPr/>
        </p:nvSpPr>
        <p:spPr>
          <a:xfrm>
            <a:off x="3389667" y="2433859"/>
            <a:ext cx="5493812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spc="300" dirty="0">
                <a:ln w="952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感谢大家观看</a:t>
            </a:r>
          </a:p>
        </p:txBody>
      </p:sp>
    </p:spTree>
    <p:extLst>
      <p:ext uri="{BB962C8B-B14F-4D97-AF65-F5344CB8AC3E}">
        <p14:creationId xmlns:p14="http://schemas.microsoft.com/office/powerpoint/2010/main" val="25700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C2458-BEA2-DEF0-D968-205C2694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9D0C77-A382-2F07-D25A-768C204B7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EA89B4B-15DE-53EF-5C10-514EBC4510FD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67C95B09-B2B3-8FD3-6835-B1F97214143A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F23513D-DC98-CA21-6AF8-9DC73AAD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94B9CE4-28D1-CB3B-E100-176FB4E7E637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7CAADFDE-6B89-CA8C-429E-9948368E909B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972C360F-6252-36D8-354A-FB8F9A2F29A7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51923072-EF15-2141-945F-1027D6BEB9B3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FB9920-37E4-6248-463B-AF7EAD36100F}"/>
              </a:ext>
            </a:extLst>
          </p:cNvPr>
          <p:cNvGrpSpPr/>
          <p:nvPr/>
        </p:nvGrpSpPr>
        <p:grpSpPr>
          <a:xfrm>
            <a:off x="1245705" y="2399251"/>
            <a:ext cx="5404365" cy="1508105"/>
            <a:chOff x="1654599" y="2374005"/>
            <a:chExt cx="5404365" cy="150810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EC4FC20-DA46-705B-CDCE-7B657B268F4B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TASK</a:t>
              </a:r>
              <a:r>
                <a:rPr kumimoji="1" lang="en-US" altLang="zh-CN" sz="32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100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02</a:t>
              </a:r>
              <a:endParaRPr kumimoji="1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50000"/>
                        <a:lumOff val="50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36302DC-5F52-BB15-DA6B-825EC9C99A68}"/>
                </a:ext>
              </a:extLst>
            </p:cNvPr>
            <p:cNvSpPr txBox="1"/>
            <p:nvPr/>
          </p:nvSpPr>
          <p:spPr>
            <a:xfrm>
              <a:off x="1654599" y="2958780"/>
              <a:ext cx="54043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kumimoji="1" lang="zh-CN" altLang="en-US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项目建议书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63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601F2-2661-43E0-6E00-17B258D04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A66BD8-6EEB-67C1-4D44-9DCACAE75D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7C3611-17E9-695E-016D-9BCB9D3AD61E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F6FD54-D94E-C52C-8775-1D37A8CB7477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C0C34F0-38AA-DCB2-DB34-94182B0D1C8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60D10DA-2403-383C-E9C1-832C5AF4FDAE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ED5EB19-24B6-E02D-8763-4D902FA3D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D0A7C40-E9C8-AB7B-C9C8-0F8A509A8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E54329AD-DE1B-2150-9F61-0C7C5FA7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DEC9A0F-9588-D54C-35FE-A56CEDE5D0EC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27E71FD-F38C-AEFB-75C1-5CD03ED2847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898418A-E310-5CA1-A73C-1492A2444228}"/>
              </a:ext>
            </a:extLst>
          </p:cNvPr>
          <p:cNvSpPr txBox="1"/>
          <p:nvPr/>
        </p:nvSpPr>
        <p:spPr>
          <a:xfrm>
            <a:off x="1008331" y="12447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业务领域分析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9A0361-1BE3-C88D-D24C-EE354855BF02}"/>
              </a:ext>
            </a:extLst>
          </p:cNvPr>
          <p:cNvSpPr/>
          <p:nvPr/>
        </p:nvSpPr>
        <p:spPr>
          <a:xfrm>
            <a:off x="1373875" y="1531206"/>
            <a:ext cx="9482203" cy="4053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模拟电商市场需求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：一些大规模的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电商平台虽然功能多，但也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不少问题，比如搜索功能不太准，推荐的书老不合心意，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移动端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打开页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总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是出问题。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计划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通过做这个项目，试着解决这些问题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，改善用户的体验。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300" dirty="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明确模拟用户群体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我们给这个系统设定了三类模拟用户。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第一类是普通读者，使他们能方便地买到各种各样的书，对书的价格、质量还有购物的体验较为在意。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第二类是学生群体，他们主要想买教材、辅导资料还有课外书，对价格和能否快速拿到书很敏感。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第三类是企业和机构，他们可能需要采购培训资料和给员工的福利书，更关心采购流程顺不顺和售后服务好不好。</a:t>
            </a:r>
            <a:endParaRPr kumimoji="0" lang="en-US" altLang="zh-CN" sz="200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6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A174-B949-3674-FF99-EFF98FDA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2AB85AF-233F-2C10-AAD2-604A048F8F21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1FDF16-DD4E-628B-86D0-4BCAF40EDCDE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D5EB1B-2540-6A3A-CDFB-CF54D82B841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023EDC-34DC-813D-0416-3DF59263089E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24DB154-6860-3882-F25E-52B8C1DC23E5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1D1AFE8-A802-BA5E-B78F-0E604111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E1C6326-CF46-667F-343E-1FB3AB94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14D79B6C-51B9-3820-928E-DA4707E29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05980B0-3A49-D2D0-82B8-9C0644459229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7F38334-15E1-63E1-9F13-4671202B0930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2C559BC-BA39-DD9A-EF7E-6CADDD9D2BE5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项目目标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C84B87-1AEF-606C-D873-060D62A9BB0E}"/>
              </a:ext>
            </a:extLst>
          </p:cNvPr>
          <p:cNvSpPr/>
          <p:nvPr/>
        </p:nvSpPr>
        <p:spPr>
          <a:xfrm>
            <a:off x="1198324" y="1546658"/>
            <a:ext cx="9795352" cy="420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短期目标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尽快将线上图书商城系统开发出来，实现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图书展示、搜索、购买、用户管理、订单管理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这些基本功能；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2.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通过这次小组合作开发项目，提高沟通协作能力，了解项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目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开发的流程。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中期目标</a:t>
            </a:r>
          </a:p>
          <a:p>
            <a:pPr lvl="0" algn="just" hangingPunct="0">
              <a:lnSpc>
                <a:spcPct val="150000"/>
              </a:lnSpc>
              <a:defRPr/>
            </a:pPr>
            <a:r>
              <a:rPr lang="en-US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认真做好系统的</a:t>
            </a: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测试和优化工作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，保证系统能稳稳地；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2.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运行系统功能再优化，改进搜索算法，完成个性化推荐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功能，提升用户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体验。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长期目标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希望通过这次项目，把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Redis 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这些技术学得更扎实；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2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培养自己的创新思维和解决问题的能力，提升自己在软件开发这个领域更有竞争力。</a:t>
            </a:r>
          </a:p>
        </p:txBody>
      </p:sp>
    </p:spTree>
    <p:extLst>
      <p:ext uri="{BB962C8B-B14F-4D97-AF65-F5344CB8AC3E}">
        <p14:creationId xmlns:p14="http://schemas.microsoft.com/office/powerpoint/2010/main" val="12298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179C8-BD3E-AE1C-C759-29887F376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373D1A3-607F-EA61-D80E-38E8233F8EB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8827CB-93C9-10B4-344C-B6102579CEA4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41D417-953D-8AFD-C7F2-90B73C39AC4B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417F5B-B7D8-5CD0-C1F3-D3196064D57D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6648CB6-346D-8E3E-42F2-5195A7673F78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9A5C494-9770-A245-8568-9E6B8326C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9CA8F92-5BFD-5FA3-1066-23EC9D56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2C0C1DFC-3020-9134-BAC7-3BAE6322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A988AAF-4162-6C87-E87F-B6B25271EFC7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E35F888-A066-9636-D73D-A85A69A7A224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DEB4EB5-90B4-5443-6CE2-F0D8765A9ACA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预期成果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2E30AA-2592-D1B0-8648-5FB65451C4A2}"/>
              </a:ext>
            </a:extLst>
          </p:cNvPr>
          <p:cNvSpPr/>
          <p:nvPr/>
        </p:nvSpPr>
        <p:spPr>
          <a:xfrm>
            <a:off x="1198324" y="2264931"/>
            <a:ext cx="9795352" cy="232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Spring Boot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Redis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这些技术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，完成并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提交一个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完整的线上图书商城系统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拥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有好看的前端界面，稳定的端服务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记录并整理项目开发过程中的各种文档，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需求文档、设计文档、测试报告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这些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通过这次项目，让自己的技术能力、团队协作能力和项目管理能力都能得到提升，达到课程的教学目标。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4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1B62-CB30-7359-F550-81A924820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5F5BE2A-0377-69B9-A414-D42C0925CF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EB392C6-F453-887F-5359-949E068C1C33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EB9ED087-EDE9-A405-CB55-87A58225BA4D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935FF8F-4A8D-AFB4-39BC-7BBBE3DC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CBEC971-2D15-86D3-46BA-2C7675BB7515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39A1983F-50F9-79A4-172C-7993D130DFC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588FCCF3-FB3A-C287-419E-1F844C7B2C3A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0F76834F-329E-28C3-B6FE-391D39728A0C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4D69624-2EE7-9EE4-6631-91C4A7CE0101}"/>
              </a:ext>
            </a:extLst>
          </p:cNvPr>
          <p:cNvGrpSpPr/>
          <p:nvPr/>
        </p:nvGrpSpPr>
        <p:grpSpPr>
          <a:xfrm>
            <a:off x="1096081" y="2399251"/>
            <a:ext cx="6135334" cy="1508105"/>
            <a:chOff x="1654599" y="2374005"/>
            <a:chExt cx="6135334" cy="150810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1463B02-AE53-A9B4-F076-BDAB85D0C773}"/>
                </a:ext>
              </a:extLst>
            </p:cNvPr>
            <p:cNvSpPr txBox="1"/>
            <p:nvPr/>
          </p:nvSpPr>
          <p:spPr>
            <a:xfrm>
              <a:off x="1654599" y="2374005"/>
              <a:ext cx="20649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TASK</a:t>
              </a:r>
              <a:r>
                <a:rPr kumimoji="1" lang="en-US" altLang="zh-CN" sz="32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100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03</a:t>
              </a:r>
              <a:endParaRPr kumimoji="1" lang="zh-CN" altLang="en-US" sz="32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95000"/>
                        <a:lumOff val="5000"/>
                      </a:prstClr>
                    </a:gs>
                    <a:gs pos="100000">
                      <a:prstClr val="black">
                        <a:lumMod val="50000"/>
                        <a:lumOff val="50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A27CAB7-A2D3-B915-18D6-6C2B57F76A7C}"/>
                </a:ext>
              </a:extLst>
            </p:cNvPr>
            <p:cNvSpPr txBox="1"/>
            <p:nvPr/>
          </p:nvSpPr>
          <p:spPr>
            <a:xfrm>
              <a:off x="1654599" y="2958780"/>
              <a:ext cx="61353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Web</a:t>
              </a:r>
              <a:r>
                <a:rPr kumimoji="1" lang="zh-CN" altLang="en-US" sz="5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项目需求文档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67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1BB2F-7CB6-54C0-DEE3-8AF53A0AE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0359E4-2EFA-D201-FE14-7964CD5EBCA8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59D9FF5-4885-7974-90D4-33DB96A6C1E4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C25EB83-68B1-1810-9833-4694FF3D8EA7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BDA6846-58A4-C7F5-22AE-784A5185274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E45B085-6D3C-DEB5-F801-81814EA8706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C72F833-2507-34EA-5175-CE0C35F0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7E145B7-6917-BDF3-42FD-76429FA09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DA5767DC-B9C5-0A1F-84F3-8F335188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C683C0-82E1-9803-6957-3F8580052D85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E13FBEC-4519-C481-C0F1-9EA9A4866C92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614E714-4ACD-FA9C-ACC0-E97C781F8D54}"/>
              </a:ext>
            </a:extLst>
          </p:cNvPr>
          <p:cNvSpPr txBox="1"/>
          <p:nvPr/>
        </p:nvSpPr>
        <p:spPr>
          <a:xfrm>
            <a:off x="1008331" y="1244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系统需求</a:t>
            </a:r>
            <a:endParaRPr kumimoji="1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F64966-1D0A-2540-9529-F6EAF0F631BA}"/>
              </a:ext>
            </a:extLst>
          </p:cNvPr>
          <p:cNvSpPr/>
          <p:nvPr/>
        </p:nvSpPr>
        <p:spPr>
          <a:xfrm>
            <a:off x="1198324" y="1546658"/>
            <a:ext cx="9795352" cy="545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功能需求</a:t>
            </a:r>
            <a:endParaRPr lang="en-US" altLang="zh-CN" sz="1800" b="1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系统能卖各种各样的书，用户可以注册、登录、浏览图书、搜索图书、下单购买、写评论、收藏喜欢的书。管理员和卖家也有各自的管理功能。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性能需求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响应时间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：用户操作的响应时间不能超过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秒，页面打开时间不能超过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秒。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吞吐量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：系统得能承受一定数量的模拟用户同时访问和操作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数据准确性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：用户数据、图书数据、订单数据这些都得保证准确完整，录入、修改、查询数据的时候，不能出错、丢失或者不一致。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系统稳定性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：系统得稳定点，模拟运行的时候，不能动不动就崩、死机。</a:t>
            </a:r>
          </a:p>
          <a:p>
            <a:pPr marR="0" lvl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800" b="1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30000"/>
          </a:lnSpc>
          <a:defRPr kumimoji="1" sz="1200" dirty="0">
            <a:latin typeface="Source Han Sans SC Normal" panose="020B0400000000000000" pitchFamily="34" charset="-128"/>
            <a:ea typeface="Source Han Sans SC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1926</Words>
  <Application>Microsoft Office PowerPoint</Application>
  <PresentationFormat>宽屏</PresentationFormat>
  <Paragraphs>212</Paragraphs>
  <Slides>37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宋体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正洋</dc:creator>
  <cp:lastModifiedBy>子怡 程</cp:lastModifiedBy>
  <cp:revision>146</cp:revision>
  <dcterms:created xsi:type="dcterms:W3CDTF">2020-04-17T07:43:44Z</dcterms:created>
  <dcterms:modified xsi:type="dcterms:W3CDTF">2025-04-17T08:04:48Z</dcterms:modified>
</cp:coreProperties>
</file>