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7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F674C-F9D4-45CD-87A0-6C8A4F45E5B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622E856-139B-446E-B8ED-1DEE29799021}">
      <dgm:prSet phldrT="[Text]"/>
      <dgm:spPr/>
      <dgm:t>
        <a:bodyPr/>
        <a:lstStyle/>
        <a:p>
          <a:r>
            <a:rPr lang="zh-CN" altLang="en-US" dirty="0" smtClean="0"/>
            <a:t>时序数据模拟产生</a:t>
          </a:r>
          <a:endParaRPr lang="zh-CN" altLang="en-US" dirty="0"/>
        </a:p>
      </dgm:t>
    </dgm:pt>
    <dgm:pt modelId="{50E99EFE-5124-4D18-A854-B0C41724C261}" type="parTrans" cxnId="{683FF93B-8F68-4270-83CD-EBA9775B3846}">
      <dgm:prSet/>
      <dgm:spPr/>
      <dgm:t>
        <a:bodyPr/>
        <a:lstStyle/>
        <a:p>
          <a:endParaRPr lang="zh-CN" altLang="en-US"/>
        </a:p>
      </dgm:t>
    </dgm:pt>
    <dgm:pt modelId="{FE6F5E79-3BB9-4D43-B8F7-51A4791CE95D}" type="sibTrans" cxnId="{683FF93B-8F68-4270-83CD-EBA9775B3846}">
      <dgm:prSet/>
      <dgm:spPr/>
      <dgm:t>
        <a:bodyPr/>
        <a:lstStyle/>
        <a:p>
          <a:endParaRPr lang="zh-CN" altLang="en-US"/>
        </a:p>
      </dgm:t>
    </dgm:pt>
    <dgm:pt modelId="{6FB8A0A4-A7CB-41AA-80FE-2B233FD5A677}">
      <dgm:prSet phldrT="[Text]"/>
      <dgm:spPr/>
      <dgm:t>
        <a:bodyPr/>
        <a:lstStyle/>
        <a:p>
          <a:r>
            <a:rPr lang="zh-CN" altLang="en-US" dirty="0" smtClean="0"/>
            <a:t>时序数据压缩</a:t>
          </a:r>
          <a:endParaRPr lang="zh-CN" altLang="en-US" dirty="0"/>
        </a:p>
      </dgm:t>
    </dgm:pt>
    <dgm:pt modelId="{52143BCB-FA0A-46FB-89BC-801FDAE946E0}" type="parTrans" cxnId="{EF9CCB01-3C6C-49EE-8EA8-CA5F4BE326F0}">
      <dgm:prSet/>
      <dgm:spPr/>
      <dgm:t>
        <a:bodyPr/>
        <a:lstStyle/>
        <a:p>
          <a:endParaRPr lang="zh-CN" altLang="en-US"/>
        </a:p>
      </dgm:t>
    </dgm:pt>
    <dgm:pt modelId="{90AADD4A-3E95-4A32-83B1-40BE912F4266}" type="sibTrans" cxnId="{EF9CCB01-3C6C-49EE-8EA8-CA5F4BE326F0}">
      <dgm:prSet/>
      <dgm:spPr/>
      <dgm:t>
        <a:bodyPr/>
        <a:lstStyle/>
        <a:p>
          <a:endParaRPr lang="zh-CN" altLang="en-US"/>
        </a:p>
      </dgm:t>
    </dgm:pt>
    <dgm:pt modelId="{D7AF979B-962C-499E-A7AC-D38259F81E8C}">
      <dgm:prSet phldrT="[Text]"/>
      <dgm:spPr/>
      <dgm:t>
        <a:bodyPr/>
        <a:lstStyle/>
        <a:p>
          <a:r>
            <a:rPr lang="zh-CN" altLang="en-US" dirty="0" smtClean="0"/>
            <a:t>时序数据可视化</a:t>
          </a:r>
          <a:endParaRPr lang="zh-CN" altLang="en-US" dirty="0"/>
        </a:p>
      </dgm:t>
    </dgm:pt>
    <dgm:pt modelId="{E57736B9-C18C-4E4B-90BD-EF9552BBADFE}" type="parTrans" cxnId="{6672BB49-A0FC-4A59-848D-F0AAC375128A}">
      <dgm:prSet/>
      <dgm:spPr/>
      <dgm:t>
        <a:bodyPr/>
        <a:lstStyle/>
        <a:p>
          <a:endParaRPr lang="zh-CN" altLang="en-US"/>
        </a:p>
      </dgm:t>
    </dgm:pt>
    <dgm:pt modelId="{64518C64-F2A5-4164-9DC8-6FD13C0F745A}" type="sibTrans" cxnId="{6672BB49-A0FC-4A59-848D-F0AAC375128A}">
      <dgm:prSet/>
      <dgm:spPr/>
      <dgm:t>
        <a:bodyPr/>
        <a:lstStyle/>
        <a:p>
          <a:endParaRPr lang="zh-CN" altLang="en-US"/>
        </a:p>
      </dgm:t>
    </dgm:pt>
    <dgm:pt modelId="{9834D257-E9E7-4A0C-96AF-D2BEB934A84E}" type="pres">
      <dgm:prSet presAssocID="{E9CF674C-F9D4-45CD-87A0-6C8A4F45E5BC}" presName="linearFlow" presStyleCnt="0">
        <dgm:presLayoutVars>
          <dgm:resizeHandles val="exact"/>
        </dgm:presLayoutVars>
      </dgm:prSet>
      <dgm:spPr/>
    </dgm:pt>
    <dgm:pt modelId="{553669EC-43EB-4900-A932-856ADA062890}" type="pres">
      <dgm:prSet presAssocID="{D622E856-139B-446E-B8ED-1DEE2979902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F91CF-F70D-44F6-AEB4-08877C0FCD68}" type="pres">
      <dgm:prSet presAssocID="{FE6F5E79-3BB9-4D43-B8F7-51A4791CE95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D3ADD0B-B3B5-4C57-BA30-7BE2D4491166}" type="pres">
      <dgm:prSet presAssocID="{FE6F5E79-3BB9-4D43-B8F7-51A4791CE95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B582252-CEA9-49F3-8992-EB8FF318F80B}" type="pres">
      <dgm:prSet presAssocID="{6FB8A0A4-A7CB-41AA-80FE-2B233FD5A6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9446A-6D11-4FD1-BA46-951C8E325876}" type="pres">
      <dgm:prSet presAssocID="{90AADD4A-3E95-4A32-83B1-40BE912F426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D70C80A-6913-4A40-BF71-DF956DA460CF}" type="pres">
      <dgm:prSet presAssocID="{90AADD4A-3E95-4A32-83B1-40BE912F426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EA6104D-7799-46FC-9232-2FBE7052207A}" type="pres">
      <dgm:prSet presAssocID="{D7AF979B-962C-499E-A7AC-D38259F81E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90CE50-DAC9-4744-B984-F67CCB537CEE}" type="presOf" srcId="{E9CF674C-F9D4-45CD-87A0-6C8A4F45E5BC}" destId="{9834D257-E9E7-4A0C-96AF-D2BEB934A84E}" srcOrd="0" destOrd="0" presId="urn:microsoft.com/office/officeart/2005/8/layout/process2"/>
    <dgm:cxn modelId="{12386E34-CB48-4FC1-936F-2294BF470DCD}" type="presOf" srcId="{90AADD4A-3E95-4A32-83B1-40BE912F4266}" destId="{2D70C80A-6913-4A40-BF71-DF956DA460CF}" srcOrd="1" destOrd="0" presId="urn:microsoft.com/office/officeart/2005/8/layout/process2"/>
    <dgm:cxn modelId="{FB2CD91C-CEF4-47ED-8089-7E438F17F459}" type="presOf" srcId="{90AADD4A-3E95-4A32-83B1-40BE912F4266}" destId="{8379446A-6D11-4FD1-BA46-951C8E325876}" srcOrd="0" destOrd="0" presId="urn:microsoft.com/office/officeart/2005/8/layout/process2"/>
    <dgm:cxn modelId="{8B418D6D-26B5-4A4D-883E-272417BFD333}" type="presOf" srcId="{FE6F5E79-3BB9-4D43-B8F7-51A4791CE95D}" destId="{4DBF91CF-F70D-44F6-AEB4-08877C0FCD68}" srcOrd="0" destOrd="0" presId="urn:microsoft.com/office/officeart/2005/8/layout/process2"/>
    <dgm:cxn modelId="{D0A1D557-4751-4602-92B0-0489637E8A0F}" type="presOf" srcId="{D622E856-139B-446E-B8ED-1DEE29799021}" destId="{553669EC-43EB-4900-A932-856ADA062890}" srcOrd="0" destOrd="0" presId="urn:microsoft.com/office/officeart/2005/8/layout/process2"/>
    <dgm:cxn modelId="{EF9CCB01-3C6C-49EE-8EA8-CA5F4BE326F0}" srcId="{E9CF674C-F9D4-45CD-87A0-6C8A4F45E5BC}" destId="{6FB8A0A4-A7CB-41AA-80FE-2B233FD5A677}" srcOrd="1" destOrd="0" parTransId="{52143BCB-FA0A-46FB-89BC-801FDAE946E0}" sibTransId="{90AADD4A-3E95-4A32-83B1-40BE912F4266}"/>
    <dgm:cxn modelId="{683FF93B-8F68-4270-83CD-EBA9775B3846}" srcId="{E9CF674C-F9D4-45CD-87A0-6C8A4F45E5BC}" destId="{D622E856-139B-446E-B8ED-1DEE29799021}" srcOrd="0" destOrd="0" parTransId="{50E99EFE-5124-4D18-A854-B0C41724C261}" sibTransId="{FE6F5E79-3BB9-4D43-B8F7-51A4791CE95D}"/>
    <dgm:cxn modelId="{856778A1-03CD-40BC-BF45-FED5FE3DC562}" type="presOf" srcId="{D7AF979B-962C-499E-A7AC-D38259F81E8C}" destId="{6EA6104D-7799-46FC-9232-2FBE7052207A}" srcOrd="0" destOrd="0" presId="urn:microsoft.com/office/officeart/2005/8/layout/process2"/>
    <dgm:cxn modelId="{19DDF130-EB61-4E08-96B4-D42DFE5A83D4}" type="presOf" srcId="{6FB8A0A4-A7CB-41AA-80FE-2B233FD5A677}" destId="{BB582252-CEA9-49F3-8992-EB8FF318F80B}" srcOrd="0" destOrd="0" presId="urn:microsoft.com/office/officeart/2005/8/layout/process2"/>
    <dgm:cxn modelId="{6672BB49-A0FC-4A59-848D-F0AAC375128A}" srcId="{E9CF674C-F9D4-45CD-87A0-6C8A4F45E5BC}" destId="{D7AF979B-962C-499E-A7AC-D38259F81E8C}" srcOrd="2" destOrd="0" parTransId="{E57736B9-C18C-4E4B-90BD-EF9552BBADFE}" sibTransId="{64518C64-F2A5-4164-9DC8-6FD13C0F745A}"/>
    <dgm:cxn modelId="{DC5DF793-7F9B-40DB-8541-22EEE7EE451B}" type="presOf" srcId="{FE6F5E79-3BB9-4D43-B8F7-51A4791CE95D}" destId="{1D3ADD0B-B3B5-4C57-BA30-7BE2D4491166}" srcOrd="1" destOrd="0" presId="urn:microsoft.com/office/officeart/2005/8/layout/process2"/>
    <dgm:cxn modelId="{2DEA06C9-2D76-4C84-BEBA-B658B35C1125}" type="presParOf" srcId="{9834D257-E9E7-4A0C-96AF-D2BEB934A84E}" destId="{553669EC-43EB-4900-A932-856ADA062890}" srcOrd="0" destOrd="0" presId="urn:microsoft.com/office/officeart/2005/8/layout/process2"/>
    <dgm:cxn modelId="{BEA7BC84-CDAE-448B-ABEF-CD1B54CF5F3E}" type="presParOf" srcId="{9834D257-E9E7-4A0C-96AF-D2BEB934A84E}" destId="{4DBF91CF-F70D-44F6-AEB4-08877C0FCD68}" srcOrd="1" destOrd="0" presId="urn:microsoft.com/office/officeart/2005/8/layout/process2"/>
    <dgm:cxn modelId="{E3BCBD3F-EC6E-4DF8-B126-3FB01A3D9C2C}" type="presParOf" srcId="{4DBF91CF-F70D-44F6-AEB4-08877C0FCD68}" destId="{1D3ADD0B-B3B5-4C57-BA30-7BE2D4491166}" srcOrd="0" destOrd="0" presId="urn:microsoft.com/office/officeart/2005/8/layout/process2"/>
    <dgm:cxn modelId="{76587CE8-3E42-418E-8227-74D3B1DF5B10}" type="presParOf" srcId="{9834D257-E9E7-4A0C-96AF-D2BEB934A84E}" destId="{BB582252-CEA9-49F3-8992-EB8FF318F80B}" srcOrd="2" destOrd="0" presId="urn:microsoft.com/office/officeart/2005/8/layout/process2"/>
    <dgm:cxn modelId="{A99C644B-5757-40C9-8134-4F40ECE5E49E}" type="presParOf" srcId="{9834D257-E9E7-4A0C-96AF-D2BEB934A84E}" destId="{8379446A-6D11-4FD1-BA46-951C8E325876}" srcOrd="3" destOrd="0" presId="urn:microsoft.com/office/officeart/2005/8/layout/process2"/>
    <dgm:cxn modelId="{A21B20B3-E62A-497E-8270-17C5197E0F18}" type="presParOf" srcId="{8379446A-6D11-4FD1-BA46-951C8E325876}" destId="{2D70C80A-6913-4A40-BF71-DF956DA460CF}" srcOrd="0" destOrd="0" presId="urn:microsoft.com/office/officeart/2005/8/layout/process2"/>
    <dgm:cxn modelId="{31724170-67B1-41F6-B5FB-3E7FE982DDF2}" type="presParOf" srcId="{9834D257-E9E7-4A0C-96AF-D2BEB934A84E}" destId="{6EA6104D-7799-46FC-9232-2FBE7052207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669EC-43EB-4900-A932-856ADA062890}">
      <dsp:nvSpPr>
        <dsp:cNvPr id="0" name=""/>
        <dsp:cNvSpPr/>
      </dsp:nvSpPr>
      <dsp:spPr>
        <a:xfrm>
          <a:off x="3161552" y="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时序数据模拟产生</a:t>
          </a:r>
          <a:endParaRPr lang="zh-CN" altLang="en-US" sz="3400" kern="1200" dirty="0"/>
        </a:p>
      </dsp:txBody>
      <dsp:txXfrm>
        <a:off x="3201229" y="39677"/>
        <a:ext cx="2359046" cy="1275312"/>
      </dsp:txXfrm>
    </dsp:sp>
    <dsp:sp modelId="{4DBF91CF-F70D-44F6-AEB4-08877C0FCD68}">
      <dsp:nvSpPr>
        <dsp:cNvPr id="0" name=""/>
        <dsp:cNvSpPr/>
      </dsp:nvSpPr>
      <dsp:spPr>
        <a:xfrm rot="5400000">
          <a:off x="4126752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-5400000">
        <a:off x="4197872" y="1439333"/>
        <a:ext cx="365760" cy="355600"/>
      </dsp:txXfrm>
    </dsp:sp>
    <dsp:sp modelId="{BB582252-CEA9-49F3-8992-EB8FF318F80B}">
      <dsp:nvSpPr>
        <dsp:cNvPr id="0" name=""/>
        <dsp:cNvSpPr/>
      </dsp:nvSpPr>
      <dsp:spPr>
        <a:xfrm>
          <a:off x="3161552" y="2032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时序数据压缩</a:t>
          </a:r>
          <a:endParaRPr lang="zh-CN" altLang="en-US" sz="3400" kern="1200" dirty="0"/>
        </a:p>
      </dsp:txBody>
      <dsp:txXfrm>
        <a:off x="3201229" y="2071677"/>
        <a:ext cx="2359046" cy="1275312"/>
      </dsp:txXfrm>
    </dsp:sp>
    <dsp:sp modelId="{8379446A-6D11-4FD1-BA46-951C8E325876}">
      <dsp:nvSpPr>
        <dsp:cNvPr id="0" name=""/>
        <dsp:cNvSpPr/>
      </dsp:nvSpPr>
      <dsp:spPr>
        <a:xfrm rot="5400000">
          <a:off x="4126752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-5400000">
        <a:off x="4197872" y="3471333"/>
        <a:ext cx="365760" cy="355600"/>
      </dsp:txXfrm>
    </dsp:sp>
    <dsp:sp modelId="{6EA6104D-7799-46FC-9232-2FBE7052207A}">
      <dsp:nvSpPr>
        <dsp:cNvPr id="0" name=""/>
        <dsp:cNvSpPr/>
      </dsp:nvSpPr>
      <dsp:spPr>
        <a:xfrm>
          <a:off x="3161552" y="4064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时序数据可视化</a:t>
          </a:r>
          <a:endParaRPr lang="zh-CN" altLang="en-US" sz="3400" kern="1200" dirty="0"/>
        </a:p>
      </dsp:txBody>
      <dsp:txXfrm>
        <a:off x="3201229" y="4103677"/>
        <a:ext cx="2359046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58595-F2FD-4051-B7A6-338AFF0ACE2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34B34-A269-4624-A219-29E3CC30F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3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介绍高维时序数据的概念以及引入整个压缩过程的处理流程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34B34-A269-4624-A219-29E3CC30F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3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34B34-A269-4624-A219-29E3CC30FB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3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63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9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6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9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5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0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5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06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07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8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6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5916DC-78F1-45CE-BA90-74B0E5BD6DA2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500BE6-A3B4-454F-A2EC-AA75276B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0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202255"/>
          </a:xfrm>
        </p:spPr>
        <p:txBody>
          <a:bodyPr/>
          <a:lstStyle/>
          <a:p>
            <a:r>
              <a:rPr lang="zh-CN" altLang="en-US" dirty="0" smtClean="0"/>
              <a:t>本科毕业设计答辩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622750" cy="194733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题　目：面向高维时序数据的压缩方法和可视化工具的设计与实现</a:t>
            </a:r>
            <a:endParaRPr lang="en-US" altLang="zh-CN" sz="2000" b="1" dirty="0" smtClean="0"/>
          </a:p>
          <a:p>
            <a:r>
              <a:rPr lang="zh-CN" altLang="en-US" sz="2000" b="1" dirty="0"/>
              <a:t>答辩</a:t>
            </a:r>
            <a:r>
              <a:rPr lang="zh-CN" altLang="en-US" sz="2000" b="1" dirty="0" smtClean="0"/>
              <a:t>人：王其清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导　师：刘庆晖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6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259" y="699247"/>
            <a:ext cx="7476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监听者模式：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优</a:t>
            </a:r>
            <a:r>
              <a:rPr lang="zh-CN" altLang="en-US" dirty="0" smtClean="0"/>
              <a:t>点：方便的动态配置全局状态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SeriesGenData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void response{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this.arraylist.elements.react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void register(</a:t>
            </a:r>
            <a:r>
              <a:rPr lang="en-US" altLang="zh-CN" dirty="0" err="1" smtClean="0"/>
              <a:t>otherclass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this.array.add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otherclass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private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5788" y="4222376"/>
            <a:ext cx="878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GenDouble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void react();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63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224119"/>
            <a:ext cx="7772400" cy="4410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519953"/>
            <a:ext cx="3881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时序数据可视化：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K</a:t>
            </a:r>
            <a:r>
              <a:rPr lang="zh-CN" altLang="en-US" dirty="0" smtClean="0"/>
              <a:t>线图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盒图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Html5 canvas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图像</a:t>
            </a:r>
            <a:r>
              <a:rPr lang="zh-CN" altLang="en-US" dirty="0" smtClean="0"/>
              <a:t>化报表组件</a:t>
            </a:r>
            <a:r>
              <a:rPr lang="en-US" altLang="zh-CN" dirty="0" err="1" smtClean="0"/>
              <a:t>echarts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基</a:t>
            </a:r>
            <a:r>
              <a:rPr lang="zh-CN" altLang="en-US" dirty="0" smtClean="0"/>
              <a:t>于</a:t>
            </a:r>
            <a:r>
              <a:rPr lang="en-US" altLang="zh-CN" dirty="0" err="1"/>
              <a:t>J</a:t>
            </a:r>
            <a:r>
              <a:rPr lang="en-US" altLang="zh-CN" dirty="0" err="1" smtClean="0"/>
              <a:t>son</a:t>
            </a:r>
            <a:r>
              <a:rPr lang="zh-CN" altLang="en-US" dirty="0" smtClean="0"/>
              <a:t>的数据输入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65" y="2850776"/>
            <a:ext cx="402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包含的信息：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最大值最小值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1/4 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3/4  </a:t>
            </a:r>
            <a:r>
              <a:rPr lang="zh-CN" altLang="en-US" dirty="0" smtClean="0"/>
              <a:t>位数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</a:t>
            </a:r>
            <a:r>
              <a:rPr lang="zh-CN" altLang="en-US" dirty="0" smtClean="0"/>
              <a:t>始值与结束值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颜</a:t>
            </a:r>
            <a:r>
              <a:rPr lang="zh-CN" altLang="en-US" dirty="0" smtClean="0"/>
              <a:t>色块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27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094" y="744071"/>
            <a:ext cx="929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后续工作：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在时序数据的压缩算法上我们应该还有很多需要改进的部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时序数据压缩的计算量异常庞大，我们可以尝试基于分布式系统来提高</a:t>
            </a:r>
            <a:r>
              <a:rPr lang="zh-CN" altLang="en-US" dirty="0" smtClean="0"/>
              <a:t>我们</a:t>
            </a:r>
            <a:r>
              <a:rPr lang="zh-CN" altLang="en-US" dirty="0"/>
              <a:t>的计算速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如何构造一个更为准确的时序数据产生模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在程序设计部分离工程的标准还有一定的差距，我们应该以更为合理和</a:t>
            </a:r>
            <a:r>
              <a:rPr lang="zh-CN" altLang="en-US" dirty="0" smtClean="0"/>
              <a:t>优秀</a:t>
            </a:r>
            <a:r>
              <a:rPr lang="zh-CN" altLang="en-US" dirty="0"/>
              <a:t>的设计为目标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7812" y="4338918"/>
            <a:ext cx="736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演示（现场演示或者录制视</a:t>
            </a:r>
            <a:r>
              <a:rPr lang="zh-CN" altLang="en-US" dirty="0" smtClean="0"/>
              <a:t>屏</a:t>
            </a:r>
            <a:r>
              <a:rPr lang="zh-CN" altLang="en-US" dirty="0"/>
              <a:t>展</a:t>
            </a:r>
            <a:r>
              <a:rPr lang="zh-CN" altLang="en-US" dirty="0" smtClean="0"/>
              <a:t>示压缩比的设置和可视化界面）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1341" y="5356972"/>
            <a:ext cx="8534400" cy="1070101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什么是高维时序数据压缩？</a:t>
            </a:r>
            <a:endParaRPr lang="en-US" altLang="zh-CN" sz="44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42" y="133743"/>
            <a:ext cx="6397688" cy="44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65974010"/>
              </p:ext>
            </p:extLst>
          </p:nvPr>
        </p:nvGraphicFramePr>
        <p:xfrm>
          <a:off x="1398494" y="719666"/>
          <a:ext cx="87615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4776" y="564776"/>
            <a:ext cx="371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</a:t>
            </a:r>
            <a:r>
              <a:rPr lang="zh-CN" altLang="en-US" dirty="0" smtClean="0"/>
              <a:t>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1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765" y="484094"/>
            <a:ext cx="452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区间生成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3434" y="1407458"/>
            <a:ext cx="546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Ｄ１：［１，６］，［７，１６］</a:t>
            </a:r>
            <a:endParaRPr lang="en-US" altLang="zh-CN" dirty="0" smtClean="0"/>
          </a:p>
          <a:p>
            <a:r>
              <a:rPr lang="zh-CN" altLang="en-US" dirty="0" smtClean="0"/>
              <a:t>Ｄ２：［１</a:t>
            </a:r>
            <a:r>
              <a:rPr lang="zh-CN" altLang="en-US" dirty="0"/>
              <a:t>，</a:t>
            </a:r>
            <a:r>
              <a:rPr lang="zh-CN" altLang="en-US" dirty="0" smtClean="0"/>
              <a:t>６］，［７，１０］，［１１，１６］</a:t>
            </a:r>
            <a:endParaRPr lang="en-US" altLang="zh-CN" dirty="0" smtClean="0"/>
          </a:p>
          <a:p>
            <a:r>
              <a:rPr lang="zh-CN" altLang="en-US" dirty="0" smtClean="0"/>
              <a:t>Ｄ３：［１，６］，［７，１０］，［１１，１６］</a:t>
            </a:r>
            <a:endParaRPr lang="en-US" altLang="zh-CN" dirty="0" smtClean="0"/>
          </a:p>
          <a:p>
            <a:r>
              <a:rPr lang="zh-CN" altLang="en-US" dirty="0" smtClean="0"/>
              <a:t>Ｄ４：［１，６］，［７，１６］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45" y="3819691"/>
            <a:ext cx="6400800" cy="28866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188" y="3281082"/>
            <a:ext cx="5091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</a:t>
            </a:r>
            <a:r>
              <a:rPr lang="zh-CN" altLang="en-US" sz="2800" dirty="0" smtClean="0"/>
              <a:t>间节点提取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16 ]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45" y="0"/>
            <a:ext cx="6400800" cy="36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024" y="376518"/>
            <a:ext cx="36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新建区间算法ＣＩ：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9271" y="2368515"/>
                <a:ext cx="9045388" cy="205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新建区间 </a:t>
                </a:r>
                <a:r>
                  <a:rPr lang="en-US" altLang="zh-CN" dirty="0" smtClean="0"/>
                  <a:t>CI</a:t>
                </a:r>
                <a:r>
                  <a:rPr lang="zh-CN" altLang="en-US" dirty="0" smtClean="0"/>
                  <a:t>：高维时序数据压缩须保持原数据总体变化趋势等基本特性，在数据处理</a:t>
                </a:r>
              </a:p>
              <a:p>
                <a:r>
                  <a:rPr lang="zh-CN" altLang="en-US" dirty="0" smtClean="0"/>
                  <a:t>的过程中，当遇到较大的数据拐点且不在同一个压缩梯度等级时，应创建新的区间段，新的数据区间取决于拐点数据，即：</a:t>
                </a:r>
                <a:endParaRPr lang="en-US" altLang="zh-CN" dirty="0" smtClean="0"/>
              </a:p>
              <a:p>
                <a:endParaRPr lang="zh-CN" alt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=&lt;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altLang="zh-CN" dirty="0" smtClean="0"/>
                  <a:t>&gt; (2)</a:t>
                </a:r>
              </a:p>
              <a:p>
                <a:endParaRPr lang="zh-CN" altLang="en-US" dirty="0" smtClean="0"/>
              </a:p>
              <a:p>
                <a:r>
                  <a:rPr lang="zh-CN" altLang="en-US" dirty="0" smtClean="0"/>
                  <a:t>其中，</a:t>
                </a:r>
                <a:r>
                  <a:rPr lang="en-US" altLang="zh-CN" dirty="0" smtClean="0"/>
                  <a:t>d it </a:t>
                </a:r>
                <a:r>
                  <a:rPr lang="zh-CN" altLang="en-US" dirty="0" smtClean="0"/>
                  <a:t>为拐点数据，即当前时刻 </a:t>
                </a:r>
                <a:r>
                  <a:rPr lang="en-US" altLang="zh-CN" dirty="0" smtClean="0"/>
                  <a:t>t </a:t>
                </a:r>
                <a:r>
                  <a:rPr lang="zh-CN" altLang="en-US" dirty="0" smtClean="0"/>
                  <a:t>第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维数据的值。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2368515"/>
                <a:ext cx="9045388" cy="2051331"/>
              </a:xfrm>
              <a:prstGeom prst="rect">
                <a:avLst/>
              </a:prstGeom>
              <a:blipFill rotWithShape="0">
                <a:blip r:embed="rId2"/>
                <a:stretch>
                  <a:fillRect l="-539" t="-2381" b="-3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2024" y="1165280"/>
                <a:ext cx="7431741" cy="39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定义向量：</a:t>
                </a:r>
                <a:r>
                  <a:rPr lang="en-US" altLang="zh-CN" dirty="0" smtClean="0"/>
                  <a:t>T=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＜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24" y="1165280"/>
                <a:ext cx="7431741" cy="391902"/>
              </a:xfrm>
              <a:prstGeom prst="rect">
                <a:avLst/>
              </a:prstGeom>
              <a:blipFill rotWithShape="0">
                <a:blip r:embed="rId3"/>
                <a:stretch>
                  <a:fillRect l="-656" t="-12500" b="-1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2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0306" y="2234044"/>
                <a:ext cx="9986682" cy="2370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扩展 区间 </a:t>
                </a:r>
                <a:r>
                  <a:rPr lang="en-US" altLang="zh-CN" dirty="0" smtClean="0"/>
                  <a:t>EI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在扫描数据序列的过程中，若当前数据点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属于当前的数据区间，则应</a:t>
                </a:r>
              </a:p>
              <a:p>
                <a:r>
                  <a:rPr lang="zh-CN" altLang="en-US" dirty="0" smtClean="0"/>
                  <a:t>对当前区间进行更新，区间扩展方法为：</a:t>
                </a:r>
                <a:endParaRPr lang="en-US" altLang="zh-CN" dirty="0" smtClean="0"/>
              </a:p>
              <a:p>
                <a:endParaRPr lang="zh-CN" alt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=&lt;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, t,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_{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 smtClean="0"/>
                  <a:t>), MIN(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)/(n+1), n+1&gt;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 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zh-CN" altLang="en-US" dirty="0" smtClean="0"/>
              </a:p>
              <a:p>
                <a:r>
                  <a:rPr lang="zh-CN" altLang="en-US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 </a:t>
                </a:r>
                <a:r>
                  <a:rPr lang="en-US" altLang="zh-CN" dirty="0" smtClean="0"/>
                  <a:t>IL(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)</a:t>
                </a:r>
                <a:r>
                  <a:rPr lang="zh-CN" altLang="en-US" dirty="0" smtClean="0"/>
                  <a:t>区间的最后一个元组，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为当前时刻 </a:t>
                </a:r>
                <a:r>
                  <a:rPr lang="en-US" altLang="zh-CN" dirty="0" smtClean="0"/>
                  <a:t>t </a:t>
                </a:r>
                <a:r>
                  <a:rPr lang="zh-CN" altLang="en-US" dirty="0" smtClean="0"/>
                  <a:t>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的分量。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2234044"/>
                <a:ext cx="9986682" cy="2370905"/>
              </a:xfrm>
              <a:prstGeom prst="rect">
                <a:avLst/>
              </a:prstGeom>
              <a:blipFill rotWithShape="0">
                <a:blip r:embed="rId2"/>
                <a:stretch>
                  <a:fillRect l="-549" t="-1799" b="-2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5105" y="1155156"/>
                <a:ext cx="9798423" cy="3973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区间 合并 </a:t>
                </a:r>
                <a:r>
                  <a:rPr lang="en-US" altLang="zh-CN" dirty="0" smtClean="0"/>
                  <a:t>MI 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区间合并发生在已有区间总数超出了设定的数据点数 </a:t>
                </a:r>
                <a:r>
                  <a:rPr lang="en-US" altLang="zh-CN" dirty="0" smtClean="0"/>
                  <a:t>CP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时进行，区间合并是指将原来的两个相邻的区间合并为一个区间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: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=&lt;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&gt;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=&lt;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&gt;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为数据区间列表 </a:t>
                </a:r>
                <a:r>
                  <a:rPr lang="en-US" altLang="zh-CN" dirty="0" smtClean="0"/>
                  <a:t>IL(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中的相邻元组，则合并后的数据区间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定义为：</a:t>
                </a:r>
                <a:endParaRPr lang="en-US" altLang="zh-CN" dirty="0" smtClean="0"/>
              </a:p>
              <a:p>
                <a:endParaRPr lang="zh-CN" alt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=&lt;MIN(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),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),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),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), </a:t>
                </a:r>
                <a:endParaRPr lang="en-US" altLang="zh-CN" dirty="0"/>
              </a:p>
              <a:p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× n+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× n')/(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),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&gt; (4)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1155156"/>
                <a:ext cx="9798423" cy="3973460"/>
              </a:xfrm>
              <a:prstGeom prst="rect">
                <a:avLst/>
              </a:prstGeom>
              <a:blipFill rotWithShape="0">
                <a:blip r:embed="rId2"/>
                <a:stretch>
                  <a:fillRect l="-560" t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2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1" y="1326776"/>
            <a:ext cx="6203577" cy="4258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765" y="457200"/>
            <a:ext cx="402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时序数据发生器的设计：工厂设计</a:t>
            </a:r>
            <a:endParaRPr lang="en-US" altLang="zh-CN" dirty="0" smtClean="0"/>
          </a:p>
          <a:p>
            <a:r>
              <a:rPr lang="en-US" altLang="zh-CN" dirty="0" err="1" smtClean="0"/>
              <a:t>DataGen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482" y="1658472"/>
            <a:ext cx="6427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interface </a:t>
            </a:r>
            <a:r>
              <a:rPr lang="en-US" altLang="zh-CN" dirty="0" err="1" smtClean="0"/>
              <a:t>DataGen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</a:t>
            </a:r>
            <a:r>
              <a:rPr lang="en-US" altLang="zh-CN" dirty="0"/>
              <a:t>?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getGenData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void stop;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void run;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765" y="3585882"/>
            <a:ext cx="424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DataFactory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public create </a:t>
            </a:r>
            <a:r>
              <a:rPr lang="en-US" altLang="zh-CN" dirty="0" err="1" smtClean="0"/>
              <a:t>DataGen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847" y="2690322"/>
            <a:ext cx="7324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SeriesDataGen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DataGen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public static Gen=null;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public static </a:t>
            </a:r>
            <a:r>
              <a:rPr lang="en-US" altLang="zh-CN" dirty="0" err="1" smtClean="0"/>
              <a:t>getGenData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if(Gen==null){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synchronized(</a:t>
            </a:r>
            <a:r>
              <a:rPr lang="en-US" altLang="zh-CN" dirty="0" err="1" smtClean="0"/>
              <a:t>this.clss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if(Gen==null)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Gen=new Gen;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188" y="484095"/>
            <a:ext cx="10291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单</a:t>
            </a:r>
            <a:r>
              <a:rPr lang="zh-CN" altLang="en-US" sz="3200" dirty="0" smtClean="0"/>
              <a:t>例模式：双重校验锁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89698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269</TotalTime>
  <Words>577</Words>
  <Application>Microsoft Office PowerPoint</Application>
  <PresentationFormat>Widescreen</PresentationFormat>
  <Paragraphs>106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幼圆</vt:lpstr>
      <vt:lpstr>Calibri</vt:lpstr>
      <vt:lpstr>Cambria Math</vt:lpstr>
      <vt:lpstr>Century Gothic</vt:lpstr>
      <vt:lpstr>Wingdings</vt:lpstr>
      <vt:lpstr>Wingdings 3</vt:lpstr>
      <vt:lpstr>Slice</vt:lpstr>
      <vt:lpstr>本科毕业设计答辩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本科毕业设计答辩</dc:title>
  <dc:creator>Zhuojia Shen</dc:creator>
  <cp:lastModifiedBy>Zhuojia Shen</cp:lastModifiedBy>
  <cp:revision>23</cp:revision>
  <dcterms:created xsi:type="dcterms:W3CDTF">2016-06-05T12:57:40Z</dcterms:created>
  <dcterms:modified xsi:type="dcterms:W3CDTF">2016-06-06T01:15:32Z</dcterms:modified>
</cp:coreProperties>
</file>