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3" r:id="rId6"/>
    <p:sldId id="265" r:id="rId7"/>
    <p:sldId id="272" r:id="rId8"/>
    <p:sldId id="268" r:id="rId9"/>
    <p:sldId id="269" r:id="rId10"/>
    <p:sldId id="273" r:id="rId11"/>
    <p:sldId id="274" r:id="rId12"/>
    <p:sldId id="275" r:id="rId13"/>
    <p:sldId id="270" r:id="rId14"/>
    <p:sldId id="276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7" autoAdjust="0"/>
  </p:normalViewPr>
  <p:slideViewPr>
    <p:cSldViewPr snapToGrid="0">
      <p:cViewPr varScale="1">
        <p:scale>
          <a:sx n="107" d="100"/>
          <a:sy n="107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F674C-F9D4-45CD-87A0-6C8A4F45E5B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622E856-139B-446E-B8ED-1DEE29799021}">
      <dgm:prSet phldrT="[Text]"/>
      <dgm:spPr/>
      <dgm:t>
        <a:bodyPr/>
        <a:lstStyle/>
        <a:p>
          <a:r>
            <a:rPr lang="zh-CN" altLang="en-US" dirty="0" smtClean="0"/>
            <a:t>时序数据模拟产生</a:t>
          </a:r>
          <a:endParaRPr lang="zh-CN" altLang="en-US" dirty="0"/>
        </a:p>
      </dgm:t>
    </dgm:pt>
    <dgm:pt modelId="{50E99EFE-5124-4D18-A854-B0C41724C261}" type="parTrans" cxnId="{683FF93B-8F68-4270-83CD-EBA9775B3846}">
      <dgm:prSet/>
      <dgm:spPr/>
      <dgm:t>
        <a:bodyPr/>
        <a:lstStyle/>
        <a:p>
          <a:endParaRPr lang="zh-CN" altLang="en-US"/>
        </a:p>
      </dgm:t>
    </dgm:pt>
    <dgm:pt modelId="{FE6F5E79-3BB9-4D43-B8F7-51A4791CE95D}" type="sibTrans" cxnId="{683FF93B-8F68-4270-83CD-EBA9775B3846}">
      <dgm:prSet/>
      <dgm:spPr/>
      <dgm:t>
        <a:bodyPr/>
        <a:lstStyle/>
        <a:p>
          <a:endParaRPr lang="zh-CN" altLang="en-US"/>
        </a:p>
      </dgm:t>
    </dgm:pt>
    <dgm:pt modelId="{6FB8A0A4-A7CB-41AA-80FE-2B233FD5A677}">
      <dgm:prSet phldrT="[Text]"/>
      <dgm:spPr/>
      <dgm:t>
        <a:bodyPr/>
        <a:lstStyle/>
        <a:p>
          <a:r>
            <a:rPr lang="zh-CN" altLang="en-US" dirty="0" smtClean="0"/>
            <a:t>时序数据压缩</a:t>
          </a:r>
          <a:endParaRPr lang="zh-CN" altLang="en-US" dirty="0"/>
        </a:p>
      </dgm:t>
    </dgm:pt>
    <dgm:pt modelId="{52143BCB-FA0A-46FB-89BC-801FDAE946E0}" type="parTrans" cxnId="{EF9CCB01-3C6C-49EE-8EA8-CA5F4BE326F0}">
      <dgm:prSet/>
      <dgm:spPr/>
      <dgm:t>
        <a:bodyPr/>
        <a:lstStyle/>
        <a:p>
          <a:endParaRPr lang="zh-CN" altLang="en-US"/>
        </a:p>
      </dgm:t>
    </dgm:pt>
    <dgm:pt modelId="{90AADD4A-3E95-4A32-83B1-40BE912F4266}" type="sibTrans" cxnId="{EF9CCB01-3C6C-49EE-8EA8-CA5F4BE326F0}">
      <dgm:prSet/>
      <dgm:spPr/>
      <dgm:t>
        <a:bodyPr/>
        <a:lstStyle/>
        <a:p>
          <a:endParaRPr lang="zh-CN" altLang="en-US"/>
        </a:p>
      </dgm:t>
    </dgm:pt>
    <dgm:pt modelId="{D7AF979B-962C-499E-A7AC-D38259F81E8C}">
      <dgm:prSet phldrT="[Text]"/>
      <dgm:spPr/>
      <dgm:t>
        <a:bodyPr/>
        <a:lstStyle/>
        <a:p>
          <a:r>
            <a:rPr lang="zh-CN" altLang="en-US" dirty="0" smtClean="0"/>
            <a:t>时序数据可视化</a:t>
          </a:r>
          <a:endParaRPr lang="zh-CN" altLang="en-US" dirty="0"/>
        </a:p>
      </dgm:t>
    </dgm:pt>
    <dgm:pt modelId="{E57736B9-C18C-4E4B-90BD-EF9552BBADFE}" type="parTrans" cxnId="{6672BB49-A0FC-4A59-848D-F0AAC375128A}">
      <dgm:prSet/>
      <dgm:spPr/>
      <dgm:t>
        <a:bodyPr/>
        <a:lstStyle/>
        <a:p>
          <a:endParaRPr lang="zh-CN" altLang="en-US"/>
        </a:p>
      </dgm:t>
    </dgm:pt>
    <dgm:pt modelId="{64518C64-F2A5-4164-9DC8-6FD13C0F745A}" type="sibTrans" cxnId="{6672BB49-A0FC-4A59-848D-F0AAC375128A}">
      <dgm:prSet/>
      <dgm:spPr/>
      <dgm:t>
        <a:bodyPr/>
        <a:lstStyle/>
        <a:p>
          <a:endParaRPr lang="zh-CN" altLang="en-US"/>
        </a:p>
      </dgm:t>
    </dgm:pt>
    <dgm:pt modelId="{9834D257-E9E7-4A0C-96AF-D2BEB934A84E}" type="pres">
      <dgm:prSet presAssocID="{E9CF674C-F9D4-45CD-87A0-6C8A4F45E5BC}" presName="linearFlow" presStyleCnt="0">
        <dgm:presLayoutVars>
          <dgm:resizeHandles val="exact"/>
        </dgm:presLayoutVars>
      </dgm:prSet>
      <dgm:spPr/>
    </dgm:pt>
    <dgm:pt modelId="{553669EC-43EB-4900-A932-856ADA062890}" type="pres">
      <dgm:prSet presAssocID="{D622E856-139B-446E-B8ED-1DEE297990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F91CF-F70D-44F6-AEB4-08877C0FCD68}" type="pres">
      <dgm:prSet presAssocID="{FE6F5E79-3BB9-4D43-B8F7-51A4791CE95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D3ADD0B-B3B5-4C57-BA30-7BE2D4491166}" type="pres">
      <dgm:prSet presAssocID="{FE6F5E79-3BB9-4D43-B8F7-51A4791CE95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B582252-CEA9-49F3-8992-EB8FF318F80B}" type="pres">
      <dgm:prSet presAssocID="{6FB8A0A4-A7CB-41AA-80FE-2B233FD5A6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9446A-6D11-4FD1-BA46-951C8E325876}" type="pres">
      <dgm:prSet presAssocID="{90AADD4A-3E95-4A32-83B1-40BE912F42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D70C80A-6913-4A40-BF71-DF956DA460CF}" type="pres">
      <dgm:prSet presAssocID="{90AADD4A-3E95-4A32-83B1-40BE912F42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EA6104D-7799-46FC-9232-2FBE7052207A}" type="pres">
      <dgm:prSet presAssocID="{D7AF979B-962C-499E-A7AC-D38259F81E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90CE50-DAC9-4744-B984-F67CCB537CEE}" type="presOf" srcId="{E9CF674C-F9D4-45CD-87A0-6C8A4F45E5BC}" destId="{9834D257-E9E7-4A0C-96AF-D2BEB934A84E}" srcOrd="0" destOrd="0" presId="urn:microsoft.com/office/officeart/2005/8/layout/process2"/>
    <dgm:cxn modelId="{12386E34-CB48-4FC1-936F-2294BF470DCD}" type="presOf" srcId="{90AADD4A-3E95-4A32-83B1-40BE912F4266}" destId="{2D70C80A-6913-4A40-BF71-DF956DA460CF}" srcOrd="1" destOrd="0" presId="urn:microsoft.com/office/officeart/2005/8/layout/process2"/>
    <dgm:cxn modelId="{FB2CD91C-CEF4-47ED-8089-7E438F17F459}" type="presOf" srcId="{90AADD4A-3E95-4A32-83B1-40BE912F4266}" destId="{8379446A-6D11-4FD1-BA46-951C8E325876}" srcOrd="0" destOrd="0" presId="urn:microsoft.com/office/officeart/2005/8/layout/process2"/>
    <dgm:cxn modelId="{8B418D6D-26B5-4A4D-883E-272417BFD333}" type="presOf" srcId="{FE6F5E79-3BB9-4D43-B8F7-51A4791CE95D}" destId="{4DBF91CF-F70D-44F6-AEB4-08877C0FCD68}" srcOrd="0" destOrd="0" presId="urn:microsoft.com/office/officeart/2005/8/layout/process2"/>
    <dgm:cxn modelId="{D0A1D557-4751-4602-92B0-0489637E8A0F}" type="presOf" srcId="{D622E856-139B-446E-B8ED-1DEE29799021}" destId="{553669EC-43EB-4900-A932-856ADA062890}" srcOrd="0" destOrd="0" presId="urn:microsoft.com/office/officeart/2005/8/layout/process2"/>
    <dgm:cxn modelId="{EF9CCB01-3C6C-49EE-8EA8-CA5F4BE326F0}" srcId="{E9CF674C-F9D4-45CD-87A0-6C8A4F45E5BC}" destId="{6FB8A0A4-A7CB-41AA-80FE-2B233FD5A677}" srcOrd="1" destOrd="0" parTransId="{52143BCB-FA0A-46FB-89BC-801FDAE946E0}" sibTransId="{90AADD4A-3E95-4A32-83B1-40BE912F4266}"/>
    <dgm:cxn modelId="{683FF93B-8F68-4270-83CD-EBA9775B3846}" srcId="{E9CF674C-F9D4-45CD-87A0-6C8A4F45E5BC}" destId="{D622E856-139B-446E-B8ED-1DEE29799021}" srcOrd="0" destOrd="0" parTransId="{50E99EFE-5124-4D18-A854-B0C41724C261}" sibTransId="{FE6F5E79-3BB9-4D43-B8F7-51A4791CE95D}"/>
    <dgm:cxn modelId="{856778A1-03CD-40BC-BF45-FED5FE3DC562}" type="presOf" srcId="{D7AF979B-962C-499E-A7AC-D38259F81E8C}" destId="{6EA6104D-7799-46FC-9232-2FBE7052207A}" srcOrd="0" destOrd="0" presId="urn:microsoft.com/office/officeart/2005/8/layout/process2"/>
    <dgm:cxn modelId="{19DDF130-EB61-4E08-96B4-D42DFE5A83D4}" type="presOf" srcId="{6FB8A0A4-A7CB-41AA-80FE-2B233FD5A677}" destId="{BB582252-CEA9-49F3-8992-EB8FF318F80B}" srcOrd="0" destOrd="0" presId="urn:microsoft.com/office/officeart/2005/8/layout/process2"/>
    <dgm:cxn modelId="{6672BB49-A0FC-4A59-848D-F0AAC375128A}" srcId="{E9CF674C-F9D4-45CD-87A0-6C8A4F45E5BC}" destId="{D7AF979B-962C-499E-A7AC-D38259F81E8C}" srcOrd="2" destOrd="0" parTransId="{E57736B9-C18C-4E4B-90BD-EF9552BBADFE}" sibTransId="{64518C64-F2A5-4164-9DC8-6FD13C0F745A}"/>
    <dgm:cxn modelId="{DC5DF793-7F9B-40DB-8541-22EEE7EE451B}" type="presOf" srcId="{FE6F5E79-3BB9-4D43-B8F7-51A4791CE95D}" destId="{1D3ADD0B-B3B5-4C57-BA30-7BE2D4491166}" srcOrd="1" destOrd="0" presId="urn:microsoft.com/office/officeart/2005/8/layout/process2"/>
    <dgm:cxn modelId="{2DEA06C9-2D76-4C84-BEBA-B658B35C1125}" type="presParOf" srcId="{9834D257-E9E7-4A0C-96AF-D2BEB934A84E}" destId="{553669EC-43EB-4900-A932-856ADA062890}" srcOrd="0" destOrd="0" presId="urn:microsoft.com/office/officeart/2005/8/layout/process2"/>
    <dgm:cxn modelId="{BEA7BC84-CDAE-448B-ABEF-CD1B54CF5F3E}" type="presParOf" srcId="{9834D257-E9E7-4A0C-96AF-D2BEB934A84E}" destId="{4DBF91CF-F70D-44F6-AEB4-08877C0FCD68}" srcOrd="1" destOrd="0" presId="urn:microsoft.com/office/officeart/2005/8/layout/process2"/>
    <dgm:cxn modelId="{E3BCBD3F-EC6E-4DF8-B126-3FB01A3D9C2C}" type="presParOf" srcId="{4DBF91CF-F70D-44F6-AEB4-08877C0FCD68}" destId="{1D3ADD0B-B3B5-4C57-BA30-7BE2D4491166}" srcOrd="0" destOrd="0" presId="urn:microsoft.com/office/officeart/2005/8/layout/process2"/>
    <dgm:cxn modelId="{76587CE8-3E42-418E-8227-74D3B1DF5B10}" type="presParOf" srcId="{9834D257-E9E7-4A0C-96AF-D2BEB934A84E}" destId="{BB582252-CEA9-49F3-8992-EB8FF318F80B}" srcOrd="2" destOrd="0" presId="urn:microsoft.com/office/officeart/2005/8/layout/process2"/>
    <dgm:cxn modelId="{A99C644B-5757-40C9-8134-4F40ECE5E49E}" type="presParOf" srcId="{9834D257-E9E7-4A0C-96AF-D2BEB934A84E}" destId="{8379446A-6D11-4FD1-BA46-951C8E325876}" srcOrd="3" destOrd="0" presId="urn:microsoft.com/office/officeart/2005/8/layout/process2"/>
    <dgm:cxn modelId="{A21B20B3-E62A-497E-8270-17C5197E0F18}" type="presParOf" srcId="{8379446A-6D11-4FD1-BA46-951C8E325876}" destId="{2D70C80A-6913-4A40-BF71-DF956DA460CF}" srcOrd="0" destOrd="0" presId="urn:microsoft.com/office/officeart/2005/8/layout/process2"/>
    <dgm:cxn modelId="{31724170-67B1-41F6-B5FB-3E7FE982DDF2}" type="presParOf" srcId="{9834D257-E9E7-4A0C-96AF-D2BEB934A84E}" destId="{6EA6104D-7799-46FC-9232-2FBE7052207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669EC-43EB-4900-A932-856ADA062890}">
      <dsp:nvSpPr>
        <dsp:cNvPr id="0" name=""/>
        <dsp:cNvSpPr/>
      </dsp:nvSpPr>
      <dsp:spPr>
        <a:xfrm>
          <a:off x="3161552" y="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时序数据模拟产生</a:t>
          </a:r>
          <a:endParaRPr lang="zh-CN" altLang="en-US" sz="3400" kern="1200" dirty="0"/>
        </a:p>
      </dsp:txBody>
      <dsp:txXfrm>
        <a:off x="3201229" y="39677"/>
        <a:ext cx="2359046" cy="1275312"/>
      </dsp:txXfrm>
    </dsp:sp>
    <dsp:sp modelId="{4DBF91CF-F70D-44F6-AEB4-08877C0FCD68}">
      <dsp:nvSpPr>
        <dsp:cNvPr id="0" name=""/>
        <dsp:cNvSpPr/>
      </dsp:nvSpPr>
      <dsp:spPr>
        <a:xfrm rot="5400000">
          <a:off x="4126752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-5400000">
        <a:off x="4197872" y="1439333"/>
        <a:ext cx="365760" cy="355600"/>
      </dsp:txXfrm>
    </dsp:sp>
    <dsp:sp modelId="{BB582252-CEA9-49F3-8992-EB8FF318F80B}">
      <dsp:nvSpPr>
        <dsp:cNvPr id="0" name=""/>
        <dsp:cNvSpPr/>
      </dsp:nvSpPr>
      <dsp:spPr>
        <a:xfrm>
          <a:off x="3161552" y="2032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时序数据压缩</a:t>
          </a:r>
          <a:endParaRPr lang="zh-CN" altLang="en-US" sz="3400" kern="1200" dirty="0"/>
        </a:p>
      </dsp:txBody>
      <dsp:txXfrm>
        <a:off x="3201229" y="2071677"/>
        <a:ext cx="2359046" cy="1275312"/>
      </dsp:txXfrm>
    </dsp:sp>
    <dsp:sp modelId="{8379446A-6D11-4FD1-BA46-951C8E325876}">
      <dsp:nvSpPr>
        <dsp:cNvPr id="0" name=""/>
        <dsp:cNvSpPr/>
      </dsp:nvSpPr>
      <dsp:spPr>
        <a:xfrm rot="5400000">
          <a:off x="4126752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-5400000">
        <a:off x="4197872" y="3471333"/>
        <a:ext cx="365760" cy="355600"/>
      </dsp:txXfrm>
    </dsp:sp>
    <dsp:sp modelId="{6EA6104D-7799-46FC-9232-2FBE7052207A}">
      <dsp:nvSpPr>
        <dsp:cNvPr id="0" name=""/>
        <dsp:cNvSpPr/>
      </dsp:nvSpPr>
      <dsp:spPr>
        <a:xfrm>
          <a:off x="3161552" y="4064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时序数据可视化</a:t>
          </a:r>
          <a:endParaRPr lang="zh-CN" altLang="en-US" sz="3400" kern="1200" dirty="0"/>
        </a:p>
      </dsp:txBody>
      <dsp:txXfrm>
        <a:off x="3201229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58595-F2FD-4051-B7A6-338AFF0ACE2D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34B34-A269-4624-A219-29E3CC30F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3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发动机的各种参数举例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高维时序数据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通过采样时间和维度计算估测每小时的存储量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移动或者嵌入式平台存储压力巨大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说明了压缩的必要性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34B34-A269-4624-A219-29E3CC30F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3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时序数据和真实转态下的切换，做到设计模式的点题，时序数据压缩的算法必须简单高效的原因是，时序数据数据量庞大，计算资源有限，例如像档位完全可以做高比例的压缩。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34B34-A269-4624-A219-29E3CC30FB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9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34B34-A269-4624-A219-29E3CC30FB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3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6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9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6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9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5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06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07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6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5916DC-78F1-45CE-BA90-74B0E5BD6DA2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0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202255"/>
          </a:xfrm>
        </p:spPr>
        <p:txBody>
          <a:bodyPr/>
          <a:lstStyle/>
          <a:p>
            <a:r>
              <a:rPr lang="zh-CN" altLang="en-US" dirty="0" smtClean="0"/>
              <a:t>本科毕业设计答辩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163082" cy="194733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题　目：面向高维时序数据的压缩方法和可视化工具的设计与实现</a:t>
            </a:r>
            <a:endParaRPr lang="en-US" altLang="zh-CN" sz="2400" b="1" dirty="0" smtClean="0"/>
          </a:p>
          <a:p>
            <a:r>
              <a:rPr lang="zh-CN" altLang="en-US" sz="2400" b="1" dirty="0"/>
              <a:t>答辩</a:t>
            </a:r>
            <a:r>
              <a:rPr lang="zh-CN" altLang="en-US" sz="2400" b="1" dirty="0" smtClean="0"/>
              <a:t>人：王其清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导　师：刘庆晖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6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4046" y="726141"/>
            <a:ext cx="111879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跨平台的数据传输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解决方案：基于</a:t>
            </a:r>
            <a:r>
              <a:rPr lang="en-US" altLang="zh-CN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Json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数据格式的跨平台传输！！！</a:t>
            </a:r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平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台无关性</a:t>
            </a:r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相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比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较少的数据冗余，这对于大规模的时序数据来说，异常重要</a:t>
            </a:r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好的计算机可读性，可以加快计算机的解析速度</a:t>
            </a:r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8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2329" y="484094"/>
            <a:ext cx="105783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提高数据处理和访问持久化的速度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解决方案一：通过多线程来加快时序数据压缩计算速度</a:t>
            </a:r>
            <a:endParaRPr lang="en-US" altLang="zh-C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解决方案二：引入</a:t>
            </a:r>
            <a:r>
              <a:rPr lang="en-US" altLang="zh-CN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MiNi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线程池来减少对持久化的访问开销</a:t>
            </a:r>
            <a:endParaRPr lang="en-US" altLang="zh-C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项目的整个设计虽然保持轻量化，但是对持久化的访问占据了相当多的资源访问量，我们基于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自带的线程库，创建规模较低的数据库连接池，来解决</a:t>
            </a:r>
            <a:endParaRPr lang="en-US" altLang="zh-C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每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次创建数据库连接的开销。</a:t>
            </a:r>
            <a:endParaRPr lang="en-US" altLang="zh-C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5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977" y="457201"/>
            <a:ext cx="9762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如何实现优秀的可视化</a:t>
            </a:r>
            <a:r>
              <a:rPr lang="en-US" altLang="zh-CN" sz="2400" dirty="0" smtClean="0">
                <a:solidFill>
                  <a:srgbClr val="FF0000"/>
                </a:solidFill>
              </a:rPr>
              <a:t>UI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解决方案：基于开源的</a:t>
            </a:r>
            <a:r>
              <a:rPr lang="en-US" altLang="zh-CN" sz="2400" dirty="0" err="1">
                <a:solidFill>
                  <a:schemeClr val="bg1"/>
                </a:solidFill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charts</a:t>
            </a:r>
            <a:r>
              <a:rPr lang="zh-CN" altLang="en-US" sz="2400" dirty="0" smtClean="0">
                <a:solidFill>
                  <a:schemeClr val="bg1"/>
                </a:solidFill>
              </a:rPr>
              <a:t>图形化报表库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Echarts</a:t>
            </a:r>
            <a:r>
              <a:rPr lang="zh-CN" altLang="en-US" sz="2400" dirty="0" smtClean="0">
                <a:solidFill>
                  <a:schemeClr val="bg1"/>
                </a:solidFill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</a:rPr>
              <a:t>HTML5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</a:t>
            </a:r>
            <a:r>
              <a:rPr lang="en-US" altLang="zh-CN" sz="2400" dirty="0" smtClean="0">
                <a:solidFill>
                  <a:schemeClr val="bg1"/>
                </a:solidFill>
              </a:rPr>
              <a:t>canvas</a:t>
            </a:r>
            <a:r>
              <a:rPr lang="zh-CN" altLang="en-US" sz="2400" dirty="0" smtClean="0">
                <a:solidFill>
                  <a:schemeClr val="bg1"/>
                </a:solidFill>
              </a:rPr>
              <a:t>进行图形化报表的绘制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优点：易用使用，美观，信息丰富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其</a:t>
            </a:r>
            <a:r>
              <a:rPr lang="zh-CN" altLang="en-US" sz="2400" dirty="0" smtClean="0">
                <a:solidFill>
                  <a:srgbClr val="FF0000"/>
                </a:solidFill>
              </a:rPr>
              <a:t>它创新点：基于编译原理词法分析对半缓冲器设计而实现的双缓冲文</a:t>
            </a:r>
            <a:r>
              <a:rPr lang="en-US" altLang="zh-CN" sz="2400" dirty="0" smtClean="0">
                <a:solidFill>
                  <a:srgbClr val="FF0000"/>
                </a:solidFill>
              </a:rPr>
              <a:t>		</a:t>
            </a:r>
            <a:r>
              <a:rPr lang="zh-CN" altLang="en-US" sz="2400" dirty="0" smtClean="0">
                <a:solidFill>
                  <a:srgbClr val="FF0000"/>
                </a:solidFill>
              </a:rPr>
              <a:t>件存储模式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优</a:t>
            </a:r>
            <a:r>
              <a:rPr lang="zh-CN" altLang="en-US" sz="2400" dirty="0" smtClean="0">
                <a:solidFill>
                  <a:schemeClr val="bg1"/>
                </a:solidFill>
              </a:rPr>
              <a:t>点：保证了对文件的不持锁的访问，提高了访问效率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437528"/>
            <a:ext cx="4204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包含的信息：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最大值最小值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1/4 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3/4  </a:t>
            </a:r>
            <a:r>
              <a:rPr lang="zh-CN" altLang="en-US" dirty="0" smtClean="0"/>
              <a:t>位数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</a:t>
            </a:r>
            <a:r>
              <a:rPr lang="zh-CN" altLang="en-US" dirty="0" smtClean="0"/>
              <a:t>始值与结束值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颜</a:t>
            </a:r>
            <a:r>
              <a:rPr lang="zh-CN" altLang="en-US" dirty="0" smtClean="0"/>
              <a:t>色块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17" y="3092823"/>
            <a:ext cx="7736542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6866"/>
            <a:ext cx="11263311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057835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后续工作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在时序数据的压缩算法上我们应该还有很多需要改进的部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 时序数据压缩的计算量异常庞大，我们可以尝试基于分布式系统来提高</a:t>
            </a:r>
            <a:r>
              <a:rPr lang="zh-CN" altLang="en-US" sz="2400" dirty="0" smtClean="0"/>
              <a:t>我们</a:t>
            </a:r>
            <a:r>
              <a:rPr lang="zh-CN" altLang="en-US" sz="2400" dirty="0"/>
              <a:t>的计算速</a:t>
            </a:r>
            <a:r>
              <a:rPr lang="zh-CN" altLang="en-US" sz="2400" dirty="0" smtClean="0"/>
              <a:t>度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如何构造一个更为准确的时序数据产生模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在程序设计部分离工程的标准还有一定的差距，我们应该以更为合理和</a:t>
            </a:r>
            <a:r>
              <a:rPr lang="zh-CN" altLang="en-US" sz="2400" dirty="0" smtClean="0"/>
              <a:t>优秀</a:t>
            </a:r>
            <a:r>
              <a:rPr lang="zh-CN" altLang="en-US" sz="2400" dirty="0"/>
              <a:t>的设计为目标</a:t>
            </a:r>
          </a:p>
        </p:txBody>
      </p:sp>
    </p:spTree>
    <p:extLst>
      <p:ext uri="{BB962C8B-B14F-4D97-AF65-F5344CB8AC3E}">
        <p14:creationId xmlns:p14="http://schemas.microsoft.com/office/powerpoint/2010/main" val="3584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9295" y="2348752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谢</a:t>
            </a:r>
            <a:r>
              <a:rPr lang="zh-CN" altLang="en-US" sz="9600" dirty="0" smtClean="0"/>
              <a:t>谢！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702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1341" y="5356972"/>
            <a:ext cx="8534400" cy="1070101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什么是高维时序数据压缩？</a:t>
            </a:r>
            <a:endParaRPr lang="en-US" altLang="zh-CN" sz="44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71" y="0"/>
            <a:ext cx="6397688" cy="44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5974010"/>
              </p:ext>
            </p:extLst>
          </p:nvPr>
        </p:nvGraphicFramePr>
        <p:xfrm>
          <a:off x="1398494" y="719666"/>
          <a:ext cx="87615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4776" y="564776"/>
            <a:ext cx="371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流</a:t>
            </a:r>
            <a:r>
              <a:rPr lang="zh-CN" altLang="en-US" sz="4000" dirty="0" smtClean="0"/>
              <a:t>程图</a:t>
            </a:r>
            <a:endParaRPr lang="zh-CN" altLang="en-US" sz="4000" dirty="0"/>
          </a:p>
        </p:txBody>
      </p:sp>
      <p:sp>
        <p:nvSpPr>
          <p:cNvPr id="5" name="Oval Callout 4"/>
          <p:cNvSpPr/>
          <p:nvPr/>
        </p:nvSpPr>
        <p:spPr>
          <a:xfrm>
            <a:off x="7055224" y="89646"/>
            <a:ext cx="3039035" cy="1488141"/>
          </a:xfrm>
          <a:prstGeom prst="wedgeEllipseCallout">
            <a:avLst>
              <a:gd name="adj1" fmla="val -51511"/>
              <a:gd name="adj2" fmla="val 58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</a:rPr>
              <a:t>何做到模拟时序数据和真实状态下的切换？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61365" y="2294965"/>
            <a:ext cx="4365811" cy="1416423"/>
          </a:xfrm>
          <a:prstGeom prst="wedgeRoundRectCallout">
            <a:avLst>
              <a:gd name="adj1" fmla="val 52473"/>
              <a:gd name="adj2" fmla="val 694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</a:rPr>
              <a:t>何把压缩做到简单高效？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055224" y="4078941"/>
            <a:ext cx="3935505" cy="1586753"/>
          </a:xfrm>
          <a:prstGeom prst="wedgeEllipseCallout">
            <a:avLst>
              <a:gd name="adj1" fmla="val -50901"/>
              <a:gd name="adj2" fmla="val 3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选择什么样的图形化统计报表？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765" y="484094"/>
            <a:ext cx="452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区间生成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3434" y="1407458"/>
            <a:ext cx="546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Ｄ１：［１，６］，［７，１６］</a:t>
            </a:r>
            <a:endParaRPr lang="en-US" altLang="zh-CN" dirty="0" smtClean="0"/>
          </a:p>
          <a:p>
            <a:r>
              <a:rPr lang="zh-CN" altLang="en-US" dirty="0" smtClean="0"/>
              <a:t>Ｄ２：［１</a:t>
            </a:r>
            <a:r>
              <a:rPr lang="zh-CN" altLang="en-US" dirty="0"/>
              <a:t>，</a:t>
            </a:r>
            <a:r>
              <a:rPr lang="zh-CN" altLang="en-US" dirty="0" smtClean="0"/>
              <a:t>６］，［７，１０］，［１１，１６］</a:t>
            </a:r>
            <a:endParaRPr lang="en-US" altLang="zh-CN" dirty="0" smtClean="0"/>
          </a:p>
          <a:p>
            <a:r>
              <a:rPr lang="zh-CN" altLang="en-US" dirty="0" smtClean="0"/>
              <a:t>Ｄ３：［１，６］，［７，１０］，［１１，１６］</a:t>
            </a:r>
            <a:endParaRPr lang="en-US" altLang="zh-CN" dirty="0" smtClean="0"/>
          </a:p>
          <a:p>
            <a:r>
              <a:rPr lang="zh-CN" altLang="en-US" dirty="0" smtClean="0"/>
              <a:t>Ｄ４：［１，６］，［７，１６］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45" y="3819691"/>
            <a:ext cx="6400800" cy="28866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188" y="3281082"/>
            <a:ext cx="5091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</a:t>
            </a:r>
            <a:r>
              <a:rPr lang="zh-CN" altLang="en-US" sz="2800" dirty="0" smtClean="0"/>
              <a:t>间节点提取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16 ]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45" y="0"/>
            <a:ext cx="6400800" cy="36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365" y="243188"/>
            <a:ext cx="361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42365" y="0"/>
                <a:ext cx="8001000" cy="1612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新建区间</a:t>
                </a:r>
                <a:r>
                  <a:rPr lang="zh-CN" altLang="en-US" sz="2400" dirty="0" smtClean="0"/>
                  <a:t>Ｃ</a:t>
                </a:r>
                <a:r>
                  <a:rPr lang="en-US" altLang="zh-CN" sz="2400" dirty="0" smtClean="0"/>
                  <a:t>I</a:t>
                </a:r>
                <a:r>
                  <a:rPr lang="zh-CN" altLang="en-US" dirty="0"/>
                  <a:t>：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存储区间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如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何表示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？区间什么时候结束？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/>
                  <a:t>T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＜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＞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=&lt;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altLang="zh-CN" dirty="0"/>
                  <a:t>&gt;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5" y="0"/>
                <a:ext cx="8001000" cy="1612236"/>
              </a:xfrm>
              <a:prstGeom prst="rect">
                <a:avLst/>
              </a:prstGeom>
              <a:blipFill rotWithShape="0">
                <a:blip r:embed="rId2"/>
                <a:stretch>
                  <a:fillRect l="-1220" t="-4167" b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9954" y="1916097"/>
                <a:ext cx="7835152" cy="1427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扩</a:t>
                </a:r>
                <a:r>
                  <a:rPr lang="zh-CN" altLang="en-US" sz="2400" dirty="0" smtClean="0"/>
                  <a:t>展区</a:t>
                </a:r>
                <a:r>
                  <a:rPr lang="zh-CN" altLang="en-US" sz="2400" dirty="0"/>
                  <a:t>间 </a:t>
                </a:r>
                <a:r>
                  <a:rPr lang="en-US" altLang="zh-CN" sz="2400" dirty="0" smtClean="0"/>
                  <a:t>EI</a:t>
                </a:r>
                <a:r>
                  <a:rPr lang="zh-CN" altLang="en-US" sz="2400" dirty="0"/>
                  <a:t>：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如何将新扫描到的点加入到当前区间？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=&lt;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, t,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/>
                  <a:t>), MIN(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),</a:t>
                </a:r>
              </a:p>
              <a:p>
                <a:r>
                  <a:rPr lang="en-US" altLang="zh-CN" dirty="0" smtClean="0"/>
                  <a:t>        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)/(n+1), n+1&gt;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4" y="1916097"/>
                <a:ext cx="7835152" cy="1427570"/>
              </a:xfrm>
              <a:prstGeom prst="rect">
                <a:avLst/>
              </a:prstGeom>
              <a:blipFill rotWithShape="0">
                <a:blip r:embed="rId3"/>
                <a:stretch>
                  <a:fillRect l="-1166" t="-4681" b="-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6507" y="3647528"/>
                <a:ext cx="8135470" cy="2624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区</a:t>
                </a:r>
                <a:r>
                  <a:rPr lang="zh-CN" altLang="en-US" sz="2400" dirty="0" smtClean="0"/>
                  <a:t>间合</a:t>
                </a:r>
                <a:r>
                  <a:rPr lang="zh-CN" altLang="en-US" sz="2400" dirty="0"/>
                  <a:t>并 </a:t>
                </a:r>
                <a:r>
                  <a:rPr lang="en-US" altLang="zh-CN" sz="2400" dirty="0"/>
                  <a:t>MI </a:t>
                </a:r>
                <a:r>
                  <a:rPr lang="zh-CN" altLang="en-US" sz="2400" dirty="0"/>
                  <a:t>：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如何处理区间长度超过设定值的情况？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=&lt;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&gt;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=&lt;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&gt;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=&lt;MIN(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),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 ),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),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),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× n+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× n')/(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),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&gt;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7" y="3647528"/>
                <a:ext cx="8135470" cy="2624758"/>
              </a:xfrm>
              <a:prstGeom prst="rect">
                <a:avLst/>
              </a:prstGeom>
              <a:blipFill rotWithShape="0">
                <a:blip r:embed="rId4"/>
                <a:stretch>
                  <a:fillRect l="-1124" t="-2552" b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2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210" y="251010"/>
            <a:ext cx="98073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该软件应该满足哪些重要要求？</a:t>
            </a:r>
            <a:endParaRPr lang="en-US" altLang="zh-CN" sz="44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易</a:t>
            </a:r>
            <a:r>
              <a:rPr lang="zh-CN" altLang="en-US" sz="2800" dirty="0"/>
              <a:t>于</a:t>
            </a:r>
            <a:r>
              <a:rPr lang="zh-CN" altLang="en-US" sz="2800" dirty="0" smtClean="0">
                <a:solidFill>
                  <a:srgbClr val="FF0000"/>
                </a:solidFill>
              </a:rPr>
              <a:t>扩展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跨平台</a:t>
            </a:r>
            <a:r>
              <a:rPr lang="zh-CN" altLang="en-US" sz="2800" dirty="0" smtClean="0"/>
              <a:t>的数据传输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高速</a:t>
            </a:r>
            <a:r>
              <a:rPr lang="zh-CN" altLang="en-US" sz="2800" dirty="0" smtClean="0"/>
              <a:t>的数据处理速度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优</a:t>
            </a:r>
            <a:r>
              <a:rPr lang="zh-CN" altLang="en-US" sz="2800" dirty="0" smtClean="0"/>
              <a:t>秀的</a:t>
            </a:r>
            <a:r>
              <a:rPr lang="zh-CN" altLang="en-US" sz="2800" dirty="0" smtClean="0">
                <a:solidFill>
                  <a:srgbClr val="FF0000"/>
                </a:solidFill>
              </a:rPr>
              <a:t>可视化</a:t>
            </a:r>
            <a:r>
              <a:rPr lang="zh-CN" altLang="en-US" sz="2800" dirty="0" smtClean="0"/>
              <a:t>效果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4400" dirty="0" smtClean="0"/>
              <a:t>我们采用了哪些</a:t>
            </a:r>
            <a:r>
              <a:rPr lang="zh-CN" altLang="en-US" sz="4400" dirty="0" smtClean="0">
                <a:solidFill>
                  <a:srgbClr val="FF0000"/>
                </a:solidFill>
              </a:rPr>
              <a:t>独特</a:t>
            </a:r>
            <a:r>
              <a:rPr lang="zh-CN" altLang="en-US" sz="4400" dirty="0" smtClean="0"/>
              <a:t>的方式来解决上面这些问题？</a:t>
            </a:r>
            <a:endParaRPr lang="en-US" altLang="zh-CN" sz="44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092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341" y="331694"/>
            <a:ext cx="10847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通过合理的设计模式来增强软件的可移植性和可扩展性！！！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/>
              <a:t>例如通过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工厂</a:t>
            </a:r>
            <a:r>
              <a:rPr lang="zh-CN" altLang="en-US" sz="2400" dirty="0" smtClean="0"/>
              <a:t>和接口设计实现模拟时序发生器和真实时序数据发生器的快速切换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1341" y="2187388"/>
            <a:ext cx="1138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interface Gen{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&lt;?&gt; </a:t>
            </a:r>
            <a:r>
              <a:rPr lang="en-US" altLang="zh-CN" dirty="0" err="1" smtClean="0"/>
              <a:t>getData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 start();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 stop();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public  </a:t>
            </a:r>
            <a:r>
              <a:rPr lang="en-US" altLang="zh-CN" dirty="0" err="1" smtClean="0"/>
              <a:t>AbstractGenFactory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public Gen </a:t>
            </a:r>
            <a:r>
              <a:rPr lang="en-US" altLang="zh-CN" dirty="0" err="1" smtClean="0"/>
              <a:t>createGen</a:t>
            </a:r>
            <a:r>
              <a:rPr lang="en-US" altLang="zh-CN" dirty="0" smtClean="0"/>
              <a:t>(…); //</a:t>
            </a:r>
            <a:r>
              <a:rPr lang="zh-CN" altLang="en-US" dirty="0" smtClean="0"/>
              <a:t>我们甚至无需了解时序数据发生器的构造函数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3600" dirty="0"/>
              <a:t>优</a:t>
            </a:r>
            <a:r>
              <a:rPr lang="zh-CN" altLang="en-US" sz="3600" dirty="0" smtClean="0"/>
              <a:t>点：</a:t>
            </a:r>
            <a:r>
              <a:rPr lang="zh-CN" altLang="en-US" sz="3600" dirty="0" smtClean="0">
                <a:solidFill>
                  <a:srgbClr val="FF0000"/>
                </a:solidFill>
              </a:rPr>
              <a:t>灵活的扩展能力，降低代码耦合程度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8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188" y="2161404"/>
            <a:ext cx="103273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SeriesDataGen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DataGen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public static Gen=null;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static </a:t>
            </a:r>
            <a:r>
              <a:rPr lang="en-US" altLang="zh-CN" dirty="0" err="1" smtClean="0"/>
              <a:t>getGenData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if(Gen==null){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synchronized(</a:t>
            </a:r>
            <a:r>
              <a:rPr lang="en-US" altLang="zh-CN" dirty="0" err="1" smtClean="0"/>
              <a:t>this.clss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if(Gen==null)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Gen=new Gen;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优点：优雅简洁安全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188" y="484095"/>
            <a:ext cx="11300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如何保证时序数据发生器的单实例运行？（</a:t>
            </a:r>
            <a:r>
              <a:rPr lang="zh-CN" altLang="en-US" sz="3200" dirty="0" smtClean="0">
                <a:solidFill>
                  <a:srgbClr val="FF0000"/>
                </a:solidFill>
              </a:rPr>
              <a:t>线程安全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解决方案：基于双</a:t>
            </a:r>
            <a:r>
              <a:rPr lang="zh-CN" altLang="en-US" sz="3200" dirty="0" smtClean="0"/>
              <a:t>重校验</a:t>
            </a:r>
            <a:r>
              <a:rPr lang="zh-CN" altLang="en-US" sz="3200" dirty="0" smtClean="0"/>
              <a:t>锁的</a:t>
            </a:r>
            <a:r>
              <a:rPr lang="zh-CN" altLang="en-US" sz="3200" dirty="0" smtClean="0">
                <a:solidFill>
                  <a:srgbClr val="FF0000"/>
                </a:solidFill>
              </a:rPr>
              <a:t>单例模式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6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435" y="717176"/>
            <a:ext cx="74765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如何解决全局配置信息的动态加载？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zh-CN" altLang="en-US" sz="2800" dirty="0"/>
              <a:t>解</a:t>
            </a:r>
            <a:r>
              <a:rPr lang="zh-CN" altLang="en-US" sz="2800" dirty="0" smtClean="0"/>
              <a:t>决方案：基于</a:t>
            </a:r>
            <a:r>
              <a:rPr lang="zh-CN" altLang="en-US" sz="2800" dirty="0" smtClean="0">
                <a:solidFill>
                  <a:srgbClr val="FF0000"/>
                </a:solidFill>
              </a:rPr>
              <a:t>监听者</a:t>
            </a:r>
            <a:r>
              <a:rPr lang="zh-CN" altLang="en-US" sz="2800" dirty="0" smtClean="0"/>
              <a:t>模式实现全局配置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FileConfig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response{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this.arraylist.elements.react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</a:t>
            </a:r>
            <a:r>
              <a:rPr lang="en-US" altLang="zh-CN" dirty="0" smtClean="0"/>
              <a:t>register(</a:t>
            </a:r>
            <a:r>
              <a:rPr lang="en-US" altLang="zh-CN" dirty="0" err="1" smtClean="0"/>
              <a:t>otherclass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this.array.add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otherclass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private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435" y="5056095"/>
            <a:ext cx="8821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GenDouble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react</a:t>
            </a:r>
            <a:r>
              <a:rPr lang="en-US" altLang="zh-CN" dirty="0" smtClean="0"/>
              <a:t>();</a:t>
            </a:r>
            <a:r>
              <a:rPr lang="en-US" altLang="zh-CN" dirty="0" smtClean="0"/>
              <a:t>//</a:t>
            </a:r>
            <a:r>
              <a:rPr lang="zh-CN" altLang="en-US" dirty="0" smtClean="0"/>
              <a:t>更改产生的时间间隔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345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420</TotalTime>
  <Words>1059</Words>
  <Application>Microsoft Office PowerPoint</Application>
  <PresentationFormat>Widescreen</PresentationFormat>
  <Paragraphs>146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宋体</vt:lpstr>
      <vt:lpstr>幼圆</vt:lpstr>
      <vt:lpstr>Calibri</vt:lpstr>
      <vt:lpstr>Cambria Math</vt:lpstr>
      <vt:lpstr>Century Gothic</vt:lpstr>
      <vt:lpstr>Wingdings</vt:lpstr>
      <vt:lpstr>Wingdings 3</vt:lpstr>
      <vt:lpstr>Slice</vt:lpstr>
      <vt:lpstr>本科毕业设计答辩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本科毕业设计答辩</dc:title>
  <dc:creator>Zhuojia Shen</dc:creator>
  <cp:lastModifiedBy>Zhuojia Shen</cp:lastModifiedBy>
  <cp:revision>40</cp:revision>
  <dcterms:created xsi:type="dcterms:W3CDTF">2016-06-05T12:57:40Z</dcterms:created>
  <dcterms:modified xsi:type="dcterms:W3CDTF">2016-06-07T12:55:54Z</dcterms:modified>
</cp:coreProperties>
</file>