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0"/>
  </p:notesMasterIdLst>
  <p:sldIdLst>
    <p:sldId id="717" r:id="rId2"/>
    <p:sldId id="752" r:id="rId3"/>
    <p:sldId id="742" r:id="rId4"/>
    <p:sldId id="730" r:id="rId5"/>
    <p:sldId id="753" r:id="rId6"/>
    <p:sldId id="756" r:id="rId7"/>
    <p:sldId id="755" r:id="rId8"/>
    <p:sldId id="7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06AC72-8DD8-A164-1F1C-433CA234227A}" name="Theo LEBAIL" initials="TL" userId="S::t.lebail@sieml.fr::213ae3b1-0e12-4f20-95ba-0fbef0c7cfb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8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C5CC-36BA-4C84-AC43-9F8430F4AE76}" type="datetimeFigureOut">
              <a:rPr lang="fr-FR" smtClean="0"/>
              <a:t>27/06/2023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F5A41-EEB1-4CD0-80B3-15BE976D79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1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557E9B-6933-AA4B-819A-E9281A922EDE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53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8F5A41-EEB1-4CD0-80B3-15BE976D79D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8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0809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82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8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F6E23D1-D661-6B4C-B831-41AC23A3DE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882"/>
            <a:ext cx="1219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6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EC8882B8-ACF8-8824-9F96-BCED09999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713087"/>
              </p:ext>
            </p:extLst>
          </p:nvPr>
        </p:nvGraphicFramePr>
        <p:xfrm>
          <a:off x="6957634" y="1452935"/>
          <a:ext cx="2122341" cy="1304120"/>
        </p:xfrm>
        <a:graphic>
          <a:graphicData uri="http://schemas.openxmlformats.org/drawingml/2006/table">
            <a:tbl>
              <a:tblPr/>
              <a:tblGrid>
                <a:gridCol w="2122341">
                  <a:extLst>
                    <a:ext uri="{9D8B030D-6E8A-4147-A177-3AD203B41FA5}">
                      <a16:colId xmlns:a16="http://schemas.microsoft.com/office/drawing/2014/main" val="4068634004"/>
                    </a:ext>
                  </a:extLst>
                </a:gridCol>
              </a:tblGrid>
              <a:tr h="50368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4472C4"/>
                          </a:solidFill>
                          <a:effectLst/>
                          <a:latin typeface="Calibri" panose="020F0502020204030204" pitchFamily="34" charset="0"/>
                        </a:rPr>
                        <a:t>Surface totale chauffée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599867"/>
                  </a:ext>
                </a:extLst>
              </a:tr>
              <a:tr h="398654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</a:rPr>
                        <a:t>Date de construction :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87148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 de rénovation :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4422"/>
                  </a:ext>
                </a:extLst>
              </a:tr>
            </a:tbl>
          </a:graphicData>
        </a:graphic>
      </p:graphicFrame>
      <p:sp>
        <p:nvSpPr>
          <p:cNvPr id="13" name="nomBatiment">
            <a:extLst>
              <a:ext uri="{FF2B5EF4-FFF2-40B4-BE49-F238E27FC236}">
                <a16:creationId xmlns:a16="http://schemas.microsoft.com/office/drawing/2014/main" id="{9586DF15-F8E7-5EE4-DE53-10577CA4309F}"/>
              </a:ext>
            </a:extLst>
          </p:cNvPr>
          <p:cNvSpPr txBox="1"/>
          <p:nvPr/>
        </p:nvSpPr>
        <p:spPr>
          <a:xfrm>
            <a:off x="6987613" y="981729"/>
            <a:ext cx="505980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6" name="description">
            <a:extLst>
              <a:ext uri="{FF2B5EF4-FFF2-40B4-BE49-F238E27FC236}">
                <a16:creationId xmlns:a16="http://schemas.microsoft.com/office/drawing/2014/main" id="{73A6FC50-D200-4978-F0E5-CC3F706A65F6}"/>
              </a:ext>
            </a:extLst>
          </p:cNvPr>
          <p:cNvSpPr txBox="1"/>
          <p:nvPr/>
        </p:nvSpPr>
        <p:spPr>
          <a:xfrm>
            <a:off x="6987613" y="3367395"/>
            <a:ext cx="505980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DDC6D3-E4D9-4B75-9597-4A91CDAECB90}"/>
              </a:ext>
            </a:extLst>
          </p:cNvPr>
          <p:cNvSpPr txBox="1"/>
          <p:nvPr/>
        </p:nvSpPr>
        <p:spPr>
          <a:xfrm>
            <a:off x="504824" y="177134"/>
            <a:ext cx="11182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1 </a:t>
            </a:r>
            <a:r>
              <a:rPr lang="fr-FR" sz="2400" b="1" dirty="0">
                <a:solidFill>
                  <a:srgbClr val="FFFFFF">
                    <a:lumMod val="95000"/>
                  </a:srgbClr>
                </a:solidFill>
                <a:latin typeface="Century Gothic" panose="020B0502020202020204" pitchFamily="34" charset="0"/>
                <a:ea typeface="Arial" charset="0"/>
                <a:cs typeface="Arial" charset="0"/>
              </a:rPr>
              <a:t>–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Arial" charset="0"/>
                <a:cs typeface="Arial" charset="0"/>
              </a:rPr>
              <a:t> DESCRIPTIF DU BATIMENT</a:t>
            </a:r>
          </a:p>
        </p:txBody>
      </p:sp>
      <p:sp>
        <p:nvSpPr>
          <p:cNvPr id="9" name="adresse">
            <a:extLst>
              <a:ext uri="{FF2B5EF4-FFF2-40B4-BE49-F238E27FC236}">
                <a16:creationId xmlns:a16="http://schemas.microsoft.com/office/drawing/2014/main" id="{1EC9E7A0-D5D2-9BF7-A2C2-7AEB10C42069}"/>
              </a:ext>
            </a:extLst>
          </p:cNvPr>
          <p:cNvSpPr txBox="1"/>
          <p:nvPr/>
        </p:nvSpPr>
        <p:spPr>
          <a:xfrm>
            <a:off x="6234544" y="5308257"/>
            <a:ext cx="57703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dateDeConstruction">
            <a:extLst>
              <a:ext uri="{FF2B5EF4-FFF2-40B4-BE49-F238E27FC236}">
                <a16:creationId xmlns:a16="http://schemas.microsoft.com/office/drawing/2014/main" id="{F1BC16A5-2797-7FF1-399C-09E71756A267}"/>
              </a:ext>
            </a:extLst>
          </p:cNvPr>
          <p:cNvSpPr txBox="1"/>
          <p:nvPr/>
        </p:nvSpPr>
        <p:spPr>
          <a:xfrm>
            <a:off x="8969438" y="2035402"/>
            <a:ext cx="3164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sdf</a:t>
            </a:r>
          </a:p>
        </p:txBody>
      </p:sp>
      <p:sp>
        <p:nvSpPr>
          <p:cNvPr id="11" name="surfaceTotaleChauffe">
            <a:extLst>
              <a:ext uri="{FF2B5EF4-FFF2-40B4-BE49-F238E27FC236}">
                <a16:creationId xmlns:a16="http://schemas.microsoft.com/office/drawing/2014/main" id="{3C6B9D1B-5C33-9EE0-C618-3EA11606C0E7}"/>
              </a:ext>
            </a:extLst>
          </p:cNvPr>
          <p:cNvSpPr txBox="1"/>
          <p:nvPr/>
        </p:nvSpPr>
        <p:spPr>
          <a:xfrm>
            <a:off x="8969438" y="1622377"/>
            <a:ext cx="3035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sdf</a:t>
            </a:r>
          </a:p>
        </p:txBody>
      </p:sp>
      <p:sp>
        <p:nvSpPr>
          <p:cNvPr id="3" name="photoBatiment">
            <a:extLst>
              <a:ext uri="{FF2B5EF4-FFF2-40B4-BE49-F238E27FC236}">
                <a16:creationId xmlns:a16="http://schemas.microsoft.com/office/drawing/2014/main" id="{6C9A715B-5E48-46B3-BE70-10F546F00A48}"/>
              </a:ext>
            </a:extLst>
          </p:cNvPr>
          <p:cNvSpPr/>
          <p:nvPr/>
        </p:nvSpPr>
        <p:spPr>
          <a:xfrm>
            <a:off x="187060" y="1006729"/>
            <a:ext cx="6575247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dateDeRenovation">
            <a:extLst>
              <a:ext uri="{FF2B5EF4-FFF2-40B4-BE49-F238E27FC236}">
                <a16:creationId xmlns:a16="http://schemas.microsoft.com/office/drawing/2014/main" id="{3DC72CFC-0878-7269-A075-1A04C98052A0}"/>
              </a:ext>
            </a:extLst>
          </p:cNvPr>
          <p:cNvSpPr txBox="1"/>
          <p:nvPr/>
        </p:nvSpPr>
        <p:spPr>
          <a:xfrm>
            <a:off x="8969438" y="2431416"/>
            <a:ext cx="3164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dirty="0" err="1"/>
              <a:t>dsf</a:t>
            </a:r>
            <a:endParaRPr lang="fr-FR" dirty="0"/>
          </a:p>
        </p:txBody>
      </p:sp>
      <p:sp>
        <p:nvSpPr>
          <p:cNvPr id="7" name="Elements de contexte sur le bâtiment">
            <a:extLst>
              <a:ext uri="{FF2B5EF4-FFF2-40B4-BE49-F238E27FC236}">
                <a16:creationId xmlns:a16="http://schemas.microsoft.com/office/drawing/2014/main" id="{27AC79FF-3EAF-3CEA-90AB-9057D18748FE}"/>
              </a:ext>
            </a:extLst>
          </p:cNvPr>
          <p:cNvSpPr txBox="1"/>
          <p:nvPr/>
        </p:nvSpPr>
        <p:spPr>
          <a:xfrm>
            <a:off x="187060" y="5308257"/>
            <a:ext cx="577039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79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ZoneTexte 31">
            <a:extLst>
              <a:ext uri="{FF2B5EF4-FFF2-40B4-BE49-F238E27FC236}">
                <a16:creationId xmlns:a16="http://schemas.microsoft.com/office/drawing/2014/main" id="{94EEDA89-40B1-47FE-9C98-67528B77E170}"/>
              </a:ext>
            </a:extLst>
          </p:cNvPr>
          <p:cNvSpPr txBox="1"/>
          <p:nvPr/>
        </p:nvSpPr>
        <p:spPr>
          <a:xfrm>
            <a:off x="1627832" y="210583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2 – ENERGIE ET CONSOMMATIONS</a:t>
            </a:r>
          </a:p>
        </p:txBody>
      </p:sp>
      <p:sp>
        <p:nvSpPr>
          <p:cNvPr id="2" name="Energie et consommations">
            <a:extLst>
              <a:ext uri="{FF2B5EF4-FFF2-40B4-BE49-F238E27FC236}">
                <a16:creationId xmlns:a16="http://schemas.microsoft.com/office/drawing/2014/main" id="{3BA6EF77-C9D8-E88D-63A4-86032D546B75}"/>
              </a:ext>
            </a:extLst>
          </p:cNvPr>
          <p:cNvSpPr txBox="1"/>
          <p:nvPr/>
        </p:nvSpPr>
        <p:spPr>
          <a:xfrm>
            <a:off x="6332613" y="4456343"/>
            <a:ext cx="5656187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68319-1174-5DE3-5797-575601EE49F3}"/>
              </a:ext>
            </a:extLst>
          </p:cNvPr>
          <p:cNvSpPr/>
          <p:nvPr/>
        </p:nvSpPr>
        <p:spPr>
          <a:xfrm>
            <a:off x="322729" y="1127212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3" name="Tableau 18">
            <a:extLst>
              <a:ext uri="{FF2B5EF4-FFF2-40B4-BE49-F238E27FC236}">
                <a16:creationId xmlns:a16="http://schemas.microsoft.com/office/drawing/2014/main" id="{46F1FDA4-FE16-4946-6A46-542EAC69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99889"/>
              </p:ext>
            </p:extLst>
          </p:nvPr>
        </p:nvGraphicFramePr>
        <p:xfrm>
          <a:off x="4476750" y="1491784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kwh</a:t>
                      </a:r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14" name="Ellipse 13">
            <a:extLst>
              <a:ext uri="{FF2B5EF4-FFF2-40B4-BE49-F238E27FC236}">
                <a16:creationId xmlns:a16="http://schemas.microsoft.com/office/drawing/2014/main" id="{0C5CD6F4-6C7A-4DCB-63CA-E3AB8D8B4067}"/>
              </a:ext>
            </a:extLst>
          </p:cNvPr>
          <p:cNvSpPr/>
          <p:nvPr/>
        </p:nvSpPr>
        <p:spPr>
          <a:xfrm>
            <a:off x="4175242" y="1537447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05A798A-0214-EC24-A28D-22384F38C4BC}"/>
              </a:ext>
            </a:extLst>
          </p:cNvPr>
          <p:cNvSpPr/>
          <p:nvPr/>
        </p:nvSpPr>
        <p:spPr>
          <a:xfrm>
            <a:off x="4175242" y="1858172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8A2811C-54E3-6F02-FFCA-078B56A04628}"/>
              </a:ext>
            </a:extLst>
          </p:cNvPr>
          <p:cNvSpPr/>
          <p:nvPr/>
        </p:nvSpPr>
        <p:spPr>
          <a:xfrm>
            <a:off x="4175242" y="2172646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4113405-A5D2-DE48-E6E9-A1F9F4092188}"/>
              </a:ext>
            </a:extLst>
          </p:cNvPr>
          <p:cNvSpPr/>
          <p:nvPr/>
        </p:nvSpPr>
        <p:spPr>
          <a:xfrm>
            <a:off x="4175242" y="2495284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A8DBB06-4FDA-42A5-D513-E46921EB4DD0}"/>
              </a:ext>
            </a:extLst>
          </p:cNvPr>
          <p:cNvSpPr/>
          <p:nvPr/>
        </p:nvSpPr>
        <p:spPr>
          <a:xfrm>
            <a:off x="4175242" y="2818816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CF1B4E-520B-4CF0-BB5C-C11B48D1E9F5}"/>
              </a:ext>
            </a:extLst>
          </p:cNvPr>
          <p:cNvSpPr/>
          <p:nvPr/>
        </p:nvSpPr>
        <p:spPr>
          <a:xfrm>
            <a:off x="4179469" y="3165412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89517C-8C20-7A91-0A51-839DECCE07D9}"/>
              </a:ext>
            </a:extLst>
          </p:cNvPr>
          <p:cNvSpPr/>
          <p:nvPr/>
        </p:nvSpPr>
        <p:spPr>
          <a:xfrm>
            <a:off x="322729" y="4028254"/>
            <a:ext cx="5656187" cy="26739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ceci est une remarque</a:t>
            </a:r>
          </a:p>
        </p:txBody>
      </p:sp>
      <p:graphicFrame>
        <p:nvGraphicFramePr>
          <p:cNvPr id="21" name="Tableau 18">
            <a:extLst>
              <a:ext uri="{FF2B5EF4-FFF2-40B4-BE49-F238E27FC236}">
                <a16:creationId xmlns:a16="http://schemas.microsoft.com/office/drawing/2014/main" id="{EEA90DFE-9583-4FDD-3185-F5583B6F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53813"/>
              </p:ext>
            </p:extLst>
          </p:nvPr>
        </p:nvGraphicFramePr>
        <p:xfrm>
          <a:off x="4486022" y="4348553"/>
          <a:ext cx="1330999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2743026"/>
                    </a:ext>
                  </a:extLst>
                </a:gridCol>
                <a:gridCol w="759499">
                  <a:extLst>
                    <a:ext uri="{9D8B030D-6E8A-4147-A177-3AD203B41FA5}">
                      <a16:colId xmlns:a16="http://schemas.microsoft.com/office/drawing/2014/main" val="306406100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05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1133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635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0224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254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fr-FR" sz="13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€/m²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03510"/>
                  </a:ext>
                </a:extLst>
              </a:tr>
            </a:tbl>
          </a:graphicData>
        </a:graphic>
      </p:graphicFrame>
      <p:sp>
        <p:nvSpPr>
          <p:cNvPr id="22" name="Ellipse 21">
            <a:extLst>
              <a:ext uri="{FF2B5EF4-FFF2-40B4-BE49-F238E27FC236}">
                <a16:creationId xmlns:a16="http://schemas.microsoft.com/office/drawing/2014/main" id="{B650E91C-C5C9-80C6-C5A6-979EDE70D83F}"/>
              </a:ext>
            </a:extLst>
          </p:cNvPr>
          <p:cNvSpPr/>
          <p:nvPr/>
        </p:nvSpPr>
        <p:spPr>
          <a:xfrm>
            <a:off x="4184514" y="4394216"/>
            <a:ext cx="239060" cy="239060"/>
          </a:xfrm>
          <a:prstGeom prst="ellipse">
            <a:avLst/>
          </a:prstGeom>
          <a:solidFill>
            <a:srgbClr val="004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76BC517-50DE-15EB-FA2F-DDF43903459C}"/>
              </a:ext>
            </a:extLst>
          </p:cNvPr>
          <p:cNvSpPr/>
          <p:nvPr/>
        </p:nvSpPr>
        <p:spPr>
          <a:xfrm>
            <a:off x="4184514" y="4714941"/>
            <a:ext cx="239060" cy="239060"/>
          </a:xfrm>
          <a:prstGeom prst="ellipse">
            <a:avLst/>
          </a:prstGeom>
          <a:solidFill>
            <a:srgbClr val="F2C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70C27DE-B3CE-329D-7E4A-92808A296B17}"/>
              </a:ext>
            </a:extLst>
          </p:cNvPr>
          <p:cNvSpPr/>
          <p:nvPr/>
        </p:nvSpPr>
        <p:spPr>
          <a:xfrm>
            <a:off x="4184514" y="5029415"/>
            <a:ext cx="239060" cy="239060"/>
          </a:xfrm>
          <a:prstGeom prst="ellipse">
            <a:avLst/>
          </a:prstGeom>
          <a:solidFill>
            <a:srgbClr val="BF3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1BCBA61-82F0-D016-F7E3-6F23D287140D}"/>
              </a:ext>
            </a:extLst>
          </p:cNvPr>
          <p:cNvSpPr/>
          <p:nvPr/>
        </p:nvSpPr>
        <p:spPr>
          <a:xfrm>
            <a:off x="4184514" y="5352053"/>
            <a:ext cx="239060" cy="239060"/>
          </a:xfrm>
          <a:prstGeom prst="ellipse">
            <a:avLst/>
          </a:prstGeom>
          <a:solidFill>
            <a:srgbClr val="EB6B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EC984F8-E7B1-2DA3-C69F-3EBFD418546B}"/>
              </a:ext>
            </a:extLst>
          </p:cNvPr>
          <p:cNvSpPr/>
          <p:nvPr/>
        </p:nvSpPr>
        <p:spPr>
          <a:xfrm>
            <a:off x="4184514" y="5675585"/>
            <a:ext cx="239060" cy="239060"/>
          </a:xfrm>
          <a:prstGeom prst="ellipse">
            <a:avLst/>
          </a:prstGeom>
          <a:solidFill>
            <a:srgbClr val="86B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4BBF8A-E1B8-D2F0-92D5-A86A9B56DC36}"/>
              </a:ext>
            </a:extLst>
          </p:cNvPr>
          <p:cNvSpPr/>
          <p:nvPr/>
        </p:nvSpPr>
        <p:spPr>
          <a:xfrm>
            <a:off x="4188741" y="6022181"/>
            <a:ext cx="239060" cy="239060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graphicFrame>
        <p:nvGraphicFramePr>
          <p:cNvPr id="6" name="tableauApprovisionnementEnergetique">
            <a:extLst>
              <a:ext uri="{FF2B5EF4-FFF2-40B4-BE49-F238E27FC236}">
                <a16:creationId xmlns:a16="http://schemas.microsoft.com/office/drawing/2014/main" id="{DB581083-207E-F694-5F9A-A0D301255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430655"/>
              </p:ext>
            </p:extLst>
          </p:nvPr>
        </p:nvGraphicFramePr>
        <p:xfrm>
          <a:off x="6350000" y="1143000"/>
          <a:ext cx="5638800" cy="952500"/>
        </p:xfrm>
        <a:graphic>
          <a:graphicData uri="http://schemas.openxmlformats.org/drawingml/2006/table">
            <a:tbl>
              <a:tblPr/>
              <a:tblGrid>
                <a:gridCol w="1164823">
                  <a:extLst>
                    <a:ext uri="{9D8B030D-6E8A-4147-A177-3AD203B41FA5}">
                      <a16:colId xmlns:a16="http://schemas.microsoft.com/office/drawing/2014/main" val="2062104135"/>
                    </a:ext>
                  </a:extLst>
                </a:gridCol>
                <a:gridCol w="2400240">
                  <a:extLst>
                    <a:ext uri="{9D8B030D-6E8A-4147-A177-3AD203B41FA5}">
                      <a16:colId xmlns:a16="http://schemas.microsoft.com/office/drawing/2014/main" val="1236367479"/>
                    </a:ext>
                  </a:extLst>
                </a:gridCol>
                <a:gridCol w="1088344">
                  <a:extLst>
                    <a:ext uri="{9D8B030D-6E8A-4147-A177-3AD203B41FA5}">
                      <a16:colId xmlns:a16="http://schemas.microsoft.com/office/drawing/2014/main" val="276330688"/>
                    </a:ext>
                  </a:extLst>
                </a:gridCol>
                <a:gridCol w="985393">
                  <a:extLst>
                    <a:ext uri="{9D8B030D-6E8A-4147-A177-3AD203B41FA5}">
                      <a16:colId xmlns:a16="http://schemas.microsoft.com/office/drawing/2014/main" val="878808144"/>
                    </a:ext>
                  </a:extLst>
                </a:gridCol>
              </a:tblGrid>
              <a:tr h="2286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APPROVISIONNEMENT ENERGETIQUE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209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Energie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Nom du PDL / RAE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Puissance souscrite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Formule tarifaire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0337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Electricité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50031210892940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64 kVA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300" b="0" i="0" u="none" strike="noStrike" dirty="0">
                          <a:solidFill>
                            <a:srgbClr val="222B35"/>
                          </a:solidFill>
                          <a:effectLst/>
                          <a:latin typeface="Calibri Light" panose="020F0302020204030204" pitchFamily="34" charset="0"/>
                        </a:rPr>
                        <a:t>C4 4HS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321464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4F13A8C-57E2-AFB6-B140-5892D2A0FD02}"/>
              </a:ext>
            </a:extLst>
          </p:cNvPr>
          <p:cNvSpPr txBox="1"/>
          <p:nvPr/>
        </p:nvSpPr>
        <p:spPr>
          <a:xfrm>
            <a:off x="11577729" y="6642556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8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285362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3398364-A956-83AE-D555-6F9ED93BEE12}"/>
              </a:ext>
            </a:extLst>
          </p:cNvPr>
          <p:cNvSpPr txBox="1"/>
          <p:nvPr/>
        </p:nvSpPr>
        <p:spPr>
          <a:xfrm>
            <a:off x="1627832" y="208230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3 – USAGE ET OCCUPATION DU BATIMENT</a:t>
            </a:r>
          </a:p>
        </p:txBody>
      </p:sp>
      <p:sp>
        <p:nvSpPr>
          <p:cNvPr id="3" name="nomCalendrier">
            <a:extLst>
              <a:ext uri="{FF2B5EF4-FFF2-40B4-BE49-F238E27FC236}">
                <a16:creationId xmlns:a16="http://schemas.microsoft.com/office/drawing/2014/main" id="{50115717-A099-60F0-627C-4C067A3B99F6}"/>
              </a:ext>
            </a:extLst>
          </p:cNvPr>
          <p:cNvSpPr txBox="1"/>
          <p:nvPr/>
        </p:nvSpPr>
        <p:spPr>
          <a:xfrm>
            <a:off x="6095999" y="1061595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sp>
        <p:nvSpPr>
          <p:cNvPr id="2" name="nomZones">
            <a:extLst>
              <a:ext uri="{FF2B5EF4-FFF2-40B4-BE49-F238E27FC236}">
                <a16:creationId xmlns:a16="http://schemas.microsoft.com/office/drawing/2014/main" id="{8CE3BEAC-A0B6-DA5C-89C3-4C9C65FA548E}"/>
              </a:ext>
            </a:extLst>
          </p:cNvPr>
          <p:cNvSpPr txBox="1"/>
          <p:nvPr/>
        </p:nvSpPr>
        <p:spPr>
          <a:xfrm>
            <a:off x="6095999" y="1622572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  <p:sp>
        <p:nvSpPr>
          <p:cNvPr id="4" name="Usage et occupation du bâtiment">
            <a:extLst>
              <a:ext uri="{FF2B5EF4-FFF2-40B4-BE49-F238E27FC236}">
                <a16:creationId xmlns:a16="http://schemas.microsoft.com/office/drawing/2014/main" id="{AFE47CA8-9D7A-9E0A-1A57-4E5B535D7599}"/>
              </a:ext>
            </a:extLst>
          </p:cNvPr>
          <p:cNvSpPr txBox="1"/>
          <p:nvPr/>
        </p:nvSpPr>
        <p:spPr>
          <a:xfrm>
            <a:off x="6095998" y="2209549"/>
            <a:ext cx="5810055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595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escriptif de l'enveloppe thermique">
            <a:extLst>
              <a:ext uri="{FF2B5EF4-FFF2-40B4-BE49-F238E27FC236}">
                <a16:creationId xmlns:a16="http://schemas.microsoft.com/office/drawing/2014/main" id="{EA69ACDB-ABB6-FAD3-1660-FBC3F1C9E8EF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B47D1E9-FA66-088F-58CD-E7966B28D5DE}"/>
              </a:ext>
            </a:extLst>
          </p:cNvPr>
          <p:cNvSpPr txBox="1"/>
          <p:nvPr/>
        </p:nvSpPr>
        <p:spPr>
          <a:xfrm>
            <a:off x="1968656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4 – DESCRIPTIF DE L’ENVELOPPE THERMIQUE</a:t>
            </a:r>
          </a:p>
        </p:txBody>
      </p:sp>
      <p:graphicFrame>
        <p:nvGraphicFramePr>
          <p:cNvPr id="5" name="tableauMur">
            <a:extLst>
              <a:ext uri="{FF2B5EF4-FFF2-40B4-BE49-F238E27FC236}">
                <a16:creationId xmlns:a16="http://schemas.microsoft.com/office/drawing/2014/main" id="{A1CC5C10-A9F0-DACF-010D-1F5667308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303040"/>
              </p:ext>
            </p:extLst>
          </p:nvPr>
        </p:nvGraphicFramePr>
        <p:xfrm>
          <a:off x="240860" y="1023772"/>
          <a:ext cx="5855139" cy="542138"/>
        </p:xfrm>
        <a:graphic>
          <a:graphicData uri="http://schemas.openxmlformats.org/drawingml/2006/table">
            <a:tbl>
              <a:tblPr/>
              <a:tblGrid>
                <a:gridCol w="1882989">
                  <a:extLst>
                    <a:ext uri="{9D8B030D-6E8A-4147-A177-3AD203B41FA5}">
                      <a16:colId xmlns:a16="http://schemas.microsoft.com/office/drawing/2014/main" val="3287588389"/>
                    </a:ext>
                  </a:extLst>
                </a:gridCol>
                <a:gridCol w="355400">
                  <a:extLst>
                    <a:ext uri="{9D8B030D-6E8A-4147-A177-3AD203B41FA5}">
                      <a16:colId xmlns:a16="http://schemas.microsoft.com/office/drawing/2014/main" val="628254289"/>
                    </a:ext>
                  </a:extLst>
                </a:gridCol>
                <a:gridCol w="959276">
                  <a:extLst>
                    <a:ext uri="{9D8B030D-6E8A-4147-A177-3AD203B41FA5}">
                      <a16:colId xmlns:a16="http://schemas.microsoft.com/office/drawing/2014/main" val="3751113852"/>
                    </a:ext>
                  </a:extLst>
                </a:gridCol>
                <a:gridCol w="1195527">
                  <a:extLst>
                    <a:ext uri="{9D8B030D-6E8A-4147-A177-3AD203B41FA5}">
                      <a16:colId xmlns:a16="http://schemas.microsoft.com/office/drawing/2014/main" val="163742809"/>
                    </a:ext>
                  </a:extLst>
                </a:gridCol>
                <a:gridCol w="1461947">
                  <a:extLst>
                    <a:ext uri="{9D8B030D-6E8A-4147-A177-3AD203B41FA5}">
                      <a16:colId xmlns:a16="http://schemas.microsoft.com/office/drawing/2014/main" val="3535382955"/>
                    </a:ext>
                  </a:extLst>
                </a:gridCol>
              </a:tblGrid>
              <a:tr h="182880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MURS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426276"/>
                  </a:ext>
                </a:extLst>
              </a:tr>
              <a:tr h="176378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051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Parpaing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Faiblement isolé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(Polystyrène,5 cm)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759046"/>
                  </a:ext>
                </a:extLst>
              </a:tr>
            </a:tbl>
          </a:graphicData>
        </a:graphic>
      </p:graphicFrame>
      <p:graphicFrame>
        <p:nvGraphicFramePr>
          <p:cNvPr id="6" name="tableauToiture">
            <a:extLst>
              <a:ext uri="{FF2B5EF4-FFF2-40B4-BE49-F238E27FC236}">
                <a16:creationId xmlns:a16="http://schemas.microsoft.com/office/drawing/2014/main" id="{9E258C51-EB35-716C-7259-45F14D37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10251"/>
              </p:ext>
            </p:extLst>
          </p:nvPr>
        </p:nvGraphicFramePr>
        <p:xfrm>
          <a:off x="240860" y="1681622"/>
          <a:ext cx="5855139" cy="640080"/>
        </p:xfrm>
        <a:graphic>
          <a:graphicData uri="http://schemas.openxmlformats.org/drawingml/2006/table">
            <a:tbl>
              <a:tblPr/>
              <a:tblGrid>
                <a:gridCol w="1373640">
                  <a:extLst>
                    <a:ext uri="{9D8B030D-6E8A-4147-A177-3AD203B41FA5}">
                      <a16:colId xmlns:a16="http://schemas.microsoft.com/office/drawing/2014/main" val="2619375881"/>
                    </a:ext>
                  </a:extLst>
                </a:gridCol>
                <a:gridCol w="1432019">
                  <a:extLst>
                    <a:ext uri="{9D8B030D-6E8A-4147-A177-3AD203B41FA5}">
                      <a16:colId xmlns:a16="http://schemas.microsoft.com/office/drawing/2014/main" val="783090913"/>
                    </a:ext>
                  </a:extLst>
                </a:gridCol>
                <a:gridCol w="1493833">
                  <a:extLst>
                    <a:ext uri="{9D8B030D-6E8A-4147-A177-3AD203B41FA5}">
                      <a16:colId xmlns:a16="http://schemas.microsoft.com/office/drawing/2014/main" val="2949780271"/>
                    </a:ext>
                  </a:extLst>
                </a:gridCol>
                <a:gridCol w="1555647">
                  <a:extLst>
                    <a:ext uri="{9D8B030D-6E8A-4147-A177-3AD203B41FA5}">
                      <a16:colId xmlns:a16="http://schemas.microsoft.com/office/drawing/2014/main" val="3115914078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TOITURE ET FAUX PLAFOND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5550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659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Faux plafond en dalles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Moyennement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(Laine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minérale,env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20 cm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cm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863277"/>
                  </a:ext>
                </a:extLst>
              </a:tr>
            </a:tbl>
          </a:graphicData>
        </a:graphic>
      </p:graphicFrame>
      <p:graphicFrame>
        <p:nvGraphicFramePr>
          <p:cNvPr id="7" name="tableauMenuiseries">
            <a:extLst>
              <a:ext uri="{FF2B5EF4-FFF2-40B4-BE49-F238E27FC236}">
                <a16:creationId xmlns:a16="http://schemas.microsoft.com/office/drawing/2014/main" id="{9C567A73-CFCB-6419-3DDE-BA0398D2C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32058"/>
              </p:ext>
            </p:extLst>
          </p:nvPr>
        </p:nvGraphicFramePr>
        <p:xfrm>
          <a:off x="240861" y="2593249"/>
          <a:ext cx="5855138" cy="608949"/>
        </p:xfrm>
        <a:graphic>
          <a:graphicData uri="http://schemas.openxmlformats.org/drawingml/2006/table">
            <a:tbl>
              <a:tblPr/>
              <a:tblGrid>
                <a:gridCol w="1127770">
                  <a:extLst>
                    <a:ext uri="{9D8B030D-6E8A-4147-A177-3AD203B41FA5}">
                      <a16:colId xmlns:a16="http://schemas.microsoft.com/office/drawing/2014/main" val="1591265950"/>
                    </a:ext>
                  </a:extLst>
                </a:gridCol>
                <a:gridCol w="760086">
                  <a:extLst>
                    <a:ext uri="{9D8B030D-6E8A-4147-A177-3AD203B41FA5}">
                      <a16:colId xmlns:a16="http://schemas.microsoft.com/office/drawing/2014/main" val="2936319664"/>
                    </a:ext>
                  </a:extLst>
                </a:gridCol>
                <a:gridCol w="667394">
                  <a:extLst>
                    <a:ext uri="{9D8B030D-6E8A-4147-A177-3AD203B41FA5}">
                      <a16:colId xmlns:a16="http://schemas.microsoft.com/office/drawing/2014/main" val="2739869232"/>
                    </a:ext>
                  </a:extLst>
                </a:gridCol>
                <a:gridCol w="983409">
                  <a:extLst>
                    <a:ext uri="{9D8B030D-6E8A-4147-A177-3AD203B41FA5}">
                      <a16:colId xmlns:a16="http://schemas.microsoft.com/office/drawing/2014/main" val="1367575770"/>
                    </a:ext>
                  </a:extLst>
                </a:gridCol>
                <a:gridCol w="368274">
                  <a:extLst>
                    <a:ext uri="{9D8B030D-6E8A-4147-A177-3AD203B41FA5}">
                      <a16:colId xmlns:a16="http://schemas.microsoft.com/office/drawing/2014/main" val="3215154033"/>
                    </a:ext>
                  </a:extLst>
                </a:gridCol>
                <a:gridCol w="1948205">
                  <a:extLst>
                    <a:ext uri="{9D8B030D-6E8A-4147-A177-3AD203B41FA5}">
                      <a16:colId xmlns:a16="http://schemas.microsoft.com/office/drawing/2014/main" val="3144723141"/>
                    </a:ext>
                  </a:extLst>
                </a:gridCol>
              </a:tblGrid>
              <a:tr h="16420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MENUISERIES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54855"/>
                  </a:ext>
                </a:extLst>
              </a:tr>
              <a:tr h="109468"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175041"/>
                  </a:ext>
                </a:extLst>
              </a:tr>
              <a:tr h="30103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Porte-fenêtre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Aluminium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DV 4-12-4 ou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éq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Avec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Super rideau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922272"/>
                  </a:ext>
                </a:extLst>
              </a:tr>
            </a:tbl>
          </a:graphicData>
        </a:graphic>
      </p:graphicFrame>
      <p:graphicFrame>
        <p:nvGraphicFramePr>
          <p:cNvPr id="8" name="tableauSols">
            <a:extLst>
              <a:ext uri="{FF2B5EF4-FFF2-40B4-BE49-F238E27FC236}">
                <a16:creationId xmlns:a16="http://schemas.microsoft.com/office/drawing/2014/main" id="{838FCDD2-4F30-2483-EFC3-69D4F00C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1151"/>
              </p:ext>
            </p:extLst>
          </p:nvPr>
        </p:nvGraphicFramePr>
        <p:xfrm>
          <a:off x="240862" y="3332339"/>
          <a:ext cx="5855137" cy="685800"/>
        </p:xfrm>
        <a:graphic>
          <a:graphicData uri="http://schemas.openxmlformats.org/drawingml/2006/table">
            <a:tbl>
              <a:tblPr/>
              <a:tblGrid>
                <a:gridCol w="2117553">
                  <a:extLst>
                    <a:ext uri="{9D8B030D-6E8A-4147-A177-3AD203B41FA5}">
                      <a16:colId xmlns:a16="http://schemas.microsoft.com/office/drawing/2014/main" val="75992090"/>
                    </a:ext>
                  </a:extLst>
                </a:gridCol>
                <a:gridCol w="1097839">
                  <a:extLst>
                    <a:ext uri="{9D8B030D-6E8A-4147-A177-3AD203B41FA5}">
                      <a16:colId xmlns:a16="http://schemas.microsoft.com/office/drawing/2014/main" val="1316683716"/>
                    </a:ext>
                  </a:extLst>
                </a:gridCol>
                <a:gridCol w="1184185">
                  <a:extLst>
                    <a:ext uri="{9D8B030D-6E8A-4147-A177-3AD203B41FA5}">
                      <a16:colId xmlns:a16="http://schemas.microsoft.com/office/drawing/2014/main" val="2861349103"/>
                    </a:ext>
                  </a:extLst>
                </a:gridCol>
                <a:gridCol w="1455560">
                  <a:extLst>
                    <a:ext uri="{9D8B030D-6E8A-4147-A177-3AD203B41FA5}">
                      <a16:colId xmlns:a16="http://schemas.microsoft.com/office/drawing/2014/main" val="753739910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SOLS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75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4551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BF8F00"/>
                          </a:solidFill>
                          <a:effectLst/>
                          <a:latin typeface="Calibri Light" panose="020F0302020204030204" pitchFamily="34" charset="0"/>
                        </a:rPr>
                        <a:t>CLASSES ET SALLES ANNEXES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terre plein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probablement non isolé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sdf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30189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2D9F40D1-A987-A13E-FD7A-CAA9575C48DF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B98E1C-1AB8-05C7-1428-31A65920EB6D}"/>
              </a:ext>
            </a:extLst>
          </p:cNvPr>
          <p:cNvSpPr txBox="1"/>
          <p:nvPr/>
        </p:nvSpPr>
        <p:spPr>
          <a:xfrm>
            <a:off x="11577729" y="6642556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8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379364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 dirty="0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5</a:t>
            </a: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DESCRIPTIF DES SYSTEMES</a:t>
            </a:r>
          </a:p>
        </p:txBody>
      </p:sp>
      <p:sp>
        <p:nvSpPr>
          <p:cNvPr id="6" name="Descriptif des systèmes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clairage">
            <a:extLst>
              <a:ext uri="{FF2B5EF4-FFF2-40B4-BE49-F238E27FC236}">
                <a16:creationId xmlns:a16="http://schemas.microsoft.com/office/drawing/2014/main" id="{155E2EF7-8CF0-4AEC-3AAC-8569F445D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42612"/>
              </p:ext>
            </p:extLst>
          </p:nvPr>
        </p:nvGraphicFramePr>
        <p:xfrm>
          <a:off x="127001" y="1016000"/>
          <a:ext cx="6113543" cy="533400"/>
        </p:xfrm>
        <a:graphic>
          <a:graphicData uri="http://schemas.openxmlformats.org/drawingml/2006/table">
            <a:tbl>
              <a:tblPr/>
              <a:tblGrid>
                <a:gridCol w="2255921">
                  <a:extLst>
                    <a:ext uri="{9D8B030D-6E8A-4147-A177-3AD203B41FA5}">
                      <a16:colId xmlns:a16="http://schemas.microsoft.com/office/drawing/2014/main" val="1793937056"/>
                    </a:ext>
                  </a:extLst>
                </a:gridCol>
                <a:gridCol w="1434766">
                  <a:extLst>
                    <a:ext uri="{9D8B030D-6E8A-4147-A177-3AD203B41FA5}">
                      <a16:colId xmlns:a16="http://schemas.microsoft.com/office/drawing/2014/main" val="2524973161"/>
                    </a:ext>
                  </a:extLst>
                </a:gridCol>
                <a:gridCol w="906879">
                  <a:extLst>
                    <a:ext uri="{9D8B030D-6E8A-4147-A177-3AD203B41FA5}">
                      <a16:colId xmlns:a16="http://schemas.microsoft.com/office/drawing/2014/main" val="1103319014"/>
                    </a:ext>
                  </a:extLst>
                </a:gridCol>
                <a:gridCol w="1515977">
                  <a:extLst>
                    <a:ext uri="{9D8B030D-6E8A-4147-A177-3AD203B41FA5}">
                      <a16:colId xmlns:a16="http://schemas.microsoft.com/office/drawing/2014/main" val="136666475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ECLAIRAGE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69621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565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Tube fluorescent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régulé par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interrupteur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96301"/>
                  </a:ext>
                </a:extLst>
              </a:tr>
            </a:tbl>
          </a:graphicData>
        </a:graphic>
      </p:graphicFrame>
      <p:graphicFrame>
        <p:nvGraphicFramePr>
          <p:cNvPr id="7" name="tableauVentilation">
            <a:extLst>
              <a:ext uri="{FF2B5EF4-FFF2-40B4-BE49-F238E27FC236}">
                <a16:creationId xmlns:a16="http://schemas.microsoft.com/office/drawing/2014/main" id="{772FCC8E-F57E-003C-A682-3681075EE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557359"/>
              </p:ext>
            </p:extLst>
          </p:nvPr>
        </p:nvGraphicFramePr>
        <p:xfrm>
          <a:off x="127000" y="2249859"/>
          <a:ext cx="6113545" cy="533400"/>
        </p:xfrm>
        <a:graphic>
          <a:graphicData uri="http://schemas.openxmlformats.org/drawingml/2006/table">
            <a:tbl>
              <a:tblPr/>
              <a:tblGrid>
                <a:gridCol w="1589932">
                  <a:extLst>
                    <a:ext uri="{9D8B030D-6E8A-4147-A177-3AD203B41FA5}">
                      <a16:colId xmlns:a16="http://schemas.microsoft.com/office/drawing/2014/main" val="486084234"/>
                    </a:ext>
                  </a:extLst>
                </a:gridCol>
                <a:gridCol w="1969465">
                  <a:extLst>
                    <a:ext uri="{9D8B030D-6E8A-4147-A177-3AD203B41FA5}">
                      <a16:colId xmlns:a16="http://schemas.microsoft.com/office/drawing/2014/main" val="3582835150"/>
                    </a:ext>
                  </a:extLst>
                </a:gridCol>
                <a:gridCol w="1277074">
                  <a:extLst>
                    <a:ext uri="{9D8B030D-6E8A-4147-A177-3AD203B41FA5}">
                      <a16:colId xmlns:a16="http://schemas.microsoft.com/office/drawing/2014/main" val="3359446599"/>
                    </a:ext>
                  </a:extLst>
                </a:gridCol>
                <a:gridCol w="1277074">
                  <a:extLst>
                    <a:ext uri="{9D8B030D-6E8A-4147-A177-3AD203B41FA5}">
                      <a16:colId xmlns:a16="http://schemas.microsoft.com/office/drawing/2014/main" val="1107751077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97172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4067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4312"/>
                  </a:ext>
                </a:extLst>
              </a:tr>
            </a:tbl>
          </a:graphicData>
        </a:graphic>
      </p:graphicFrame>
      <p:graphicFrame>
        <p:nvGraphicFramePr>
          <p:cNvPr id="8" name="tableauECS">
            <a:extLst>
              <a:ext uri="{FF2B5EF4-FFF2-40B4-BE49-F238E27FC236}">
                <a16:creationId xmlns:a16="http://schemas.microsoft.com/office/drawing/2014/main" id="{A4F95A4A-8154-13FB-6A88-01C6CE49F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46530"/>
              </p:ext>
            </p:extLst>
          </p:nvPr>
        </p:nvGraphicFramePr>
        <p:xfrm>
          <a:off x="127000" y="3429000"/>
          <a:ext cx="6113544" cy="533400"/>
        </p:xfrm>
        <a:graphic>
          <a:graphicData uri="http://schemas.openxmlformats.org/drawingml/2006/table">
            <a:tbl>
              <a:tblPr/>
              <a:tblGrid>
                <a:gridCol w="1592263">
                  <a:extLst>
                    <a:ext uri="{9D8B030D-6E8A-4147-A177-3AD203B41FA5}">
                      <a16:colId xmlns:a16="http://schemas.microsoft.com/office/drawing/2014/main" val="516980052"/>
                    </a:ext>
                  </a:extLst>
                </a:gridCol>
                <a:gridCol w="2032605">
                  <a:extLst>
                    <a:ext uri="{9D8B030D-6E8A-4147-A177-3AD203B41FA5}">
                      <a16:colId xmlns:a16="http://schemas.microsoft.com/office/drawing/2014/main" val="867641606"/>
                    </a:ext>
                  </a:extLst>
                </a:gridCol>
                <a:gridCol w="2488676">
                  <a:extLst>
                    <a:ext uri="{9D8B030D-6E8A-4147-A177-3AD203B41FA5}">
                      <a16:colId xmlns:a16="http://schemas.microsoft.com/office/drawing/2014/main" val="174171261"/>
                    </a:ext>
                  </a:extLst>
                </a:gridCol>
              </a:tblGrid>
              <a:tr h="18288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ECS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3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8753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918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Ventilation naturelle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 ;200 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696370"/>
                  </a:ext>
                </a:extLst>
              </a:tr>
            </a:tbl>
          </a:graphicData>
        </a:graphic>
      </p:graphicFrame>
      <p:sp>
        <p:nvSpPr>
          <p:cNvPr id="9" name="photo">
            <a:extLst>
              <a:ext uri="{FF2B5EF4-FFF2-40B4-BE49-F238E27FC236}">
                <a16:creationId xmlns:a16="http://schemas.microsoft.com/office/drawing/2014/main" id="{BDCF1514-CFC6-5FE2-E5C2-4016B381A175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3B7F790-9889-C6A5-973A-14942F28C3B1}"/>
              </a:ext>
            </a:extLst>
          </p:cNvPr>
          <p:cNvSpPr txBox="1"/>
          <p:nvPr/>
        </p:nvSpPr>
        <p:spPr>
          <a:xfrm>
            <a:off x="11577729" y="6642556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8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46036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DA69037-67A0-911B-187D-52E1E19D286E}"/>
              </a:ext>
            </a:extLst>
          </p:cNvPr>
          <p:cNvSpPr txBox="1"/>
          <p:nvPr/>
        </p:nvSpPr>
        <p:spPr>
          <a:xfrm>
            <a:off x="1627832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6 – DESCRIPTIF DU CHAUFFAGE</a:t>
            </a:r>
          </a:p>
        </p:txBody>
      </p:sp>
      <p:sp>
        <p:nvSpPr>
          <p:cNvPr id="6" name="Descriptif du chauffage">
            <a:extLst>
              <a:ext uri="{FF2B5EF4-FFF2-40B4-BE49-F238E27FC236}">
                <a16:creationId xmlns:a16="http://schemas.microsoft.com/office/drawing/2014/main" id="{8EB9C361-8ED1-9CA4-950A-FE3D3A95E26A}"/>
              </a:ext>
            </a:extLst>
          </p:cNvPr>
          <p:cNvSpPr txBox="1"/>
          <p:nvPr/>
        </p:nvSpPr>
        <p:spPr>
          <a:xfrm>
            <a:off x="6436824" y="5253369"/>
            <a:ext cx="5505452" cy="338554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Times New Roman"/>
              </a:rPr>
              <a:t>Ceci est un descriptif</a:t>
            </a:r>
          </a:p>
        </p:txBody>
      </p:sp>
      <p:graphicFrame>
        <p:nvGraphicFramePr>
          <p:cNvPr id="4" name="tableauEmetteurs">
            <a:extLst>
              <a:ext uri="{FF2B5EF4-FFF2-40B4-BE49-F238E27FC236}">
                <a16:creationId xmlns:a16="http://schemas.microsoft.com/office/drawing/2014/main" id="{66EBB3F5-FD86-80C1-EFD3-9C7014689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50311"/>
              </p:ext>
            </p:extLst>
          </p:nvPr>
        </p:nvGraphicFramePr>
        <p:xfrm>
          <a:off x="149940" y="1115465"/>
          <a:ext cx="5946059" cy="533400"/>
        </p:xfrm>
        <a:graphic>
          <a:graphicData uri="http://schemas.openxmlformats.org/drawingml/2006/table">
            <a:tbl>
              <a:tblPr/>
              <a:tblGrid>
                <a:gridCol w="1399605">
                  <a:extLst>
                    <a:ext uri="{9D8B030D-6E8A-4147-A177-3AD203B41FA5}">
                      <a16:colId xmlns:a16="http://schemas.microsoft.com/office/drawing/2014/main" val="775377458"/>
                    </a:ext>
                  </a:extLst>
                </a:gridCol>
                <a:gridCol w="361188">
                  <a:extLst>
                    <a:ext uri="{9D8B030D-6E8A-4147-A177-3AD203B41FA5}">
                      <a16:colId xmlns:a16="http://schemas.microsoft.com/office/drawing/2014/main" val="1025018918"/>
                    </a:ext>
                  </a:extLst>
                </a:gridCol>
                <a:gridCol w="2654732">
                  <a:extLst>
                    <a:ext uri="{9D8B030D-6E8A-4147-A177-3AD203B41FA5}">
                      <a16:colId xmlns:a16="http://schemas.microsoft.com/office/drawing/2014/main" val="3532419179"/>
                    </a:ext>
                  </a:extLst>
                </a:gridCol>
                <a:gridCol w="1530534">
                  <a:extLst>
                    <a:ext uri="{9D8B030D-6E8A-4147-A177-3AD203B41FA5}">
                      <a16:colId xmlns:a16="http://schemas.microsoft.com/office/drawing/2014/main" val="1275283422"/>
                    </a:ext>
                  </a:extLst>
                </a:gridCol>
              </a:tblGrid>
              <a:tr h="18288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EMETTEURS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AD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83472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 Light" panose="020F03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0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1F4E78"/>
                          </a:solidFill>
                          <a:effectLst/>
                          <a:latin typeface="Calibri Light" panose="020F0302020204030204" pitchFamily="34" charset="0"/>
                        </a:rPr>
                        <a:t>COULOIR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PLAFOND RAYONNANT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 sdf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64058"/>
                  </a:ext>
                </a:extLst>
              </a:tr>
            </a:tbl>
          </a:graphicData>
        </a:graphic>
      </p:graphicFrame>
      <p:graphicFrame>
        <p:nvGraphicFramePr>
          <p:cNvPr id="8" name="tableauProduction">
            <a:extLst>
              <a:ext uri="{FF2B5EF4-FFF2-40B4-BE49-F238E27FC236}">
                <a16:creationId xmlns:a16="http://schemas.microsoft.com/office/drawing/2014/main" id="{31CFF4BE-45F7-391A-204F-EACFE65B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5927"/>
              </p:ext>
            </p:extLst>
          </p:nvPr>
        </p:nvGraphicFramePr>
        <p:xfrm>
          <a:off x="149940" y="2392772"/>
          <a:ext cx="5946058" cy="890875"/>
        </p:xfrm>
        <a:graphic>
          <a:graphicData uri="http://schemas.openxmlformats.org/drawingml/2006/table">
            <a:tbl>
              <a:tblPr/>
              <a:tblGrid>
                <a:gridCol w="1342659">
                  <a:extLst>
                    <a:ext uri="{9D8B030D-6E8A-4147-A177-3AD203B41FA5}">
                      <a16:colId xmlns:a16="http://schemas.microsoft.com/office/drawing/2014/main" val="2557114044"/>
                    </a:ext>
                  </a:extLst>
                </a:gridCol>
                <a:gridCol w="273327">
                  <a:extLst>
                    <a:ext uri="{9D8B030D-6E8A-4147-A177-3AD203B41FA5}">
                      <a16:colId xmlns:a16="http://schemas.microsoft.com/office/drawing/2014/main" val="3886438790"/>
                    </a:ext>
                  </a:extLst>
                </a:gridCol>
                <a:gridCol w="2505377">
                  <a:extLst>
                    <a:ext uri="{9D8B030D-6E8A-4147-A177-3AD203B41FA5}">
                      <a16:colId xmlns:a16="http://schemas.microsoft.com/office/drawing/2014/main" val="3652922138"/>
                    </a:ext>
                  </a:extLst>
                </a:gridCol>
                <a:gridCol w="1824695">
                  <a:extLst>
                    <a:ext uri="{9D8B030D-6E8A-4147-A177-3AD203B41FA5}">
                      <a16:colId xmlns:a16="http://schemas.microsoft.com/office/drawing/2014/main" val="778122155"/>
                    </a:ext>
                  </a:extLst>
                </a:gridCol>
              </a:tblGrid>
              <a:tr h="13495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 Light" panose="020F0302020204030204" pitchFamily="34" charset="0"/>
                        </a:rPr>
                        <a:t>PRODUCTION DE CHAUFFAGE / CLIMATISATION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F4E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045856"/>
                  </a:ext>
                </a:extLst>
              </a:tr>
              <a:tr h="13495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283103"/>
                  </a:ext>
                </a:extLst>
              </a:tr>
              <a:tr h="5555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 Light" panose="020F0302020204030204" pitchFamily="34" charset="0"/>
                        </a:rPr>
                        <a:t>Grande salle et bar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Chaudière gaz à condensation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(Atlantic ,70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kw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922109"/>
                  </a:ext>
                </a:extLst>
              </a:tr>
            </a:tbl>
          </a:graphicData>
        </a:graphic>
      </p:graphicFrame>
      <p:sp>
        <p:nvSpPr>
          <p:cNvPr id="7" name="photo">
            <a:extLst>
              <a:ext uri="{FF2B5EF4-FFF2-40B4-BE49-F238E27FC236}">
                <a16:creationId xmlns:a16="http://schemas.microsoft.com/office/drawing/2014/main" id="{9B831C8D-715F-8B16-060A-7EC5869B73F8}"/>
              </a:ext>
            </a:extLst>
          </p:cNvPr>
          <p:cNvSpPr/>
          <p:nvPr/>
        </p:nvSpPr>
        <p:spPr>
          <a:xfrm>
            <a:off x="6436822" y="1006729"/>
            <a:ext cx="5505453" cy="422449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72642B-B0CD-C3D9-E920-B64AFD009CE0}"/>
              </a:ext>
            </a:extLst>
          </p:cNvPr>
          <p:cNvSpPr txBox="1"/>
          <p:nvPr/>
        </p:nvSpPr>
        <p:spPr>
          <a:xfrm>
            <a:off x="11577729" y="6642556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800" u="sng" dirty="0"/>
              <a:t>A vérifier</a:t>
            </a:r>
          </a:p>
        </p:txBody>
      </p:sp>
    </p:spTree>
    <p:extLst>
      <p:ext uri="{BB962C8B-B14F-4D97-AF65-F5344CB8AC3E}">
        <p14:creationId xmlns:p14="http://schemas.microsoft.com/office/powerpoint/2010/main" val="59795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5B5E2BC-091C-067B-74F5-7C4141D3B46D}"/>
              </a:ext>
            </a:extLst>
          </p:cNvPr>
          <p:cNvSpPr txBox="1"/>
          <p:nvPr/>
        </p:nvSpPr>
        <p:spPr>
          <a:xfrm>
            <a:off x="1526340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1">
                <a:solidFill>
                  <a:srgbClr val="FFFFFF"/>
                </a:solidFill>
                <a:latin typeface="Century Gothic" panose="020B0502020202020204" pitchFamily="34" charset="0"/>
                <a:ea typeface="Arial Narrow" charset="0"/>
                <a:cs typeface="Arial Narrow" charset="0"/>
              </a:rPr>
              <a:t>7</a:t>
            </a: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 – PRECONISATIONS</a:t>
            </a:r>
          </a:p>
        </p:txBody>
      </p:sp>
      <p:graphicFrame>
        <p:nvGraphicFramePr>
          <p:cNvPr id="3" name="tableauPreconisations">
            <a:extLst>
              <a:ext uri="{FF2B5EF4-FFF2-40B4-BE49-F238E27FC236}">
                <a16:creationId xmlns:a16="http://schemas.microsoft.com/office/drawing/2014/main" id="{E00B247E-2D7E-5ABE-E8CE-19DC8B6D3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062103"/>
              </p:ext>
            </p:extLst>
          </p:nvPr>
        </p:nvGraphicFramePr>
        <p:xfrm>
          <a:off x="241075" y="1179000"/>
          <a:ext cx="504000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487097777"/>
                    </a:ext>
                  </a:extLst>
                </a:gridCol>
              </a:tblGrid>
              <a:tr h="247860">
                <a:tc>
                  <a:txBody>
                    <a:bodyPr/>
                    <a:lstStyle/>
                    <a:p>
                      <a:pPr algn="l"/>
                      <a:r>
                        <a:rPr lang="fr-FR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Remplacer les tubes fluo par des LEDS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188765"/>
                  </a:ext>
                </a:extLst>
              </a:tr>
            </a:tbl>
          </a:graphicData>
        </a:graphic>
      </p:graphicFrame>
      <p:sp>
        <p:nvSpPr>
          <p:cNvPr id="4" name="photo">
            <a:extLst>
              <a:ext uri="{FF2B5EF4-FFF2-40B4-BE49-F238E27FC236}">
                <a16:creationId xmlns:a16="http://schemas.microsoft.com/office/drawing/2014/main" id="{818AF3F4-D54F-83E7-A76C-DDC7CB078379}"/>
              </a:ext>
            </a:extLst>
          </p:cNvPr>
          <p:cNvSpPr/>
          <p:nvPr/>
        </p:nvSpPr>
        <p:spPr>
          <a:xfrm>
            <a:off x="5497034" y="1179000"/>
            <a:ext cx="6317652" cy="550039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00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A3F21BE-81C8-A6E2-2C26-0364865E9526}"/>
              </a:ext>
            </a:extLst>
          </p:cNvPr>
          <p:cNvSpPr txBox="1"/>
          <p:nvPr/>
        </p:nvSpPr>
        <p:spPr>
          <a:xfrm>
            <a:off x="1327164" y="219636"/>
            <a:ext cx="893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Arial Narrow" charset="0"/>
                <a:cs typeface="Arial Narrow" charset="0"/>
              </a:rPr>
              <a:t>Eléments de légende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88BE90-490B-8A42-46C4-0B60BE4F31F8}"/>
              </a:ext>
            </a:extLst>
          </p:cNvPr>
          <p:cNvSpPr/>
          <p:nvPr/>
        </p:nvSpPr>
        <p:spPr>
          <a:xfrm>
            <a:off x="282387" y="1237129"/>
            <a:ext cx="259977" cy="1613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93CEE-1CD9-5FE6-7EF5-5FE4D13D26E6}"/>
              </a:ext>
            </a:extLst>
          </p:cNvPr>
          <p:cNvSpPr/>
          <p:nvPr/>
        </p:nvSpPr>
        <p:spPr>
          <a:xfrm>
            <a:off x="282387" y="1532964"/>
            <a:ext cx="259977" cy="1613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0F544-B0CF-52BD-0BCD-F2553C648288}"/>
              </a:ext>
            </a:extLst>
          </p:cNvPr>
          <p:cNvSpPr/>
          <p:nvPr/>
        </p:nvSpPr>
        <p:spPr>
          <a:xfrm>
            <a:off x="282387" y="1828799"/>
            <a:ext cx="259977" cy="161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A7066-C4CA-D1D8-F0B4-8BC1A318C94E}"/>
              </a:ext>
            </a:extLst>
          </p:cNvPr>
          <p:cNvSpPr/>
          <p:nvPr/>
        </p:nvSpPr>
        <p:spPr>
          <a:xfrm>
            <a:off x="282386" y="2124634"/>
            <a:ext cx="259977" cy="161365"/>
          </a:xfrm>
          <a:prstGeom prst="rect">
            <a:avLst/>
          </a:prstGeom>
          <a:solidFill>
            <a:srgbClr val="FF99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28EE50-A1D0-00D4-F530-8CE3AC0B5788}"/>
              </a:ext>
            </a:extLst>
          </p:cNvPr>
          <p:cNvSpPr txBox="1"/>
          <p:nvPr/>
        </p:nvSpPr>
        <p:spPr>
          <a:xfrm>
            <a:off x="599513" y="1208254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E043A2-0B3E-A092-CA04-3C09E9AF9800}"/>
              </a:ext>
            </a:extLst>
          </p:cNvPr>
          <p:cNvSpPr txBox="1"/>
          <p:nvPr/>
        </p:nvSpPr>
        <p:spPr>
          <a:xfrm>
            <a:off x="599513" y="1527640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081B51-347B-FCC2-2B90-F060277DACBE}"/>
              </a:ext>
            </a:extLst>
          </p:cNvPr>
          <p:cNvSpPr txBox="1"/>
          <p:nvPr/>
        </p:nvSpPr>
        <p:spPr>
          <a:xfrm>
            <a:off x="613886" y="1804162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9C0CE74-92EE-1034-6509-3A44F12E2C3D}"/>
              </a:ext>
            </a:extLst>
          </p:cNvPr>
          <p:cNvSpPr txBox="1"/>
          <p:nvPr/>
        </p:nvSpPr>
        <p:spPr>
          <a:xfrm>
            <a:off x="613886" y="2108733"/>
            <a:ext cx="44832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F39233-9B8A-8A56-CB51-F21AF905588B}"/>
              </a:ext>
            </a:extLst>
          </p:cNvPr>
          <p:cNvSpPr/>
          <p:nvPr/>
        </p:nvSpPr>
        <p:spPr>
          <a:xfrm>
            <a:off x="1335550" y="1222691"/>
            <a:ext cx="259977" cy="1613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C5D2799-4326-5227-ADEF-7176984988AD}"/>
              </a:ext>
            </a:extLst>
          </p:cNvPr>
          <p:cNvSpPr txBox="1"/>
          <p:nvPr/>
        </p:nvSpPr>
        <p:spPr>
          <a:xfrm>
            <a:off x="1717113" y="1208254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1 étage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4D069F-F097-4907-EA49-68CCFB1EB56A}"/>
              </a:ext>
            </a:extLst>
          </p:cNvPr>
          <p:cNvSpPr/>
          <p:nvPr/>
        </p:nvSpPr>
        <p:spPr>
          <a:xfrm>
            <a:off x="1327164" y="1532964"/>
            <a:ext cx="259977" cy="16136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C391C77-29B5-D98D-90C5-919D0E240AE4}"/>
              </a:ext>
            </a:extLst>
          </p:cNvPr>
          <p:cNvSpPr txBox="1"/>
          <p:nvPr/>
        </p:nvSpPr>
        <p:spPr>
          <a:xfrm>
            <a:off x="1717113" y="1518526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2 étage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767782-3FE0-2F0D-C636-88C2731F9A7C}"/>
              </a:ext>
            </a:extLst>
          </p:cNvPr>
          <p:cNvSpPr/>
          <p:nvPr/>
        </p:nvSpPr>
        <p:spPr>
          <a:xfrm>
            <a:off x="1327164" y="1844763"/>
            <a:ext cx="259977" cy="161365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BC81B5D-F605-20D1-523B-0A93121A2A82}"/>
              </a:ext>
            </a:extLst>
          </p:cNvPr>
          <p:cNvSpPr txBox="1"/>
          <p:nvPr/>
        </p:nvSpPr>
        <p:spPr>
          <a:xfrm>
            <a:off x="1717112" y="1812801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3 étage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AA32CD-F612-1F7B-2DBA-24CCD0E34F42}"/>
              </a:ext>
            </a:extLst>
          </p:cNvPr>
          <p:cNvSpPr/>
          <p:nvPr/>
        </p:nvSpPr>
        <p:spPr>
          <a:xfrm>
            <a:off x="1327136" y="2119677"/>
            <a:ext cx="259977" cy="161365"/>
          </a:xfrm>
          <a:prstGeom prst="rect">
            <a:avLst/>
          </a:prstGeom>
          <a:noFill/>
          <a:ln w="1905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74FB7A9-4BF8-7F38-7E5F-B16504EDA9DB}"/>
              </a:ext>
            </a:extLst>
          </p:cNvPr>
          <p:cNvSpPr txBox="1"/>
          <p:nvPr/>
        </p:nvSpPr>
        <p:spPr>
          <a:xfrm>
            <a:off x="1717111" y="2119677"/>
            <a:ext cx="86831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Zone 4 étage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91C41C3-2928-383A-3DCD-20DA9F9952C4}"/>
              </a:ext>
            </a:extLst>
          </p:cNvPr>
          <p:cNvGrpSpPr/>
          <p:nvPr/>
        </p:nvGrpSpPr>
        <p:grpSpPr>
          <a:xfrm>
            <a:off x="304816" y="2874859"/>
            <a:ext cx="260819" cy="294490"/>
            <a:chOff x="4920297" y="2761668"/>
            <a:chExt cx="233680" cy="26384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9B8650-12D9-F4F6-0AC4-A0972CF8392B}"/>
                </a:ext>
              </a:extLst>
            </p:cNvPr>
            <p:cNvSpPr/>
            <p:nvPr/>
          </p:nvSpPr>
          <p:spPr>
            <a:xfrm>
              <a:off x="4920297" y="2761668"/>
              <a:ext cx="233680" cy="263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C37E2EA-B042-3DB9-EAA2-FA3EC7EA5A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2" r="11630" b="13185"/>
            <a:stretch/>
          </p:blipFill>
          <p:spPr>
            <a:xfrm>
              <a:off x="4920297" y="2761668"/>
              <a:ext cx="233680" cy="263847"/>
            </a:xfrm>
            <a:prstGeom prst="rect">
              <a:avLst/>
            </a:prstGeom>
          </p:spPr>
        </p:pic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0D8BA2EA-0772-377B-DBEB-510A36FA5BDE}"/>
              </a:ext>
            </a:extLst>
          </p:cNvPr>
          <p:cNvSpPr txBox="1"/>
          <p:nvPr/>
        </p:nvSpPr>
        <p:spPr>
          <a:xfrm>
            <a:off x="635407" y="2926984"/>
            <a:ext cx="33130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TGBT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90A2CD3-1C44-DCB4-CB9C-F3E66DBD639D}"/>
              </a:ext>
            </a:extLst>
          </p:cNvPr>
          <p:cNvGrpSpPr/>
          <p:nvPr/>
        </p:nvGrpSpPr>
        <p:grpSpPr>
          <a:xfrm>
            <a:off x="297402" y="3311033"/>
            <a:ext cx="268233" cy="255984"/>
            <a:chOff x="5256484" y="2724151"/>
            <a:chExt cx="536465" cy="5119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2E0574-7401-BF56-4383-9736BB602BDD}"/>
                </a:ext>
              </a:extLst>
            </p:cNvPr>
            <p:cNvSpPr/>
            <p:nvPr/>
          </p:nvSpPr>
          <p:spPr>
            <a:xfrm>
              <a:off x="5288756" y="2724151"/>
              <a:ext cx="483394" cy="490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2F95605-7840-E225-57E7-335C76161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r="3333" b="12917"/>
            <a:stretch/>
          </p:blipFill>
          <p:spPr>
            <a:xfrm>
              <a:off x="5256484" y="2724151"/>
              <a:ext cx="536465" cy="511968"/>
            </a:xfrm>
            <a:prstGeom prst="rect">
              <a:avLst/>
            </a:prstGeom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CCF5E0BD-22C5-F25F-9C8F-6544DCB7843B}"/>
              </a:ext>
            </a:extLst>
          </p:cNvPr>
          <p:cNvSpPr txBox="1"/>
          <p:nvPr/>
        </p:nvSpPr>
        <p:spPr>
          <a:xfrm>
            <a:off x="635407" y="3347884"/>
            <a:ext cx="510840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VMC SF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A958CDC-8527-FFF3-D76C-99DC19ED0F19}"/>
              </a:ext>
            </a:extLst>
          </p:cNvPr>
          <p:cNvGrpSpPr/>
          <p:nvPr/>
        </p:nvGrpSpPr>
        <p:grpSpPr>
          <a:xfrm>
            <a:off x="2930271" y="2953204"/>
            <a:ext cx="254374" cy="320334"/>
            <a:chOff x="5078132" y="3088349"/>
            <a:chExt cx="853562" cy="108307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5284BC-0A40-AC82-D573-3432962F30B8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EC75B6D0-3FED-A60A-F005-74C291DDF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0318DB3F-91C0-0216-D385-484BF13DE7E6}"/>
              </a:ext>
            </a:extLst>
          </p:cNvPr>
          <p:cNvSpPr txBox="1"/>
          <p:nvPr/>
        </p:nvSpPr>
        <p:spPr>
          <a:xfrm>
            <a:off x="3292327" y="3003813"/>
            <a:ext cx="969299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gaz</a:t>
            </a: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8E626D13-12A7-2FDA-DE5C-61B062CE76B7}"/>
              </a:ext>
            </a:extLst>
          </p:cNvPr>
          <p:cNvGrpSpPr/>
          <p:nvPr/>
        </p:nvGrpSpPr>
        <p:grpSpPr>
          <a:xfrm>
            <a:off x="2926970" y="3319989"/>
            <a:ext cx="254374" cy="320334"/>
            <a:chOff x="5078132" y="3088349"/>
            <a:chExt cx="853562" cy="108307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AE1066E-BCE8-ECF9-B8B0-B8E235B97106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18990A6B-F96E-8DD3-DD49-A7015BAD4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3D8579AF-44C3-4046-A1E5-76F9F1A6F4A0}"/>
              </a:ext>
            </a:extLst>
          </p:cNvPr>
          <p:cNvSpPr txBox="1"/>
          <p:nvPr/>
        </p:nvSpPr>
        <p:spPr>
          <a:xfrm>
            <a:off x="3280151" y="3334787"/>
            <a:ext cx="128829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propane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E546D7D3-DBB4-8FF8-D471-B7CA1E2D4F31}"/>
              </a:ext>
            </a:extLst>
          </p:cNvPr>
          <p:cNvGrpSpPr/>
          <p:nvPr/>
        </p:nvGrpSpPr>
        <p:grpSpPr>
          <a:xfrm>
            <a:off x="2926970" y="3690023"/>
            <a:ext cx="254374" cy="320334"/>
            <a:chOff x="5078132" y="3088349"/>
            <a:chExt cx="853562" cy="10830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7492DA8-A1DE-9FCE-080F-C6F3ABCC343C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9D9A4E1-7B87-C520-0CBB-B0E9A7D7A1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29471419-DBD2-E923-B183-D3BC57D6664A}"/>
              </a:ext>
            </a:extLst>
          </p:cNvPr>
          <p:cNvSpPr txBox="1"/>
          <p:nvPr/>
        </p:nvSpPr>
        <p:spPr>
          <a:xfrm>
            <a:off x="3292327" y="3724997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bois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575C6D02-D2DB-AE27-B782-72C52C9582B2}"/>
              </a:ext>
            </a:extLst>
          </p:cNvPr>
          <p:cNvGrpSpPr/>
          <p:nvPr/>
        </p:nvGrpSpPr>
        <p:grpSpPr>
          <a:xfrm>
            <a:off x="2926970" y="4060057"/>
            <a:ext cx="254374" cy="320334"/>
            <a:chOff x="5078132" y="3088349"/>
            <a:chExt cx="853562" cy="108307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18C623D-2B26-0887-AB4B-F05914028CE1}"/>
                </a:ext>
              </a:extLst>
            </p:cNvPr>
            <p:cNvSpPr/>
            <p:nvPr/>
          </p:nvSpPr>
          <p:spPr>
            <a:xfrm>
              <a:off x="5117306" y="3119437"/>
              <a:ext cx="771525" cy="9453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97FD0E4A-DCD5-0FA3-AB0C-DBA52B62A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40" r="16773" b="12169"/>
            <a:stretch/>
          </p:blipFill>
          <p:spPr>
            <a:xfrm>
              <a:off x="5078132" y="3088349"/>
              <a:ext cx="853562" cy="1083071"/>
            </a:xfrm>
            <a:prstGeom prst="rect">
              <a:avLst/>
            </a:prstGeom>
          </p:spPr>
        </p:pic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E8AD15AE-7EB5-7E6E-E1F9-8052848B9D51}"/>
              </a:ext>
            </a:extLst>
          </p:cNvPr>
          <p:cNvSpPr txBox="1"/>
          <p:nvPr/>
        </p:nvSpPr>
        <p:spPr>
          <a:xfrm>
            <a:off x="3274693" y="4105477"/>
            <a:ext cx="101578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Chaudière Fioul</a:t>
            </a:r>
          </a:p>
        </p:txBody>
      </p:sp>
      <p:pic>
        <p:nvPicPr>
          <p:cNvPr id="47" name="Image 4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B6A43D7-4E9A-5B54-7DDA-A38578D0E3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0" t="12778" r="4167" b="25139"/>
          <a:stretch/>
        </p:blipFill>
        <p:spPr>
          <a:xfrm>
            <a:off x="2938644" y="4483451"/>
            <a:ext cx="265815" cy="188659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53FE53F7-F4DC-4FB9-C76F-C683E5C33BDA}"/>
              </a:ext>
            </a:extLst>
          </p:cNvPr>
          <p:cNvSpPr txBox="1"/>
          <p:nvPr/>
        </p:nvSpPr>
        <p:spPr>
          <a:xfrm>
            <a:off x="3269082" y="4473265"/>
            <a:ext cx="31046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PAC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5A0BE7F3-909A-3A37-7420-2287972B1641}"/>
              </a:ext>
            </a:extLst>
          </p:cNvPr>
          <p:cNvGrpSpPr/>
          <p:nvPr/>
        </p:nvGrpSpPr>
        <p:grpSpPr>
          <a:xfrm>
            <a:off x="5372956" y="3394124"/>
            <a:ext cx="288000" cy="288000"/>
            <a:chOff x="5475382" y="3886190"/>
            <a:chExt cx="1264766" cy="1544351"/>
          </a:xfrm>
        </p:grpSpPr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DC9E4FDF-27E1-4DB4-B756-E00646C1E59E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812AA71-B1EF-7D6B-CC3A-F8A0894CF5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3" name="ZoneTexte 52">
            <a:extLst>
              <a:ext uri="{FF2B5EF4-FFF2-40B4-BE49-F238E27FC236}">
                <a16:creationId xmlns:a16="http://schemas.microsoft.com/office/drawing/2014/main" id="{5802B2F3-B69D-B49F-0D0B-5356A3A02180}"/>
              </a:ext>
            </a:extLst>
          </p:cNvPr>
          <p:cNvSpPr txBox="1"/>
          <p:nvPr/>
        </p:nvSpPr>
        <p:spPr>
          <a:xfrm>
            <a:off x="5766488" y="3470395"/>
            <a:ext cx="882737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Cumulus </a:t>
            </a:r>
            <a:r>
              <a:rPr lang="fr-FR" sz="1000" err="1"/>
              <a:t>elec</a:t>
            </a:r>
            <a:endParaRPr lang="fr-FR" sz="1000"/>
          </a:p>
        </p:txBody>
      </p: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BE06F1DF-DC05-B2E1-8C66-36B8B3406AB2}"/>
              </a:ext>
            </a:extLst>
          </p:cNvPr>
          <p:cNvGrpSpPr/>
          <p:nvPr/>
        </p:nvGrpSpPr>
        <p:grpSpPr>
          <a:xfrm>
            <a:off x="5379603" y="3012602"/>
            <a:ext cx="288000" cy="288000"/>
            <a:chOff x="5475382" y="3886190"/>
            <a:chExt cx="1264766" cy="1544351"/>
          </a:xfrm>
        </p:grpSpPr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27DA52C8-AA19-1517-81EE-2B036785A961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6" name="Image 5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75128442-E773-A4AA-DCED-AFB869280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FB2BF5BA-87BF-813C-BFDB-77EBEC3961D1}"/>
              </a:ext>
            </a:extLst>
          </p:cNvPr>
          <p:cNvSpPr txBox="1"/>
          <p:nvPr/>
        </p:nvSpPr>
        <p:spPr>
          <a:xfrm>
            <a:off x="5766488" y="3068023"/>
            <a:ext cx="94846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gaz</a:t>
            </a: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A5769FE6-E038-4B8B-F866-4F85C9E3228E}"/>
              </a:ext>
            </a:extLst>
          </p:cNvPr>
          <p:cNvGrpSpPr/>
          <p:nvPr/>
        </p:nvGrpSpPr>
        <p:grpSpPr>
          <a:xfrm>
            <a:off x="5349856" y="3791549"/>
            <a:ext cx="288000" cy="288000"/>
            <a:chOff x="5475382" y="3886190"/>
            <a:chExt cx="1264766" cy="1544351"/>
          </a:xfrm>
        </p:grpSpPr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552762D3-75EF-AFE4-28B4-82DDAA8B4DA9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0" name="Image 59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28A16E8A-8A91-460D-22B6-D1D4D4D4E8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1" name="ZoneTexte 60">
            <a:extLst>
              <a:ext uri="{FF2B5EF4-FFF2-40B4-BE49-F238E27FC236}">
                <a16:creationId xmlns:a16="http://schemas.microsoft.com/office/drawing/2014/main" id="{1AFD592A-EAC1-A10B-0106-C5BFC018F32D}"/>
              </a:ext>
            </a:extLst>
          </p:cNvPr>
          <p:cNvSpPr txBox="1"/>
          <p:nvPr/>
        </p:nvSpPr>
        <p:spPr>
          <a:xfrm>
            <a:off x="5766487" y="3846970"/>
            <a:ext cx="1267458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propane</a:t>
            </a: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F37CF1C-B83D-F2BC-4B9F-3FC7F6086A75}"/>
              </a:ext>
            </a:extLst>
          </p:cNvPr>
          <p:cNvGrpSpPr/>
          <p:nvPr/>
        </p:nvGrpSpPr>
        <p:grpSpPr>
          <a:xfrm>
            <a:off x="5380526" y="4241931"/>
            <a:ext cx="288000" cy="288000"/>
            <a:chOff x="5475382" y="3886190"/>
            <a:chExt cx="1264766" cy="1544351"/>
          </a:xfrm>
        </p:grpSpPr>
        <p:sp>
          <p:nvSpPr>
            <p:cNvPr id="63" name="Forme libre : forme 62">
              <a:extLst>
                <a:ext uri="{FF2B5EF4-FFF2-40B4-BE49-F238E27FC236}">
                  <a16:creationId xmlns:a16="http://schemas.microsoft.com/office/drawing/2014/main" id="{FD27DBA1-CC75-CA58-579E-5566D76A85EF}"/>
                </a:ext>
              </a:extLst>
            </p:cNvPr>
            <p:cNvSpPr/>
            <p:nvPr/>
          </p:nvSpPr>
          <p:spPr>
            <a:xfrm>
              <a:off x="5600700" y="4005263"/>
              <a:ext cx="1038225" cy="1376362"/>
            </a:xfrm>
            <a:custGeom>
              <a:avLst/>
              <a:gdLst>
                <a:gd name="connsiteX0" fmla="*/ 300038 w 1038225"/>
                <a:gd name="connsiteY0" fmla="*/ 28575 h 1376362"/>
                <a:gd name="connsiteX1" fmla="*/ 300038 w 1038225"/>
                <a:gd name="connsiteY1" fmla="*/ 133350 h 1376362"/>
                <a:gd name="connsiteX2" fmla="*/ 19050 w 1038225"/>
                <a:gd name="connsiteY2" fmla="*/ 295275 h 1376362"/>
                <a:gd name="connsiteX3" fmla="*/ 0 w 1038225"/>
                <a:gd name="connsiteY3" fmla="*/ 1276350 h 1376362"/>
                <a:gd name="connsiteX4" fmla="*/ 471488 w 1038225"/>
                <a:gd name="connsiteY4" fmla="*/ 1376362 h 1376362"/>
                <a:gd name="connsiteX5" fmla="*/ 942975 w 1038225"/>
                <a:gd name="connsiteY5" fmla="*/ 1323975 h 1376362"/>
                <a:gd name="connsiteX6" fmla="*/ 1038225 w 1038225"/>
                <a:gd name="connsiteY6" fmla="*/ 1233487 h 1376362"/>
                <a:gd name="connsiteX7" fmla="*/ 1028700 w 1038225"/>
                <a:gd name="connsiteY7" fmla="*/ 309562 h 1376362"/>
                <a:gd name="connsiteX8" fmla="*/ 747713 w 1038225"/>
                <a:gd name="connsiteY8" fmla="*/ 109537 h 1376362"/>
                <a:gd name="connsiteX9" fmla="*/ 738188 w 1038225"/>
                <a:gd name="connsiteY9" fmla="*/ 0 h 1376362"/>
                <a:gd name="connsiteX10" fmla="*/ 300038 w 1038225"/>
                <a:gd name="connsiteY10" fmla="*/ 28575 h 137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8225" h="1376362">
                  <a:moveTo>
                    <a:pt x="300038" y="28575"/>
                  </a:moveTo>
                  <a:lnTo>
                    <a:pt x="300038" y="133350"/>
                  </a:lnTo>
                  <a:lnTo>
                    <a:pt x="19050" y="295275"/>
                  </a:lnTo>
                  <a:lnTo>
                    <a:pt x="0" y="1276350"/>
                  </a:lnTo>
                  <a:lnTo>
                    <a:pt x="471488" y="1376362"/>
                  </a:lnTo>
                  <a:lnTo>
                    <a:pt x="942975" y="1323975"/>
                  </a:lnTo>
                  <a:lnTo>
                    <a:pt x="1038225" y="1233487"/>
                  </a:lnTo>
                  <a:lnTo>
                    <a:pt x="1028700" y="309562"/>
                  </a:lnTo>
                  <a:lnTo>
                    <a:pt x="747713" y="109537"/>
                  </a:lnTo>
                  <a:lnTo>
                    <a:pt x="738188" y="0"/>
                  </a:lnTo>
                  <a:lnTo>
                    <a:pt x="300038" y="285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4" name="Image 6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9EEDB3-8212-2593-791B-2C03858434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49" r="16528" b="16574"/>
            <a:stretch/>
          </p:blipFill>
          <p:spPr>
            <a:xfrm>
              <a:off x="5475382" y="3886190"/>
              <a:ext cx="1264766" cy="1544351"/>
            </a:xfrm>
            <a:prstGeom prst="rect">
              <a:avLst/>
            </a:prstGeom>
          </p:spPr>
        </p:pic>
      </p:grpSp>
      <p:sp>
        <p:nvSpPr>
          <p:cNvPr id="65" name="ZoneTexte 64">
            <a:extLst>
              <a:ext uri="{FF2B5EF4-FFF2-40B4-BE49-F238E27FC236}">
                <a16:creationId xmlns:a16="http://schemas.microsoft.com/office/drawing/2014/main" id="{9A55CEC4-B942-C7FA-AE8B-211118FF7108}"/>
              </a:ext>
            </a:extLst>
          </p:cNvPr>
          <p:cNvSpPr txBox="1"/>
          <p:nvPr/>
        </p:nvSpPr>
        <p:spPr>
          <a:xfrm>
            <a:off x="5766487" y="4330568"/>
            <a:ext cx="97250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Ballon ECS fioul</a:t>
            </a: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1A0C1535-7C91-F7AC-8204-CDBDD5AD8115}"/>
              </a:ext>
            </a:extLst>
          </p:cNvPr>
          <p:cNvGrpSpPr/>
          <p:nvPr/>
        </p:nvGrpSpPr>
        <p:grpSpPr>
          <a:xfrm>
            <a:off x="2904145" y="4775170"/>
            <a:ext cx="286633" cy="258890"/>
            <a:chOff x="4716027" y="3533069"/>
            <a:chExt cx="2628454" cy="237405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EBB104-7CEC-7CCF-6D71-6696381FB427}"/>
                </a:ext>
              </a:extLst>
            </p:cNvPr>
            <p:cNvSpPr/>
            <p:nvPr/>
          </p:nvSpPr>
          <p:spPr>
            <a:xfrm>
              <a:off x="4978400" y="4076700"/>
              <a:ext cx="2214400" cy="1649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7" name="Image 66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C288A738-30A1-FD57-597A-1D3BE9B8B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7" b="13903"/>
            <a:stretch/>
          </p:blipFill>
          <p:spPr>
            <a:xfrm>
              <a:off x="4716027" y="3533069"/>
              <a:ext cx="2628454" cy="2374055"/>
            </a:xfrm>
            <a:prstGeom prst="rect">
              <a:avLst/>
            </a:prstGeom>
          </p:spPr>
        </p:pic>
      </p:grpSp>
      <p:sp>
        <p:nvSpPr>
          <p:cNvPr id="70" name="ZoneTexte 69">
            <a:extLst>
              <a:ext uri="{FF2B5EF4-FFF2-40B4-BE49-F238E27FC236}">
                <a16:creationId xmlns:a16="http://schemas.microsoft.com/office/drawing/2014/main" id="{EF1A33C2-19FC-36FE-8755-27ECD0FFCB6F}"/>
              </a:ext>
            </a:extLst>
          </p:cNvPr>
          <p:cNvSpPr txBox="1"/>
          <p:nvPr/>
        </p:nvSpPr>
        <p:spPr>
          <a:xfrm>
            <a:off x="3280151" y="4809495"/>
            <a:ext cx="10943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Convecteur élec</a:t>
            </a:r>
          </a:p>
        </p:txBody>
      </p:sp>
      <p:pic>
        <p:nvPicPr>
          <p:cNvPr id="72" name="Image 7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187D590-4F06-54E2-4D7B-34D52809E74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0" t="13518" r="37173" b="28889"/>
          <a:stretch/>
        </p:blipFill>
        <p:spPr>
          <a:xfrm>
            <a:off x="287002" y="3602273"/>
            <a:ext cx="254374" cy="272932"/>
          </a:xfrm>
          <a:prstGeom prst="rect">
            <a:avLst/>
          </a:prstGeom>
        </p:spPr>
      </p:pic>
      <p:grpSp>
        <p:nvGrpSpPr>
          <p:cNvPr id="84" name="Groupe 83">
            <a:extLst>
              <a:ext uri="{FF2B5EF4-FFF2-40B4-BE49-F238E27FC236}">
                <a16:creationId xmlns:a16="http://schemas.microsoft.com/office/drawing/2014/main" id="{3500EFE8-A6AB-BE08-0BEC-EA1CF4975BD3}"/>
              </a:ext>
            </a:extLst>
          </p:cNvPr>
          <p:cNvGrpSpPr/>
          <p:nvPr/>
        </p:nvGrpSpPr>
        <p:grpSpPr>
          <a:xfrm>
            <a:off x="7652114" y="3013676"/>
            <a:ext cx="354440" cy="461665"/>
            <a:chOff x="3809867" y="3752278"/>
            <a:chExt cx="2357195" cy="3070294"/>
          </a:xfrm>
        </p:grpSpPr>
        <p:sp>
          <p:nvSpPr>
            <p:cNvPr id="83" name="Forme libre : forme 82">
              <a:extLst>
                <a:ext uri="{FF2B5EF4-FFF2-40B4-BE49-F238E27FC236}">
                  <a16:creationId xmlns:a16="http://schemas.microsoft.com/office/drawing/2014/main" id="{38A24A73-8E11-129A-28E8-AD96226B1114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AE254AC-5B77-AE60-F254-FF1DA1C22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grpSp>
        <p:nvGrpSpPr>
          <p:cNvPr id="81" name="Groupe 80">
            <a:extLst>
              <a:ext uri="{FF2B5EF4-FFF2-40B4-BE49-F238E27FC236}">
                <a16:creationId xmlns:a16="http://schemas.microsoft.com/office/drawing/2014/main" id="{2ABADDE0-11A1-BE54-C3EC-D187C0DD6D18}"/>
              </a:ext>
            </a:extLst>
          </p:cNvPr>
          <p:cNvGrpSpPr/>
          <p:nvPr/>
        </p:nvGrpSpPr>
        <p:grpSpPr>
          <a:xfrm>
            <a:off x="282386" y="3934211"/>
            <a:ext cx="283249" cy="286013"/>
            <a:chOff x="458732" y="3070037"/>
            <a:chExt cx="2013612" cy="2033261"/>
          </a:xfrm>
        </p:grpSpPr>
        <p:sp>
          <p:nvSpPr>
            <p:cNvPr id="80" name="Forme libre : forme 79">
              <a:extLst>
                <a:ext uri="{FF2B5EF4-FFF2-40B4-BE49-F238E27FC236}">
                  <a16:creationId xmlns:a16="http://schemas.microsoft.com/office/drawing/2014/main" id="{15539CCF-72B9-75D0-1875-F87B271365B4}"/>
                </a:ext>
              </a:extLst>
            </p:cNvPr>
            <p:cNvSpPr/>
            <p:nvPr/>
          </p:nvSpPr>
          <p:spPr>
            <a:xfrm>
              <a:off x="586740" y="3192780"/>
              <a:ext cx="1783080" cy="1813560"/>
            </a:xfrm>
            <a:custGeom>
              <a:avLst/>
              <a:gdLst>
                <a:gd name="connsiteX0" fmla="*/ 137160 w 1783080"/>
                <a:gd name="connsiteY0" fmla="*/ 0 h 1813560"/>
                <a:gd name="connsiteX1" fmla="*/ 0 w 1783080"/>
                <a:gd name="connsiteY1" fmla="*/ 167640 h 1813560"/>
                <a:gd name="connsiteX2" fmla="*/ 7620 w 1783080"/>
                <a:gd name="connsiteY2" fmla="*/ 1699260 h 1813560"/>
                <a:gd name="connsiteX3" fmla="*/ 137160 w 1783080"/>
                <a:gd name="connsiteY3" fmla="*/ 1805940 h 1813560"/>
                <a:gd name="connsiteX4" fmla="*/ 1638300 w 1783080"/>
                <a:gd name="connsiteY4" fmla="*/ 1813560 h 1813560"/>
                <a:gd name="connsiteX5" fmla="*/ 1783080 w 1783080"/>
                <a:gd name="connsiteY5" fmla="*/ 1699260 h 1813560"/>
                <a:gd name="connsiteX6" fmla="*/ 1775460 w 1783080"/>
                <a:gd name="connsiteY6" fmla="*/ 182880 h 1813560"/>
                <a:gd name="connsiteX7" fmla="*/ 1691640 w 1783080"/>
                <a:gd name="connsiteY7" fmla="*/ 38100 h 1813560"/>
                <a:gd name="connsiteX8" fmla="*/ 137160 w 1783080"/>
                <a:gd name="connsiteY8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83080" h="1813560">
                  <a:moveTo>
                    <a:pt x="137160" y="0"/>
                  </a:moveTo>
                  <a:lnTo>
                    <a:pt x="0" y="167640"/>
                  </a:lnTo>
                  <a:lnTo>
                    <a:pt x="7620" y="1699260"/>
                  </a:lnTo>
                  <a:lnTo>
                    <a:pt x="137160" y="1805940"/>
                  </a:lnTo>
                  <a:lnTo>
                    <a:pt x="1638300" y="1813560"/>
                  </a:lnTo>
                  <a:lnTo>
                    <a:pt x="1783080" y="1699260"/>
                  </a:lnTo>
                  <a:lnTo>
                    <a:pt x="1775460" y="182880"/>
                  </a:lnTo>
                  <a:lnTo>
                    <a:pt x="1691640" y="381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34D702BB-291B-6763-6F12-7FBD83D64A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9" r="9267" b="16076"/>
            <a:stretch/>
          </p:blipFill>
          <p:spPr>
            <a:xfrm>
              <a:off x="458732" y="3070037"/>
              <a:ext cx="2013612" cy="2033261"/>
            </a:xfrm>
            <a:prstGeom prst="rect">
              <a:avLst/>
            </a:prstGeom>
          </p:spPr>
        </p:pic>
      </p:grpSp>
      <p:sp>
        <p:nvSpPr>
          <p:cNvPr id="79" name="ZoneTexte 78">
            <a:extLst>
              <a:ext uri="{FF2B5EF4-FFF2-40B4-BE49-F238E27FC236}">
                <a16:creationId xmlns:a16="http://schemas.microsoft.com/office/drawing/2014/main" id="{7F6B25B5-EEFB-7423-70D7-9A447B0071E1}"/>
              </a:ext>
            </a:extLst>
          </p:cNvPr>
          <p:cNvSpPr txBox="1"/>
          <p:nvPr/>
        </p:nvSpPr>
        <p:spPr>
          <a:xfrm>
            <a:off x="615805" y="3663663"/>
            <a:ext cx="289626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CTA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477B24A-A66C-436C-8D9E-4E1A3AF53164}"/>
              </a:ext>
            </a:extLst>
          </p:cNvPr>
          <p:cNvSpPr txBox="1"/>
          <p:nvPr/>
        </p:nvSpPr>
        <p:spPr>
          <a:xfrm>
            <a:off x="615805" y="3961471"/>
            <a:ext cx="6198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Onduleur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7F8C71E-8E13-A27E-80C4-7A6593696FE6}"/>
              </a:ext>
            </a:extLst>
          </p:cNvPr>
          <p:cNvSpPr txBox="1"/>
          <p:nvPr/>
        </p:nvSpPr>
        <p:spPr>
          <a:xfrm>
            <a:off x="8137609" y="3164560"/>
            <a:ext cx="95647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propane</a:t>
            </a:r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BBD7B35-93B1-97D4-9FD9-FCF1B073781B}"/>
              </a:ext>
            </a:extLst>
          </p:cNvPr>
          <p:cNvGrpSpPr/>
          <p:nvPr/>
        </p:nvGrpSpPr>
        <p:grpSpPr>
          <a:xfrm>
            <a:off x="7660062" y="3568602"/>
            <a:ext cx="354440" cy="461665"/>
            <a:chOff x="3809867" y="3752278"/>
            <a:chExt cx="2357195" cy="3070294"/>
          </a:xfrm>
        </p:grpSpPr>
        <p:sp>
          <p:nvSpPr>
            <p:cNvPr id="87" name="Forme libre : forme 86">
              <a:extLst>
                <a:ext uri="{FF2B5EF4-FFF2-40B4-BE49-F238E27FC236}">
                  <a16:creationId xmlns:a16="http://schemas.microsoft.com/office/drawing/2014/main" id="{B2AE02DA-2DF4-2326-5E3A-E47A2F82035C}"/>
                </a:ext>
              </a:extLst>
            </p:cNvPr>
            <p:cNvSpPr/>
            <p:nvPr/>
          </p:nvSpPr>
          <p:spPr>
            <a:xfrm>
              <a:off x="3962400" y="3855720"/>
              <a:ext cx="1851660" cy="2758440"/>
            </a:xfrm>
            <a:custGeom>
              <a:avLst/>
              <a:gdLst>
                <a:gd name="connsiteX0" fmla="*/ 1234440 w 1851660"/>
                <a:gd name="connsiteY0" fmla="*/ 0 h 2758440"/>
                <a:gd name="connsiteX1" fmla="*/ 609600 w 1851660"/>
                <a:gd name="connsiteY1" fmla="*/ 7620 h 2758440"/>
                <a:gd name="connsiteX2" fmla="*/ 579120 w 1851660"/>
                <a:gd name="connsiteY2" fmla="*/ 373380 h 2758440"/>
                <a:gd name="connsiteX3" fmla="*/ 419100 w 1851660"/>
                <a:gd name="connsiteY3" fmla="*/ 403860 h 2758440"/>
                <a:gd name="connsiteX4" fmla="*/ 441960 w 1851660"/>
                <a:gd name="connsiteY4" fmla="*/ 563880 h 2758440"/>
                <a:gd name="connsiteX5" fmla="*/ 121920 w 1851660"/>
                <a:gd name="connsiteY5" fmla="*/ 891540 h 2758440"/>
                <a:gd name="connsiteX6" fmla="*/ 0 w 1851660"/>
                <a:gd name="connsiteY6" fmla="*/ 1432560 h 2758440"/>
                <a:gd name="connsiteX7" fmla="*/ 83820 w 1851660"/>
                <a:gd name="connsiteY7" fmla="*/ 2171700 h 2758440"/>
                <a:gd name="connsiteX8" fmla="*/ 281940 w 1851660"/>
                <a:gd name="connsiteY8" fmla="*/ 2423160 h 2758440"/>
                <a:gd name="connsiteX9" fmla="*/ 403860 w 1851660"/>
                <a:gd name="connsiteY9" fmla="*/ 2499360 h 2758440"/>
                <a:gd name="connsiteX10" fmla="*/ 419100 w 1851660"/>
                <a:gd name="connsiteY10" fmla="*/ 2727960 h 2758440"/>
                <a:gd name="connsiteX11" fmla="*/ 1417320 w 1851660"/>
                <a:gd name="connsiteY11" fmla="*/ 2758440 h 2758440"/>
                <a:gd name="connsiteX12" fmla="*/ 1455420 w 1851660"/>
                <a:gd name="connsiteY12" fmla="*/ 2499360 h 2758440"/>
                <a:gd name="connsiteX13" fmla="*/ 1805940 w 1851660"/>
                <a:gd name="connsiteY13" fmla="*/ 2042160 h 2758440"/>
                <a:gd name="connsiteX14" fmla="*/ 1851660 w 1851660"/>
                <a:gd name="connsiteY14" fmla="*/ 1569720 h 2758440"/>
                <a:gd name="connsiteX15" fmla="*/ 1821180 w 1851660"/>
                <a:gd name="connsiteY15" fmla="*/ 1036320 h 2758440"/>
                <a:gd name="connsiteX16" fmla="*/ 1447800 w 1851660"/>
                <a:gd name="connsiteY16" fmla="*/ 617220 h 2758440"/>
                <a:gd name="connsiteX17" fmla="*/ 1424940 w 1851660"/>
                <a:gd name="connsiteY17" fmla="*/ 388620 h 2758440"/>
                <a:gd name="connsiteX18" fmla="*/ 1280160 w 1851660"/>
                <a:gd name="connsiteY18" fmla="*/ 381000 h 2758440"/>
                <a:gd name="connsiteX19" fmla="*/ 1234440 w 1851660"/>
                <a:gd name="connsiteY19" fmla="*/ 0 h 275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1660" h="2758440">
                  <a:moveTo>
                    <a:pt x="1234440" y="0"/>
                  </a:moveTo>
                  <a:lnTo>
                    <a:pt x="609600" y="7620"/>
                  </a:lnTo>
                  <a:lnTo>
                    <a:pt x="579120" y="373380"/>
                  </a:lnTo>
                  <a:lnTo>
                    <a:pt x="419100" y="403860"/>
                  </a:lnTo>
                  <a:lnTo>
                    <a:pt x="441960" y="563880"/>
                  </a:lnTo>
                  <a:lnTo>
                    <a:pt x="121920" y="891540"/>
                  </a:lnTo>
                  <a:lnTo>
                    <a:pt x="0" y="1432560"/>
                  </a:lnTo>
                  <a:lnTo>
                    <a:pt x="83820" y="2171700"/>
                  </a:lnTo>
                  <a:lnTo>
                    <a:pt x="281940" y="2423160"/>
                  </a:lnTo>
                  <a:lnTo>
                    <a:pt x="403860" y="2499360"/>
                  </a:lnTo>
                  <a:lnTo>
                    <a:pt x="419100" y="2727960"/>
                  </a:lnTo>
                  <a:lnTo>
                    <a:pt x="1417320" y="2758440"/>
                  </a:lnTo>
                  <a:lnTo>
                    <a:pt x="1455420" y="2499360"/>
                  </a:lnTo>
                  <a:lnTo>
                    <a:pt x="1805940" y="2042160"/>
                  </a:lnTo>
                  <a:lnTo>
                    <a:pt x="1851660" y="1569720"/>
                  </a:lnTo>
                  <a:lnTo>
                    <a:pt x="1821180" y="1036320"/>
                  </a:lnTo>
                  <a:lnTo>
                    <a:pt x="1447800" y="617220"/>
                  </a:lnTo>
                  <a:lnTo>
                    <a:pt x="1424940" y="388620"/>
                  </a:lnTo>
                  <a:lnTo>
                    <a:pt x="1280160" y="381000"/>
                  </a:lnTo>
                  <a:lnTo>
                    <a:pt x="123444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8" name="Image 87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6C144C0C-B736-D1D1-36D4-1A9F67D435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02" r="16880" b="18048"/>
            <a:stretch/>
          </p:blipFill>
          <p:spPr>
            <a:xfrm>
              <a:off x="3809867" y="3752278"/>
              <a:ext cx="2357195" cy="3070294"/>
            </a:xfrm>
            <a:prstGeom prst="rect">
              <a:avLst/>
            </a:prstGeom>
          </p:spPr>
        </p:pic>
      </p:grpSp>
      <p:sp>
        <p:nvSpPr>
          <p:cNvPr id="89" name="ZoneTexte 88">
            <a:extLst>
              <a:ext uri="{FF2B5EF4-FFF2-40B4-BE49-F238E27FC236}">
                <a16:creationId xmlns:a16="http://schemas.microsoft.com/office/drawing/2014/main" id="{76B44E47-EB25-264F-A3A7-C3E0897719BA}"/>
              </a:ext>
            </a:extLst>
          </p:cNvPr>
          <p:cNvSpPr txBox="1"/>
          <p:nvPr/>
        </p:nvSpPr>
        <p:spPr>
          <a:xfrm>
            <a:off x="8088809" y="3718222"/>
            <a:ext cx="66152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Cuve fioul</a:t>
            </a:r>
          </a:p>
        </p:txBody>
      </p:sp>
      <p:pic>
        <p:nvPicPr>
          <p:cNvPr id="91" name="Image 9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201D8366-A5EF-30C3-009E-63605943AA8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8" t="7286" r="9538" b="26571"/>
          <a:stretch/>
        </p:blipFill>
        <p:spPr>
          <a:xfrm>
            <a:off x="7636095" y="4206585"/>
            <a:ext cx="356334" cy="294491"/>
          </a:xfrm>
          <a:prstGeom prst="rect">
            <a:avLst/>
          </a:prstGeom>
        </p:spPr>
      </p:pic>
      <p:sp>
        <p:nvSpPr>
          <p:cNvPr id="92" name="ZoneTexte 91">
            <a:extLst>
              <a:ext uri="{FF2B5EF4-FFF2-40B4-BE49-F238E27FC236}">
                <a16:creationId xmlns:a16="http://schemas.microsoft.com/office/drawing/2014/main" id="{2F32E489-ED47-E4D9-7A56-06BF8CA0D9F6}"/>
              </a:ext>
            </a:extLst>
          </p:cNvPr>
          <p:cNvSpPr txBox="1"/>
          <p:nvPr/>
        </p:nvSpPr>
        <p:spPr>
          <a:xfrm>
            <a:off x="8066623" y="4258710"/>
            <a:ext cx="51725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Silo bois</a:t>
            </a:r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A5CEA1F5-4EEC-3C3B-AEAC-6A2B9A886955}"/>
              </a:ext>
            </a:extLst>
          </p:cNvPr>
          <p:cNvGrpSpPr/>
          <p:nvPr/>
        </p:nvGrpSpPr>
        <p:grpSpPr>
          <a:xfrm>
            <a:off x="330379" y="5697143"/>
            <a:ext cx="319632" cy="325221"/>
            <a:chOff x="7528968" y="3400818"/>
            <a:chExt cx="1732390" cy="1762681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2485147A-593B-E4BB-F9CE-F4FB977A053D}"/>
                </a:ext>
              </a:extLst>
            </p:cNvPr>
            <p:cNvSpPr/>
            <p:nvPr/>
          </p:nvSpPr>
          <p:spPr>
            <a:xfrm>
              <a:off x="7667625" y="3611599"/>
              <a:ext cx="1480585" cy="13985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4" name="Image 93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A2577DA2-8ED7-A1F9-6155-A98D4643A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69" r="9439" b="16574"/>
            <a:stretch/>
          </p:blipFill>
          <p:spPr>
            <a:xfrm>
              <a:off x="7528968" y="3400818"/>
              <a:ext cx="1732390" cy="1762681"/>
            </a:xfrm>
            <a:prstGeom prst="rect">
              <a:avLst/>
            </a:prstGeom>
          </p:spPr>
        </p:pic>
      </p:grpSp>
      <p:sp>
        <p:nvSpPr>
          <p:cNvPr id="97" name="ZoneTexte 96">
            <a:extLst>
              <a:ext uri="{FF2B5EF4-FFF2-40B4-BE49-F238E27FC236}">
                <a16:creationId xmlns:a16="http://schemas.microsoft.com/office/drawing/2014/main" id="{0247D511-D920-8A7B-A0DC-ED5FC533FBBB}"/>
              </a:ext>
            </a:extLst>
          </p:cNvPr>
          <p:cNvSpPr txBox="1"/>
          <p:nvPr/>
        </p:nvSpPr>
        <p:spPr>
          <a:xfrm>
            <a:off x="726327" y="5776365"/>
            <a:ext cx="719231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Thermostat</a:t>
            </a:r>
          </a:p>
        </p:txBody>
      </p:sp>
      <p:pic>
        <p:nvPicPr>
          <p:cNvPr id="99" name="Image 9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B4BB3FEE-267E-4E40-ABFF-1E4EA30E867F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54298" y="4332289"/>
            <a:ext cx="348734" cy="351752"/>
          </a:xfrm>
          <a:prstGeom prst="rect">
            <a:avLst/>
          </a:prstGeom>
        </p:spPr>
      </p:pic>
      <p:sp>
        <p:nvSpPr>
          <p:cNvPr id="100" name="ZoneTexte 99">
            <a:extLst>
              <a:ext uri="{FF2B5EF4-FFF2-40B4-BE49-F238E27FC236}">
                <a16:creationId xmlns:a16="http://schemas.microsoft.com/office/drawing/2014/main" id="{24A9F36E-E6CE-9204-C574-AFA98306E9B3}"/>
              </a:ext>
            </a:extLst>
          </p:cNvPr>
          <p:cNvSpPr txBox="1"/>
          <p:nvPr/>
        </p:nvSpPr>
        <p:spPr>
          <a:xfrm>
            <a:off x="650011" y="4421883"/>
            <a:ext cx="9869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élec</a:t>
            </a:r>
          </a:p>
        </p:txBody>
      </p:sp>
      <p:pic>
        <p:nvPicPr>
          <p:cNvPr id="101" name="Image 100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DCB98ED4-13EA-2622-E0DD-48C82999DC5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t="9934" r="16389" b="26528"/>
          <a:stretch/>
        </p:blipFill>
        <p:spPr>
          <a:xfrm>
            <a:off x="261574" y="4775669"/>
            <a:ext cx="348734" cy="351752"/>
          </a:xfrm>
          <a:prstGeom prst="rect">
            <a:avLst/>
          </a:prstGeom>
        </p:spPr>
      </p:pic>
      <p:sp>
        <p:nvSpPr>
          <p:cNvPr id="102" name="ZoneTexte 101">
            <a:extLst>
              <a:ext uri="{FF2B5EF4-FFF2-40B4-BE49-F238E27FC236}">
                <a16:creationId xmlns:a16="http://schemas.microsoft.com/office/drawing/2014/main" id="{D1CFA9E5-E0AC-E63B-F7C6-2E3B7731F59B}"/>
              </a:ext>
            </a:extLst>
          </p:cNvPr>
          <p:cNvSpPr txBox="1"/>
          <p:nvPr/>
        </p:nvSpPr>
        <p:spPr>
          <a:xfrm>
            <a:off x="682790" y="4847273"/>
            <a:ext cx="940445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/>
              <a:t>Compteur gaz</a:t>
            </a:r>
          </a:p>
        </p:txBody>
      </p:sp>
      <p:pic>
        <p:nvPicPr>
          <p:cNvPr id="24" name="Image 23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9C9E75C-774E-4694-7393-CB42B9D9743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>
            <a:off x="10491181" y="3034124"/>
            <a:ext cx="301812" cy="360000"/>
          </a:xfrm>
          <a:prstGeom prst="rect">
            <a:avLst/>
          </a:prstGeom>
        </p:spPr>
      </p:pic>
      <p:pic>
        <p:nvPicPr>
          <p:cNvPr id="29" name="Image 2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C4F5491F-057E-4F1B-65C8-1C1317CFC0C8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493903"/>
            <a:ext cx="301812" cy="360000"/>
          </a:xfrm>
          <a:prstGeom prst="rect">
            <a:avLst/>
          </a:prstGeom>
        </p:spPr>
      </p:pic>
      <p:pic>
        <p:nvPicPr>
          <p:cNvPr id="46" name="Image 45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A9878F8-EC4D-F98E-1C8B-A1D9E37B0F6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2" t="14323" r="27011" b="32256"/>
          <a:stretch/>
        </p:blipFill>
        <p:spPr>
          <a:xfrm flipV="1">
            <a:off x="10491181" y="3988855"/>
            <a:ext cx="301812" cy="360000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F39C9C94-B791-F404-9ADE-4BB2D75C6639}"/>
              </a:ext>
            </a:extLst>
          </p:cNvPr>
          <p:cNvSpPr txBox="1"/>
          <p:nvPr/>
        </p:nvSpPr>
        <p:spPr>
          <a:xfrm>
            <a:off x="10880267" y="3064110"/>
            <a:ext cx="560534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Pas bien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9675B33-17E6-C051-32A4-00F6990A3A13}"/>
              </a:ext>
            </a:extLst>
          </p:cNvPr>
          <p:cNvSpPr txBox="1"/>
          <p:nvPr/>
        </p:nvSpPr>
        <p:spPr>
          <a:xfrm>
            <a:off x="10899983" y="3600112"/>
            <a:ext cx="29764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Bien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FCDA5DD-A1F1-0BEE-CE87-689E2141C98B}"/>
              </a:ext>
            </a:extLst>
          </p:cNvPr>
          <p:cNvSpPr txBox="1"/>
          <p:nvPr/>
        </p:nvSpPr>
        <p:spPr>
          <a:xfrm>
            <a:off x="10878755" y="4090951"/>
            <a:ext cx="46916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r>
              <a:rPr lang="fr-FR" sz="1000" dirty="0"/>
              <a:t>Moyen</a:t>
            </a:r>
          </a:p>
        </p:txBody>
      </p:sp>
    </p:spTree>
    <p:extLst>
      <p:ext uri="{BB962C8B-B14F-4D97-AF65-F5344CB8AC3E}">
        <p14:creationId xmlns:p14="http://schemas.microsoft.com/office/powerpoint/2010/main" val="288028443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Modele">
      <a:dk1>
        <a:srgbClr val="004353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327</Words>
  <Application>Microsoft Office PowerPoint</Application>
  <PresentationFormat>Grand écran</PresentationFormat>
  <Paragraphs>132</Paragraphs>
  <Slides>8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Valentin KNOEPFFLER</dc:creator>
  <cp:lastModifiedBy>Theo LEBAIL</cp:lastModifiedBy>
  <cp:revision>87</cp:revision>
  <dcterms:created xsi:type="dcterms:W3CDTF">2023-04-03T13:52:31Z</dcterms:created>
  <dcterms:modified xsi:type="dcterms:W3CDTF">2023-06-27T13:02:27Z</dcterms:modified>
</cp:coreProperties>
</file>