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431" autoAdjust="0"/>
  </p:normalViewPr>
  <p:slideViewPr>
    <p:cSldViewPr snapToGrid="0">
      <p:cViewPr varScale="1">
        <p:scale>
          <a:sx n="103" d="100"/>
          <a:sy n="103" d="100"/>
        </p:scale>
        <p:origin x="31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5" y="580981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  <a:ln>
            <a:solidFill>
              <a:srgbClr val="004C6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" name="ZoneTexte Couleurs pour zones">
            <a:extLst>
              <a:ext uri="{FF2B5EF4-FFF2-40B4-BE49-F238E27FC236}">
                <a16:creationId xmlns:a16="http://schemas.microsoft.com/office/drawing/2014/main" id="{E0FFAC67-6CF3-0BEA-D07B-B92AC3FFF12D}"/>
              </a:ext>
            </a:extLst>
          </p:cNvPr>
          <p:cNvSpPr txBox="1"/>
          <p:nvPr/>
        </p:nvSpPr>
        <p:spPr>
          <a:xfrm>
            <a:off x="-3263900" y="188933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/>
              <a:t>Couleurs pour les zones :</a:t>
            </a:r>
          </a:p>
        </p:txBody>
      </p:sp>
      <p:sp>
        <p:nvSpPr>
          <p:cNvPr id="5" name="colorZone1">
            <a:extLst>
              <a:ext uri="{FF2B5EF4-FFF2-40B4-BE49-F238E27FC236}">
                <a16:creationId xmlns:a16="http://schemas.microsoft.com/office/drawing/2014/main" id="{4B700C27-948D-328D-17D1-09EBA917948D}"/>
              </a:ext>
            </a:extLst>
          </p:cNvPr>
          <p:cNvSpPr txBox="1"/>
          <p:nvPr/>
        </p:nvSpPr>
        <p:spPr>
          <a:xfrm>
            <a:off x="-3378200" y="82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colorZone1</a:t>
            </a:r>
          </a:p>
        </p:txBody>
      </p:sp>
      <p:sp>
        <p:nvSpPr>
          <p:cNvPr id="6" name="colorZone2">
            <a:extLst>
              <a:ext uri="{FF2B5EF4-FFF2-40B4-BE49-F238E27FC236}">
                <a16:creationId xmlns:a16="http://schemas.microsoft.com/office/drawing/2014/main" id="{017382E0-5331-4A00-78A4-E92C7E4695CD}"/>
              </a:ext>
            </a:extLst>
          </p:cNvPr>
          <p:cNvSpPr txBox="1"/>
          <p:nvPr/>
        </p:nvSpPr>
        <p:spPr>
          <a:xfrm>
            <a:off x="-3378200" y="145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tx2"/>
                </a:solidFill>
              </a:rPr>
              <a:t>colorZone2</a:t>
            </a:r>
          </a:p>
        </p:txBody>
      </p:sp>
      <p:sp>
        <p:nvSpPr>
          <p:cNvPr id="7" name="colorZone3">
            <a:extLst>
              <a:ext uri="{FF2B5EF4-FFF2-40B4-BE49-F238E27FC236}">
                <a16:creationId xmlns:a16="http://schemas.microsoft.com/office/drawing/2014/main" id="{789B951A-6A23-BA81-AB1E-F863E175B1B8}"/>
              </a:ext>
            </a:extLst>
          </p:cNvPr>
          <p:cNvSpPr txBox="1"/>
          <p:nvPr/>
        </p:nvSpPr>
        <p:spPr>
          <a:xfrm>
            <a:off x="-3378200" y="209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colorZone3</a:t>
            </a:r>
          </a:p>
        </p:txBody>
      </p:sp>
      <p:sp>
        <p:nvSpPr>
          <p:cNvPr id="8" name="colorZone4">
            <a:extLst>
              <a:ext uri="{FF2B5EF4-FFF2-40B4-BE49-F238E27FC236}">
                <a16:creationId xmlns:a16="http://schemas.microsoft.com/office/drawing/2014/main" id="{DE37428B-D6F5-0151-6392-EFB19176CA66}"/>
              </a:ext>
            </a:extLst>
          </p:cNvPr>
          <p:cNvSpPr txBox="1"/>
          <p:nvPr/>
        </p:nvSpPr>
        <p:spPr>
          <a:xfrm>
            <a:off x="-3378200" y="272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2"/>
                </a:solidFill>
              </a:rPr>
              <a:t>colorZone4</a:t>
            </a:r>
          </a:p>
        </p:txBody>
      </p:sp>
      <p:sp>
        <p:nvSpPr>
          <p:cNvPr id="9" name="colorZone5">
            <a:extLst>
              <a:ext uri="{FF2B5EF4-FFF2-40B4-BE49-F238E27FC236}">
                <a16:creationId xmlns:a16="http://schemas.microsoft.com/office/drawing/2014/main" id="{D0749796-B837-B563-224E-DDE2D4AD6826}"/>
              </a:ext>
            </a:extLst>
          </p:cNvPr>
          <p:cNvSpPr txBox="1"/>
          <p:nvPr/>
        </p:nvSpPr>
        <p:spPr>
          <a:xfrm>
            <a:off x="-3378200" y="336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3"/>
                </a:solidFill>
              </a:rPr>
              <a:t>colorZone5</a:t>
            </a:r>
          </a:p>
        </p:txBody>
      </p:sp>
      <p:sp>
        <p:nvSpPr>
          <p:cNvPr id="10" name="colorZone6">
            <a:extLst>
              <a:ext uri="{FF2B5EF4-FFF2-40B4-BE49-F238E27FC236}">
                <a16:creationId xmlns:a16="http://schemas.microsoft.com/office/drawing/2014/main" id="{BF52A5D7-A860-761D-D72F-54AAAFED5838}"/>
              </a:ext>
            </a:extLst>
          </p:cNvPr>
          <p:cNvSpPr txBox="1"/>
          <p:nvPr/>
        </p:nvSpPr>
        <p:spPr>
          <a:xfrm>
            <a:off x="-3378200" y="399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4"/>
                </a:solidFill>
              </a:rPr>
              <a:t>colorZone6</a:t>
            </a:r>
          </a:p>
        </p:txBody>
      </p:sp>
      <p:sp>
        <p:nvSpPr>
          <p:cNvPr id="11" name="colorZone7">
            <a:extLst>
              <a:ext uri="{FF2B5EF4-FFF2-40B4-BE49-F238E27FC236}">
                <a16:creationId xmlns:a16="http://schemas.microsoft.com/office/drawing/2014/main" id="{208F39D4-E058-5364-305B-B1A9E1792A8A}"/>
              </a:ext>
            </a:extLst>
          </p:cNvPr>
          <p:cNvSpPr txBox="1"/>
          <p:nvPr/>
        </p:nvSpPr>
        <p:spPr>
          <a:xfrm>
            <a:off x="-3378200" y="4633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5"/>
                </a:solidFill>
              </a:rPr>
              <a:t>colorZone7</a:t>
            </a:r>
          </a:p>
        </p:txBody>
      </p:sp>
      <p:sp>
        <p:nvSpPr>
          <p:cNvPr id="12" name="colorZone8">
            <a:extLst>
              <a:ext uri="{FF2B5EF4-FFF2-40B4-BE49-F238E27FC236}">
                <a16:creationId xmlns:a16="http://schemas.microsoft.com/office/drawing/2014/main" id="{5B222673-AC8D-E17D-04F7-CC9DEB1931A1}"/>
              </a:ext>
            </a:extLst>
          </p:cNvPr>
          <p:cNvSpPr txBox="1"/>
          <p:nvPr/>
        </p:nvSpPr>
        <p:spPr>
          <a:xfrm>
            <a:off x="-3378200" y="5268933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solidFill>
                  <a:schemeClr val="accent6"/>
                </a:solidFill>
              </a:rPr>
              <a:t>colorZone8</a:t>
            </a:r>
          </a:p>
        </p:txBody>
      </p: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AE3AA49-2EE5-F882-58CC-4FA7EF97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83" y="5597357"/>
            <a:ext cx="1969797" cy="12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8184"/>
              </p:ext>
            </p:extLst>
          </p:nvPr>
        </p:nvGraphicFramePr>
        <p:xfrm>
          <a:off x="6957632" y="1734151"/>
          <a:ext cx="5089784" cy="2539324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19310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6388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8"/>
            <a:ext cx="6575247" cy="567413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6914431" y="4603839"/>
            <a:ext cx="517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41306" y="5545723"/>
            <a:ext cx="5656187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RatioWatt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282682" y="1315008"/>
            <a:ext cx="305072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41835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photoApprovisionnement">
            <a:extLst>
              <a:ext uri="{FF2B5EF4-FFF2-40B4-BE49-F238E27FC236}">
                <a16:creationId xmlns:a16="http://schemas.microsoft.com/office/drawing/2014/main" id="{882304D8-2C57-2A03-48B9-3758BA0305C5}"/>
              </a:ext>
            </a:extLst>
          </p:cNvPr>
          <p:cNvSpPr/>
          <p:nvPr/>
        </p:nvSpPr>
        <p:spPr>
          <a:xfrm>
            <a:off x="6350001" y="2933700"/>
            <a:ext cx="5638800" cy="233477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graphique1">
            <a:extLst>
              <a:ext uri="{FF2B5EF4-FFF2-40B4-BE49-F238E27FC236}">
                <a16:creationId xmlns:a16="http://schemas.microsoft.com/office/drawing/2014/main" id="{C8CF6A92-7C9B-71A9-56FC-C060D61BA909}"/>
              </a:ext>
            </a:extLst>
          </p:cNvPr>
          <p:cNvSpPr/>
          <p:nvPr/>
        </p:nvSpPr>
        <p:spPr>
          <a:xfrm>
            <a:off x="434109" y="1266887"/>
            <a:ext cx="3820677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graphiqueEuro">
            <a:extLst>
              <a:ext uri="{FF2B5EF4-FFF2-40B4-BE49-F238E27FC236}">
                <a16:creationId xmlns:a16="http://schemas.microsoft.com/office/drawing/2014/main" id="{72DD4F56-6478-127C-F89E-1FB09B9EEE36}"/>
              </a:ext>
            </a:extLst>
          </p:cNvPr>
          <p:cNvSpPr/>
          <p:nvPr/>
        </p:nvSpPr>
        <p:spPr>
          <a:xfrm>
            <a:off x="412166" y="4142176"/>
            <a:ext cx="3842620" cy="24461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kwhmElec">
            <a:extLst>
              <a:ext uri="{FF2B5EF4-FFF2-40B4-BE49-F238E27FC236}">
                <a16:creationId xmlns:a16="http://schemas.microsoft.com/office/drawing/2014/main" id="{5A366BED-A9D8-E77E-CE2D-C04B8DA18E5C}"/>
              </a:ext>
            </a:extLst>
          </p:cNvPr>
          <p:cNvSpPr txBox="1"/>
          <p:nvPr/>
        </p:nvSpPr>
        <p:spPr>
          <a:xfrm>
            <a:off x="4620760" y="1315009"/>
            <a:ext cx="130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dirty="0" err="1"/>
              <a:t>kwh</a:t>
            </a:r>
            <a:r>
              <a:rPr lang="fr-FR" sz="1400" dirty="0"/>
              <a:t>/m²</a:t>
            </a:r>
          </a:p>
        </p:txBody>
      </p:sp>
      <p:sp>
        <p:nvSpPr>
          <p:cNvPr id="11" name="ellipseRatioEuro">
            <a:extLst>
              <a:ext uri="{FF2B5EF4-FFF2-40B4-BE49-F238E27FC236}">
                <a16:creationId xmlns:a16="http://schemas.microsoft.com/office/drawing/2014/main" id="{04138778-B2A5-A3BD-7BF8-7DFEF225D9CC}"/>
              </a:ext>
            </a:extLst>
          </p:cNvPr>
          <p:cNvSpPr/>
          <p:nvPr/>
        </p:nvSpPr>
        <p:spPr>
          <a:xfrm>
            <a:off x="4281405" y="4275977"/>
            <a:ext cx="307627" cy="3077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FFFFFF"/>
              </a:solidFill>
              <a:latin typeface="Century Gothic" panose="020F03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uromElec">
            <a:extLst>
              <a:ext uri="{FF2B5EF4-FFF2-40B4-BE49-F238E27FC236}">
                <a16:creationId xmlns:a16="http://schemas.microsoft.com/office/drawing/2014/main" id="{18D5B145-E892-1418-DFA9-6E9C59F754F5}"/>
              </a:ext>
            </a:extLst>
          </p:cNvPr>
          <p:cNvSpPr txBox="1"/>
          <p:nvPr/>
        </p:nvSpPr>
        <p:spPr>
          <a:xfrm>
            <a:off x="4620761" y="4275978"/>
            <a:ext cx="135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€/m²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cs typeface="Times New Roman"/>
              </a:rPr>
              <a:t> 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 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/>
              </a:rPr>
              <a:t> 	 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53173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</a:rPr>
              <a:t>Chauffé : 🔥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B125C5-08D8-66BA-46C9-85712C22892B}"/>
              </a:ext>
            </a:extLst>
          </p:cNvPr>
          <p:cNvSpPr txBox="1"/>
          <p:nvPr/>
        </p:nvSpPr>
        <p:spPr>
          <a:xfrm>
            <a:off x="1053173" y="6610497"/>
            <a:ext cx="94862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Occuper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8006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  <p:sp>
        <p:nvSpPr>
          <p:cNvPr id="5" name="Descriptif du chauffage">
            <a:extLst>
              <a:ext uri="{FF2B5EF4-FFF2-40B4-BE49-F238E27FC236}">
                <a16:creationId xmlns:a16="http://schemas.microsoft.com/office/drawing/2014/main" id="{8B4D225C-85B5-76A1-4103-82AD2BC55381}"/>
              </a:ext>
            </a:extLst>
          </p:cNvPr>
          <p:cNvSpPr txBox="1"/>
          <p:nvPr/>
        </p:nvSpPr>
        <p:spPr>
          <a:xfrm>
            <a:off x="6436823" y="5269622"/>
            <a:ext cx="5505452" cy="318924"/>
          </a:xfrm>
          <a:prstGeom prst="rect">
            <a:avLst/>
          </a:prstGeom>
          <a:solidFill>
            <a:srgbClr val="004C64"/>
          </a:solidFill>
        </p:spPr>
        <p:txBody>
          <a:bodyPr wrap="square" lIns="36000" tIns="36000" rIns="36000" bIns="36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83533"/>
              </p:ext>
            </p:extLst>
          </p:nvPr>
        </p:nvGraphicFramePr>
        <p:xfrm>
          <a:off x="1526340" y="1658052"/>
          <a:ext cx="381923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234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46171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322</Words>
  <Application>Microsoft Office PowerPoint</Application>
  <PresentationFormat>Grand écran</PresentationFormat>
  <Paragraphs>149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Théo Le Bail</cp:lastModifiedBy>
  <cp:revision>200</cp:revision>
  <dcterms:created xsi:type="dcterms:W3CDTF">2023-04-03T13:52:31Z</dcterms:created>
  <dcterms:modified xsi:type="dcterms:W3CDTF">2023-07-24T14:51:37Z</dcterms:modified>
</cp:coreProperties>
</file>