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0"/>
  </p:notesMasterIdLst>
  <p:sldIdLst>
    <p:sldId id="758" r:id="rId2"/>
    <p:sldId id="717" r:id="rId3"/>
    <p:sldId id="752" r:id="rId4"/>
    <p:sldId id="742" r:id="rId5"/>
    <p:sldId id="730" r:id="rId6"/>
    <p:sldId id="753" r:id="rId7"/>
    <p:sldId id="756" r:id="rId8"/>
    <p:sldId id="755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006AC72-8DD8-A164-1F1C-433CA234227A}" name="Theo LEBAIL" initials="TL" userId="S::t.lebail@sieml.fr::213ae3b1-0e12-4f20-95ba-0fbef0c7cfb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C64"/>
    <a:srgbClr val="1F4E78"/>
    <a:srgbClr val="FF99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2164" autoAdjust="0"/>
  </p:normalViewPr>
  <p:slideViewPr>
    <p:cSldViewPr snapToGrid="0">
      <p:cViewPr>
        <p:scale>
          <a:sx n="100" d="100"/>
          <a:sy n="100" d="100"/>
        </p:scale>
        <p:origin x="72" y="-31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2C5CC-36BA-4C84-AC43-9F8430F4AE76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F5A41-EEB1-4CD0-80B3-15BE976D79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124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557E9B-6933-AA4B-819A-E9281A922EDE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8538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F5A41-EEB1-4CD0-80B3-15BE976D79D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03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708090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82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528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F6E23D1-D661-6B4C-B831-41AC23A3DE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5882"/>
            <a:ext cx="121920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6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4C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mBatiment">
            <a:extLst>
              <a:ext uri="{FF2B5EF4-FFF2-40B4-BE49-F238E27FC236}">
                <a16:creationId xmlns:a16="http://schemas.microsoft.com/office/drawing/2014/main" id="{F704E601-27C1-8356-9928-7E46556F357F}"/>
              </a:ext>
            </a:extLst>
          </p:cNvPr>
          <p:cNvSpPr txBox="1"/>
          <p:nvPr/>
        </p:nvSpPr>
        <p:spPr>
          <a:xfrm>
            <a:off x="2914094" y="5653404"/>
            <a:ext cx="6363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NOM DU BATIMENT</a:t>
            </a:r>
          </a:p>
        </p:txBody>
      </p:sp>
      <p:sp>
        <p:nvSpPr>
          <p:cNvPr id="3" name="photoBatiment">
            <a:extLst>
              <a:ext uri="{FF2B5EF4-FFF2-40B4-BE49-F238E27FC236}">
                <a16:creationId xmlns:a16="http://schemas.microsoft.com/office/drawing/2014/main" id="{E4216167-2048-D4F6-F2E6-18E798CF9B88}"/>
              </a:ext>
            </a:extLst>
          </p:cNvPr>
          <p:cNvSpPr/>
          <p:nvPr/>
        </p:nvSpPr>
        <p:spPr>
          <a:xfrm>
            <a:off x="988744" y="558265"/>
            <a:ext cx="10214511" cy="48607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</p:spTree>
    <p:extLst>
      <p:ext uri="{BB962C8B-B14F-4D97-AF65-F5344CB8AC3E}">
        <p14:creationId xmlns:p14="http://schemas.microsoft.com/office/powerpoint/2010/main" val="2316373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Batiment">
            <a:extLst>
              <a:ext uri="{FF2B5EF4-FFF2-40B4-BE49-F238E27FC236}">
                <a16:creationId xmlns:a16="http://schemas.microsoft.com/office/drawing/2014/main" id="{EC8882B8-ACF8-8824-9F96-BCED09999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633544"/>
              </p:ext>
            </p:extLst>
          </p:nvPr>
        </p:nvGraphicFramePr>
        <p:xfrm>
          <a:off x="6957634" y="1710425"/>
          <a:ext cx="5089784" cy="2523320"/>
        </p:xfrm>
        <a:graphic>
          <a:graphicData uri="http://schemas.openxmlformats.org/drawingml/2006/table">
            <a:tbl>
              <a:tblPr/>
              <a:tblGrid>
                <a:gridCol w="2156869">
                  <a:extLst>
                    <a:ext uri="{9D8B030D-6E8A-4147-A177-3AD203B41FA5}">
                      <a16:colId xmlns:a16="http://schemas.microsoft.com/office/drawing/2014/main" val="4068634004"/>
                    </a:ext>
                  </a:extLst>
                </a:gridCol>
                <a:gridCol w="2932915">
                  <a:extLst>
                    <a:ext uri="{9D8B030D-6E8A-4147-A177-3AD203B41FA5}">
                      <a16:colId xmlns:a16="http://schemas.microsoft.com/office/drawing/2014/main" val="2224875818"/>
                    </a:ext>
                  </a:extLst>
                </a:gridCol>
              </a:tblGrid>
              <a:tr h="50368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Adresse :</a:t>
                      </a: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Adresse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8633293"/>
                  </a:ext>
                </a:extLst>
              </a:tr>
              <a:tr h="50368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Surface totale chauffée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Surface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599867"/>
                  </a:ext>
                </a:extLst>
              </a:tr>
              <a:tr h="39865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de construction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de construction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871489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de rénovation :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de rénovation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74422"/>
                  </a:ext>
                </a:extLst>
              </a:tr>
            </a:tbl>
          </a:graphicData>
        </a:graphic>
      </p:graphicFrame>
      <p:sp>
        <p:nvSpPr>
          <p:cNvPr id="13" name="nomBatiment">
            <a:extLst>
              <a:ext uri="{FF2B5EF4-FFF2-40B4-BE49-F238E27FC236}">
                <a16:creationId xmlns:a16="http://schemas.microsoft.com/office/drawing/2014/main" id="{9586DF15-F8E7-5EE4-DE53-10577CA4309F}"/>
              </a:ext>
            </a:extLst>
          </p:cNvPr>
          <p:cNvSpPr txBox="1"/>
          <p:nvPr/>
        </p:nvSpPr>
        <p:spPr>
          <a:xfrm>
            <a:off x="6957634" y="981729"/>
            <a:ext cx="5089783" cy="461665"/>
          </a:xfrm>
          <a:prstGeom prst="rect">
            <a:avLst/>
          </a:prstGeom>
          <a:solidFill>
            <a:srgbClr val="004C64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+mj-lt"/>
              </a:rPr>
              <a:t>Lorem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DDC6D3-E4D9-4B75-9597-4A91CDAECB90}"/>
              </a:ext>
            </a:extLst>
          </p:cNvPr>
          <p:cNvSpPr txBox="1"/>
          <p:nvPr/>
        </p:nvSpPr>
        <p:spPr>
          <a:xfrm>
            <a:off x="504824" y="177134"/>
            <a:ext cx="1118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1 </a:t>
            </a:r>
            <a:r>
              <a:rPr lang="fr-FR" sz="2400" b="1" dirty="0">
                <a:solidFill>
                  <a:srgbClr val="FFFFFF">
                    <a:lumMod val="95000"/>
                  </a:srgbClr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–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 DESCRIPTIF DU BATIMENT</a:t>
            </a:r>
          </a:p>
        </p:txBody>
      </p:sp>
      <p:sp>
        <p:nvSpPr>
          <p:cNvPr id="3" name="photoBatiment">
            <a:extLst>
              <a:ext uri="{FF2B5EF4-FFF2-40B4-BE49-F238E27FC236}">
                <a16:creationId xmlns:a16="http://schemas.microsoft.com/office/drawing/2014/main" id="{6C9A715B-5E48-46B3-BE70-10F546F00A48}"/>
              </a:ext>
            </a:extLst>
          </p:cNvPr>
          <p:cNvSpPr/>
          <p:nvPr/>
        </p:nvSpPr>
        <p:spPr>
          <a:xfrm>
            <a:off x="187060" y="1006729"/>
            <a:ext cx="6575247" cy="42244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7" name="Elements de contexte sur le bâtiment">
            <a:extLst>
              <a:ext uri="{FF2B5EF4-FFF2-40B4-BE49-F238E27FC236}">
                <a16:creationId xmlns:a16="http://schemas.microsoft.com/office/drawing/2014/main" id="{27AC79FF-3EAF-3CEA-90AB-9057D18748FE}"/>
              </a:ext>
            </a:extLst>
          </p:cNvPr>
          <p:cNvSpPr txBox="1"/>
          <p:nvPr/>
        </p:nvSpPr>
        <p:spPr>
          <a:xfrm>
            <a:off x="187060" y="5308257"/>
            <a:ext cx="11946761" cy="338554"/>
          </a:xfrm>
          <a:prstGeom prst="rect">
            <a:avLst/>
          </a:prstGeom>
          <a:solidFill>
            <a:srgbClr val="004C64"/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+mj-lt"/>
              </a:rPr>
              <a:t>Lorem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A75960-E7E8-AF97-4221-58E2857C510C}"/>
              </a:ext>
            </a:extLst>
          </p:cNvPr>
          <p:cNvSpPr/>
          <p:nvPr/>
        </p:nvSpPr>
        <p:spPr>
          <a:xfrm>
            <a:off x="-11267765" y="1237129"/>
            <a:ext cx="259977" cy="1613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B1D967-A312-59F6-CFA8-A59F0ED1528A}"/>
              </a:ext>
            </a:extLst>
          </p:cNvPr>
          <p:cNvSpPr/>
          <p:nvPr/>
        </p:nvSpPr>
        <p:spPr>
          <a:xfrm>
            <a:off x="-11267765" y="1532964"/>
            <a:ext cx="259977" cy="1613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5B5EF8-C9DD-FE24-EB3C-2060801CAB67}"/>
              </a:ext>
            </a:extLst>
          </p:cNvPr>
          <p:cNvSpPr/>
          <p:nvPr/>
        </p:nvSpPr>
        <p:spPr>
          <a:xfrm>
            <a:off x="-11267765" y="1828799"/>
            <a:ext cx="259977" cy="161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F08B30-5BBE-409A-8D99-0B53D4F9AC2F}"/>
              </a:ext>
            </a:extLst>
          </p:cNvPr>
          <p:cNvSpPr/>
          <p:nvPr/>
        </p:nvSpPr>
        <p:spPr>
          <a:xfrm>
            <a:off x="-11267766" y="2124634"/>
            <a:ext cx="259977" cy="161365"/>
          </a:xfrm>
          <a:prstGeom prst="rect">
            <a:avLst/>
          </a:prstGeom>
          <a:solidFill>
            <a:srgbClr val="FF99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7D8F53E-F593-9972-4908-C4E57EFA2051}"/>
              </a:ext>
            </a:extLst>
          </p:cNvPr>
          <p:cNvSpPr txBox="1"/>
          <p:nvPr/>
        </p:nvSpPr>
        <p:spPr>
          <a:xfrm>
            <a:off x="-10950639" y="1208254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7E53488-2213-18C6-AE4F-F2055FFA3ED4}"/>
              </a:ext>
            </a:extLst>
          </p:cNvPr>
          <p:cNvSpPr txBox="1"/>
          <p:nvPr/>
        </p:nvSpPr>
        <p:spPr>
          <a:xfrm>
            <a:off x="-10950639" y="1527640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2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71956E9-7126-D7D9-8977-9E148837A58A}"/>
              </a:ext>
            </a:extLst>
          </p:cNvPr>
          <p:cNvSpPr txBox="1"/>
          <p:nvPr/>
        </p:nvSpPr>
        <p:spPr>
          <a:xfrm>
            <a:off x="-10936266" y="1804162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3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25ED091-9BCC-DF55-3071-82DB50DE135B}"/>
              </a:ext>
            </a:extLst>
          </p:cNvPr>
          <p:cNvSpPr txBox="1"/>
          <p:nvPr/>
        </p:nvSpPr>
        <p:spPr>
          <a:xfrm>
            <a:off x="-10936266" y="2108733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E8DDA4-336B-F63C-9BD2-8A011268993E}"/>
              </a:ext>
            </a:extLst>
          </p:cNvPr>
          <p:cNvSpPr/>
          <p:nvPr/>
        </p:nvSpPr>
        <p:spPr>
          <a:xfrm>
            <a:off x="-10214602" y="1222691"/>
            <a:ext cx="259977" cy="161365"/>
          </a:xfrm>
          <a:prstGeom prst="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AC00840-2C79-E6CC-3FD9-405FFC42FB34}"/>
              </a:ext>
            </a:extLst>
          </p:cNvPr>
          <p:cNvSpPr txBox="1"/>
          <p:nvPr/>
        </p:nvSpPr>
        <p:spPr>
          <a:xfrm>
            <a:off x="-9833039" y="1208254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1 étage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F56A52-EA7E-C181-2D5F-EA74C9D78130}"/>
              </a:ext>
            </a:extLst>
          </p:cNvPr>
          <p:cNvSpPr/>
          <p:nvPr/>
        </p:nvSpPr>
        <p:spPr>
          <a:xfrm>
            <a:off x="-10222988" y="1532964"/>
            <a:ext cx="259977" cy="16136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1A85DD6-AE74-07A4-94F0-EEFBD93A4925}"/>
              </a:ext>
            </a:extLst>
          </p:cNvPr>
          <p:cNvSpPr txBox="1"/>
          <p:nvPr/>
        </p:nvSpPr>
        <p:spPr>
          <a:xfrm>
            <a:off x="-9833039" y="1518526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2 étage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6DBAF4-158A-510C-6A69-A2D96127FB21}"/>
              </a:ext>
            </a:extLst>
          </p:cNvPr>
          <p:cNvSpPr/>
          <p:nvPr/>
        </p:nvSpPr>
        <p:spPr>
          <a:xfrm>
            <a:off x="-10222988" y="1844763"/>
            <a:ext cx="259977" cy="161365"/>
          </a:xfrm>
          <a:prstGeom prst="rect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1E97DDC-7F59-1827-21FA-5728AE6D87B8}"/>
              </a:ext>
            </a:extLst>
          </p:cNvPr>
          <p:cNvSpPr txBox="1"/>
          <p:nvPr/>
        </p:nvSpPr>
        <p:spPr>
          <a:xfrm>
            <a:off x="-9833040" y="1812801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3 étage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0C72CD-314C-1933-739A-0624BF7C83D9}"/>
              </a:ext>
            </a:extLst>
          </p:cNvPr>
          <p:cNvSpPr/>
          <p:nvPr/>
        </p:nvSpPr>
        <p:spPr>
          <a:xfrm>
            <a:off x="-10223016" y="2119677"/>
            <a:ext cx="259977" cy="161365"/>
          </a:xfrm>
          <a:prstGeom prst="rect">
            <a:avLst/>
          </a:prstGeom>
          <a:noFill/>
          <a:ln w="19050">
            <a:solidFill>
              <a:srgbClr val="FF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8994F6F-7969-521A-5336-620FFD50993F}"/>
              </a:ext>
            </a:extLst>
          </p:cNvPr>
          <p:cNvSpPr txBox="1"/>
          <p:nvPr/>
        </p:nvSpPr>
        <p:spPr>
          <a:xfrm>
            <a:off x="-9833041" y="2119677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4 étage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A87E510E-1C8F-FAFF-60AB-83EE34011BE8}"/>
              </a:ext>
            </a:extLst>
          </p:cNvPr>
          <p:cNvGrpSpPr/>
          <p:nvPr/>
        </p:nvGrpSpPr>
        <p:grpSpPr>
          <a:xfrm>
            <a:off x="-11245336" y="2874859"/>
            <a:ext cx="260819" cy="294490"/>
            <a:chOff x="4920297" y="2761668"/>
            <a:chExt cx="233680" cy="26384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CDF683A-9036-9ABC-762C-567C43A7688F}"/>
                </a:ext>
              </a:extLst>
            </p:cNvPr>
            <p:cNvSpPr/>
            <p:nvPr/>
          </p:nvSpPr>
          <p:spPr>
            <a:xfrm>
              <a:off x="4920297" y="2761668"/>
              <a:ext cx="233680" cy="263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9" name="Image 2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2FB3136E-5CE9-43F0-F78D-6DF9606704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82" r="11630" b="13185"/>
            <a:stretch/>
          </p:blipFill>
          <p:spPr>
            <a:xfrm>
              <a:off x="4920297" y="2761668"/>
              <a:ext cx="233680" cy="263847"/>
            </a:xfrm>
            <a:prstGeom prst="rect">
              <a:avLst/>
            </a:prstGeom>
          </p:spPr>
        </p:pic>
      </p:grpSp>
      <p:sp>
        <p:nvSpPr>
          <p:cNvPr id="30" name="ZoneTexte 29">
            <a:extLst>
              <a:ext uri="{FF2B5EF4-FFF2-40B4-BE49-F238E27FC236}">
                <a16:creationId xmlns:a16="http://schemas.microsoft.com/office/drawing/2014/main" id="{56C162F3-B978-20BD-08F5-D3306EB5A186}"/>
              </a:ext>
            </a:extLst>
          </p:cNvPr>
          <p:cNvSpPr txBox="1"/>
          <p:nvPr/>
        </p:nvSpPr>
        <p:spPr>
          <a:xfrm>
            <a:off x="-10914745" y="2926984"/>
            <a:ext cx="33130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TGBT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32D49815-D015-3783-F799-C2430B16608C}"/>
              </a:ext>
            </a:extLst>
          </p:cNvPr>
          <p:cNvGrpSpPr/>
          <p:nvPr/>
        </p:nvGrpSpPr>
        <p:grpSpPr>
          <a:xfrm>
            <a:off x="-11252750" y="3311033"/>
            <a:ext cx="268233" cy="255984"/>
            <a:chOff x="5256484" y="2724151"/>
            <a:chExt cx="536465" cy="51196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F00D072-3F87-7117-E80D-89EBEE07FC59}"/>
                </a:ext>
              </a:extLst>
            </p:cNvPr>
            <p:cNvSpPr/>
            <p:nvPr/>
          </p:nvSpPr>
          <p:spPr>
            <a:xfrm>
              <a:off x="5288756" y="2724151"/>
              <a:ext cx="483394" cy="4905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3" name="Image 32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15E4193F-D85A-AF49-729E-850EF8570E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17" r="3333" b="12917"/>
            <a:stretch/>
          </p:blipFill>
          <p:spPr>
            <a:xfrm>
              <a:off x="5256484" y="2724151"/>
              <a:ext cx="536465" cy="511968"/>
            </a:xfrm>
            <a:prstGeom prst="rect">
              <a:avLst/>
            </a:prstGeom>
          </p:spPr>
        </p:pic>
      </p:grpSp>
      <p:sp>
        <p:nvSpPr>
          <p:cNvPr id="34" name="ZoneTexte 33">
            <a:extLst>
              <a:ext uri="{FF2B5EF4-FFF2-40B4-BE49-F238E27FC236}">
                <a16:creationId xmlns:a16="http://schemas.microsoft.com/office/drawing/2014/main" id="{D49BD364-4D22-1B0C-65E1-FE85FB01478D}"/>
              </a:ext>
            </a:extLst>
          </p:cNvPr>
          <p:cNvSpPr txBox="1"/>
          <p:nvPr/>
        </p:nvSpPr>
        <p:spPr>
          <a:xfrm>
            <a:off x="-10914745" y="3347884"/>
            <a:ext cx="510840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VMC SF</a:t>
            </a: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EB933E16-FB0F-2641-9F65-BAB382CA353E}"/>
              </a:ext>
            </a:extLst>
          </p:cNvPr>
          <p:cNvGrpSpPr/>
          <p:nvPr/>
        </p:nvGrpSpPr>
        <p:grpSpPr>
          <a:xfrm>
            <a:off x="-8619881" y="2953204"/>
            <a:ext cx="254374" cy="320334"/>
            <a:chOff x="5078132" y="3088349"/>
            <a:chExt cx="853562" cy="108307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56CF576-2929-3638-3494-C4A938845204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7" name="Image 36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B39D6245-F3E5-EC05-0DE7-718731A63B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38" name="ZoneTexte 37">
            <a:extLst>
              <a:ext uri="{FF2B5EF4-FFF2-40B4-BE49-F238E27FC236}">
                <a16:creationId xmlns:a16="http://schemas.microsoft.com/office/drawing/2014/main" id="{4965DFA4-3300-3519-69D3-41A249588C70}"/>
              </a:ext>
            </a:extLst>
          </p:cNvPr>
          <p:cNvSpPr txBox="1"/>
          <p:nvPr/>
        </p:nvSpPr>
        <p:spPr>
          <a:xfrm>
            <a:off x="-8257825" y="3003813"/>
            <a:ext cx="969299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gaz</a:t>
            </a:r>
          </a:p>
        </p:txBody>
      </p: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603D4F21-B0A6-5457-4FCE-D7CCDC469C69}"/>
              </a:ext>
            </a:extLst>
          </p:cNvPr>
          <p:cNvGrpSpPr/>
          <p:nvPr/>
        </p:nvGrpSpPr>
        <p:grpSpPr>
          <a:xfrm>
            <a:off x="-8623182" y="3319989"/>
            <a:ext cx="254374" cy="320334"/>
            <a:chOff x="5078132" y="3088349"/>
            <a:chExt cx="853562" cy="108307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667A3DC-6B6D-17EF-F16D-71F93D996318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1" name="Image 40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0C5BB01F-4262-D9FB-F98C-C8FDDDEE10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42" name="ZoneTexte 41">
            <a:extLst>
              <a:ext uri="{FF2B5EF4-FFF2-40B4-BE49-F238E27FC236}">
                <a16:creationId xmlns:a16="http://schemas.microsoft.com/office/drawing/2014/main" id="{DD4746CA-A4A0-BA2B-490F-74C125C5866E}"/>
              </a:ext>
            </a:extLst>
          </p:cNvPr>
          <p:cNvSpPr txBox="1"/>
          <p:nvPr/>
        </p:nvSpPr>
        <p:spPr>
          <a:xfrm>
            <a:off x="-8270001" y="3334787"/>
            <a:ext cx="128829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propane</a:t>
            </a: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134010B6-5583-C20A-0EEA-F6C529433F56}"/>
              </a:ext>
            </a:extLst>
          </p:cNvPr>
          <p:cNvGrpSpPr/>
          <p:nvPr/>
        </p:nvGrpSpPr>
        <p:grpSpPr>
          <a:xfrm>
            <a:off x="-8623182" y="3690023"/>
            <a:ext cx="254374" cy="320334"/>
            <a:chOff x="5078132" y="3088349"/>
            <a:chExt cx="853562" cy="1083071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B73842F-94B1-4F1E-89DF-D2FA0A9090A5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5" name="Image 44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37EECBC0-B7D3-A03E-939D-48EF53AD47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46" name="ZoneTexte 45">
            <a:extLst>
              <a:ext uri="{FF2B5EF4-FFF2-40B4-BE49-F238E27FC236}">
                <a16:creationId xmlns:a16="http://schemas.microsoft.com/office/drawing/2014/main" id="{FC720043-3CF6-1532-36B9-437246F8F54E}"/>
              </a:ext>
            </a:extLst>
          </p:cNvPr>
          <p:cNvSpPr txBox="1"/>
          <p:nvPr/>
        </p:nvSpPr>
        <p:spPr>
          <a:xfrm>
            <a:off x="-8257825" y="3724997"/>
            <a:ext cx="9869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bois</a:t>
            </a:r>
          </a:p>
        </p:txBody>
      </p: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5C38534D-B6CE-834C-E069-12F90E76CEEF}"/>
              </a:ext>
            </a:extLst>
          </p:cNvPr>
          <p:cNvGrpSpPr/>
          <p:nvPr/>
        </p:nvGrpSpPr>
        <p:grpSpPr>
          <a:xfrm>
            <a:off x="-8623182" y="4060057"/>
            <a:ext cx="254374" cy="320334"/>
            <a:chOff x="5078132" y="3088349"/>
            <a:chExt cx="853562" cy="1083071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4C9C97D-C300-AE51-9377-69F51EF0C340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9" name="Image 4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470902B1-F00D-15FC-39FB-862D6D184B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50" name="ZoneTexte 49">
            <a:extLst>
              <a:ext uri="{FF2B5EF4-FFF2-40B4-BE49-F238E27FC236}">
                <a16:creationId xmlns:a16="http://schemas.microsoft.com/office/drawing/2014/main" id="{1E1832D7-C71F-5A75-0693-FA844F3EBF95}"/>
              </a:ext>
            </a:extLst>
          </p:cNvPr>
          <p:cNvSpPr txBox="1"/>
          <p:nvPr/>
        </p:nvSpPr>
        <p:spPr>
          <a:xfrm>
            <a:off x="-8275459" y="4105477"/>
            <a:ext cx="101578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Fioul</a:t>
            </a:r>
          </a:p>
        </p:txBody>
      </p:sp>
      <p:pic>
        <p:nvPicPr>
          <p:cNvPr id="51" name="Image 50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C3E2042-CFE4-6DF8-BBFE-C332FDB220A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0" t="12778" r="4167" b="25139"/>
          <a:stretch/>
        </p:blipFill>
        <p:spPr>
          <a:xfrm>
            <a:off x="-8611508" y="4483451"/>
            <a:ext cx="265815" cy="188659"/>
          </a:xfrm>
          <a:prstGeom prst="rect">
            <a:avLst/>
          </a:prstGeom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98F7E99D-D899-2E69-8340-F150CC5975D9}"/>
              </a:ext>
            </a:extLst>
          </p:cNvPr>
          <p:cNvSpPr txBox="1"/>
          <p:nvPr/>
        </p:nvSpPr>
        <p:spPr>
          <a:xfrm>
            <a:off x="-8281070" y="4473265"/>
            <a:ext cx="310466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PAC</a:t>
            </a: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6D97EB62-C240-9A31-63B7-5D44EAB73354}"/>
              </a:ext>
            </a:extLst>
          </p:cNvPr>
          <p:cNvGrpSpPr/>
          <p:nvPr/>
        </p:nvGrpSpPr>
        <p:grpSpPr>
          <a:xfrm>
            <a:off x="-6177196" y="3394124"/>
            <a:ext cx="288000" cy="288000"/>
            <a:chOff x="5475382" y="3886190"/>
            <a:chExt cx="1264766" cy="1544351"/>
          </a:xfrm>
        </p:grpSpPr>
        <p:sp>
          <p:nvSpPr>
            <p:cNvPr id="54" name="Forme libre : forme 53">
              <a:extLst>
                <a:ext uri="{FF2B5EF4-FFF2-40B4-BE49-F238E27FC236}">
                  <a16:creationId xmlns:a16="http://schemas.microsoft.com/office/drawing/2014/main" id="{C73D0675-4621-921B-3C33-CC24F5FE5475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5" name="Image 54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41BB9EAB-5E87-6FD4-F9F0-A09C2E534D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56" name="ZoneTexte 55">
            <a:extLst>
              <a:ext uri="{FF2B5EF4-FFF2-40B4-BE49-F238E27FC236}">
                <a16:creationId xmlns:a16="http://schemas.microsoft.com/office/drawing/2014/main" id="{D9CE00C3-8515-9A9D-7EEF-B509E69F7939}"/>
              </a:ext>
            </a:extLst>
          </p:cNvPr>
          <p:cNvSpPr txBox="1"/>
          <p:nvPr/>
        </p:nvSpPr>
        <p:spPr>
          <a:xfrm>
            <a:off x="-5783664" y="3470395"/>
            <a:ext cx="88273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Cumulus </a:t>
            </a:r>
            <a:r>
              <a:rPr lang="fr-FR" sz="1000" err="1"/>
              <a:t>elec</a:t>
            </a:r>
            <a:endParaRPr lang="fr-FR" sz="1000"/>
          </a:p>
        </p:txBody>
      </p: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DFA730D8-B802-F08E-89A9-2B2C0579F441}"/>
              </a:ext>
            </a:extLst>
          </p:cNvPr>
          <p:cNvGrpSpPr/>
          <p:nvPr/>
        </p:nvGrpSpPr>
        <p:grpSpPr>
          <a:xfrm>
            <a:off x="-6170549" y="3012602"/>
            <a:ext cx="288000" cy="288000"/>
            <a:chOff x="5475382" y="3886190"/>
            <a:chExt cx="1264766" cy="1544351"/>
          </a:xfrm>
        </p:grpSpPr>
        <p:sp>
          <p:nvSpPr>
            <p:cNvPr id="58" name="Forme libre : forme 57">
              <a:extLst>
                <a:ext uri="{FF2B5EF4-FFF2-40B4-BE49-F238E27FC236}">
                  <a16:creationId xmlns:a16="http://schemas.microsoft.com/office/drawing/2014/main" id="{2F7FD695-9CBA-1C88-B0E9-B7C53164A830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9" name="Image 5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11255D90-01A9-0D51-10B6-766175B8C0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0" name="ZoneTexte 59">
            <a:extLst>
              <a:ext uri="{FF2B5EF4-FFF2-40B4-BE49-F238E27FC236}">
                <a16:creationId xmlns:a16="http://schemas.microsoft.com/office/drawing/2014/main" id="{6A8A2725-23A6-9D98-91F4-A708909D0058}"/>
              </a:ext>
            </a:extLst>
          </p:cNvPr>
          <p:cNvSpPr txBox="1"/>
          <p:nvPr/>
        </p:nvSpPr>
        <p:spPr>
          <a:xfrm>
            <a:off x="-5783664" y="3068023"/>
            <a:ext cx="94846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gaz</a:t>
            </a:r>
          </a:p>
        </p:txBody>
      </p: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CDA2D685-E900-A65C-F735-36E6B56134A0}"/>
              </a:ext>
            </a:extLst>
          </p:cNvPr>
          <p:cNvGrpSpPr/>
          <p:nvPr/>
        </p:nvGrpSpPr>
        <p:grpSpPr>
          <a:xfrm>
            <a:off x="-6200296" y="3791549"/>
            <a:ext cx="288000" cy="288000"/>
            <a:chOff x="5475382" y="3886190"/>
            <a:chExt cx="1264766" cy="1544351"/>
          </a:xfrm>
        </p:grpSpPr>
        <p:sp>
          <p:nvSpPr>
            <p:cNvPr id="62" name="Forme libre : forme 61">
              <a:extLst>
                <a:ext uri="{FF2B5EF4-FFF2-40B4-BE49-F238E27FC236}">
                  <a16:creationId xmlns:a16="http://schemas.microsoft.com/office/drawing/2014/main" id="{60591622-E1B5-B221-FA76-E678422FB371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3" name="Image 62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D41293FF-2C5F-A2A0-57F8-35027E5AE3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4" name="ZoneTexte 63">
            <a:extLst>
              <a:ext uri="{FF2B5EF4-FFF2-40B4-BE49-F238E27FC236}">
                <a16:creationId xmlns:a16="http://schemas.microsoft.com/office/drawing/2014/main" id="{8CF29C38-3134-150D-3000-332068144F0B}"/>
              </a:ext>
            </a:extLst>
          </p:cNvPr>
          <p:cNvSpPr txBox="1"/>
          <p:nvPr/>
        </p:nvSpPr>
        <p:spPr>
          <a:xfrm>
            <a:off x="-5783665" y="3846970"/>
            <a:ext cx="1267458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propane</a:t>
            </a:r>
          </a:p>
        </p:txBody>
      </p: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50848A6C-79E8-0C7B-6264-32648EC95A7D}"/>
              </a:ext>
            </a:extLst>
          </p:cNvPr>
          <p:cNvGrpSpPr/>
          <p:nvPr/>
        </p:nvGrpSpPr>
        <p:grpSpPr>
          <a:xfrm>
            <a:off x="-6169626" y="4241931"/>
            <a:ext cx="288000" cy="288000"/>
            <a:chOff x="5475382" y="3886190"/>
            <a:chExt cx="1264766" cy="1544351"/>
          </a:xfrm>
        </p:grpSpPr>
        <p:sp>
          <p:nvSpPr>
            <p:cNvPr id="66" name="Forme libre : forme 65">
              <a:extLst>
                <a:ext uri="{FF2B5EF4-FFF2-40B4-BE49-F238E27FC236}">
                  <a16:creationId xmlns:a16="http://schemas.microsoft.com/office/drawing/2014/main" id="{E9C42CC1-FB1E-B4DB-3259-C10D26A3E8CD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7" name="Image 66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0883AC08-20CF-3922-ED3D-BD5E220F2E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8" name="ZoneTexte 67">
            <a:extLst>
              <a:ext uri="{FF2B5EF4-FFF2-40B4-BE49-F238E27FC236}">
                <a16:creationId xmlns:a16="http://schemas.microsoft.com/office/drawing/2014/main" id="{B3045167-1985-308D-E8DC-9A1C56423D50}"/>
              </a:ext>
            </a:extLst>
          </p:cNvPr>
          <p:cNvSpPr txBox="1"/>
          <p:nvPr/>
        </p:nvSpPr>
        <p:spPr>
          <a:xfrm>
            <a:off x="-5783665" y="4330568"/>
            <a:ext cx="97250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Ballon ECS fioul</a:t>
            </a:r>
          </a:p>
        </p:txBody>
      </p: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CC361A1E-D080-B63D-0E32-DC33FA05E2E2}"/>
              </a:ext>
            </a:extLst>
          </p:cNvPr>
          <p:cNvGrpSpPr/>
          <p:nvPr/>
        </p:nvGrpSpPr>
        <p:grpSpPr>
          <a:xfrm>
            <a:off x="-8646007" y="4775170"/>
            <a:ext cx="286633" cy="258890"/>
            <a:chOff x="4716027" y="3533069"/>
            <a:chExt cx="2628454" cy="2374055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C3E06FA-31B0-265F-5230-FCCEC2CF85AF}"/>
                </a:ext>
              </a:extLst>
            </p:cNvPr>
            <p:cNvSpPr/>
            <p:nvPr/>
          </p:nvSpPr>
          <p:spPr>
            <a:xfrm>
              <a:off x="4978400" y="4076700"/>
              <a:ext cx="2214400" cy="1649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1" name="Image 70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C5FBBD6F-077C-0DB3-BE44-1C3C97E5B0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677" b="13903"/>
            <a:stretch/>
          </p:blipFill>
          <p:spPr>
            <a:xfrm>
              <a:off x="4716027" y="3533069"/>
              <a:ext cx="2628454" cy="2374055"/>
            </a:xfrm>
            <a:prstGeom prst="rect">
              <a:avLst/>
            </a:prstGeom>
          </p:spPr>
        </p:pic>
      </p:grpSp>
      <p:sp>
        <p:nvSpPr>
          <p:cNvPr id="72" name="ZoneTexte 71">
            <a:extLst>
              <a:ext uri="{FF2B5EF4-FFF2-40B4-BE49-F238E27FC236}">
                <a16:creationId xmlns:a16="http://schemas.microsoft.com/office/drawing/2014/main" id="{2551CF47-6BC6-58C2-8CA4-AC43E544CE13}"/>
              </a:ext>
            </a:extLst>
          </p:cNvPr>
          <p:cNvSpPr txBox="1"/>
          <p:nvPr/>
        </p:nvSpPr>
        <p:spPr>
          <a:xfrm>
            <a:off x="-8270001" y="4809495"/>
            <a:ext cx="10943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Convecteur élec</a:t>
            </a:r>
          </a:p>
        </p:txBody>
      </p:sp>
      <p:pic>
        <p:nvPicPr>
          <p:cNvPr id="73" name="Image 72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EC48EA24-B47C-8AE8-8640-E582A4E7A02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0" t="13518" r="37173" b="28889"/>
          <a:stretch/>
        </p:blipFill>
        <p:spPr>
          <a:xfrm>
            <a:off x="-11263150" y="3602273"/>
            <a:ext cx="254374" cy="272932"/>
          </a:xfrm>
          <a:prstGeom prst="rect">
            <a:avLst/>
          </a:prstGeom>
        </p:spPr>
      </p:pic>
      <p:grpSp>
        <p:nvGrpSpPr>
          <p:cNvPr id="74" name="Groupe 73">
            <a:extLst>
              <a:ext uri="{FF2B5EF4-FFF2-40B4-BE49-F238E27FC236}">
                <a16:creationId xmlns:a16="http://schemas.microsoft.com/office/drawing/2014/main" id="{ADC1A61A-57D6-06BA-2490-3D3E68FF2030}"/>
              </a:ext>
            </a:extLst>
          </p:cNvPr>
          <p:cNvGrpSpPr/>
          <p:nvPr/>
        </p:nvGrpSpPr>
        <p:grpSpPr>
          <a:xfrm>
            <a:off x="-3898038" y="3013676"/>
            <a:ext cx="354440" cy="461665"/>
            <a:chOff x="3809867" y="3752278"/>
            <a:chExt cx="2357195" cy="3070294"/>
          </a:xfrm>
        </p:grpSpPr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62DB5C45-8047-6C48-6218-BC5B8AC37B8A}"/>
                </a:ext>
              </a:extLst>
            </p:cNvPr>
            <p:cNvSpPr/>
            <p:nvPr/>
          </p:nvSpPr>
          <p:spPr>
            <a:xfrm>
              <a:off x="3962400" y="3855720"/>
              <a:ext cx="1851660" cy="2758440"/>
            </a:xfrm>
            <a:custGeom>
              <a:avLst/>
              <a:gdLst>
                <a:gd name="connsiteX0" fmla="*/ 1234440 w 1851660"/>
                <a:gd name="connsiteY0" fmla="*/ 0 h 2758440"/>
                <a:gd name="connsiteX1" fmla="*/ 609600 w 1851660"/>
                <a:gd name="connsiteY1" fmla="*/ 7620 h 2758440"/>
                <a:gd name="connsiteX2" fmla="*/ 579120 w 1851660"/>
                <a:gd name="connsiteY2" fmla="*/ 373380 h 2758440"/>
                <a:gd name="connsiteX3" fmla="*/ 419100 w 1851660"/>
                <a:gd name="connsiteY3" fmla="*/ 403860 h 2758440"/>
                <a:gd name="connsiteX4" fmla="*/ 441960 w 1851660"/>
                <a:gd name="connsiteY4" fmla="*/ 563880 h 2758440"/>
                <a:gd name="connsiteX5" fmla="*/ 121920 w 1851660"/>
                <a:gd name="connsiteY5" fmla="*/ 891540 h 2758440"/>
                <a:gd name="connsiteX6" fmla="*/ 0 w 1851660"/>
                <a:gd name="connsiteY6" fmla="*/ 1432560 h 2758440"/>
                <a:gd name="connsiteX7" fmla="*/ 83820 w 1851660"/>
                <a:gd name="connsiteY7" fmla="*/ 2171700 h 2758440"/>
                <a:gd name="connsiteX8" fmla="*/ 281940 w 1851660"/>
                <a:gd name="connsiteY8" fmla="*/ 2423160 h 2758440"/>
                <a:gd name="connsiteX9" fmla="*/ 403860 w 1851660"/>
                <a:gd name="connsiteY9" fmla="*/ 2499360 h 2758440"/>
                <a:gd name="connsiteX10" fmla="*/ 419100 w 1851660"/>
                <a:gd name="connsiteY10" fmla="*/ 2727960 h 2758440"/>
                <a:gd name="connsiteX11" fmla="*/ 1417320 w 1851660"/>
                <a:gd name="connsiteY11" fmla="*/ 2758440 h 2758440"/>
                <a:gd name="connsiteX12" fmla="*/ 1455420 w 1851660"/>
                <a:gd name="connsiteY12" fmla="*/ 2499360 h 2758440"/>
                <a:gd name="connsiteX13" fmla="*/ 1805940 w 1851660"/>
                <a:gd name="connsiteY13" fmla="*/ 2042160 h 2758440"/>
                <a:gd name="connsiteX14" fmla="*/ 1851660 w 1851660"/>
                <a:gd name="connsiteY14" fmla="*/ 1569720 h 2758440"/>
                <a:gd name="connsiteX15" fmla="*/ 1821180 w 1851660"/>
                <a:gd name="connsiteY15" fmla="*/ 1036320 h 2758440"/>
                <a:gd name="connsiteX16" fmla="*/ 1447800 w 1851660"/>
                <a:gd name="connsiteY16" fmla="*/ 617220 h 2758440"/>
                <a:gd name="connsiteX17" fmla="*/ 1424940 w 1851660"/>
                <a:gd name="connsiteY17" fmla="*/ 388620 h 2758440"/>
                <a:gd name="connsiteX18" fmla="*/ 1280160 w 1851660"/>
                <a:gd name="connsiteY18" fmla="*/ 381000 h 2758440"/>
                <a:gd name="connsiteX19" fmla="*/ 1234440 w 1851660"/>
                <a:gd name="connsiteY19" fmla="*/ 0 h 275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1660" h="2758440">
                  <a:moveTo>
                    <a:pt x="1234440" y="0"/>
                  </a:moveTo>
                  <a:lnTo>
                    <a:pt x="609600" y="7620"/>
                  </a:lnTo>
                  <a:lnTo>
                    <a:pt x="579120" y="373380"/>
                  </a:lnTo>
                  <a:lnTo>
                    <a:pt x="419100" y="403860"/>
                  </a:lnTo>
                  <a:lnTo>
                    <a:pt x="441960" y="563880"/>
                  </a:lnTo>
                  <a:lnTo>
                    <a:pt x="121920" y="891540"/>
                  </a:lnTo>
                  <a:lnTo>
                    <a:pt x="0" y="1432560"/>
                  </a:lnTo>
                  <a:lnTo>
                    <a:pt x="83820" y="2171700"/>
                  </a:lnTo>
                  <a:lnTo>
                    <a:pt x="281940" y="2423160"/>
                  </a:lnTo>
                  <a:lnTo>
                    <a:pt x="403860" y="2499360"/>
                  </a:lnTo>
                  <a:lnTo>
                    <a:pt x="419100" y="2727960"/>
                  </a:lnTo>
                  <a:lnTo>
                    <a:pt x="1417320" y="2758440"/>
                  </a:lnTo>
                  <a:lnTo>
                    <a:pt x="1455420" y="2499360"/>
                  </a:lnTo>
                  <a:lnTo>
                    <a:pt x="1805940" y="2042160"/>
                  </a:lnTo>
                  <a:lnTo>
                    <a:pt x="1851660" y="1569720"/>
                  </a:lnTo>
                  <a:lnTo>
                    <a:pt x="1821180" y="1036320"/>
                  </a:lnTo>
                  <a:lnTo>
                    <a:pt x="1447800" y="617220"/>
                  </a:lnTo>
                  <a:lnTo>
                    <a:pt x="1424940" y="388620"/>
                  </a:lnTo>
                  <a:lnTo>
                    <a:pt x="1280160" y="381000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6" name="Image 75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7A5D5029-9E64-BF81-650B-F379E563E3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2" r="16880" b="18048"/>
            <a:stretch/>
          </p:blipFill>
          <p:spPr>
            <a:xfrm>
              <a:off x="3809867" y="3752278"/>
              <a:ext cx="2357195" cy="3070294"/>
            </a:xfrm>
            <a:prstGeom prst="rect">
              <a:avLst/>
            </a:prstGeom>
          </p:spPr>
        </p:pic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E0234CF3-11BE-6E70-EBC7-52EE55FFCE0B}"/>
              </a:ext>
            </a:extLst>
          </p:cNvPr>
          <p:cNvGrpSpPr/>
          <p:nvPr/>
        </p:nvGrpSpPr>
        <p:grpSpPr>
          <a:xfrm>
            <a:off x="-11267766" y="3934211"/>
            <a:ext cx="283249" cy="286013"/>
            <a:chOff x="458732" y="3070037"/>
            <a:chExt cx="2013612" cy="2033261"/>
          </a:xfrm>
        </p:grpSpPr>
        <p:sp>
          <p:nvSpPr>
            <p:cNvPr id="78" name="Forme libre : forme 77">
              <a:extLst>
                <a:ext uri="{FF2B5EF4-FFF2-40B4-BE49-F238E27FC236}">
                  <a16:creationId xmlns:a16="http://schemas.microsoft.com/office/drawing/2014/main" id="{6D98AF31-B12A-F98F-710C-203BD0391C63}"/>
                </a:ext>
              </a:extLst>
            </p:cNvPr>
            <p:cNvSpPr/>
            <p:nvPr/>
          </p:nvSpPr>
          <p:spPr>
            <a:xfrm>
              <a:off x="586740" y="3192780"/>
              <a:ext cx="1783080" cy="1813560"/>
            </a:xfrm>
            <a:custGeom>
              <a:avLst/>
              <a:gdLst>
                <a:gd name="connsiteX0" fmla="*/ 137160 w 1783080"/>
                <a:gd name="connsiteY0" fmla="*/ 0 h 1813560"/>
                <a:gd name="connsiteX1" fmla="*/ 0 w 1783080"/>
                <a:gd name="connsiteY1" fmla="*/ 167640 h 1813560"/>
                <a:gd name="connsiteX2" fmla="*/ 7620 w 1783080"/>
                <a:gd name="connsiteY2" fmla="*/ 1699260 h 1813560"/>
                <a:gd name="connsiteX3" fmla="*/ 137160 w 1783080"/>
                <a:gd name="connsiteY3" fmla="*/ 1805940 h 1813560"/>
                <a:gd name="connsiteX4" fmla="*/ 1638300 w 1783080"/>
                <a:gd name="connsiteY4" fmla="*/ 1813560 h 1813560"/>
                <a:gd name="connsiteX5" fmla="*/ 1783080 w 1783080"/>
                <a:gd name="connsiteY5" fmla="*/ 1699260 h 1813560"/>
                <a:gd name="connsiteX6" fmla="*/ 1775460 w 1783080"/>
                <a:gd name="connsiteY6" fmla="*/ 182880 h 1813560"/>
                <a:gd name="connsiteX7" fmla="*/ 1691640 w 1783080"/>
                <a:gd name="connsiteY7" fmla="*/ 38100 h 1813560"/>
                <a:gd name="connsiteX8" fmla="*/ 137160 w 1783080"/>
                <a:gd name="connsiteY8" fmla="*/ 0 h 181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3080" h="1813560">
                  <a:moveTo>
                    <a:pt x="137160" y="0"/>
                  </a:moveTo>
                  <a:lnTo>
                    <a:pt x="0" y="167640"/>
                  </a:lnTo>
                  <a:lnTo>
                    <a:pt x="7620" y="1699260"/>
                  </a:lnTo>
                  <a:lnTo>
                    <a:pt x="137160" y="1805940"/>
                  </a:lnTo>
                  <a:lnTo>
                    <a:pt x="1638300" y="1813560"/>
                  </a:lnTo>
                  <a:lnTo>
                    <a:pt x="1783080" y="1699260"/>
                  </a:lnTo>
                  <a:lnTo>
                    <a:pt x="1775460" y="182880"/>
                  </a:lnTo>
                  <a:lnTo>
                    <a:pt x="1691640" y="38100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9" name="Image 7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B5F5CBF9-EE94-C8D6-FACF-340FBF87A7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19" r="9267" b="16076"/>
            <a:stretch/>
          </p:blipFill>
          <p:spPr>
            <a:xfrm>
              <a:off x="458732" y="3070037"/>
              <a:ext cx="2013612" cy="2033261"/>
            </a:xfrm>
            <a:prstGeom prst="rect">
              <a:avLst/>
            </a:prstGeom>
          </p:spPr>
        </p:pic>
      </p:grpSp>
      <p:sp>
        <p:nvSpPr>
          <p:cNvPr id="80" name="ZoneTexte 79">
            <a:extLst>
              <a:ext uri="{FF2B5EF4-FFF2-40B4-BE49-F238E27FC236}">
                <a16:creationId xmlns:a16="http://schemas.microsoft.com/office/drawing/2014/main" id="{9F2826C3-D5A7-E7FE-142C-56571A3F80B6}"/>
              </a:ext>
            </a:extLst>
          </p:cNvPr>
          <p:cNvSpPr txBox="1"/>
          <p:nvPr/>
        </p:nvSpPr>
        <p:spPr>
          <a:xfrm>
            <a:off x="-10934347" y="3663663"/>
            <a:ext cx="289626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CTA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91A9CFAD-58CE-2663-5A9C-F6C99144A3FB}"/>
              </a:ext>
            </a:extLst>
          </p:cNvPr>
          <p:cNvSpPr txBox="1"/>
          <p:nvPr/>
        </p:nvSpPr>
        <p:spPr>
          <a:xfrm>
            <a:off x="-10934347" y="3961471"/>
            <a:ext cx="61984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Onduleur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FD271353-D121-03BA-84E4-B3AE630B36E5}"/>
              </a:ext>
            </a:extLst>
          </p:cNvPr>
          <p:cNvSpPr txBox="1"/>
          <p:nvPr/>
        </p:nvSpPr>
        <p:spPr>
          <a:xfrm>
            <a:off x="-3412543" y="3164560"/>
            <a:ext cx="95647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Cuve propane</a:t>
            </a:r>
          </a:p>
        </p:txBody>
      </p: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8CA1BFAD-A9DD-B4D3-104E-F311C2190B91}"/>
              </a:ext>
            </a:extLst>
          </p:cNvPr>
          <p:cNvGrpSpPr/>
          <p:nvPr/>
        </p:nvGrpSpPr>
        <p:grpSpPr>
          <a:xfrm>
            <a:off x="-3890090" y="3568602"/>
            <a:ext cx="354440" cy="461665"/>
            <a:chOff x="3809867" y="3752278"/>
            <a:chExt cx="2357195" cy="3070294"/>
          </a:xfrm>
        </p:grpSpPr>
        <p:sp>
          <p:nvSpPr>
            <p:cNvPr id="84" name="Forme libre : forme 83">
              <a:extLst>
                <a:ext uri="{FF2B5EF4-FFF2-40B4-BE49-F238E27FC236}">
                  <a16:creationId xmlns:a16="http://schemas.microsoft.com/office/drawing/2014/main" id="{EB757597-8387-8615-A938-2A8008126C5B}"/>
                </a:ext>
              </a:extLst>
            </p:cNvPr>
            <p:cNvSpPr/>
            <p:nvPr/>
          </p:nvSpPr>
          <p:spPr>
            <a:xfrm>
              <a:off x="3962400" y="3855720"/>
              <a:ext cx="1851660" cy="2758440"/>
            </a:xfrm>
            <a:custGeom>
              <a:avLst/>
              <a:gdLst>
                <a:gd name="connsiteX0" fmla="*/ 1234440 w 1851660"/>
                <a:gd name="connsiteY0" fmla="*/ 0 h 2758440"/>
                <a:gd name="connsiteX1" fmla="*/ 609600 w 1851660"/>
                <a:gd name="connsiteY1" fmla="*/ 7620 h 2758440"/>
                <a:gd name="connsiteX2" fmla="*/ 579120 w 1851660"/>
                <a:gd name="connsiteY2" fmla="*/ 373380 h 2758440"/>
                <a:gd name="connsiteX3" fmla="*/ 419100 w 1851660"/>
                <a:gd name="connsiteY3" fmla="*/ 403860 h 2758440"/>
                <a:gd name="connsiteX4" fmla="*/ 441960 w 1851660"/>
                <a:gd name="connsiteY4" fmla="*/ 563880 h 2758440"/>
                <a:gd name="connsiteX5" fmla="*/ 121920 w 1851660"/>
                <a:gd name="connsiteY5" fmla="*/ 891540 h 2758440"/>
                <a:gd name="connsiteX6" fmla="*/ 0 w 1851660"/>
                <a:gd name="connsiteY6" fmla="*/ 1432560 h 2758440"/>
                <a:gd name="connsiteX7" fmla="*/ 83820 w 1851660"/>
                <a:gd name="connsiteY7" fmla="*/ 2171700 h 2758440"/>
                <a:gd name="connsiteX8" fmla="*/ 281940 w 1851660"/>
                <a:gd name="connsiteY8" fmla="*/ 2423160 h 2758440"/>
                <a:gd name="connsiteX9" fmla="*/ 403860 w 1851660"/>
                <a:gd name="connsiteY9" fmla="*/ 2499360 h 2758440"/>
                <a:gd name="connsiteX10" fmla="*/ 419100 w 1851660"/>
                <a:gd name="connsiteY10" fmla="*/ 2727960 h 2758440"/>
                <a:gd name="connsiteX11" fmla="*/ 1417320 w 1851660"/>
                <a:gd name="connsiteY11" fmla="*/ 2758440 h 2758440"/>
                <a:gd name="connsiteX12" fmla="*/ 1455420 w 1851660"/>
                <a:gd name="connsiteY12" fmla="*/ 2499360 h 2758440"/>
                <a:gd name="connsiteX13" fmla="*/ 1805940 w 1851660"/>
                <a:gd name="connsiteY13" fmla="*/ 2042160 h 2758440"/>
                <a:gd name="connsiteX14" fmla="*/ 1851660 w 1851660"/>
                <a:gd name="connsiteY14" fmla="*/ 1569720 h 2758440"/>
                <a:gd name="connsiteX15" fmla="*/ 1821180 w 1851660"/>
                <a:gd name="connsiteY15" fmla="*/ 1036320 h 2758440"/>
                <a:gd name="connsiteX16" fmla="*/ 1447800 w 1851660"/>
                <a:gd name="connsiteY16" fmla="*/ 617220 h 2758440"/>
                <a:gd name="connsiteX17" fmla="*/ 1424940 w 1851660"/>
                <a:gd name="connsiteY17" fmla="*/ 388620 h 2758440"/>
                <a:gd name="connsiteX18" fmla="*/ 1280160 w 1851660"/>
                <a:gd name="connsiteY18" fmla="*/ 381000 h 2758440"/>
                <a:gd name="connsiteX19" fmla="*/ 1234440 w 1851660"/>
                <a:gd name="connsiteY19" fmla="*/ 0 h 275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1660" h="2758440">
                  <a:moveTo>
                    <a:pt x="1234440" y="0"/>
                  </a:moveTo>
                  <a:lnTo>
                    <a:pt x="609600" y="7620"/>
                  </a:lnTo>
                  <a:lnTo>
                    <a:pt x="579120" y="373380"/>
                  </a:lnTo>
                  <a:lnTo>
                    <a:pt x="419100" y="403860"/>
                  </a:lnTo>
                  <a:lnTo>
                    <a:pt x="441960" y="563880"/>
                  </a:lnTo>
                  <a:lnTo>
                    <a:pt x="121920" y="891540"/>
                  </a:lnTo>
                  <a:lnTo>
                    <a:pt x="0" y="1432560"/>
                  </a:lnTo>
                  <a:lnTo>
                    <a:pt x="83820" y="2171700"/>
                  </a:lnTo>
                  <a:lnTo>
                    <a:pt x="281940" y="2423160"/>
                  </a:lnTo>
                  <a:lnTo>
                    <a:pt x="403860" y="2499360"/>
                  </a:lnTo>
                  <a:lnTo>
                    <a:pt x="419100" y="2727960"/>
                  </a:lnTo>
                  <a:lnTo>
                    <a:pt x="1417320" y="2758440"/>
                  </a:lnTo>
                  <a:lnTo>
                    <a:pt x="1455420" y="2499360"/>
                  </a:lnTo>
                  <a:lnTo>
                    <a:pt x="1805940" y="2042160"/>
                  </a:lnTo>
                  <a:lnTo>
                    <a:pt x="1851660" y="1569720"/>
                  </a:lnTo>
                  <a:lnTo>
                    <a:pt x="1821180" y="1036320"/>
                  </a:lnTo>
                  <a:lnTo>
                    <a:pt x="1447800" y="617220"/>
                  </a:lnTo>
                  <a:lnTo>
                    <a:pt x="1424940" y="388620"/>
                  </a:lnTo>
                  <a:lnTo>
                    <a:pt x="1280160" y="381000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5" name="Image 84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4A42D7C2-E858-7D8A-031F-BD903EE871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2" r="16880" b="18048"/>
            <a:stretch/>
          </p:blipFill>
          <p:spPr>
            <a:xfrm>
              <a:off x="3809867" y="3752278"/>
              <a:ext cx="2357195" cy="3070294"/>
            </a:xfrm>
            <a:prstGeom prst="rect">
              <a:avLst/>
            </a:prstGeom>
          </p:spPr>
        </p:pic>
      </p:grpSp>
      <p:sp>
        <p:nvSpPr>
          <p:cNvPr id="86" name="ZoneTexte 85">
            <a:extLst>
              <a:ext uri="{FF2B5EF4-FFF2-40B4-BE49-F238E27FC236}">
                <a16:creationId xmlns:a16="http://schemas.microsoft.com/office/drawing/2014/main" id="{87903EEE-5CFE-58EF-9298-9F28F641AFAD}"/>
              </a:ext>
            </a:extLst>
          </p:cNvPr>
          <p:cNvSpPr txBox="1"/>
          <p:nvPr/>
        </p:nvSpPr>
        <p:spPr>
          <a:xfrm>
            <a:off x="-3461343" y="3718222"/>
            <a:ext cx="66152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Cuve fioul</a:t>
            </a:r>
          </a:p>
        </p:txBody>
      </p:sp>
      <p:pic>
        <p:nvPicPr>
          <p:cNvPr id="87" name="Image 8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D9518950-2AB9-52E6-69AB-9BEB19AAB1F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8" t="7286" r="9538" b="26571"/>
          <a:stretch/>
        </p:blipFill>
        <p:spPr>
          <a:xfrm>
            <a:off x="-3914057" y="4206585"/>
            <a:ext cx="356334" cy="294491"/>
          </a:xfrm>
          <a:prstGeom prst="rect">
            <a:avLst/>
          </a:prstGeom>
        </p:spPr>
      </p:pic>
      <p:sp>
        <p:nvSpPr>
          <p:cNvPr id="88" name="ZoneTexte 87">
            <a:extLst>
              <a:ext uri="{FF2B5EF4-FFF2-40B4-BE49-F238E27FC236}">
                <a16:creationId xmlns:a16="http://schemas.microsoft.com/office/drawing/2014/main" id="{3959E743-430F-2699-69D0-BD93AA2E26C6}"/>
              </a:ext>
            </a:extLst>
          </p:cNvPr>
          <p:cNvSpPr txBox="1"/>
          <p:nvPr/>
        </p:nvSpPr>
        <p:spPr>
          <a:xfrm>
            <a:off x="-3483529" y="4258710"/>
            <a:ext cx="51725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Silo bois</a:t>
            </a:r>
          </a:p>
        </p:txBody>
      </p:sp>
      <p:grpSp>
        <p:nvGrpSpPr>
          <p:cNvPr id="89" name="Groupe 88">
            <a:extLst>
              <a:ext uri="{FF2B5EF4-FFF2-40B4-BE49-F238E27FC236}">
                <a16:creationId xmlns:a16="http://schemas.microsoft.com/office/drawing/2014/main" id="{381CCB35-74D1-6C06-0317-576820EA3B95}"/>
              </a:ext>
            </a:extLst>
          </p:cNvPr>
          <p:cNvGrpSpPr/>
          <p:nvPr/>
        </p:nvGrpSpPr>
        <p:grpSpPr>
          <a:xfrm>
            <a:off x="-11219773" y="5697143"/>
            <a:ext cx="319632" cy="325221"/>
            <a:chOff x="7528968" y="3400818"/>
            <a:chExt cx="1732390" cy="1762681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697CD629-03B2-A012-CD71-E03E6C490642}"/>
                </a:ext>
              </a:extLst>
            </p:cNvPr>
            <p:cNvSpPr/>
            <p:nvPr/>
          </p:nvSpPr>
          <p:spPr>
            <a:xfrm>
              <a:off x="7667625" y="3611599"/>
              <a:ext cx="1480585" cy="139855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1" name="Image 90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FFB7B058-1C77-D541-1EBF-E8A4D1AF8A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69" r="9439" b="16574"/>
            <a:stretch/>
          </p:blipFill>
          <p:spPr>
            <a:xfrm>
              <a:off x="7528968" y="3400818"/>
              <a:ext cx="1732390" cy="1762681"/>
            </a:xfrm>
            <a:prstGeom prst="rect">
              <a:avLst/>
            </a:prstGeom>
          </p:spPr>
        </p:pic>
      </p:grpSp>
      <p:sp>
        <p:nvSpPr>
          <p:cNvPr id="92" name="ZoneTexte 91">
            <a:extLst>
              <a:ext uri="{FF2B5EF4-FFF2-40B4-BE49-F238E27FC236}">
                <a16:creationId xmlns:a16="http://schemas.microsoft.com/office/drawing/2014/main" id="{4946321E-5D61-FF43-E5C5-3DCE6EF94E1A}"/>
              </a:ext>
            </a:extLst>
          </p:cNvPr>
          <p:cNvSpPr txBox="1"/>
          <p:nvPr/>
        </p:nvSpPr>
        <p:spPr>
          <a:xfrm>
            <a:off x="-10823825" y="5776365"/>
            <a:ext cx="71923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Thermostat</a:t>
            </a:r>
          </a:p>
        </p:txBody>
      </p:sp>
      <p:pic>
        <p:nvPicPr>
          <p:cNvPr id="93" name="Image 92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638A5A50-5E37-7B20-9A83-4DE1B3516F6A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t="9934" r="16389" b="26528"/>
          <a:stretch/>
        </p:blipFill>
        <p:spPr>
          <a:xfrm>
            <a:off x="-11295854" y="4332289"/>
            <a:ext cx="348734" cy="351752"/>
          </a:xfrm>
          <a:prstGeom prst="rect">
            <a:avLst/>
          </a:prstGeom>
        </p:spPr>
      </p:pic>
      <p:sp>
        <p:nvSpPr>
          <p:cNvPr id="94" name="ZoneTexte 93">
            <a:extLst>
              <a:ext uri="{FF2B5EF4-FFF2-40B4-BE49-F238E27FC236}">
                <a16:creationId xmlns:a16="http://schemas.microsoft.com/office/drawing/2014/main" id="{FDCB91EB-B249-E021-B797-7338761C88B4}"/>
              </a:ext>
            </a:extLst>
          </p:cNvPr>
          <p:cNvSpPr txBox="1"/>
          <p:nvPr/>
        </p:nvSpPr>
        <p:spPr>
          <a:xfrm>
            <a:off x="-10900141" y="4421883"/>
            <a:ext cx="9869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Compteur élec</a:t>
            </a:r>
          </a:p>
        </p:txBody>
      </p:sp>
      <p:pic>
        <p:nvPicPr>
          <p:cNvPr id="95" name="Image 94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C6E5DE1E-B537-15C3-3DB2-310031CD91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t="9934" r="16389" b="26528"/>
          <a:stretch/>
        </p:blipFill>
        <p:spPr>
          <a:xfrm>
            <a:off x="-11288578" y="4775669"/>
            <a:ext cx="348734" cy="351752"/>
          </a:xfrm>
          <a:prstGeom prst="rect">
            <a:avLst/>
          </a:prstGeom>
        </p:spPr>
      </p:pic>
      <p:sp>
        <p:nvSpPr>
          <p:cNvPr id="96" name="ZoneTexte 95">
            <a:extLst>
              <a:ext uri="{FF2B5EF4-FFF2-40B4-BE49-F238E27FC236}">
                <a16:creationId xmlns:a16="http://schemas.microsoft.com/office/drawing/2014/main" id="{BC4AF96D-4C27-7563-E59E-584378764CBD}"/>
              </a:ext>
            </a:extLst>
          </p:cNvPr>
          <p:cNvSpPr txBox="1"/>
          <p:nvPr/>
        </p:nvSpPr>
        <p:spPr>
          <a:xfrm>
            <a:off x="-10867362" y="4847273"/>
            <a:ext cx="94044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Compteur gaz</a:t>
            </a:r>
          </a:p>
        </p:txBody>
      </p:sp>
      <p:pic>
        <p:nvPicPr>
          <p:cNvPr id="97" name="Image 9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29DEA43A-3861-6518-7332-1806652B0D8F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>
            <a:off x="-1058971" y="3034124"/>
            <a:ext cx="301812" cy="360000"/>
          </a:xfrm>
          <a:prstGeom prst="rect">
            <a:avLst/>
          </a:prstGeom>
        </p:spPr>
      </p:pic>
      <p:pic>
        <p:nvPicPr>
          <p:cNvPr id="98" name="Image 97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1AC3FE7-4770-5534-D2AE-88B93FD5F392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 flipV="1">
            <a:off x="-1058971" y="3493903"/>
            <a:ext cx="301812" cy="360000"/>
          </a:xfrm>
          <a:prstGeom prst="rect">
            <a:avLst/>
          </a:prstGeom>
        </p:spPr>
      </p:pic>
      <p:pic>
        <p:nvPicPr>
          <p:cNvPr id="99" name="Image 9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4AEDFDD5-1389-BCF1-B940-C2CD98F8F62E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 flipV="1">
            <a:off x="-1058971" y="3988855"/>
            <a:ext cx="301812" cy="360000"/>
          </a:xfrm>
          <a:prstGeom prst="rect">
            <a:avLst/>
          </a:prstGeom>
        </p:spPr>
      </p:pic>
      <p:sp>
        <p:nvSpPr>
          <p:cNvPr id="100" name="ZoneTexte 99">
            <a:extLst>
              <a:ext uri="{FF2B5EF4-FFF2-40B4-BE49-F238E27FC236}">
                <a16:creationId xmlns:a16="http://schemas.microsoft.com/office/drawing/2014/main" id="{936B2B78-D3FD-F695-FCA7-B5A9B518A950}"/>
              </a:ext>
            </a:extLst>
          </p:cNvPr>
          <p:cNvSpPr txBox="1"/>
          <p:nvPr/>
        </p:nvSpPr>
        <p:spPr>
          <a:xfrm>
            <a:off x="-669885" y="3064110"/>
            <a:ext cx="56053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Pas bien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70C96C95-D1AA-3F43-0835-F2473CE1943C}"/>
              </a:ext>
            </a:extLst>
          </p:cNvPr>
          <p:cNvSpPr txBox="1"/>
          <p:nvPr/>
        </p:nvSpPr>
        <p:spPr>
          <a:xfrm>
            <a:off x="-650169" y="3600112"/>
            <a:ext cx="29764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Bien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548ADD9B-E63C-E302-47F7-9356F0387749}"/>
              </a:ext>
            </a:extLst>
          </p:cNvPr>
          <p:cNvSpPr txBox="1"/>
          <p:nvPr/>
        </p:nvSpPr>
        <p:spPr>
          <a:xfrm>
            <a:off x="-671397" y="4090951"/>
            <a:ext cx="46916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Moyen</a:t>
            </a:r>
          </a:p>
        </p:txBody>
      </p:sp>
    </p:spTree>
    <p:extLst>
      <p:ext uri="{BB962C8B-B14F-4D97-AF65-F5344CB8AC3E}">
        <p14:creationId xmlns:p14="http://schemas.microsoft.com/office/powerpoint/2010/main" val="176879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ZoneTexte 31">
            <a:extLst>
              <a:ext uri="{FF2B5EF4-FFF2-40B4-BE49-F238E27FC236}">
                <a16:creationId xmlns:a16="http://schemas.microsoft.com/office/drawing/2014/main" id="{94EEDA89-40B1-47FE-9C98-67528B77E170}"/>
              </a:ext>
            </a:extLst>
          </p:cNvPr>
          <p:cNvSpPr txBox="1"/>
          <p:nvPr/>
        </p:nvSpPr>
        <p:spPr>
          <a:xfrm>
            <a:off x="1627832" y="210583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2 – ENERGIE ET CONSOMMATIONS</a:t>
            </a:r>
          </a:p>
        </p:txBody>
      </p:sp>
      <p:sp>
        <p:nvSpPr>
          <p:cNvPr id="2" name="Energie et consommations">
            <a:extLst>
              <a:ext uri="{FF2B5EF4-FFF2-40B4-BE49-F238E27FC236}">
                <a16:creationId xmlns:a16="http://schemas.microsoft.com/office/drawing/2014/main" id="{3BA6EF77-C9D8-E88D-63A4-86032D546B75}"/>
              </a:ext>
            </a:extLst>
          </p:cNvPr>
          <p:cNvSpPr txBox="1"/>
          <p:nvPr/>
        </p:nvSpPr>
        <p:spPr>
          <a:xfrm>
            <a:off x="6332613" y="4456343"/>
            <a:ext cx="5656187" cy="338554"/>
          </a:xfrm>
          <a:prstGeom prst="rect">
            <a:avLst/>
          </a:prstGeom>
          <a:solidFill>
            <a:srgbClr val="004C64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 Lorem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A68319-1174-5DE3-5797-575601EE49F3}"/>
              </a:ext>
            </a:extLst>
          </p:cNvPr>
          <p:cNvSpPr/>
          <p:nvPr/>
        </p:nvSpPr>
        <p:spPr>
          <a:xfrm>
            <a:off x="322729" y="1127212"/>
            <a:ext cx="5656187" cy="26739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3" name="Tableau 18">
            <a:extLst>
              <a:ext uri="{FF2B5EF4-FFF2-40B4-BE49-F238E27FC236}">
                <a16:creationId xmlns:a16="http://schemas.microsoft.com/office/drawing/2014/main" id="{46F1FDA4-FE16-4946-6A46-542EAC697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599889"/>
              </p:ext>
            </p:extLst>
          </p:nvPr>
        </p:nvGraphicFramePr>
        <p:xfrm>
          <a:off x="4476750" y="1491784"/>
          <a:ext cx="1330999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2743026"/>
                    </a:ext>
                  </a:extLst>
                </a:gridCol>
                <a:gridCol w="759499">
                  <a:extLst>
                    <a:ext uri="{9D8B030D-6E8A-4147-A177-3AD203B41FA5}">
                      <a16:colId xmlns:a16="http://schemas.microsoft.com/office/drawing/2014/main" val="306406100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0050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11332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6355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0224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25431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03510"/>
                  </a:ext>
                </a:extLst>
              </a:tr>
            </a:tbl>
          </a:graphicData>
        </a:graphic>
      </p:graphicFrame>
      <p:sp>
        <p:nvSpPr>
          <p:cNvPr id="14" name="Ellipse 13">
            <a:extLst>
              <a:ext uri="{FF2B5EF4-FFF2-40B4-BE49-F238E27FC236}">
                <a16:creationId xmlns:a16="http://schemas.microsoft.com/office/drawing/2014/main" id="{0C5CD6F4-6C7A-4DCB-63CA-E3AB8D8B4067}"/>
              </a:ext>
            </a:extLst>
          </p:cNvPr>
          <p:cNvSpPr/>
          <p:nvPr/>
        </p:nvSpPr>
        <p:spPr>
          <a:xfrm>
            <a:off x="4175242" y="1537447"/>
            <a:ext cx="239060" cy="239060"/>
          </a:xfrm>
          <a:prstGeom prst="ellipse">
            <a:avLst/>
          </a:prstGeom>
          <a:solidFill>
            <a:srgbClr val="004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005A798A-0214-EC24-A28D-22384F38C4BC}"/>
              </a:ext>
            </a:extLst>
          </p:cNvPr>
          <p:cNvSpPr/>
          <p:nvPr/>
        </p:nvSpPr>
        <p:spPr>
          <a:xfrm>
            <a:off x="4175242" y="1858172"/>
            <a:ext cx="239060" cy="239060"/>
          </a:xfrm>
          <a:prstGeom prst="ellipse">
            <a:avLst/>
          </a:prstGeom>
          <a:solidFill>
            <a:srgbClr val="F2C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8A2811C-54E3-6F02-FFCA-078B56A04628}"/>
              </a:ext>
            </a:extLst>
          </p:cNvPr>
          <p:cNvSpPr/>
          <p:nvPr/>
        </p:nvSpPr>
        <p:spPr>
          <a:xfrm>
            <a:off x="4175242" y="2172646"/>
            <a:ext cx="239060" cy="239060"/>
          </a:xfrm>
          <a:prstGeom prst="ellipse">
            <a:avLst/>
          </a:prstGeom>
          <a:solidFill>
            <a:srgbClr val="BF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4113405-A5D2-DE48-E6E9-A1F9F4092188}"/>
              </a:ext>
            </a:extLst>
          </p:cNvPr>
          <p:cNvSpPr/>
          <p:nvPr/>
        </p:nvSpPr>
        <p:spPr>
          <a:xfrm>
            <a:off x="4175242" y="2495284"/>
            <a:ext cx="239060" cy="239060"/>
          </a:xfrm>
          <a:prstGeom prst="ellipse">
            <a:avLst/>
          </a:prstGeom>
          <a:solidFill>
            <a:srgbClr val="EB6B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A8DBB06-4FDA-42A5-D513-E46921EB4DD0}"/>
              </a:ext>
            </a:extLst>
          </p:cNvPr>
          <p:cNvSpPr/>
          <p:nvPr/>
        </p:nvSpPr>
        <p:spPr>
          <a:xfrm>
            <a:off x="4175242" y="2818816"/>
            <a:ext cx="239060" cy="239060"/>
          </a:xfrm>
          <a:prstGeom prst="ellipse">
            <a:avLst/>
          </a:prstGeom>
          <a:solidFill>
            <a:srgbClr val="86B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ACF1B4E-520B-4CF0-BB5C-C11B48D1E9F5}"/>
              </a:ext>
            </a:extLst>
          </p:cNvPr>
          <p:cNvSpPr/>
          <p:nvPr/>
        </p:nvSpPr>
        <p:spPr>
          <a:xfrm>
            <a:off x="4179469" y="3165412"/>
            <a:ext cx="239060" cy="23906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89517C-8C20-7A91-0A51-839DECCE07D9}"/>
              </a:ext>
            </a:extLst>
          </p:cNvPr>
          <p:cNvSpPr/>
          <p:nvPr/>
        </p:nvSpPr>
        <p:spPr>
          <a:xfrm>
            <a:off x="322729" y="4028254"/>
            <a:ext cx="5656187" cy="26739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ceci est une remarque</a:t>
            </a:r>
          </a:p>
        </p:txBody>
      </p:sp>
      <p:graphicFrame>
        <p:nvGraphicFramePr>
          <p:cNvPr id="21" name="Tableau 18">
            <a:extLst>
              <a:ext uri="{FF2B5EF4-FFF2-40B4-BE49-F238E27FC236}">
                <a16:creationId xmlns:a16="http://schemas.microsoft.com/office/drawing/2014/main" id="{EEA90DFE-9583-4FDD-3185-F5583B6FB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53813"/>
              </p:ext>
            </p:extLst>
          </p:nvPr>
        </p:nvGraphicFramePr>
        <p:xfrm>
          <a:off x="4486022" y="4348553"/>
          <a:ext cx="1330999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2743026"/>
                    </a:ext>
                  </a:extLst>
                </a:gridCol>
                <a:gridCol w="759499">
                  <a:extLst>
                    <a:ext uri="{9D8B030D-6E8A-4147-A177-3AD203B41FA5}">
                      <a16:colId xmlns:a16="http://schemas.microsoft.com/office/drawing/2014/main" val="306406100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0050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11332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6355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0224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25431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03510"/>
                  </a:ext>
                </a:extLst>
              </a:tr>
            </a:tbl>
          </a:graphicData>
        </a:graphic>
      </p:graphicFrame>
      <p:sp>
        <p:nvSpPr>
          <p:cNvPr id="22" name="Ellipse 21">
            <a:extLst>
              <a:ext uri="{FF2B5EF4-FFF2-40B4-BE49-F238E27FC236}">
                <a16:creationId xmlns:a16="http://schemas.microsoft.com/office/drawing/2014/main" id="{B650E91C-C5C9-80C6-C5A6-979EDE70D83F}"/>
              </a:ext>
            </a:extLst>
          </p:cNvPr>
          <p:cNvSpPr/>
          <p:nvPr/>
        </p:nvSpPr>
        <p:spPr>
          <a:xfrm>
            <a:off x="4184514" y="4394216"/>
            <a:ext cx="239060" cy="239060"/>
          </a:xfrm>
          <a:prstGeom prst="ellipse">
            <a:avLst/>
          </a:prstGeom>
          <a:solidFill>
            <a:srgbClr val="004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976BC517-50DE-15EB-FA2F-DDF43903459C}"/>
              </a:ext>
            </a:extLst>
          </p:cNvPr>
          <p:cNvSpPr/>
          <p:nvPr/>
        </p:nvSpPr>
        <p:spPr>
          <a:xfrm>
            <a:off x="4184514" y="4714941"/>
            <a:ext cx="239060" cy="239060"/>
          </a:xfrm>
          <a:prstGeom prst="ellipse">
            <a:avLst/>
          </a:prstGeom>
          <a:solidFill>
            <a:srgbClr val="F2C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770C27DE-B3CE-329D-7E4A-92808A296B17}"/>
              </a:ext>
            </a:extLst>
          </p:cNvPr>
          <p:cNvSpPr/>
          <p:nvPr/>
        </p:nvSpPr>
        <p:spPr>
          <a:xfrm>
            <a:off x="4184514" y="5029415"/>
            <a:ext cx="239060" cy="239060"/>
          </a:xfrm>
          <a:prstGeom prst="ellipse">
            <a:avLst/>
          </a:prstGeom>
          <a:solidFill>
            <a:srgbClr val="BF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1BCBA61-82F0-D016-F7E3-6F23D287140D}"/>
              </a:ext>
            </a:extLst>
          </p:cNvPr>
          <p:cNvSpPr/>
          <p:nvPr/>
        </p:nvSpPr>
        <p:spPr>
          <a:xfrm>
            <a:off x="4184514" y="5352053"/>
            <a:ext cx="239060" cy="239060"/>
          </a:xfrm>
          <a:prstGeom prst="ellipse">
            <a:avLst/>
          </a:prstGeom>
          <a:solidFill>
            <a:srgbClr val="EB6B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DEC984F8-E7B1-2DA3-C69F-3EBFD418546B}"/>
              </a:ext>
            </a:extLst>
          </p:cNvPr>
          <p:cNvSpPr/>
          <p:nvPr/>
        </p:nvSpPr>
        <p:spPr>
          <a:xfrm>
            <a:off x="4184514" y="5675585"/>
            <a:ext cx="239060" cy="239060"/>
          </a:xfrm>
          <a:prstGeom prst="ellipse">
            <a:avLst/>
          </a:prstGeom>
          <a:solidFill>
            <a:srgbClr val="86B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44BBF8A-E1B8-D2F0-92D5-A86A9B56DC36}"/>
              </a:ext>
            </a:extLst>
          </p:cNvPr>
          <p:cNvSpPr/>
          <p:nvPr/>
        </p:nvSpPr>
        <p:spPr>
          <a:xfrm>
            <a:off x="4188741" y="6022181"/>
            <a:ext cx="239060" cy="23906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graphicFrame>
        <p:nvGraphicFramePr>
          <p:cNvPr id="6" name="tableauApprovisionnementEnergetique">
            <a:extLst>
              <a:ext uri="{FF2B5EF4-FFF2-40B4-BE49-F238E27FC236}">
                <a16:creationId xmlns:a16="http://schemas.microsoft.com/office/drawing/2014/main" id="{DB581083-207E-F694-5F9A-A0D301255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530694"/>
              </p:ext>
            </p:extLst>
          </p:nvPr>
        </p:nvGraphicFramePr>
        <p:xfrm>
          <a:off x="6350000" y="1143000"/>
          <a:ext cx="5638800" cy="998220"/>
        </p:xfrm>
        <a:graphic>
          <a:graphicData uri="http://schemas.openxmlformats.org/drawingml/2006/table">
            <a:tbl>
              <a:tblPr/>
              <a:tblGrid>
                <a:gridCol w="1164823">
                  <a:extLst>
                    <a:ext uri="{9D8B030D-6E8A-4147-A177-3AD203B41FA5}">
                      <a16:colId xmlns:a16="http://schemas.microsoft.com/office/drawing/2014/main" val="2062104135"/>
                    </a:ext>
                  </a:extLst>
                </a:gridCol>
                <a:gridCol w="2400240">
                  <a:extLst>
                    <a:ext uri="{9D8B030D-6E8A-4147-A177-3AD203B41FA5}">
                      <a16:colId xmlns:a16="http://schemas.microsoft.com/office/drawing/2014/main" val="1236367479"/>
                    </a:ext>
                  </a:extLst>
                </a:gridCol>
                <a:gridCol w="1088344">
                  <a:extLst>
                    <a:ext uri="{9D8B030D-6E8A-4147-A177-3AD203B41FA5}">
                      <a16:colId xmlns:a16="http://schemas.microsoft.com/office/drawing/2014/main" val="276330688"/>
                    </a:ext>
                  </a:extLst>
                </a:gridCol>
                <a:gridCol w="985393">
                  <a:extLst>
                    <a:ext uri="{9D8B030D-6E8A-4147-A177-3AD203B41FA5}">
                      <a16:colId xmlns:a16="http://schemas.microsoft.com/office/drawing/2014/main" val="878808144"/>
                    </a:ext>
                  </a:extLst>
                </a:gridCol>
              </a:tblGrid>
              <a:tr h="2286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APPROVISIONNEMENT ENERGETIQUE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1209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Energie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Nom du PDL / RAE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Puissance souscrite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Formule tarifaire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0337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Electricité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50031210892940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64 kVA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C4 4HS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321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626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F3398364-A956-83AE-D555-6F9ED93BEE12}"/>
              </a:ext>
            </a:extLst>
          </p:cNvPr>
          <p:cNvSpPr txBox="1"/>
          <p:nvPr/>
        </p:nvSpPr>
        <p:spPr>
          <a:xfrm>
            <a:off x="1627832" y="208230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3 – USAGE ET OCCUPATION DU BATIMENT</a:t>
            </a:r>
          </a:p>
        </p:txBody>
      </p:sp>
      <p:sp>
        <p:nvSpPr>
          <p:cNvPr id="3" name="nomCalendrier">
            <a:extLst>
              <a:ext uri="{FF2B5EF4-FFF2-40B4-BE49-F238E27FC236}">
                <a16:creationId xmlns:a16="http://schemas.microsoft.com/office/drawing/2014/main" id="{50115717-A099-60F0-627C-4C067A3B99F6}"/>
              </a:ext>
            </a:extLst>
          </p:cNvPr>
          <p:cNvSpPr txBox="1"/>
          <p:nvPr/>
        </p:nvSpPr>
        <p:spPr>
          <a:xfrm>
            <a:off x="6095999" y="1061595"/>
            <a:ext cx="5810055" cy="338554"/>
          </a:xfrm>
          <a:prstGeom prst="rect">
            <a:avLst/>
          </a:prstGeom>
          <a:solidFill>
            <a:srgbClr val="004C64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>
                <a:solidFill>
                  <a:srgbClr val="FFFFFF"/>
                </a:solidFill>
                <a:cs typeface="Times New Roman"/>
              </a:rPr>
              <a:t>Lorem</a:t>
            </a:r>
          </a:p>
        </p:txBody>
      </p:sp>
      <p:sp>
        <p:nvSpPr>
          <p:cNvPr id="2" name="nomZones">
            <a:extLst>
              <a:ext uri="{FF2B5EF4-FFF2-40B4-BE49-F238E27FC236}">
                <a16:creationId xmlns:a16="http://schemas.microsoft.com/office/drawing/2014/main" id="{8CE3BEAC-A0B6-DA5C-89C3-4C9C65FA548E}"/>
              </a:ext>
            </a:extLst>
          </p:cNvPr>
          <p:cNvSpPr txBox="1"/>
          <p:nvPr/>
        </p:nvSpPr>
        <p:spPr>
          <a:xfrm>
            <a:off x="6095999" y="1622572"/>
            <a:ext cx="5810055" cy="338554"/>
          </a:xfrm>
          <a:prstGeom prst="rect">
            <a:avLst/>
          </a:prstGeom>
          <a:solidFill>
            <a:srgbClr val="004C64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Times New Roman"/>
              </a:rPr>
              <a:t> Lorem</a:t>
            </a:r>
          </a:p>
        </p:txBody>
      </p:sp>
      <p:sp>
        <p:nvSpPr>
          <p:cNvPr id="4" name="Usage et occupation du bâtiment">
            <a:extLst>
              <a:ext uri="{FF2B5EF4-FFF2-40B4-BE49-F238E27FC236}">
                <a16:creationId xmlns:a16="http://schemas.microsoft.com/office/drawing/2014/main" id="{AFE47CA8-9D7A-9E0A-1A57-4E5B535D7599}"/>
              </a:ext>
            </a:extLst>
          </p:cNvPr>
          <p:cNvSpPr txBox="1"/>
          <p:nvPr/>
        </p:nvSpPr>
        <p:spPr>
          <a:xfrm>
            <a:off x="6095998" y="2209549"/>
            <a:ext cx="5810055" cy="338554"/>
          </a:xfrm>
          <a:prstGeom prst="rect">
            <a:avLst/>
          </a:prstGeom>
          <a:solidFill>
            <a:srgbClr val="004C64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Times New Roman"/>
              </a:rPr>
              <a:t> Lorem</a:t>
            </a:r>
          </a:p>
        </p:txBody>
      </p:sp>
      <p:graphicFrame>
        <p:nvGraphicFramePr>
          <p:cNvPr id="5" name="tableauUsageEtOccupation">
            <a:extLst>
              <a:ext uri="{FF2B5EF4-FFF2-40B4-BE49-F238E27FC236}">
                <a16:creationId xmlns:a16="http://schemas.microsoft.com/office/drawing/2014/main" id="{6C29210F-1E28-EB78-7EC4-F0BD9B22A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31637"/>
              </p:ext>
            </p:extLst>
          </p:nvPr>
        </p:nvGraphicFramePr>
        <p:xfrm>
          <a:off x="444500" y="1061595"/>
          <a:ext cx="5461000" cy="563880"/>
        </p:xfrm>
        <a:graphic>
          <a:graphicData uri="http://schemas.openxmlformats.org/drawingml/2006/table">
            <a:tbl>
              <a:tblPr/>
              <a:tblGrid>
                <a:gridCol w="688848">
                  <a:extLst>
                    <a:ext uri="{9D8B030D-6E8A-4147-A177-3AD203B41FA5}">
                      <a16:colId xmlns:a16="http://schemas.microsoft.com/office/drawing/2014/main" val="1570197389"/>
                    </a:ext>
                  </a:extLst>
                </a:gridCol>
                <a:gridCol w="709362">
                  <a:extLst>
                    <a:ext uri="{9D8B030D-6E8A-4147-A177-3AD203B41FA5}">
                      <a16:colId xmlns:a16="http://schemas.microsoft.com/office/drawing/2014/main" val="2079264698"/>
                    </a:ext>
                  </a:extLst>
                </a:gridCol>
                <a:gridCol w="686791">
                  <a:extLst>
                    <a:ext uri="{9D8B030D-6E8A-4147-A177-3AD203B41FA5}">
                      <a16:colId xmlns:a16="http://schemas.microsoft.com/office/drawing/2014/main" val="2694132656"/>
                    </a:ext>
                  </a:extLst>
                </a:gridCol>
                <a:gridCol w="663072">
                  <a:extLst>
                    <a:ext uri="{9D8B030D-6E8A-4147-A177-3AD203B41FA5}">
                      <a16:colId xmlns:a16="http://schemas.microsoft.com/office/drawing/2014/main" val="878808144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1758652614"/>
                    </a:ext>
                  </a:extLst>
                </a:gridCol>
                <a:gridCol w="640690">
                  <a:extLst>
                    <a:ext uri="{9D8B030D-6E8A-4147-A177-3AD203B41FA5}">
                      <a16:colId xmlns:a16="http://schemas.microsoft.com/office/drawing/2014/main" val="3050978946"/>
                    </a:ext>
                  </a:extLst>
                </a:gridCol>
                <a:gridCol w="700645">
                  <a:extLst>
                    <a:ext uri="{9D8B030D-6E8A-4147-A177-3AD203B41FA5}">
                      <a16:colId xmlns:a16="http://schemas.microsoft.com/office/drawing/2014/main" val="1687241469"/>
                    </a:ext>
                  </a:extLst>
                </a:gridCol>
                <a:gridCol w="662932">
                  <a:extLst>
                    <a:ext uri="{9D8B030D-6E8A-4147-A177-3AD203B41FA5}">
                      <a16:colId xmlns:a16="http://schemas.microsoft.com/office/drawing/2014/main" val="191877676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Lundi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Mardi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Mercredi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Jeudi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Vendredi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Samedi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Dimanche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314167"/>
                  </a:ext>
                </a:extLst>
              </a:tr>
              <a:tr h="9109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24h30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321464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F8C35876-63A1-2873-FC06-DC0F7F6A18E7}"/>
              </a:ext>
            </a:extLst>
          </p:cNvPr>
          <p:cNvSpPr txBox="1"/>
          <p:nvPr/>
        </p:nvSpPr>
        <p:spPr>
          <a:xfrm>
            <a:off x="0" y="6610497"/>
            <a:ext cx="1009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/>
              <a:t>Chauffé : 🔥  </a:t>
            </a:r>
          </a:p>
        </p:txBody>
      </p:sp>
    </p:spTree>
    <p:extLst>
      <p:ext uri="{BB962C8B-B14F-4D97-AF65-F5344CB8AC3E}">
        <p14:creationId xmlns:p14="http://schemas.microsoft.com/office/powerpoint/2010/main" val="1315953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escriptif de l'enveloppe thermique">
            <a:extLst>
              <a:ext uri="{FF2B5EF4-FFF2-40B4-BE49-F238E27FC236}">
                <a16:creationId xmlns:a16="http://schemas.microsoft.com/office/drawing/2014/main" id="{EA69ACDB-ABB6-FAD3-1660-FBC3F1C9E8EF}"/>
              </a:ext>
            </a:extLst>
          </p:cNvPr>
          <p:cNvSpPr txBox="1"/>
          <p:nvPr/>
        </p:nvSpPr>
        <p:spPr>
          <a:xfrm>
            <a:off x="249724" y="5419393"/>
            <a:ext cx="5855136" cy="338554"/>
          </a:xfrm>
          <a:prstGeom prst="rect">
            <a:avLst/>
          </a:prstGeom>
          <a:solidFill>
            <a:srgbClr val="004C64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B47D1E9-FA66-088F-58CD-E7966B28D5DE}"/>
              </a:ext>
            </a:extLst>
          </p:cNvPr>
          <p:cNvSpPr txBox="1"/>
          <p:nvPr/>
        </p:nvSpPr>
        <p:spPr>
          <a:xfrm>
            <a:off x="1968656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4 – DESCRIPTIF DE L’ENVELOPPE THERMIQUE</a:t>
            </a:r>
          </a:p>
        </p:txBody>
      </p:sp>
      <p:graphicFrame>
        <p:nvGraphicFramePr>
          <p:cNvPr id="5" name="tableauMur">
            <a:extLst>
              <a:ext uri="{FF2B5EF4-FFF2-40B4-BE49-F238E27FC236}">
                <a16:creationId xmlns:a16="http://schemas.microsoft.com/office/drawing/2014/main" id="{A1CC5C10-A9F0-DACF-010D-1F5667308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635993"/>
              </p:ext>
            </p:extLst>
          </p:nvPr>
        </p:nvGraphicFramePr>
        <p:xfrm>
          <a:off x="240860" y="1023772"/>
          <a:ext cx="5855139" cy="542138"/>
        </p:xfrm>
        <a:graphic>
          <a:graphicData uri="http://schemas.openxmlformats.org/drawingml/2006/table">
            <a:tbl>
              <a:tblPr/>
              <a:tblGrid>
                <a:gridCol w="1882989">
                  <a:extLst>
                    <a:ext uri="{9D8B030D-6E8A-4147-A177-3AD203B41FA5}">
                      <a16:colId xmlns:a16="http://schemas.microsoft.com/office/drawing/2014/main" val="3287588389"/>
                    </a:ext>
                  </a:extLst>
                </a:gridCol>
                <a:gridCol w="355400">
                  <a:extLst>
                    <a:ext uri="{9D8B030D-6E8A-4147-A177-3AD203B41FA5}">
                      <a16:colId xmlns:a16="http://schemas.microsoft.com/office/drawing/2014/main" val="628254289"/>
                    </a:ext>
                  </a:extLst>
                </a:gridCol>
                <a:gridCol w="959276">
                  <a:extLst>
                    <a:ext uri="{9D8B030D-6E8A-4147-A177-3AD203B41FA5}">
                      <a16:colId xmlns:a16="http://schemas.microsoft.com/office/drawing/2014/main" val="3751113852"/>
                    </a:ext>
                  </a:extLst>
                </a:gridCol>
                <a:gridCol w="1195527">
                  <a:extLst>
                    <a:ext uri="{9D8B030D-6E8A-4147-A177-3AD203B41FA5}">
                      <a16:colId xmlns:a16="http://schemas.microsoft.com/office/drawing/2014/main" val="163742809"/>
                    </a:ext>
                  </a:extLst>
                </a:gridCol>
                <a:gridCol w="1461947">
                  <a:extLst>
                    <a:ext uri="{9D8B030D-6E8A-4147-A177-3AD203B41FA5}">
                      <a16:colId xmlns:a16="http://schemas.microsoft.com/office/drawing/2014/main" val="3535382955"/>
                    </a:ext>
                  </a:extLst>
                </a:gridCol>
              </a:tblGrid>
              <a:tr h="18288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MURS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426276"/>
                  </a:ext>
                </a:extLst>
              </a:tr>
              <a:tr h="176378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5051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Mur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Parpaing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Faiblement isolé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(Polystyrène,5 cm)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759046"/>
                  </a:ext>
                </a:extLst>
              </a:tr>
            </a:tbl>
          </a:graphicData>
        </a:graphic>
      </p:graphicFrame>
      <p:graphicFrame>
        <p:nvGraphicFramePr>
          <p:cNvPr id="6" name="tableauToiture">
            <a:extLst>
              <a:ext uri="{FF2B5EF4-FFF2-40B4-BE49-F238E27FC236}">
                <a16:creationId xmlns:a16="http://schemas.microsoft.com/office/drawing/2014/main" id="{9E258C51-EB35-716C-7259-45F14D37F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711861"/>
              </p:ext>
            </p:extLst>
          </p:nvPr>
        </p:nvGraphicFramePr>
        <p:xfrm>
          <a:off x="249724" y="1681622"/>
          <a:ext cx="5846272" cy="487680"/>
        </p:xfrm>
        <a:graphic>
          <a:graphicData uri="http://schemas.openxmlformats.org/drawingml/2006/table">
            <a:tbl>
              <a:tblPr/>
              <a:tblGrid>
                <a:gridCol w="1838156">
                  <a:extLst>
                    <a:ext uri="{9D8B030D-6E8A-4147-A177-3AD203B41FA5}">
                      <a16:colId xmlns:a16="http://schemas.microsoft.com/office/drawing/2014/main" val="261937588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783090913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949780271"/>
                    </a:ext>
                  </a:extLst>
                </a:gridCol>
                <a:gridCol w="1554476">
                  <a:extLst>
                    <a:ext uri="{9D8B030D-6E8A-4147-A177-3AD203B41FA5}">
                      <a16:colId xmlns:a16="http://schemas.microsoft.com/office/drawing/2014/main" val="3115914078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TOITURE ET FAUX PLAFOND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95550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659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Faux plafond en dalles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Moyennement isolé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(Laine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minérale,env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20 cm)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863277"/>
                  </a:ext>
                </a:extLst>
              </a:tr>
            </a:tbl>
          </a:graphicData>
        </a:graphic>
      </p:graphicFrame>
      <p:graphicFrame>
        <p:nvGraphicFramePr>
          <p:cNvPr id="7" name="tableauMenuiseries">
            <a:extLst>
              <a:ext uri="{FF2B5EF4-FFF2-40B4-BE49-F238E27FC236}">
                <a16:creationId xmlns:a16="http://schemas.microsoft.com/office/drawing/2014/main" id="{9C567A73-CFCB-6419-3DDE-BA0398D2C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68006"/>
              </p:ext>
            </p:extLst>
          </p:nvPr>
        </p:nvGraphicFramePr>
        <p:xfrm>
          <a:off x="240861" y="2593249"/>
          <a:ext cx="5863999" cy="456549"/>
        </p:xfrm>
        <a:graphic>
          <a:graphicData uri="http://schemas.openxmlformats.org/drawingml/2006/table">
            <a:tbl>
              <a:tblPr/>
              <a:tblGrid>
                <a:gridCol w="987872">
                  <a:extLst>
                    <a:ext uri="{9D8B030D-6E8A-4147-A177-3AD203B41FA5}">
                      <a16:colId xmlns:a16="http://schemas.microsoft.com/office/drawing/2014/main" val="1591265950"/>
                    </a:ext>
                  </a:extLst>
                </a:gridCol>
                <a:gridCol w="1170682">
                  <a:extLst>
                    <a:ext uri="{9D8B030D-6E8A-4147-A177-3AD203B41FA5}">
                      <a16:colId xmlns:a16="http://schemas.microsoft.com/office/drawing/2014/main" val="2936319664"/>
                    </a:ext>
                  </a:extLst>
                </a:gridCol>
                <a:gridCol w="741089">
                  <a:extLst>
                    <a:ext uri="{9D8B030D-6E8A-4147-A177-3AD203B41FA5}">
                      <a16:colId xmlns:a16="http://schemas.microsoft.com/office/drawing/2014/main" val="2739869232"/>
                    </a:ext>
                  </a:extLst>
                </a:gridCol>
                <a:gridCol w="1132220">
                  <a:extLst>
                    <a:ext uri="{9D8B030D-6E8A-4147-A177-3AD203B41FA5}">
                      <a16:colId xmlns:a16="http://schemas.microsoft.com/office/drawing/2014/main" val="1367575770"/>
                    </a:ext>
                  </a:extLst>
                </a:gridCol>
                <a:gridCol w="1832136">
                  <a:extLst>
                    <a:ext uri="{9D8B030D-6E8A-4147-A177-3AD203B41FA5}">
                      <a16:colId xmlns:a16="http://schemas.microsoft.com/office/drawing/2014/main" val="3144723141"/>
                    </a:ext>
                  </a:extLst>
                </a:gridCol>
              </a:tblGrid>
              <a:tr h="164201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MENUISERIES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86054855"/>
                  </a:ext>
                </a:extLst>
              </a:tr>
              <a:tr h="109468"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75041"/>
                  </a:ext>
                </a:extLst>
              </a:tr>
              <a:tr h="6878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Porte-fenêtre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Aluminium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DV 4-12-4 ou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éq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922272"/>
                  </a:ext>
                </a:extLst>
              </a:tr>
            </a:tbl>
          </a:graphicData>
        </a:graphic>
      </p:graphicFrame>
      <p:graphicFrame>
        <p:nvGraphicFramePr>
          <p:cNvPr id="8" name="tableauSols">
            <a:extLst>
              <a:ext uri="{FF2B5EF4-FFF2-40B4-BE49-F238E27FC236}">
                <a16:creationId xmlns:a16="http://schemas.microsoft.com/office/drawing/2014/main" id="{838FCDD2-4F30-2483-EFC3-69D4F00C5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137965"/>
              </p:ext>
            </p:extLst>
          </p:nvPr>
        </p:nvGraphicFramePr>
        <p:xfrm>
          <a:off x="249724" y="3225402"/>
          <a:ext cx="5855137" cy="533400"/>
        </p:xfrm>
        <a:graphic>
          <a:graphicData uri="http://schemas.openxmlformats.org/drawingml/2006/table">
            <a:tbl>
              <a:tblPr/>
              <a:tblGrid>
                <a:gridCol w="1895948">
                  <a:extLst>
                    <a:ext uri="{9D8B030D-6E8A-4147-A177-3AD203B41FA5}">
                      <a16:colId xmlns:a16="http://schemas.microsoft.com/office/drawing/2014/main" val="75992090"/>
                    </a:ext>
                  </a:extLst>
                </a:gridCol>
                <a:gridCol w="1116531">
                  <a:extLst>
                    <a:ext uri="{9D8B030D-6E8A-4147-A177-3AD203B41FA5}">
                      <a16:colId xmlns:a16="http://schemas.microsoft.com/office/drawing/2014/main" val="1316683716"/>
                    </a:ext>
                  </a:extLst>
                </a:gridCol>
                <a:gridCol w="1357163">
                  <a:extLst>
                    <a:ext uri="{9D8B030D-6E8A-4147-A177-3AD203B41FA5}">
                      <a16:colId xmlns:a16="http://schemas.microsoft.com/office/drawing/2014/main" val="2861349103"/>
                    </a:ext>
                  </a:extLst>
                </a:gridCol>
                <a:gridCol w="1485495">
                  <a:extLst>
                    <a:ext uri="{9D8B030D-6E8A-4147-A177-3AD203B41FA5}">
                      <a16:colId xmlns:a16="http://schemas.microsoft.com/office/drawing/2014/main" val="753739910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SOLS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3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86755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4551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terre plein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probablement no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sdf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930189"/>
                  </a:ext>
                </a:extLst>
              </a:tr>
            </a:tbl>
          </a:graphicData>
        </a:graphic>
      </p:graphicFrame>
      <p:sp>
        <p:nvSpPr>
          <p:cNvPr id="9" name="photo">
            <a:extLst>
              <a:ext uri="{FF2B5EF4-FFF2-40B4-BE49-F238E27FC236}">
                <a16:creationId xmlns:a16="http://schemas.microsoft.com/office/drawing/2014/main" id="{2D9F40D1-A987-A13E-FD7A-CAA9575C48DF}"/>
              </a:ext>
            </a:extLst>
          </p:cNvPr>
          <p:cNvSpPr/>
          <p:nvPr/>
        </p:nvSpPr>
        <p:spPr>
          <a:xfrm>
            <a:off x="6436822" y="1006728"/>
            <a:ext cx="5505453" cy="563163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DD03DDE-6EAC-E178-5A88-C3EF6E628F73}"/>
              </a:ext>
            </a:extLst>
          </p:cNvPr>
          <p:cNvSpPr txBox="1"/>
          <p:nvPr/>
        </p:nvSpPr>
        <p:spPr>
          <a:xfrm>
            <a:off x="0" y="6642556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i="1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379364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DA69037-67A0-911B-187D-52E1E19D286E}"/>
              </a:ext>
            </a:extLst>
          </p:cNvPr>
          <p:cNvSpPr txBox="1"/>
          <p:nvPr/>
        </p:nvSpPr>
        <p:spPr>
          <a:xfrm>
            <a:off x="1627832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 dirty="0">
                <a:solidFill>
                  <a:srgbClr val="FFFFFF"/>
                </a:solidFill>
                <a:latin typeface="Century Gothic" panose="020B0502020202020204" pitchFamily="34" charset="0"/>
                <a:ea typeface="Arial Narrow" charset="0"/>
                <a:cs typeface="Arial Narrow" charset="0"/>
              </a:rPr>
              <a:t>5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 – DESCRIPTIF DES SYSTEMES</a:t>
            </a:r>
          </a:p>
        </p:txBody>
      </p:sp>
      <p:sp>
        <p:nvSpPr>
          <p:cNvPr id="6" name="Descriptif des systèmes">
            <a:extLst>
              <a:ext uri="{FF2B5EF4-FFF2-40B4-BE49-F238E27FC236}">
                <a16:creationId xmlns:a16="http://schemas.microsoft.com/office/drawing/2014/main" id="{8EB9C361-8ED1-9CA4-950A-FE3D3A95E26A}"/>
              </a:ext>
            </a:extLst>
          </p:cNvPr>
          <p:cNvSpPr txBox="1"/>
          <p:nvPr/>
        </p:nvSpPr>
        <p:spPr>
          <a:xfrm>
            <a:off x="6436824" y="5253369"/>
            <a:ext cx="5505452" cy="338554"/>
          </a:xfrm>
          <a:prstGeom prst="rect">
            <a:avLst/>
          </a:prstGeom>
          <a:solidFill>
            <a:srgbClr val="004C64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  <p:graphicFrame>
        <p:nvGraphicFramePr>
          <p:cNvPr id="4" name="tableauEclairage">
            <a:extLst>
              <a:ext uri="{FF2B5EF4-FFF2-40B4-BE49-F238E27FC236}">
                <a16:creationId xmlns:a16="http://schemas.microsoft.com/office/drawing/2014/main" id="{155E2EF7-8CF0-4AEC-3AAC-8569F445D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202048"/>
              </p:ext>
            </p:extLst>
          </p:nvPr>
        </p:nvGraphicFramePr>
        <p:xfrm>
          <a:off x="127001" y="1016000"/>
          <a:ext cx="6113542" cy="533400"/>
        </p:xfrm>
        <a:graphic>
          <a:graphicData uri="http://schemas.openxmlformats.org/drawingml/2006/table">
            <a:tbl>
              <a:tblPr/>
              <a:tblGrid>
                <a:gridCol w="1990557">
                  <a:extLst>
                    <a:ext uri="{9D8B030D-6E8A-4147-A177-3AD203B41FA5}">
                      <a16:colId xmlns:a16="http://schemas.microsoft.com/office/drawing/2014/main" val="1793937056"/>
                    </a:ext>
                  </a:extLst>
                </a:gridCol>
                <a:gridCol w="2069431">
                  <a:extLst>
                    <a:ext uri="{9D8B030D-6E8A-4147-A177-3AD203B41FA5}">
                      <a16:colId xmlns:a16="http://schemas.microsoft.com/office/drawing/2014/main" val="2524973161"/>
                    </a:ext>
                  </a:extLst>
                </a:gridCol>
                <a:gridCol w="2053554">
                  <a:extLst>
                    <a:ext uri="{9D8B030D-6E8A-4147-A177-3AD203B41FA5}">
                      <a16:colId xmlns:a16="http://schemas.microsoft.com/office/drawing/2014/main" val="1103319014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ECLAIRAGE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696214"/>
                  </a:ext>
                </a:extLst>
              </a:tr>
              <a:tr h="160688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1565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Tube fluorescent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régulé par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96301"/>
                  </a:ext>
                </a:extLst>
              </a:tr>
            </a:tbl>
          </a:graphicData>
        </a:graphic>
      </p:graphicFrame>
      <p:graphicFrame>
        <p:nvGraphicFramePr>
          <p:cNvPr id="7" name="tableauVentilation">
            <a:extLst>
              <a:ext uri="{FF2B5EF4-FFF2-40B4-BE49-F238E27FC236}">
                <a16:creationId xmlns:a16="http://schemas.microsoft.com/office/drawing/2014/main" id="{772FCC8E-F57E-003C-A682-3681075EE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408227"/>
              </p:ext>
            </p:extLst>
          </p:nvPr>
        </p:nvGraphicFramePr>
        <p:xfrm>
          <a:off x="127000" y="2249859"/>
          <a:ext cx="6113543" cy="533400"/>
        </p:xfrm>
        <a:graphic>
          <a:graphicData uri="http://schemas.openxmlformats.org/drawingml/2006/table">
            <a:tbl>
              <a:tblPr/>
              <a:tblGrid>
                <a:gridCol w="2009754">
                  <a:extLst>
                    <a:ext uri="{9D8B030D-6E8A-4147-A177-3AD203B41FA5}">
                      <a16:colId xmlns:a16="http://schemas.microsoft.com/office/drawing/2014/main" val="486084234"/>
                    </a:ext>
                  </a:extLst>
                </a:gridCol>
                <a:gridCol w="2040610">
                  <a:extLst>
                    <a:ext uri="{9D8B030D-6E8A-4147-A177-3AD203B41FA5}">
                      <a16:colId xmlns:a16="http://schemas.microsoft.com/office/drawing/2014/main" val="3582835150"/>
                    </a:ext>
                  </a:extLst>
                </a:gridCol>
                <a:gridCol w="2063179">
                  <a:extLst>
                    <a:ext uri="{9D8B030D-6E8A-4147-A177-3AD203B41FA5}">
                      <a16:colId xmlns:a16="http://schemas.microsoft.com/office/drawing/2014/main" val="3359446599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</a:t>
                      </a:r>
                      <a:endParaRPr lang="fr-F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97172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4067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  <a:endParaRPr lang="fr-FR" sz="1100" b="1" i="0" u="none" strike="noStrike" dirty="0">
                        <a:solidFill>
                          <a:srgbClr val="1F4E78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 naturelle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régulé par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54312"/>
                  </a:ext>
                </a:extLst>
              </a:tr>
            </a:tbl>
          </a:graphicData>
        </a:graphic>
      </p:graphicFrame>
      <p:graphicFrame>
        <p:nvGraphicFramePr>
          <p:cNvPr id="8" name="tableauECS">
            <a:extLst>
              <a:ext uri="{FF2B5EF4-FFF2-40B4-BE49-F238E27FC236}">
                <a16:creationId xmlns:a16="http://schemas.microsoft.com/office/drawing/2014/main" id="{A4F95A4A-8154-13FB-6A88-01C6CE49F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246530"/>
              </p:ext>
            </p:extLst>
          </p:nvPr>
        </p:nvGraphicFramePr>
        <p:xfrm>
          <a:off x="127000" y="3429000"/>
          <a:ext cx="6113544" cy="533400"/>
        </p:xfrm>
        <a:graphic>
          <a:graphicData uri="http://schemas.openxmlformats.org/drawingml/2006/table">
            <a:tbl>
              <a:tblPr/>
              <a:tblGrid>
                <a:gridCol w="1592263">
                  <a:extLst>
                    <a:ext uri="{9D8B030D-6E8A-4147-A177-3AD203B41FA5}">
                      <a16:colId xmlns:a16="http://schemas.microsoft.com/office/drawing/2014/main" val="516980052"/>
                    </a:ext>
                  </a:extLst>
                </a:gridCol>
                <a:gridCol w="2032605">
                  <a:extLst>
                    <a:ext uri="{9D8B030D-6E8A-4147-A177-3AD203B41FA5}">
                      <a16:colId xmlns:a16="http://schemas.microsoft.com/office/drawing/2014/main" val="867641606"/>
                    </a:ext>
                  </a:extLst>
                </a:gridCol>
                <a:gridCol w="2488676">
                  <a:extLst>
                    <a:ext uri="{9D8B030D-6E8A-4147-A177-3AD203B41FA5}">
                      <a16:colId xmlns:a16="http://schemas.microsoft.com/office/drawing/2014/main" val="174171261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ECS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3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87533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9182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 naturelle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(Atlantic  ;200 l)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696370"/>
                  </a:ext>
                </a:extLst>
              </a:tr>
            </a:tbl>
          </a:graphicData>
        </a:graphic>
      </p:graphicFrame>
      <p:sp>
        <p:nvSpPr>
          <p:cNvPr id="9" name="photo">
            <a:extLst>
              <a:ext uri="{FF2B5EF4-FFF2-40B4-BE49-F238E27FC236}">
                <a16:creationId xmlns:a16="http://schemas.microsoft.com/office/drawing/2014/main" id="{BDCF1514-CFC6-5FE2-E5C2-4016B381A175}"/>
              </a:ext>
            </a:extLst>
          </p:cNvPr>
          <p:cNvSpPr/>
          <p:nvPr/>
        </p:nvSpPr>
        <p:spPr>
          <a:xfrm>
            <a:off x="6436822" y="1006729"/>
            <a:ext cx="5505453" cy="42244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1CAA1DD-1F07-59E4-4150-0C67381E32CE}"/>
              </a:ext>
            </a:extLst>
          </p:cNvPr>
          <p:cNvSpPr txBox="1"/>
          <p:nvPr/>
        </p:nvSpPr>
        <p:spPr>
          <a:xfrm>
            <a:off x="0" y="6642556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i="1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460362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DA69037-67A0-911B-187D-52E1E19D286E}"/>
              </a:ext>
            </a:extLst>
          </p:cNvPr>
          <p:cNvSpPr txBox="1"/>
          <p:nvPr/>
        </p:nvSpPr>
        <p:spPr>
          <a:xfrm>
            <a:off x="1627832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6 – DESCRIPTIF DU CHAUFFAGE</a:t>
            </a:r>
          </a:p>
        </p:txBody>
      </p:sp>
      <p:sp>
        <p:nvSpPr>
          <p:cNvPr id="6" name="Descriptif du chauffage">
            <a:extLst>
              <a:ext uri="{FF2B5EF4-FFF2-40B4-BE49-F238E27FC236}">
                <a16:creationId xmlns:a16="http://schemas.microsoft.com/office/drawing/2014/main" id="{8EB9C361-8ED1-9CA4-950A-FE3D3A95E26A}"/>
              </a:ext>
            </a:extLst>
          </p:cNvPr>
          <p:cNvSpPr txBox="1"/>
          <p:nvPr/>
        </p:nvSpPr>
        <p:spPr>
          <a:xfrm>
            <a:off x="6436824" y="5253369"/>
            <a:ext cx="5505452" cy="338554"/>
          </a:xfrm>
          <a:prstGeom prst="rect">
            <a:avLst/>
          </a:prstGeom>
          <a:solidFill>
            <a:srgbClr val="004C64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  <p:graphicFrame>
        <p:nvGraphicFramePr>
          <p:cNvPr id="4" name="tableauEmetteurs">
            <a:extLst>
              <a:ext uri="{FF2B5EF4-FFF2-40B4-BE49-F238E27FC236}">
                <a16:creationId xmlns:a16="http://schemas.microsoft.com/office/drawing/2014/main" id="{66EBB3F5-FD86-80C1-EFD3-9C7014689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950311"/>
              </p:ext>
            </p:extLst>
          </p:nvPr>
        </p:nvGraphicFramePr>
        <p:xfrm>
          <a:off x="149940" y="1115465"/>
          <a:ext cx="5946059" cy="533400"/>
        </p:xfrm>
        <a:graphic>
          <a:graphicData uri="http://schemas.openxmlformats.org/drawingml/2006/table">
            <a:tbl>
              <a:tblPr/>
              <a:tblGrid>
                <a:gridCol w="1399605">
                  <a:extLst>
                    <a:ext uri="{9D8B030D-6E8A-4147-A177-3AD203B41FA5}">
                      <a16:colId xmlns:a16="http://schemas.microsoft.com/office/drawing/2014/main" val="775377458"/>
                    </a:ext>
                  </a:extLst>
                </a:gridCol>
                <a:gridCol w="361188">
                  <a:extLst>
                    <a:ext uri="{9D8B030D-6E8A-4147-A177-3AD203B41FA5}">
                      <a16:colId xmlns:a16="http://schemas.microsoft.com/office/drawing/2014/main" val="1025018918"/>
                    </a:ext>
                  </a:extLst>
                </a:gridCol>
                <a:gridCol w="2654732">
                  <a:extLst>
                    <a:ext uri="{9D8B030D-6E8A-4147-A177-3AD203B41FA5}">
                      <a16:colId xmlns:a16="http://schemas.microsoft.com/office/drawing/2014/main" val="3532419179"/>
                    </a:ext>
                  </a:extLst>
                </a:gridCol>
                <a:gridCol w="1530534">
                  <a:extLst>
                    <a:ext uri="{9D8B030D-6E8A-4147-A177-3AD203B41FA5}">
                      <a16:colId xmlns:a16="http://schemas.microsoft.com/office/drawing/2014/main" val="1275283422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EMETTEURS CHAUFFAGE / CLIMATISATION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83472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083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PLAFOND RAYONNANT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sdf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564058"/>
                  </a:ext>
                </a:extLst>
              </a:tr>
            </a:tbl>
          </a:graphicData>
        </a:graphic>
      </p:graphicFrame>
      <p:graphicFrame>
        <p:nvGraphicFramePr>
          <p:cNvPr id="8" name="tableauProduction">
            <a:extLst>
              <a:ext uri="{FF2B5EF4-FFF2-40B4-BE49-F238E27FC236}">
                <a16:creationId xmlns:a16="http://schemas.microsoft.com/office/drawing/2014/main" id="{31CFF4BE-45F7-391A-204F-EACFE65BC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35927"/>
              </p:ext>
            </p:extLst>
          </p:nvPr>
        </p:nvGraphicFramePr>
        <p:xfrm>
          <a:off x="149940" y="2392772"/>
          <a:ext cx="5946058" cy="890875"/>
        </p:xfrm>
        <a:graphic>
          <a:graphicData uri="http://schemas.openxmlformats.org/drawingml/2006/table">
            <a:tbl>
              <a:tblPr/>
              <a:tblGrid>
                <a:gridCol w="1342659">
                  <a:extLst>
                    <a:ext uri="{9D8B030D-6E8A-4147-A177-3AD203B41FA5}">
                      <a16:colId xmlns:a16="http://schemas.microsoft.com/office/drawing/2014/main" val="2557114044"/>
                    </a:ext>
                  </a:extLst>
                </a:gridCol>
                <a:gridCol w="273327">
                  <a:extLst>
                    <a:ext uri="{9D8B030D-6E8A-4147-A177-3AD203B41FA5}">
                      <a16:colId xmlns:a16="http://schemas.microsoft.com/office/drawing/2014/main" val="3886438790"/>
                    </a:ext>
                  </a:extLst>
                </a:gridCol>
                <a:gridCol w="2505377">
                  <a:extLst>
                    <a:ext uri="{9D8B030D-6E8A-4147-A177-3AD203B41FA5}">
                      <a16:colId xmlns:a16="http://schemas.microsoft.com/office/drawing/2014/main" val="3652922138"/>
                    </a:ext>
                  </a:extLst>
                </a:gridCol>
                <a:gridCol w="1824695">
                  <a:extLst>
                    <a:ext uri="{9D8B030D-6E8A-4147-A177-3AD203B41FA5}">
                      <a16:colId xmlns:a16="http://schemas.microsoft.com/office/drawing/2014/main" val="778122155"/>
                    </a:ext>
                  </a:extLst>
                </a:gridCol>
              </a:tblGrid>
              <a:tr h="134952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PRODUCTION DE CHAUFFAGE / CLIMATISATION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045856"/>
                  </a:ext>
                </a:extLst>
              </a:tr>
              <a:tr h="134952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283103"/>
                  </a:ext>
                </a:extLst>
              </a:tr>
              <a:tr h="55559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 Light" panose="020F0302020204030204" pitchFamily="34" charset="0"/>
                        </a:rPr>
                        <a:t>Grande salle et bar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Chaudière gaz à condensation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(Atlantic ,70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kw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922109"/>
                  </a:ext>
                </a:extLst>
              </a:tr>
            </a:tbl>
          </a:graphicData>
        </a:graphic>
      </p:graphicFrame>
      <p:sp>
        <p:nvSpPr>
          <p:cNvPr id="7" name="photo">
            <a:extLst>
              <a:ext uri="{FF2B5EF4-FFF2-40B4-BE49-F238E27FC236}">
                <a16:creationId xmlns:a16="http://schemas.microsoft.com/office/drawing/2014/main" id="{9B831C8D-715F-8B16-060A-7EC5869B73F8}"/>
              </a:ext>
            </a:extLst>
          </p:cNvPr>
          <p:cNvSpPr/>
          <p:nvPr/>
        </p:nvSpPr>
        <p:spPr>
          <a:xfrm>
            <a:off x="6436822" y="1006729"/>
            <a:ext cx="5505453" cy="42244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B72642B-B0CD-C3D9-E920-B64AFD009CE0}"/>
              </a:ext>
            </a:extLst>
          </p:cNvPr>
          <p:cNvSpPr txBox="1"/>
          <p:nvPr/>
        </p:nvSpPr>
        <p:spPr>
          <a:xfrm>
            <a:off x="0" y="6642556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i="1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597954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5B5E2BC-091C-067B-74F5-7C4141D3B46D}"/>
              </a:ext>
            </a:extLst>
          </p:cNvPr>
          <p:cNvSpPr txBox="1"/>
          <p:nvPr/>
        </p:nvSpPr>
        <p:spPr>
          <a:xfrm>
            <a:off x="1526340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FFFFFF"/>
                </a:solidFill>
                <a:latin typeface="Century Gothic" panose="020B0502020202020204" pitchFamily="34" charset="0"/>
                <a:ea typeface="Arial Narrow" charset="0"/>
                <a:cs typeface="Arial Narrow" charset="0"/>
              </a:rPr>
              <a:t>7</a:t>
            </a: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 – PRECONISATIONS</a:t>
            </a:r>
          </a:p>
        </p:txBody>
      </p:sp>
      <p:graphicFrame>
        <p:nvGraphicFramePr>
          <p:cNvPr id="3" name="tableauPreconisations">
            <a:extLst>
              <a:ext uri="{FF2B5EF4-FFF2-40B4-BE49-F238E27FC236}">
                <a16:creationId xmlns:a16="http://schemas.microsoft.com/office/drawing/2014/main" id="{E00B247E-2D7E-5ABE-E8CE-19DC8B6D3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158914"/>
              </p:ext>
            </p:extLst>
          </p:nvPr>
        </p:nvGraphicFramePr>
        <p:xfrm>
          <a:off x="1452891" y="1658052"/>
          <a:ext cx="38926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2683">
                  <a:extLst>
                    <a:ext uri="{9D8B030D-6E8A-4147-A177-3AD203B41FA5}">
                      <a16:colId xmlns:a16="http://schemas.microsoft.com/office/drawing/2014/main" val="487097777"/>
                    </a:ext>
                  </a:extLst>
                </a:gridCol>
              </a:tblGrid>
              <a:tr h="247860">
                <a:tc>
                  <a:txBody>
                    <a:bodyPr/>
                    <a:lstStyle/>
                    <a:p>
                      <a:pPr algn="l"/>
                      <a:r>
                        <a:rPr lang="fr-FR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Remplacer les tubes fluo par des LEDS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5188765"/>
                  </a:ext>
                </a:extLst>
              </a:tr>
            </a:tbl>
          </a:graphicData>
        </a:graphic>
      </p:graphicFrame>
      <p:sp>
        <p:nvSpPr>
          <p:cNvPr id="4" name="photo">
            <a:extLst>
              <a:ext uri="{FF2B5EF4-FFF2-40B4-BE49-F238E27FC236}">
                <a16:creationId xmlns:a16="http://schemas.microsoft.com/office/drawing/2014/main" id="{818AF3F4-D54F-83E7-A76C-DDC7CB078379}"/>
              </a:ext>
            </a:extLst>
          </p:cNvPr>
          <p:cNvSpPr/>
          <p:nvPr/>
        </p:nvSpPr>
        <p:spPr>
          <a:xfrm>
            <a:off x="5497034" y="1179000"/>
            <a:ext cx="6317652" cy="550039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B13036D7-7F92-9A38-ABCE-394B6DFCE288}"/>
              </a:ext>
            </a:extLst>
          </p:cNvPr>
          <p:cNvSpPr/>
          <p:nvPr/>
        </p:nvSpPr>
        <p:spPr>
          <a:xfrm rot="5400000">
            <a:off x="-1672829" y="3461936"/>
            <a:ext cx="4490913" cy="883145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9" name="ZoneTexte 2">
            <a:extLst>
              <a:ext uri="{FF2B5EF4-FFF2-40B4-BE49-F238E27FC236}">
                <a16:creationId xmlns:a16="http://schemas.microsoft.com/office/drawing/2014/main" id="{DEF03BF0-B956-1290-C668-21D06152DFEC}"/>
              </a:ext>
            </a:extLst>
          </p:cNvPr>
          <p:cNvSpPr txBox="1"/>
          <p:nvPr/>
        </p:nvSpPr>
        <p:spPr>
          <a:xfrm>
            <a:off x="64626" y="1034687"/>
            <a:ext cx="1388265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Impact faible</a:t>
            </a:r>
          </a:p>
        </p:txBody>
      </p:sp>
      <p:sp>
        <p:nvSpPr>
          <p:cNvPr id="10" name="ZoneTexte 3">
            <a:extLst>
              <a:ext uri="{FF2B5EF4-FFF2-40B4-BE49-F238E27FC236}">
                <a16:creationId xmlns:a16="http://schemas.microsoft.com/office/drawing/2014/main" id="{D78553FD-B6D9-49A1-6BE1-389BF57203F6}"/>
              </a:ext>
            </a:extLst>
          </p:cNvPr>
          <p:cNvSpPr txBox="1"/>
          <p:nvPr/>
        </p:nvSpPr>
        <p:spPr>
          <a:xfrm>
            <a:off x="64626" y="6310065"/>
            <a:ext cx="1256883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Impact Fort</a:t>
            </a:r>
          </a:p>
        </p:txBody>
      </p:sp>
    </p:spTree>
    <p:extLst>
      <p:ext uri="{BB962C8B-B14F-4D97-AF65-F5344CB8AC3E}">
        <p14:creationId xmlns:p14="http://schemas.microsoft.com/office/powerpoint/2010/main" val="1494005330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Personnalisé 1">
      <a:dk1>
        <a:srgbClr val="222B35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uper polices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347</Words>
  <Application>Microsoft Office PowerPoint</Application>
  <PresentationFormat>Grand écran</PresentationFormat>
  <Paragraphs>148</Paragraphs>
  <Slides>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1_Thème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Valentin KNOEPFFLER</dc:creator>
  <cp:lastModifiedBy>Theo LEBAIL</cp:lastModifiedBy>
  <cp:revision>161</cp:revision>
  <dcterms:created xsi:type="dcterms:W3CDTF">2023-04-03T13:52:31Z</dcterms:created>
  <dcterms:modified xsi:type="dcterms:W3CDTF">2023-07-05T14:47:06Z</dcterms:modified>
</cp:coreProperties>
</file>