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3" r:id="rId2"/>
    <p:sldId id="258" r:id="rId3"/>
    <p:sldId id="284" r:id="rId4"/>
    <p:sldId id="286" r:id="rId5"/>
    <p:sldId id="287" r:id="rId6"/>
    <p:sldId id="285" r:id="rId7"/>
    <p:sldId id="290" r:id="rId8"/>
    <p:sldId id="291" r:id="rId9"/>
    <p:sldId id="306" r:id="rId10"/>
    <p:sldId id="289" r:id="rId11"/>
    <p:sldId id="288" r:id="rId12"/>
    <p:sldId id="293" r:id="rId13"/>
    <p:sldId id="295" r:id="rId14"/>
    <p:sldId id="296" r:id="rId15"/>
    <p:sldId id="304" r:id="rId16"/>
    <p:sldId id="303" r:id="rId17"/>
    <p:sldId id="302" r:id="rId18"/>
    <p:sldId id="298" r:id="rId19"/>
    <p:sldId id="299" r:id="rId20"/>
    <p:sldId id="300" r:id="rId21"/>
    <p:sldId id="305" r:id="rId22"/>
    <p:sldId id="30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CEE44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797" autoAdjust="0"/>
    <p:restoredTop sz="94660" autoAdjust="0"/>
  </p:normalViewPr>
  <p:slideViewPr>
    <p:cSldViewPr>
      <p:cViewPr>
        <p:scale>
          <a:sx n="60" d="100"/>
          <a:sy n="60" d="100"/>
        </p:scale>
        <p:origin x="-1308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4B0F-0C7B-4CF3-AD9A-4540513123B9}" type="datetimeFigureOut">
              <a:rPr lang="en-US" smtClean="0"/>
              <a:pPr/>
              <a:t>18-Jul-14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6059B-101C-48FE-B878-4C9B1C7D3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C8B7C-9ADF-464E-9428-92B7E881074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4221163"/>
            <a:ext cx="9144000" cy="2636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90" name="Group 18"/>
          <p:cNvGrpSpPr>
            <a:grpSpLocks/>
          </p:cNvGrpSpPr>
          <p:nvPr/>
        </p:nvGrpSpPr>
        <p:grpSpPr bwMode="auto">
          <a:xfrm rot="-10800000">
            <a:off x="7413625" y="5162550"/>
            <a:ext cx="1655763" cy="1630363"/>
            <a:chOff x="0" y="2704"/>
            <a:chExt cx="1063" cy="1086"/>
          </a:xfrm>
        </p:grpSpPr>
        <p:sp>
          <p:nvSpPr>
            <p:cNvPr id="3091" name="Rectangle 19"/>
            <p:cNvSpPr>
              <a:spLocks noChangeArrowheads="1"/>
            </p:cNvSpPr>
            <p:nvPr userDrawn="1"/>
          </p:nvSpPr>
          <p:spPr bwMode="ltGray">
            <a:xfrm>
              <a:off x="0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92" name="Rectangle 20"/>
            <p:cNvSpPr>
              <a:spLocks noChangeArrowheads="1"/>
            </p:cNvSpPr>
            <p:nvPr userDrawn="1"/>
          </p:nvSpPr>
          <p:spPr bwMode="ltGray">
            <a:xfrm>
              <a:off x="295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93" name="Rectangle 21"/>
            <p:cNvSpPr>
              <a:spLocks noChangeArrowheads="1"/>
            </p:cNvSpPr>
            <p:nvPr userDrawn="1"/>
          </p:nvSpPr>
          <p:spPr bwMode="ltGray">
            <a:xfrm>
              <a:off x="567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94" name="Rectangle 22"/>
            <p:cNvSpPr>
              <a:spLocks noChangeArrowheads="1"/>
            </p:cNvSpPr>
            <p:nvPr userDrawn="1"/>
          </p:nvSpPr>
          <p:spPr bwMode="ltGray">
            <a:xfrm>
              <a:off x="0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95" name="Rectangle 23"/>
            <p:cNvSpPr>
              <a:spLocks noChangeArrowheads="1"/>
            </p:cNvSpPr>
            <p:nvPr userDrawn="1"/>
          </p:nvSpPr>
          <p:spPr bwMode="ltGray">
            <a:xfrm>
              <a:off x="295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96" name="Rectangle 24"/>
            <p:cNvSpPr>
              <a:spLocks noChangeArrowheads="1"/>
            </p:cNvSpPr>
            <p:nvPr userDrawn="1"/>
          </p:nvSpPr>
          <p:spPr bwMode="ltGray">
            <a:xfrm>
              <a:off x="567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97" name="Rectangle 25"/>
            <p:cNvSpPr>
              <a:spLocks noChangeArrowheads="1"/>
            </p:cNvSpPr>
            <p:nvPr userDrawn="1"/>
          </p:nvSpPr>
          <p:spPr bwMode="ltGray">
            <a:xfrm>
              <a:off x="839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98" name="Rectangle 26"/>
            <p:cNvSpPr>
              <a:spLocks noChangeArrowheads="1"/>
            </p:cNvSpPr>
            <p:nvPr userDrawn="1"/>
          </p:nvSpPr>
          <p:spPr bwMode="lt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99" name="Rectangle 27"/>
            <p:cNvSpPr>
              <a:spLocks noChangeArrowheads="1"/>
            </p:cNvSpPr>
            <p:nvPr userDrawn="1"/>
          </p:nvSpPr>
          <p:spPr bwMode="lt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00" name="Rectangle 28"/>
            <p:cNvSpPr>
              <a:spLocks noChangeArrowheads="1"/>
            </p:cNvSpPr>
            <p:nvPr userDrawn="1"/>
          </p:nvSpPr>
          <p:spPr bwMode="lt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081088" y="5443538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20638" y="4281488"/>
            <a:ext cx="1655762" cy="1630362"/>
            <a:chOff x="0" y="2704"/>
            <a:chExt cx="1063" cy="1086"/>
          </a:xfrm>
        </p:grpSpPr>
        <p:sp>
          <p:nvSpPr>
            <p:cNvPr id="3102" name="Rectangle 30"/>
            <p:cNvSpPr>
              <a:spLocks noChangeArrowheads="1"/>
            </p:cNvSpPr>
            <p:nvPr userDrawn="1"/>
          </p:nvSpPr>
          <p:spPr bwMode="ltGray">
            <a:xfrm>
              <a:off x="0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03" name="Rectangle 31"/>
            <p:cNvSpPr>
              <a:spLocks noChangeArrowheads="1"/>
            </p:cNvSpPr>
            <p:nvPr userDrawn="1"/>
          </p:nvSpPr>
          <p:spPr bwMode="ltGray">
            <a:xfrm>
              <a:off x="295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04" name="Rectangle 32"/>
            <p:cNvSpPr>
              <a:spLocks noChangeArrowheads="1"/>
            </p:cNvSpPr>
            <p:nvPr userDrawn="1"/>
          </p:nvSpPr>
          <p:spPr bwMode="ltGray">
            <a:xfrm>
              <a:off x="567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05" name="Rectangle 33"/>
            <p:cNvSpPr>
              <a:spLocks noChangeArrowheads="1"/>
            </p:cNvSpPr>
            <p:nvPr userDrawn="1"/>
          </p:nvSpPr>
          <p:spPr bwMode="ltGray">
            <a:xfrm>
              <a:off x="0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06" name="Rectangle 34"/>
            <p:cNvSpPr>
              <a:spLocks noChangeArrowheads="1"/>
            </p:cNvSpPr>
            <p:nvPr userDrawn="1"/>
          </p:nvSpPr>
          <p:spPr bwMode="ltGray">
            <a:xfrm>
              <a:off x="295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07" name="Rectangle 35"/>
            <p:cNvSpPr>
              <a:spLocks noChangeArrowheads="1"/>
            </p:cNvSpPr>
            <p:nvPr userDrawn="1"/>
          </p:nvSpPr>
          <p:spPr bwMode="ltGray">
            <a:xfrm>
              <a:off x="567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08" name="Rectangle 36"/>
            <p:cNvSpPr>
              <a:spLocks noChangeArrowheads="1"/>
            </p:cNvSpPr>
            <p:nvPr userDrawn="1"/>
          </p:nvSpPr>
          <p:spPr bwMode="ltGray">
            <a:xfrm>
              <a:off x="839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09" name="Rectangle 37"/>
            <p:cNvSpPr>
              <a:spLocks noChangeArrowheads="1"/>
            </p:cNvSpPr>
            <p:nvPr userDrawn="1"/>
          </p:nvSpPr>
          <p:spPr bwMode="lt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10" name="Rectangle 38"/>
            <p:cNvSpPr>
              <a:spLocks noChangeArrowheads="1"/>
            </p:cNvSpPr>
            <p:nvPr userDrawn="1"/>
          </p:nvSpPr>
          <p:spPr bwMode="lt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11" name="Rectangle 39"/>
            <p:cNvSpPr>
              <a:spLocks noChangeArrowheads="1"/>
            </p:cNvSpPr>
            <p:nvPr userDrawn="1"/>
          </p:nvSpPr>
          <p:spPr bwMode="lt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4572000"/>
            <a:ext cx="7239000" cy="631825"/>
          </a:xfrm>
        </p:spPr>
        <p:txBody>
          <a:bodyPr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006F7A-5FC3-4268-B975-0CD0CE97A6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22F931-D5E5-4FAE-857F-95C7EA4191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76250" y="6565900"/>
            <a:ext cx="609600" cy="268288"/>
          </a:xfrm>
        </p:spPr>
        <p:txBody>
          <a:bodyPr/>
          <a:lstStyle>
            <a:lvl1pPr>
              <a:defRPr/>
            </a:lvl1pPr>
          </a:lstStyle>
          <a:p>
            <a:fld id="{AA43264A-5865-44E2-BE61-30A8996766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6752D-13EE-4345-8EF6-BC0B2F60C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67DCAB-E558-47F2-9960-372A7DDF5B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C74EDE-1C70-4852-A4CD-F005D6A266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9C0D69-7B0A-4C86-A7F6-C10F7C516B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 Logo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F49F11-9412-4E12-87E7-F020FD42F4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4BF966-85DF-4DC4-8B03-36EC3F2D6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 Logo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947311-F927-4CB7-ABC4-28B0AEAE00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32ADCD-6C36-4C4D-84F8-879CAA8E5E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81A3A0-C4B8-42BF-8629-18072A1F27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/>
        </p:nvSpPr>
        <p:spPr bwMode="gray">
          <a:xfrm>
            <a:off x="0" y="6562725"/>
            <a:ext cx="91440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white">
          <a:xfrm>
            <a:off x="0" y="0"/>
            <a:ext cx="91440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44450" y="44450"/>
            <a:ext cx="863600" cy="847725"/>
            <a:chOff x="0" y="2704"/>
            <a:chExt cx="1063" cy="1086"/>
          </a:xfrm>
        </p:grpSpPr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0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>
              <a:off x="295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>
              <a:off x="567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Rectangle 20"/>
            <p:cNvSpPr>
              <a:spLocks noChangeArrowheads="1"/>
            </p:cNvSpPr>
            <p:nvPr userDrawn="1"/>
          </p:nvSpPr>
          <p:spPr bwMode="gray">
            <a:xfrm>
              <a:off x="0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Rectangle 21"/>
            <p:cNvSpPr>
              <a:spLocks noChangeArrowheads="1"/>
            </p:cNvSpPr>
            <p:nvPr userDrawn="1"/>
          </p:nvSpPr>
          <p:spPr bwMode="gray">
            <a:xfrm>
              <a:off x="295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Rectangle 22"/>
            <p:cNvSpPr>
              <a:spLocks noChangeArrowheads="1"/>
            </p:cNvSpPr>
            <p:nvPr userDrawn="1"/>
          </p:nvSpPr>
          <p:spPr bwMode="gray">
            <a:xfrm>
              <a:off x="567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Rectangle 23"/>
            <p:cNvSpPr>
              <a:spLocks noChangeArrowheads="1"/>
            </p:cNvSpPr>
            <p:nvPr userDrawn="1"/>
          </p:nvSpPr>
          <p:spPr bwMode="gray">
            <a:xfrm>
              <a:off x="839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Rectangle 24"/>
            <p:cNvSpPr>
              <a:spLocks noChangeArrowheads="1"/>
            </p:cNvSpPr>
            <p:nvPr userDrawn="1"/>
          </p:nvSpPr>
          <p:spPr bwMode="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Rectangle 25"/>
            <p:cNvSpPr>
              <a:spLocks noChangeArrowheads="1"/>
            </p:cNvSpPr>
            <p:nvPr userDrawn="1"/>
          </p:nvSpPr>
          <p:spPr bwMode="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Rectangle 26"/>
            <p:cNvSpPr>
              <a:spLocks noChangeArrowheads="1"/>
            </p:cNvSpPr>
            <p:nvPr userDrawn="1"/>
          </p:nvSpPr>
          <p:spPr bwMode="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1" name="Group 27"/>
          <p:cNvGrpSpPr>
            <a:grpSpLocks/>
          </p:cNvGrpSpPr>
          <p:nvPr/>
        </p:nvGrpSpPr>
        <p:grpSpPr bwMode="auto">
          <a:xfrm rot="-10800000">
            <a:off x="8228013" y="22225"/>
            <a:ext cx="863600" cy="847725"/>
            <a:chOff x="0" y="2704"/>
            <a:chExt cx="1063" cy="1086"/>
          </a:xfrm>
        </p:grpSpPr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0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295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Rectangle 30"/>
            <p:cNvSpPr>
              <a:spLocks noChangeArrowheads="1"/>
            </p:cNvSpPr>
            <p:nvPr userDrawn="1"/>
          </p:nvSpPr>
          <p:spPr bwMode="gray">
            <a:xfrm>
              <a:off x="567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gray">
            <a:xfrm>
              <a:off x="0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Rectangle 32"/>
            <p:cNvSpPr>
              <a:spLocks noChangeArrowheads="1"/>
            </p:cNvSpPr>
            <p:nvPr userDrawn="1"/>
          </p:nvSpPr>
          <p:spPr bwMode="gray">
            <a:xfrm>
              <a:off x="295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gray">
            <a:xfrm>
              <a:off x="567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Rectangle 34"/>
            <p:cNvSpPr>
              <a:spLocks noChangeArrowheads="1"/>
            </p:cNvSpPr>
            <p:nvPr userDrawn="1"/>
          </p:nvSpPr>
          <p:spPr bwMode="gray">
            <a:xfrm>
              <a:off x="839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Rectangle 35"/>
            <p:cNvSpPr>
              <a:spLocks noChangeArrowheads="1"/>
            </p:cNvSpPr>
            <p:nvPr userDrawn="1"/>
          </p:nvSpPr>
          <p:spPr bwMode="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Rectangle 36"/>
            <p:cNvSpPr>
              <a:spLocks noChangeArrowheads="1"/>
            </p:cNvSpPr>
            <p:nvPr userDrawn="1"/>
          </p:nvSpPr>
          <p:spPr bwMode="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62800" y="6567488"/>
            <a:ext cx="1524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r>
              <a:rPr lang="en-US"/>
              <a:t>Company 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6250" y="6565900"/>
            <a:ext cx="609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fld id="{FB8F2B1E-F1FD-43E4-B86F-D78D651B77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838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599D1-1074-447E-8FC7-1176092B171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870325" y="1719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81000"/>
            <a:ext cx="9067800" cy="1295400"/>
          </a:xfrm>
        </p:spPr>
        <p:txBody>
          <a:bodyPr/>
          <a:lstStyle/>
          <a:p>
            <a:pPr eaLnBrk="1" hangingPunct="1"/>
            <a:r>
              <a:rPr lang="en-US" sz="3000" b="1" dirty="0" smtClean="0">
                <a:solidFill>
                  <a:srgbClr val="0066FF"/>
                </a:solidFill>
                <a:latin typeface="Times New Roman" pitchFamily="18" charset="0"/>
              </a:rPr>
              <a:t/>
            </a:r>
            <a:br>
              <a:rPr lang="en-US" sz="3000" b="1" dirty="0" smtClean="0">
                <a:solidFill>
                  <a:srgbClr val="0066FF"/>
                </a:solidFill>
                <a:latin typeface="Times New Roman" pitchFamily="18" charset="0"/>
              </a:rPr>
            </a:b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</a:rPr>
              <a:t>KHOA KỸ THUẬT VÀ CÔNG NGHỆ</a:t>
            </a:r>
            <a:br>
              <a:rPr lang="en-US" sz="2800" b="1" dirty="0" smtClean="0">
                <a:solidFill>
                  <a:srgbClr val="FFFF00"/>
                </a:solidFill>
                <a:latin typeface="Times New Roman" pitchFamily="18" charset="0"/>
              </a:rPr>
            </a:b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</a:rPr>
              <a:t>BỘ MÔN CÔNG NGHỆ THÔNG TIN</a:t>
            </a:r>
          </a:p>
        </p:txBody>
      </p:sp>
      <p:pic>
        <p:nvPicPr>
          <p:cNvPr id="4101" name="Picture 4" descr="TVU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581400" y="1066800"/>
            <a:ext cx="1905000" cy="1676400"/>
          </a:xfrm>
          <a:noFill/>
        </p:spPr>
      </p:pic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152400" y="2743200"/>
            <a:ext cx="899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500" b="1" dirty="0">
                <a:solidFill>
                  <a:srgbClr val="000000"/>
                </a:solidFill>
              </a:rPr>
              <a:t>KHÓA LUẬN TỐT NGHIỆP</a:t>
            </a: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76200" y="3352800"/>
            <a:ext cx="9067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900" b="1" dirty="0">
                <a:solidFill>
                  <a:srgbClr val="FF0000"/>
                </a:solidFill>
              </a:rPr>
              <a:t>XÂY DỰNG HỆ THỐNG QUẢN LÝ</a:t>
            </a:r>
            <a:br>
              <a:rPr lang="en-US" sz="2900" b="1" dirty="0">
                <a:solidFill>
                  <a:srgbClr val="FF0000"/>
                </a:solidFill>
              </a:rPr>
            </a:br>
            <a:r>
              <a:rPr lang="en-US" sz="2900" b="1" dirty="0" smtClean="0">
                <a:solidFill>
                  <a:srgbClr val="FF0000"/>
                </a:solidFill>
              </a:rPr>
              <a:t>CÔNG TÁC TẬP HUẤN CHO CÁN BỘ, GIẢNG VIÊN CỦA TRƯỜNG ĐẠI HỌC TRÀ VINH</a:t>
            </a:r>
            <a:endParaRPr lang="en-US" sz="2900" b="1" dirty="0">
              <a:solidFill>
                <a:srgbClr val="FF0000"/>
              </a:solidFill>
            </a:endParaRP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152400" y="4876800"/>
            <a:ext cx="480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GVHD : </a:t>
            </a:r>
            <a:endParaRPr lang="en-US" sz="20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ctr"/>
            <a:r>
              <a:rPr lang="en-US" sz="2000" b="1" dirty="0" err="1" smtClean="0">
                <a:solidFill>
                  <a:srgbClr val="000000"/>
                </a:solidFill>
                <a:cs typeface="Times New Roman" pitchFamily="18" charset="0"/>
              </a:rPr>
              <a:t>ThS</a:t>
            </a: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r>
              <a:rPr lang="en-US" sz="2000" b="1" dirty="0" err="1" smtClean="0">
                <a:solidFill>
                  <a:srgbClr val="000000"/>
                </a:solidFill>
                <a:cs typeface="Times New Roman" pitchFamily="18" charset="0"/>
              </a:rPr>
              <a:t>Nguyễn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cs typeface="Times New Roman" pitchFamily="18" charset="0"/>
              </a:rPr>
              <a:t>Ngọc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cs typeface="Times New Roman" pitchFamily="18" charset="0"/>
              </a:rPr>
              <a:t>Đan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cs typeface="Times New Roman" pitchFamily="18" charset="0"/>
              </a:rPr>
              <a:t>Thanh</a:t>
            </a:r>
            <a:endParaRPr lang="en-US" sz="20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5562600" y="48768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tabLst>
                <a:tab pos="2006600" algn="l"/>
              </a:tabLst>
            </a:pP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SVTH</a:t>
            </a: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: </a:t>
            </a:r>
            <a:r>
              <a:rPr lang="en-US" sz="2000" b="1" dirty="0" err="1" smtClean="0">
                <a:solidFill>
                  <a:srgbClr val="000000"/>
                </a:solidFill>
                <a:cs typeface="Times New Roman" pitchFamily="18" charset="0"/>
              </a:rPr>
              <a:t>Từ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 Minh </a:t>
            </a:r>
            <a:r>
              <a:rPr lang="en-US" sz="2000" b="1" dirty="0" err="1" smtClean="0">
                <a:solidFill>
                  <a:srgbClr val="000000"/>
                </a:solidFill>
                <a:cs typeface="Times New Roman" pitchFamily="18" charset="0"/>
              </a:rPr>
              <a:t>Khoa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         </a:t>
            </a:r>
          </a:p>
          <a:p>
            <a:pPr>
              <a:tabLst>
                <a:tab pos="2006600" algn="l"/>
              </a:tabLst>
            </a:pP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MSSV</a:t>
            </a: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: 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110 110 019</a:t>
            </a:r>
          </a:p>
          <a:p>
            <a:pPr>
              <a:tabLst>
                <a:tab pos="2006600" algn="l"/>
              </a:tabLst>
            </a:pPr>
            <a:r>
              <a:rPr lang="en-US" sz="2000" b="1" dirty="0" err="1" smtClean="0">
                <a:solidFill>
                  <a:srgbClr val="000000"/>
                </a:solidFill>
                <a:cs typeface="Times New Roman" pitchFamily="18" charset="0"/>
              </a:rPr>
              <a:t>Lớp</a:t>
            </a: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: 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DA10TT</a:t>
            </a:r>
          </a:p>
          <a:p>
            <a:pPr>
              <a:tabLst>
                <a:tab pos="2006600" algn="l"/>
              </a:tabLst>
            </a:pPr>
            <a:r>
              <a:rPr lang="en-US" sz="2000" b="1" dirty="0" err="1" smtClean="0">
                <a:solidFill>
                  <a:srgbClr val="000000"/>
                </a:solidFill>
                <a:cs typeface="Times New Roman" pitchFamily="18" charset="0"/>
              </a:rPr>
              <a:t>Khoá</a:t>
            </a: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: 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2010 </a:t>
            </a: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– 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2014</a:t>
            </a:r>
            <a:endParaRPr lang="en-US" sz="20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2209800" y="64008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500" b="1" dirty="0" smtClean="0">
              <a:solidFill>
                <a:srgbClr val="0066FF"/>
              </a:solidFill>
              <a:cs typeface="Times New Roman" pitchFamily="18" charset="0"/>
            </a:endParaRPr>
          </a:p>
          <a:p>
            <a:pPr algn="ctr"/>
            <a:r>
              <a:rPr lang="en-US" sz="1500" b="1" dirty="0" err="1" smtClean="0">
                <a:solidFill>
                  <a:srgbClr val="000000"/>
                </a:solidFill>
                <a:cs typeface="Times New Roman" pitchFamily="18" charset="0"/>
              </a:rPr>
              <a:t>Trà</a:t>
            </a:r>
            <a:r>
              <a:rPr lang="en-US" sz="15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cs typeface="Times New Roman" pitchFamily="18" charset="0"/>
              </a:rPr>
              <a:t>Vinh</a:t>
            </a:r>
            <a:r>
              <a:rPr lang="en-US" sz="1500" b="1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cs typeface="Times New Roman" pitchFamily="18" charset="0"/>
              </a:rPr>
              <a:t>tháng</a:t>
            </a:r>
            <a:r>
              <a:rPr lang="en-US" sz="1500" b="1" dirty="0">
                <a:solidFill>
                  <a:srgbClr val="000000"/>
                </a:solidFill>
                <a:cs typeface="Times New Roman" pitchFamily="18" charset="0"/>
              </a:rPr>
              <a:t> 8 </a:t>
            </a:r>
            <a:r>
              <a:rPr lang="en-US" sz="1500" b="1" dirty="0" err="1">
                <a:solidFill>
                  <a:srgbClr val="000000"/>
                </a:solidFill>
                <a:cs typeface="Times New Roman" pitchFamily="18" charset="0"/>
              </a:rPr>
              <a:t>năm</a:t>
            </a:r>
            <a:r>
              <a:rPr lang="en-US" sz="15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cs typeface="Times New Roman" pitchFamily="18" charset="0"/>
              </a:rPr>
              <a:t>2014</a:t>
            </a:r>
            <a:endParaRPr lang="en-US" sz="15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PHÂN TÍCH, THIẾT KẾ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066800"/>
            <a:ext cx="7824788" cy="5178425"/>
          </a:xfrm>
        </p:spPr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Sơ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đồ</a:t>
            </a:r>
            <a:r>
              <a:rPr lang="en-US" b="0" dirty="0" smtClean="0">
                <a:solidFill>
                  <a:schemeClr val="tx1"/>
                </a:solidFill>
              </a:rPr>
              <a:t> Use case:</a:t>
            </a:r>
          </a:p>
          <a:p>
            <a:pPr>
              <a:lnSpc>
                <a:spcPct val="80000"/>
              </a:lnSpc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pPr lvl="1">
              <a:lnSpc>
                <a:spcPct val="80000"/>
              </a:lnSpc>
              <a:buNone/>
            </a:pPr>
            <a:endParaRPr lang="en-US" sz="3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8/19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75" y="1371600"/>
            <a:ext cx="895826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PHÂN TÍCH, THIẾT KẾ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990600"/>
            <a:ext cx="7824788" cy="5254625"/>
          </a:xfrm>
        </p:spPr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Sơ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đồ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lớp</a:t>
            </a:r>
            <a:r>
              <a:rPr lang="en-US" b="0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80000"/>
              </a:lnSpc>
              <a:buClrTx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pPr lvl="1">
              <a:lnSpc>
                <a:spcPct val="80000"/>
              </a:lnSpc>
              <a:buNone/>
            </a:pPr>
            <a:endParaRPr lang="en-US" sz="3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9/19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275" y="1066799"/>
            <a:ext cx="8299450" cy="57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PHÂN TÍCH, THIẾT KẾ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990600"/>
            <a:ext cx="7824788" cy="5254625"/>
          </a:xfrm>
        </p:spPr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Lược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đồ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cơ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sở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dữ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liệu</a:t>
            </a:r>
            <a:r>
              <a:rPr lang="en-US" b="0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80000"/>
              </a:lnSpc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pPr lvl="1">
              <a:lnSpc>
                <a:spcPct val="80000"/>
              </a:lnSpc>
              <a:buNone/>
            </a:pPr>
            <a:endParaRPr lang="en-US" sz="3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10/19</a:t>
            </a:r>
            <a:endParaRPr lang="en-US" sz="1400" dirty="0"/>
          </a:p>
        </p:txBody>
      </p:sp>
      <p:pic>
        <p:nvPicPr>
          <p:cNvPr id="5" name="Picture 4" descr="luocdoCSD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639175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CÀI ĐẶT, KIỂM THỬ</a:t>
            </a:r>
            <a:endParaRPr lang="en-US" dirty="0"/>
          </a:p>
        </p:txBody>
      </p:sp>
      <p:sp>
        <p:nvSpPr>
          <p:cNvPr id="82947" name="Freeform 3"/>
          <p:cNvSpPr>
            <a:spLocks/>
          </p:cNvSpPr>
          <p:nvPr/>
        </p:nvSpPr>
        <p:spPr bwMode="gray">
          <a:xfrm>
            <a:off x="5073650" y="1219200"/>
            <a:ext cx="1466850" cy="1155700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hlink">
                  <a:gamma/>
                  <a:tint val="90980"/>
                  <a:invGamma/>
                  <a:alpha val="32001"/>
                </a:schemeClr>
              </a:gs>
              <a:gs pos="100000">
                <a:schemeClr val="hlink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48" name="AutoShape 4"/>
          <p:cNvSpPr>
            <a:spLocks noChangeArrowheads="1"/>
          </p:cNvSpPr>
          <p:nvPr/>
        </p:nvSpPr>
        <p:spPr bwMode="auto">
          <a:xfrm>
            <a:off x="3424238" y="2652713"/>
            <a:ext cx="2295525" cy="1157287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gray">
          <a:xfrm>
            <a:off x="3657600" y="2514600"/>
            <a:ext cx="1863725" cy="2873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 flipH="1">
            <a:off x="5334000" y="2590800"/>
            <a:ext cx="73025" cy="1444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 flipH="1">
            <a:off x="3743325" y="2581275"/>
            <a:ext cx="71438" cy="1444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AutoShape 8"/>
          <p:cNvSpPr>
            <a:spLocks noChangeArrowheads="1"/>
          </p:cNvSpPr>
          <p:nvPr/>
        </p:nvSpPr>
        <p:spPr bwMode="auto">
          <a:xfrm>
            <a:off x="5934075" y="2151063"/>
            <a:ext cx="2295525" cy="1201737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AutoShape 9"/>
          <p:cNvSpPr>
            <a:spLocks noChangeArrowheads="1"/>
          </p:cNvSpPr>
          <p:nvPr/>
        </p:nvSpPr>
        <p:spPr bwMode="gray">
          <a:xfrm>
            <a:off x="6149975" y="2008188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AutoShape 10"/>
          <p:cNvSpPr>
            <a:spLocks noChangeArrowheads="1"/>
          </p:cNvSpPr>
          <p:nvPr/>
        </p:nvSpPr>
        <p:spPr bwMode="auto">
          <a:xfrm flipH="1">
            <a:off x="7835900" y="2079625"/>
            <a:ext cx="71438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AutoShape 11"/>
          <p:cNvSpPr>
            <a:spLocks noChangeArrowheads="1"/>
          </p:cNvSpPr>
          <p:nvPr/>
        </p:nvSpPr>
        <p:spPr bwMode="auto">
          <a:xfrm flipH="1">
            <a:off x="6253163" y="2079625"/>
            <a:ext cx="71437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Freeform 12"/>
          <p:cNvSpPr>
            <a:spLocks/>
          </p:cNvSpPr>
          <p:nvPr/>
        </p:nvSpPr>
        <p:spPr bwMode="gray">
          <a:xfrm>
            <a:off x="2492375" y="1720850"/>
            <a:ext cx="1466850" cy="115728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folHlink">
                  <a:gamma/>
                  <a:tint val="57647"/>
                  <a:invGamma/>
                  <a:alpha val="32001"/>
                </a:schemeClr>
              </a:gs>
              <a:gs pos="100000">
                <a:schemeClr val="folHlink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gray">
          <a:xfrm>
            <a:off x="4114800" y="2438400"/>
            <a:ext cx="1002176" cy="369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29" tIns="45715" rIns="91429" bIns="45715">
            <a:spAutoFit/>
          </a:bodyPr>
          <a:lstStyle/>
          <a:p>
            <a:pPr algn="ctr" eaLnBrk="0" hangingPunct="0"/>
            <a:r>
              <a:rPr lang="en-US" b="1" dirty="0" err="1" smtClean="0">
                <a:solidFill>
                  <a:schemeClr val="bg1"/>
                </a:solidFill>
              </a:rPr>
              <a:t>Bước</a:t>
            </a:r>
            <a:r>
              <a:rPr lang="en-US" b="1" dirty="0" smtClean="0">
                <a:solidFill>
                  <a:schemeClr val="bg1"/>
                </a:solidFill>
              </a:rPr>
              <a:t> 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gray">
          <a:xfrm>
            <a:off x="6629400" y="1981200"/>
            <a:ext cx="1002176" cy="369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29" tIns="45715" rIns="91429" bIns="45715">
            <a:spAutoFit/>
          </a:bodyPr>
          <a:lstStyle/>
          <a:p>
            <a:pPr algn="ctr" eaLnBrk="0" hangingPunct="0"/>
            <a:r>
              <a:rPr lang="en-US" b="1" dirty="0" err="1" smtClean="0">
                <a:solidFill>
                  <a:srgbClr val="FFFFFF"/>
                </a:solidFill>
              </a:rPr>
              <a:t>Bước</a:t>
            </a:r>
            <a:r>
              <a:rPr lang="en-US" b="1" dirty="0" smtClean="0">
                <a:solidFill>
                  <a:srgbClr val="FFFFFF"/>
                </a:solidFill>
              </a:rPr>
              <a:t> 3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62000" y="2895600"/>
            <a:ext cx="2438400" cy="1447800"/>
            <a:chOff x="576" y="1824"/>
            <a:chExt cx="1440" cy="1056"/>
          </a:xfrm>
        </p:grpSpPr>
        <p:sp>
          <p:nvSpPr>
            <p:cNvPr id="82960" name="AutoShape 16"/>
            <p:cNvSpPr>
              <a:spLocks noChangeArrowheads="1"/>
            </p:cNvSpPr>
            <p:nvPr/>
          </p:nvSpPr>
          <p:spPr bwMode="auto">
            <a:xfrm>
              <a:off x="576" y="1942"/>
              <a:ext cx="1440" cy="93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1" name="AutoShape 17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3882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3882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2" name="AutoShape 18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3" name="AutoShape 19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4" name="Text Box 20"/>
            <p:cNvSpPr txBox="1">
              <a:spLocks noChangeArrowheads="1"/>
            </p:cNvSpPr>
            <p:nvPr/>
          </p:nvSpPr>
          <p:spPr bwMode="gray">
            <a:xfrm>
              <a:off x="1056" y="1824"/>
              <a:ext cx="631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</a:rPr>
                <a:t>Bước</a:t>
              </a:r>
              <a:r>
                <a:rPr lang="en-US" b="1" dirty="0" smtClean="0">
                  <a:solidFill>
                    <a:schemeClr val="bg1"/>
                  </a:solidFill>
                </a:rPr>
                <a:t> 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2965" name="Text Box 21"/>
            <p:cNvSpPr txBox="1">
              <a:spLocks noChangeArrowheads="1"/>
            </p:cNvSpPr>
            <p:nvPr/>
          </p:nvSpPr>
          <p:spPr bwMode="auto">
            <a:xfrm>
              <a:off x="624" y="2106"/>
              <a:ext cx="1344" cy="4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1429" tIns="45715" rIns="91429" bIns="45715">
              <a:spAutoFit/>
            </a:bodyPr>
            <a:lstStyle/>
            <a:p>
              <a:pPr algn="ctr" eaLnBrk="0" hangingPunct="0"/>
              <a:r>
                <a:rPr lang="en-US" sz="2000" b="1" dirty="0" err="1" smtClean="0">
                  <a:solidFill>
                    <a:srgbClr val="000000"/>
                  </a:solidFill>
                </a:rPr>
                <a:t>Cài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</a:rPr>
                <a:t>đặt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</a:rPr>
                <a:t>WampDeveloper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3505200" y="2886075"/>
            <a:ext cx="2133600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spAutoFit/>
          </a:bodyPr>
          <a:lstStyle/>
          <a:p>
            <a:pPr algn="ctr" eaLnBrk="0" hangingPunct="0"/>
            <a:r>
              <a:rPr lang="en-US" sz="2000" b="1" dirty="0" err="1" smtClean="0">
                <a:solidFill>
                  <a:srgbClr val="000000"/>
                </a:solidFill>
              </a:rPr>
              <a:t>Cài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đặt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cơ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sở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dữ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liệu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6019800" y="2352675"/>
            <a:ext cx="2133600" cy="646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spAutoFit/>
          </a:bodyPr>
          <a:lstStyle/>
          <a:p>
            <a:pPr algn="ctr" eaLnBrk="0" hangingPunct="0"/>
            <a:r>
              <a:rPr lang="en-US" b="1" dirty="0" err="1" smtClean="0">
                <a:solidFill>
                  <a:srgbClr val="000000"/>
                </a:solidFill>
              </a:rPr>
              <a:t>Cài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đặt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mã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nguồn</a:t>
            </a:r>
            <a:r>
              <a:rPr lang="en-US" b="1" dirty="0" smtClean="0">
                <a:solidFill>
                  <a:srgbClr val="000000"/>
                </a:solidFill>
              </a:rPr>
              <a:t> website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4400" y="1066800"/>
            <a:ext cx="396240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endParaRPr lang="en-US" sz="2800" dirty="0" smtClean="0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11/19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nimBg="1"/>
      <p:bldP spid="82948" grpId="0" animBg="1"/>
      <p:bldP spid="82949" grpId="0" animBg="1"/>
      <p:bldP spid="82952" grpId="0" animBg="1"/>
      <p:bldP spid="82953" grpId="0" animBg="1"/>
      <p:bldP spid="82956" grpId="0" animBg="1"/>
      <p:bldP spid="82966" grpId="0"/>
      <p:bldP spid="829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CÀI ĐẶT, KIỂM THỬ</a:t>
            </a:r>
            <a:endParaRPr lang="en-US" dirty="0"/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 flipH="1">
            <a:off x="5334000" y="2590800"/>
            <a:ext cx="73025" cy="1444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 flipH="1">
            <a:off x="3743325" y="2581275"/>
            <a:ext cx="71438" cy="1444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AutoShape 10"/>
          <p:cNvSpPr>
            <a:spLocks noChangeArrowheads="1"/>
          </p:cNvSpPr>
          <p:nvPr/>
        </p:nvSpPr>
        <p:spPr bwMode="auto">
          <a:xfrm flipH="1">
            <a:off x="7835900" y="2079625"/>
            <a:ext cx="71438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AutoShape 11"/>
          <p:cNvSpPr>
            <a:spLocks noChangeArrowheads="1"/>
          </p:cNvSpPr>
          <p:nvPr/>
        </p:nvSpPr>
        <p:spPr bwMode="auto">
          <a:xfrm flipH="1">
            <a:off x="6253163" y="2079625"/>
            <a:ext cx="71437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52400" y="1066800"/>
            <a:ext cx="8839200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thử</a:t>
            </a:r>
            <a:r>
              <a:rPr lang="en-US" sz="2800" dirty="0" smtClean="0"/>
              <a:t>: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12/19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CÀI ĐẶT, KIỂM THỬ</a:t>
            </a:r>
            <a:endParaRPr lang="en-US" dirty="0"/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 flipH="1">
            <a:off x="5334000" y="2590800"/>
            <a:ext cx="73025" cy="1444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 flipH="1">
            <a:off x="3743325" y="2581275"/>
            <a:ext cx="71438" cy="1444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AutoShape 10"/>
          <p:cNvSpPr>
            <a:spLocks noChangeArrowheads="1"/>
          </p:cNvSpPr>
          <p:nvPr/>
        </p:nvSpPr>
        <p:spPr bwMode="auto">
          <a:xfrm flipH="1">
            <a:off x="7835900" y="2079625"/>
            <a:ext cx="71438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AutoShape 11"/>
          <p:cNvSpPr>
            <a:spLocks noChangeArrowheads="1"/>
          </p:cNvSpPr>
          <p:nvPr/>
        </p:nvSpPr>
        <p:spPr bwMode="auto">
          <a:xfrm flipH="1">
            <a:off x="6253163" y="2079625"/>
            <a:ext cx="71437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1066800"/>
            <a:ext cx="9144000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thử</a:t>
            </a:r>
            <a:r>
              <a:rPr lang="en-US" sz="2800" dirty="0" smtClean="0"/>
              <a:t>: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13/19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95424"/>
            <a:ext cx="91440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CÀI ĐẶT, KIỂM THỬ</a:t>
            </a:r>
            <a:endParaRPr lang="en-US" dirty="0"/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 flipH="1">
            <a:off x="5334000" y="2590800"/>
            <a:ext cx="73025" cy="1444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 flipH="1">
            <a:off x="3743325" y="2581275"/>
            <a:ext cx="71438" cy="1444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AutoShape 10"/>
          <p:cNvSpPr>
            <a:spLocks noChangeArrowheads="1"/>
          </p:cNvSpPr>
          <p:nvPr/>
        </p:nvSpPr>
        <p:spPr bwMode="auto">
          <a:xfrm flipH="1">
            <a:off x="7835900" y="2079625"/>
            <a:ext cx="71438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AutoShape 11"/>
          <p:cNvSpPr>
            <a:spLocks noChangeArrowheads="1"/>
          </p:cNvSpPr>
          <p:nvPr/>
        </p:nvSpPr>
        <p:spPr bwMode="auto">
          <a:xfrm flipH="1">
            <a:off x="6253163" y="2079625"/>
            <a:ext cx="71437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1066800"/>
            <a:ext cx="9144000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thử</a:t>
            </a:r>
            <a:r>
              <a:rPr lang="en-US" sz="2800" dirty="0" smtClean="0"/>
              <a:t>: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14/19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04974"/>
            <a:ext cx="91440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CÀI ĐẶT, KIỂM THỬ</a:t>
            </a:r>
            <a:endParaRPr lang="en-US" dirty="0"/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 flipH="1">
            <a:off x="5334000" y="2590800"/>
            <a:ext cx="73025" cy="1444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 flipH="1">
            <a:off x="3743325" y="2581275"/>
            <a:ext cx="71438" cy="1444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AutoShape 10"/>
          <p:cNvSpPr>
            <a:spLocks noChangeArrowheads="1"/>
          </p:cNvSpPr>
          <p:nvPr/>
        </p:nvSpPr>
        <p:spPr bwMode="auto">
          <a:xfrm flipH="1">
            <a:off x="7835900" y="2079625"/>
            <a:ext cx="71438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AutoShape 11"/>
          <p:cNvSpPr>
            <a:spLocks noChangeArrowheads="1"/>
          </p:cNvSpPr>
          <p:nvPr/>
        </p:nvSpPr>
        <p:spPr bwMode="auto">
          <a:xfrm flipH="1">
            <a:off x="6253163" y="2079625"/>
            <a:ext cx="71437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1066800"/>
            <a:ext cx="9144000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thử</a:t>
            </a:r>
            <a:r>
              <a:rPr lang="en-US" sz="2800" dirty="0" smtClean="0"/>
              <a:t>: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15/19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24000"/>
            <a:ext cx="9143999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9088"/>
            <a:ext cx="8153400" cy="563562"/>
          </a:xfrm>
        </p:spPr>
        <p:txBody>
          <a:bodyPr/>
          <a:lstStyle/>
          <a:p>
            <a:r>
              <a:rPr lang="en-US" dirty="0" smtClean="0"/>
              <a:t>5. KẾT LUẬN, HƯỚNG PHÁT TRIỂN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990600"/>
            <a:ext cx="7824788" cy="5562600"/>
          </a:xfrm>
        </p:spPr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Kết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quả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đạt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được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Đáp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ứng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các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yêu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cầu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chức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năng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Quản</a:t>
            </a:r>
            <a:r>
              <a:rPr lang="en-US" sz="3000" dirty="0" smtClean="0"/>
              <a:t> </a:t>
            </a:r>
            <a:r>
              <a:rPr lang="en-US" sz="3000" dirty="0" err="1" smtClean="0"/>
              <a:t>lí</a:t>
            </a:r>
            <a:r>
              <a:rPr lang="en-US" sz="3000" dirty="0" smtClean="0"/>
              <a:t> </a:t>
            </a:r>
            <a:r>
              <a:rPr lang="en-US" sz="3000" dirty="0" err="1" smtClean="0"/>
              <a:t>đúng</a:t>
            </a:r>
            <a:r>
              <a:rPr lang="en-US" sz="3000" dirty="0" smtClean="0"/>
              <a:t> </a:t>
            </a:r>
            <a:r>
              <a:rPr lang="en-US" sz="3000" dirty="0" err="1" smtClean="0"/>
              <a:t>theo</a:t>
            </a:r>
            <a:r>
              <a:rPr lang="en-US" sz="3000" dirty="0" smtClean="0"/>
              <a:t> </a:t>
            </a:r>
            <a:r>
              <a:rPr lang="en-US" sz="3000" dirty="0" err="1" smtClean="0"/>
              <a:t>quy</a:t>
            </a:r>
            <a:r>
              <a:rPr lang="en-US" sz="3000" dirty="0" smtClean="0"/>
              <a:t> </a:t>
            </a:r>
            <a:r>
              <a:rPr lang="en-US" sz="3000" dirty="0" err="1" smtClean="0"/>
              <a:t>trình</a:t>
            </a:r>
            <a:r>
              <a:rPr lang="en-US" sz="3000" dirty="0" smtClean="0"/>
              <a:t> </a:t>
            </a:r>
            <a:r>
              <a:rPr lang="en-US" sz="3000" dirty="0" err="1" smtClean="0"/>
              <a:t>tập</a:t>
            </a:r>
            <a:r>
              <a:rPr lang="en-US" sz="3000" dirty="0" smtClean="0"/>
              <a:t> </a:t>
            </a:r>
            <a:r>
              <a:rPr lang="en-US" sz="3000" dirty="0" err="1" smtClean="0"/>
              <a:t>huấn</a:t>
            </a:r>
            <a:endParaRPr lang="en-US" sz="3000" dirty="0" smtClean="0"/>
          </a:p>
          <a:p>
            <a:pPr lvl="1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Phân</a:t>
            </a:r>
            <a:r>
              <a:rPr lang="en-US" sz="3000" dirty="0" smtClean="0"/>
              <a:t> </a:t>
            </a:r>
            <a:r>
              <a:rPr lang="en-US" sz="3000" dirty="0" err="1" smtClean="0"/>
              <a:t>quyền</a:t>
            </a:r>
            <a:r>
              <a:rPr lang="en-US" sz="3000" dirty="0" smtClean="0"/>
              <a:t> </a:t>
            </a:r>
            <a:r>
              <a:rPr lang="en-US" sz="3000" dirty="0" err="1" smtClean="0"/>
              <a:t>cho</a:t>
            </a:r>
            <a:r>
              <a:rPr lang="en-US" sz="3000" dirty="0" smtClean="0"/>
              <a:t> </a:t>
            </a:r>
            <a:r>
              <a:rPr lang="en-US" sz="3000" dirty="0" err="1" smtClean="0"/>
              <a:t>từng</a:t>
            </a:r>
            <a:r>
              <a:rPr lang="en-US" sz="3000" dirty="0" smtClean="0"/>
              <a:t> </a:t>
            </a:r>
            <a:r>
              <a:rPr lang="en-US" sz="3000" dirty="0" err="1" smtClean="0"/>
              <a:t>nhóm</a:t>
            </a:r>
            <a:r>
              <a:rPr lang="en-US" sz="3000" dirty="0" smtClean="0"/>
              <a:t> </a:t>
            </a:r>
            <a:r>
              <a:rPr lang="en-US" sz="3000" dirty="0" err="1" smtClean="0"/>
              <a:t>người</a:t>
            </a:r>
            <a:r>
              <a:rPr lang="en-US" sz="3000" dirty="0" smtClean="0"/>
              <a:t> </a:t>
            </a:r>
            <a:r>
              <a:rPr lang="en-US" sz="3000" dirty="0" err="1" smtClean="0"/>
              <a:t>dùng</a:t>
            </a:r>
            <a:endParaRPr lang="en-US" sz="3000" dirty="0" smtClean="0"/>
          </a:p>
          <a:p>
            <a:pPr lvl="1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Gửi</a:t>
            </a:r>
            <a:r>
              <a:rPr lang="en-US" sz="3000" dirty="0" smtClean="0"/>
              <a:t> </a:t>
            </a:r>
            <a:r>
              <a:rPr lang="en-US" sz="3000" dirty="0" err="1" smtClean="0"/>
              <a:t>thư</a:t>
            </a:r>
            <a:r>
              <a:rPr lang="en-US" sz="3000" dirty="0" smtClean="0"/>
              <a:t> </a:t>
            </a:r>
            <a:r>
              <a:rPr lang="en-US" sz="3000" dirty="0" err="1" smtClean="0"/>
              <a:t>điện</a:t>
            </a:r>
            <a:r>
              <a:rPr lang="en-US" sz="3000" dirty="0" smtClean="0"/>
              <a:t> </a:t>
            </a:r>
            <a:r>
              <a:rPr lang="en-US" sz="3000" dirty="0" err="1" smtClean="0"/>
              <a:t>tử</a:t>
            </a:r>
            <a:r>
              <a:rPr lang="en-US" sz="3000" dirty="0" smtClean="0"/>
              <a:t> </a:t>
            </a:r>
            <a:r>
              <a:rPr lang="en-US" sz="3000" dirty="0" err="1" smtClean="0"/>
              <a:t>tự</a:t>
            </a:r>
            <a:r>
              <a:rPr lang="en-US" sz="3000" dirty="0" smtClean="0"/>
              <a:t> </a:t>
            </a:r>
            <a:r>
              <a:rPr lang="en-US" sz="3000" dirty="0" err="1" smtClean="0"/>
              <a:t>động</a:t>
            </a:r>
            <a:endParaRPr lang="en-US" sz="3000" dirty="0" smtClean="0"/>
          </a:p>
          <a:p>
            <a:pPr lvl="1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Đăng</a:t>
            </a:r>
            <a:r>
              <a:rPr lang="en-US" sz="3000" dirty="0" smtClean="0"/>
              <a:t> </a:t>
            </a:r>
            <a:r>
              <a:rPr lang="en-US" sz="3000" dirty="0" err="1" smtClean="0"/>
              <a:t>nhập</a:t>
            </a:r>
            <a:r>
              <a:rPr lang="en-US" sz="3000" dirty="0" smtClean="0"/>
              <a:t> </a:t>
            </a:r>
            <a:r>
              <a:rPr lang="en-US" sz="3000" dirty="0" err="1" smtClean="0"/>
              <a:t>đơn</a:t>
            </a:r>
            <a:r>
              <a:rPr lang="en-US" sz="3000" dirty="0" smtClean="0"/>
              <a:t> </a:t>
            </a:r>
            <a:r>
              <a:rPr lang="en-US" sz="3000" dirty="0" err="1" smtClean="0"/>
              <a:t>giản</a:t>
            </a:r>
            <a:endParaRPr lang="en-US" sz="3000" dirty="0" smtClean="0"/>
          </a:p>
          <a:p>
            <a:pPr marL="236538" lvl="1" indent="-236538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 err="1" smtClean="0"/>
              <a:t>Đáp</a:t>
            </a:r>
            <a:r>
              <a:rPr lang="en-US" sz="3200" dirty="0" smtClean="0"/>
              <a:t> </a:t>
            </a: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yêu</a:t>
            </a:r>
            <a:r>
              <a:rPr lang="en-US" sz="3200" dirty="0" smtClean="0"/>
              <a:t> </a:t>
            </a:r>
            <a:r>
              <a:rPr lang="en-US" sz="3200" dirty="0" err="1" smtClean="0"/>
              <a:t>cầu</a:t>
            </a:r>
            <a:r>
              <a:rPr lang="en-US" sz="3200" dirty="0" smtClean="0"/>
              <a:t> phi </a:t>
            </a:r>
            <a:r>
              <a:rPr lang="en-US" sz="3200" dirty="0" err="1" smtClean="0"/>
              <a:t>chức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</a:p>
          <a:p>
            <a:pPr lvl="1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Giao</a:t>
            </a:r>
            <a:r>
              <a:rPr lang="en-US" sz="3000" dirty="0" smtClean="0"/>
              <a:t> </a:t>
            </a:r>
            <a:r>
              <a:rPr lang="en-US" sz="3000" dirty="0" err="1" smtClean="0"/>
              <a:t>diện</a:t>
            </a:r>
            <a:r>
              <a:rPr lang="en-US" sz="3000" dirty="0" smtClean="0"/>
              <a:t> </a:t>
            </a:r>
            <a:r>
              <a:rPr lang="en-US" sz="3000" dirty="0" err="1" smtClean="0"/>
              <a:t>thân</a:t>
            </a:r>
            <a:r>
              <a:rPr lang="en-US" sz="3000" dirty="0" smtClean="0"/>
              <a:t> </a:t>
            </a:r>
            <a:r>
              <a:rPr lang="en-US" sz="3000" dirty="0" err="1" smtClean="0"/>
              <a:t>thiện</a:t>
            </a:r>
            <a:r>
              <a:rPr lang="en-US" sz="3000" dirty="0" smtClean="0"/>
              <a:t>, </a:t>
            </a:r>
            <a:r>
              <a:rPr lang="en-US" sz="3000" dirty="0" err="1" smtClean="0"/>
              <a:t>dễ</a:t>
            </a:r>
            <a:r>
              <a:rPr lang="en-US" sz="3000" dirty="0" smtClean="0"/>
              <a:t> </a:t>
            </a:r>
            <a:r>
              <a:rPr lang="en-US" sz="3000" dirty="0" err="1" smtClean="0"/>
              <a:t>sử</a:t>
            </a:r>
            <a:r>
              <a:rPr lang="en-US" sz="3000" dirty="0" smtClean="0"/>
              <a:t> </a:t>
            </a:r>
            <a:r>
              <a:rPr lang="en-US" sz="3000" dirty="0" err="1" smtClean="0"/>
              <a:t>dụng</a:t>
            </a:r>
            <a:endParaRPr lang="en-US" sz="3000" dirty="0" smtClean="0"/>
          </a:p>
          <a:p>
            <a:pPr lvl="1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Tốc</a:t>
            </a:r>
            <a:r>
              <a:rPr lang="en-US" sz="3000" dirty="0" smtClean="0"/>
              <a:t> </a:t>
            </a:r>
            <a:r>
              <a:rPr lang="en-US" sz="3000" dirty="0" err="1" smtClean="0"/>
              <a:t>độ</a:t>
            </a:r>
            <a:r>
              <a:rPr lang="en-US" sz="3000" dirty="0" smtClean="0"/>
              <a:t> </a:t>
            </a:r>
            <a:r>
              <a:rPr lang="en-US" sz="3000" dirty="0" err="1" smtClean="0"/>
              <a:t>truy</a:t>
            </a:r>
            <a:r>
              <a:rPr lang="en-US" sz="3000" dirty="0" smtClean="0"/>
              <a:t> </a:t>
            </a:r>
            <a:r>
              <a:rPr lang="en-US" sz="3000" dirty="0" err="1" smtClean="0"/>
              <a:t>xuất</a:t>
            </a:r>
            <a:r>
              <a:rPr lang="en-US" sz="3000" dirty="0" smtClean="0"/>
              <a:t> </a:t>
            </a:r>
            <a:r>
              <a:rPr lang="en-US" sz="3000" dirty="0" err="1" smtClean="0"/>
              <a:t>nhanh</a:t>
            </a:r>
            <a:endParaRPr lang="en-US" sz="3000" dirty="0" smtClean="0"/>
          </a:p>
          <a:p>
            <a:pPr lvl="1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Tính</a:t>
            </a:r>
            <a:r>
              <a:rPr lang="en-US" sz="3000" dirty="0" smtClean="0"/>
              <a:t> </a:t>
            </a:r>
            <a:r>
              <a:rPr lang="en-US" sz="3000" dirty="0" err="1" smtClean="0"/>
              <a:t>tùy</a:t>
            </a:r>
            <a:r>
              <a:rPr lang="en-US" sz="3000" dirty="0" smtClean="0"/>
              <a:t> </a:t>
            </a:r>
            <a:r>
              <a:rPr lang="en-US" sz="3000" dirty="0" err="1" smtClean="0"/>
              <a:t>biến</a:t>
            </a:r>
            <a:r>
              <a:rPr lang="en-US" sz="3000" dirty="0" smtClean="0"/>
              <a:t> </a:t>
            </a:r>
            <a:r>
              <a:rPr lang="en-US" sz="3000" dirty="0" err="1" smtClean="0"/>
              <a:t>cao</a:t>
            </a:r>
            <a:endParaRPr lang="en-US" sz="3000" dirty="0" smtClean="0"/>
          </a:p>
          <a:p>
            <a:pPr lvl="1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Vận</a:t>
            </a:r>
            <a:r>
              <a:rPr lang="en-US" sz="3000" dirty="0" smtClean="0"/>
              <a:t> </a:t>
            </a:r>
            <a:r>
              <a:rPr lang="en-US" sz="3000" dirty="0" err="1" smtClean="0"/>
              <a:t>hành</a:t>
            </a:r>
            <a:r>
              <a:rPr lang="en-US" sz="3000" dirty="0" smtClean="0"/>
              <a:t> </a:t>
            </a:r>
            <a:r>
              <a:rPr lang="en-US" sz="3000" dirty="0" err="1" smtClean="0"/>
              <a:t>tốt</a:t>
            </a:r>
            <a:r>
              <a:rPr lang="en-US" sz="3000" dirty="0" smtClean="0"/>
              <a:t> </a:t>
            </a:r>
            <a:r>
              <a:rPr lang="en-US" sz="3000" dirty="0" err="1" smtClean="0"/>
              <a:t>trên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thiết</a:t>
            </a:r>
            <a:r>
              <a:rPr lang="en-US" sz="3000" dirty="0" smtClean="0"/>
              <a:t> </a:t>
            </a:r>
            <a:r>
              <a:rPr lang="en-US" sz="3000" dirty="0" err="1" smtClean="0"/>
              <a:t>bị</a:t>
            </a:r>
            <a:r>
              <a:rPr lang="en-US" sz="3000" dirty="0" smtClean="0"/>
              <a:t> </a:t>
            </a:r>
            <a:r>
              <a:rPr lang="en-US" sz="3000" dirty="0" err="1" smtClean="0"/>
              <a:t>và</a:t>
            </a:r>
            <a:r>
              <a:rPr lang="en-US" sz="3000" dirty="0" smtClean="0"/>
              <a:t> </a:t>
            </a:r>
            <a:r>
              <a:rPr lang="en-US" sz="3000" dirty="0" err="1" smtClean="0"/>
              <a:t>trình</a:t>
            </a:r>
            <a:r>
              <a:rPr lang="en-US" sz="3000" dirty="0" smtClean="0"/>
              <a:t> </a:t>
            </a:r>
            <a:r>
              <a:rPr lang="en-US" sz="3000" dirty="0" err="1" smtClean="0"/>
              <a:t>duyệt</a:t>
            </a:r>
            <a:endParaRPr lang="en-US" sz="3000" dirty="0" smtClean="0"/>
          </a:p>
          <a:p>
            <a:pPr lvl="1">
              <a:lnSpc>
                <a:spcPct val="80000"/>
              </a:lnSpc>
              <a:buClrTx/>
              <a:buFont typeface="Arial" pitchFamily="34" charset="0"/>
              <a:buChar char="•"/>
            </a:pPr>
            <a:endParaRPr lang="en-US" sz="3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16/19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9088"/>
            <a:ext cx="8153400" cy="563562"/>
          </a:xfrm>
        </p:spPr>
        <p:txBody>
          <a:bodyPr/>
          <a:lstStyle/>
          <a:p>
            <a:r>
              <a:rPr lang="en-US" dirty="0" smtClean="0"/>
              <a:t>5. KẾT LUẬN, HƯỚNG PHÁT TRIỂN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990600"/>
            <a:ext cx="7824788" cy="55626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Kết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quả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đạt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được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Về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mặt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kiến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thức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</a:p>
          <a:p>
            <a:pPr lvl="1" algn="just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Phân</a:t>
            </a:r>
            <a:r>
              <a:rPr lang="en-US" sz="3000" dirty="0" smtClean="0"/>
              <a:t> </a:t>
            </a:r>
            <a:r>
              <a:rPr lang="en-US" sz="3000" dirty="0" err="1" smtClean="0"/>
              <a:t>tích</a:t>
            </a:r>
            <a:r>
              <a:rPr lang="en-US" sz="3000" dirty="0" smtClean="0"/>
              <a:t> </a:t>
            </a:r>
            <a:r>
              <a:rPr lang="en-US" sz="3000" dirty="0" err="1" smtClean="0"/>
              <a:t>thiết</a:t>
            </a:r>
            <a:r>
              <a:rPr lang="en-US" sz="3000" dirty="0" smtClean="0"/>
              <a:t> </a:t>
            </a:r>
            <a:r>
              <a:rPr lang="en-US" sz="3000" dirty="0" err="1" smtClean="0"/>
              <a:t>hệ</a:t>
            </a:r>
            <a:r>
              <a:rPr lang="en-US" sz="3000" dirty="0" smtClean="0"/>
              <a:t> </a:t>
            </a:r>
            <a:r>
              <a:rPr lang="en-US" sz="3000" dirty="0" err="1" smtClean="0"/>
              <a:t>thống</a:t>
            </a:r>
            <a:r>
              <a:rPr lang="en-US" sz="3000" dirty="0" smtClean="0"/>
              <a:t>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tin, </a:t>
            </a:r>
            <a:r>
              <a:rPr lang="en-US" sz="3000" dirty="0" err="1" smtClean="0"/>
              <a:t>cơ</a:t>
            </a:r>
            <a:r>
              <a:rPr lang="en-US" sz="3000" dirty="0" smtClean="0"/>
              <a:t> </a:t>
            </a:r>
            <a:r>
              <a:rPr lang="en-US" sz="3000" dirty="0" err="1" smtClean="0"/>
              <a:t>sở</a:t>
            </a:r>
            <a:r>
              <a:rPr lang="en-US" sz="3000" dirty="0" smtClean="0"/>
              <a:t> </a:t>
            </a:r>
            <a:r>
              <a:rPr lang="en-US" sz="3000" dirty="0" err="1" smtClean="0"/>
              <a:t>dữ</a:t>
            </a:r>
            <a:r>
              <a:rPr lang="en-US" sz="3000" dirty="0" smtClean="0"/>
              <a:t> </a:t>
            </a:r>
            <a:r>
              <a:rPr lang="en-US" sz="3000" dirty="0" err="1" smtClean="0"/>
              <a:t>liệu</a:t>
            </a:r>
            <a:r>
              <a:rPr lang="en-US" sz="3000" dirty="0" smtClean="0"/>
              <a:t>, </a:t>
            </a:r>
            <a:r>
              <a:rPr lang="en-US" sz="3000" dirty="0" err="1" smtClean="0"/>
              <a:t>lập</a:t>
            </a:r>
            <a:r>
              <a:rPr lang="en-US" sz="3000" dirty="0" smtClean="0"/>
              <a:t> </a:t>
            </a:r>
            <a:r>
              <a:rPr lang="en-US" sz="3000" dirty="0" err="1" smtClean="0"/>
              <a:t>trình</a:t>
            </a:r>
            <a:r>
              <a:rPr lang="en-US" sz="3000" dirty="0" smtClean="0"/>
              <a:t> </a:t>
            </a:r>
            <a:r>
              <a:rPr lang="en-US" sz="3000" dirty="0" err="1" smtClean="0"/>
              <a:t>hướng</a:t>
            </a:r>
            <a:r>
              <a:rPr lang="en-US" sz="3000" dirty="0" smtClean="0"/>
              <a:t> </a:t>
            </a:r>
            <a:r>
              <a:rPr lang="en-US" sz="3000" dirty="0" err="1" smtClean="0"/>
              <a:t>đối</a:t>
            </a:r>
            <a:r>
              <a:rPr lang="en-US" sz="3000" dirty="0" smtClean="0"/>
              <a:t> </a:t>
            </a:r>
            <a:r>
              <a:rPr lang="en-US" sz="3000" dirty="0" err="1" smtClean="0"/>
              <a:t>tượng</a:t>
            </a:r>
            <a:endParaRPr lang="en-US" sz="3000" dirty="0" smtClean="0"/>
          </a:p>
          <a:p>
            <a:pPr lvl="1" algn="just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Được</a:t>
            </a:r>
            <a:r>
              <a:rPr lang="en-US" sz="3000" dirty="0" smtClean="0"/>
              <a:t> </a:t>
            </a:r>
            <a:r>
              <a:rPr lang="en-US" sz="3000" dirty="0" err="1" smtClean="0"/>
              <a:t>tiếp</a:t>
            </a:r>
            <a:r>
              <a:rPr lang="en-US" sz="3000" dirty="0" smtClean="0"/>
              <a:t> </a:t>
            </a:r>
            <a:r>
              <a:rPr lang="en-US" sz="3000" dirty="0" err="1" smtClean="0"/>
              <a:t>cận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công</a:t>
            </a:r>
            <a:r>
              <a:rPr lang="en-US" sz="3000" dirty="0" smtClean="0"/>
              <a:t> </a:t>
            </a:r>
            <a:r>
              <a:rPr lang="en-US" sz="3000" dirty="0" err="1" smtClean="0"/>
              <a:t>nghệ</a:t>
            </a:r>
            <a:r>
              <a:rPr lang="en-US" sz="3000" dirty="0" smtClean="0"/>
              <a:t> </a:t>
            </a:r>
            <a:r>
              <a:rPr lang="en-US" sz="3000" dirty="0" err="1" smtClean="0"/>
              <a:t>mới</a:t>
            </a:r>
            <a:r>
              <a:rPr lang="en-US" sz="3000" dirty="0" smtClean="0"/>
              <a:t> </a:t>
            </a:r>
            <a:r>
              <a:rPr lang="en-US" sz="3000" dirty="0" err="1" smtClean="0"/>
              <a:t>như</a:t>
            </a:r>
            <a:r>
              <a:rPr lang="en-US" sz="3000" dirty="0" smtClean="0"/>
              <a:t>: </a:t>
            </a:r>
            <a:r>
              <a:rPr lang="en-US" sz="3000" dirty="0" err="1" smtClean="0"/>
              <a:t>Cakephp</a:t>
            </a:r>
            <a:r>
              <a:rPr lang="en-US" sz="3000" dirty="0" smtClean="0"/>
              <a:t> </a:t>
            </a:r>
            <a:r>
              <a:rPr lang="en-US" sz="3000" dirty="0" err="1" smtClean="0"/>
              <a:t>Framewwork</a:t>
            </a:r>
            <a:r>
              <a:rPr lang="en-US" sz="3000" dirty="0" smtClean="0"/>
              <a:t>, </a:t>
            </a:r>
            <a:r>
              <a:rPr lang="en-US" sz="3000" dirty="0" err="1" smtClean="0"/>
              <a:t>Github</a:t>
            </a:r>
            <a:r>
              <a:rPr lang="en-US" sz="3000" dirty="0" smtClean="0"/>
              <a:t>, </a:t>
            </a:r>
            <a:r>
              <a:rPr lang="en-US" sz="3000" dirty="0" err="1" smtClean="0"/>
              <a:t>WampDeveloper</a:t>
            </a:r>
            <a:r>
              <a:rPr lang="en-US" sz="3000" dirty="0" smtClean="0"/>
              <a:t>, </a:t>
            </a:r>
            <a:r>
              <a:rPr lang="en-US" sz="3000" dirty="0" err="1" smtClean="0"/>
              <a:t>MySQL</a:t>
            </a:r>
            <a:r>
              <a:rPr lang="en-US" sz="3000" dirty="0" smtClean="0"/>
              <a:t> Workbench</a:t>
            </a:r>
          </a:p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Về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mặt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kỹ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năng</a:t>
            </a:r>
            <a:endParaRPr lang="en-US" b="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 smtClean="0"/>
          </a:p>
          <a:p>
            <a:pPr lvl="1" algn="just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.</a:t>
            </a:r>
          </a:p>
          <a:p>
            <a:pPr lvl="1" algn="just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algn="just">
              <a:lnSpc>
                <a:spcPct val="80000"/>
              </a:lnSpc>
              <a:buClrTx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ClrTx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80000"/>
              </a:lnSpc>
              <a:buClrTx/>
              <a:buNone/>
            </a:pPr>
            <a:endParaRPr lang="en-US" sz="30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17/19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391400" cy="882650"/>
          </a:xfrm>
        </p:spPr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69673" name="AutoShape 41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AutoShape 42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75" name="AutoShape 43"/>
          <p:cNvSpPr>
            <a:spLocks noChangeArrowheads="1"/>
          </p:cNvSpPr>
          <p:nvPr/>
        </p:nvSpPr>
        <p:spPr bwMode="gray">
          <a:xfrm>
            <a:off x="1752600" y="5181600"/>
            <a:ext cx="5867400" cy="8382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/>
              <a:t>5. KẾT LUẬN VÀ HƯỚNG PHÁT TRIỂN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69676" name="AutoShape 44"/>
          <p:cNvSpPr>
            <a:spLocks noChangeArrowheads="1"/>
          </p:cNvSpPr>
          <p:nvPr/>
        </p:nvSpPr>
        <p:spPr bwMode="gray">
          <a:xfrm>
            <a:off x="2286000" y="4191000"/>
            <a:ext cx="3657600" cy="8128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/>
              <a:t>4. CÀI ĐẶT, KIỂM THỬ </a:t>
            </a:r>
            <a:endParaRPr lang="en-US" sz="2400" b="1" dirty="0"/>
          </a:p>
        </p:txBody>
      </p:sp>
      <p:sp>
        <p:nvSpPr>
          <p:cNvPr id="69677" name="AutoShape 45"/>
          <p:cNvSpPr>
            <a:spLocks noChangeArrowheads="1"/>
          </p:cNvSpPr>
          <p:nvPr/>
        </p:nvSpPr>
        <p:spPr bwMode="gray">
          <a:xfrm>
            <a:off x="2438400" y="3200400"/>
            <a:ext cx="5638800" cy="8382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/>
              <a:t>3. PHÂN TÍCH, THIẾT KẾ HỆ THỐNG</a:t>
            </a:r>
            <a:endParaRPr lang="en-US" sz="2400" b="1" dirty="0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gray">
          <a:xfrm>
            <a:off x="2209800" y="2209800"/>
            <a:ext cx="3505200" cy="8382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/>
              <a:t>2. CƠ SỞ LÝ THUYẾT</a:t>
            </a:r>
            <a:endParaRPr lang="en-US" sz="2400" b="1" dirty="0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gray">
          <a:xfrm>
            <a:off x="1219200" y="1219200"/>
            <a:ext cx="2590800" cy="8382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smtClean="0"/>
              <a:t>1. ĐẶT VẤN ĐỀ</a:t>
            </a:r>
            <a:endParaRPr lang="en-US" sz="2400" b="1" dirty="0"/>
          </a:p>
        </p:txBody>
      </p:sp>
      <p:grpSp>
        <p:nvGrpSpPr>
          <p:cNvPr id="69680" name="Group 48"/>
          <p:cNvGrpSpPr>
            <a:grpSpLocks/>
          </p:cNvGrpSpPr>
          <p:nvPr/>
        </p:nvGrpSpPr>
        <p:grpSpPr bwMode="auto">
          <a:xfrm>
            <a:off x="914400" y="1524000"/>
            <a:ext cx="381000" cy="381000"/>
            <a:chOff x="2078" y="1680"/>
            <a:chExt cx="1615" cy="1615"/>
          </a:xfrm>
        </p:grpSpPr>
        <p:sp>
          <p:nvSpPr>
            <p:cNvPr id="69681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2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3" name="Oval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84" name="Oval 5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85" name="Oval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687" name="Group 55"/>
          <p:cNvGrpSpPr>
            <a:grpSpLocks/>
          </p:cNvGrpSpPr>
          <p:nvPr/>
        </p:nvGrpSpPr>
        <p:grpSpPr bwMode="auto">
          <a:xfrm>
            <a:off x="1905000" y="2514600"/>
            <a:ext cx="381000" cy="381000"/>
            <a:chOff x="2078" y="1680"/>
            <a:chExt cx="1615" cy="1615"/>
          </a:xfrm>
        </p:grpSpPr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2" name="Oval 6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694" name="Group 62"/>
          <p:cNvGrpSpPr>
            <a:grpSpLocks/>
          </p:cNvGrpSpPr>
          <p:nvPr/>
        </p:nvGrpSpPr>
        <p:grpSpPr bwMode="auto">
          <a:xfrm>
            <a:off x="2209800" y="3429000"/>
            <a:ext cx="381000" cy="381000"/>
            <a:chOff x="2078" y="1680"/>
            <a:chExt cx="1615" cy="1615"/>
          </a:xfrm>
        </p:grpSpPr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9" name="Oval 6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701" name="Group 69"/>
          <p:cNvGrpSpPr>
            <a:grpSpLocks/>
          </p:cNvGrpSpPr>
          <p:nvPr/>
        </p:nvGrpSpPr>
        <p:grpSpPr bwMode="auto">
          <a:xfrm>
            <a:off x="1981200" y="4419600"/>
            <a:ext cx="381000" cy="381000"/>
            <a:chOff x="2078" y="1680"/>
            <a:chExt cx="1615" cy="1615"/>
          </a:xfrm>
        </p:grpSpPr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6" name="Oval 7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708" name="Group 76"/>
          <p:cNvGrpSpPr>
            <a:grpSpLocks/>
          </p:cNvGrpSpPr>
          <p:nvPr/>
        </p:nvGrpSpPr>
        <p:grpSpPr bwMode="auto">
          <a:xfrm>
            <a:off x="1524000" y="5334000"/>
            <a:ext cx="355600" cy="381000"/>
            <a:chOff x="2078" y="1680"/>
            <a:chExt cx="1615" cy="1615"/>
          </a:xfrm>
        </p:grpSpPr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3" name="Oval 8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6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6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6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75" grpId="0" animBg="1"/>
      <p:bldP spid="69676" grpId="0" animBg="1"/>
      <p:bldP spid="69677" grpId="0" animBg="1"/>
      <p:bldP spid="69678" grpId="0" animBg="1"/>
      <p:bldP spid="6967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9088"/>
            <a:ext cx="8153400" cy="563562"/>
          </a:xfrm>
        </p:spPr>
        <p:txBody>
          <a:bodyPr/>
          <a:lstStyle/>
          <a:p>
            <a:r>
              <a:rPr lang="en-US" dirty="0" smtClean="0"/>
              <a:t>5. KẾT LUẬN, HƯỚNG PHÁT TRIỂN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990600"/>
            <a:ext cx="7824788" cy="5562600"/>
          </a:xfrm>
        </p:spPr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Hạn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chế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None/>
            </a:pPr>
            <a:r>
              <a:rPr lang="en-US" b="0" dirty="0" smtClean="0">
                <a:solidFill>
                  <a:schemeClr val="tx1"/>
                </a:solidFill>
              </a:rPr>
              <a:t>	</a:t>
            </a:r>
            <a:r>
              <a:rPr lang="en-US" b="0" dirty="0" err="1" smtClean="0">
                <a:solidFill>
                  <a:schemeClr val="tx1"/>
                </a:solidFill>
              </a:rPr>
              <a:t>Các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lĩnh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vực</a:t>
            </a:r>
            <a:r>
              <a:rPr lang="en-US" b="0" dirty="0" smtClean="0">
                <a:solidFill>
                  <a:schemeClr val="tx1"/>
                </a:solidFill>
              </a:rPr>
              <a:t> do </a:t>
            </a:r>
            <a:r>
              <a:rPr lang="en-US" b="0" dirty="0" err="1" smtClean="0">
                <a:solidFill>
                  <a:schemeClr val="tx1"/>
                </a:solidFill>
              </a:rPr>
              <a:t>Trung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tâm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phụ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trách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None/>
            </a:pPr>
            <a:r>
              <a:rPr lang="en-US" b="0" dirty="0" smtClean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80000"/>
              </a:lnSpc>
              <a:buClrTx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  <a:buClrTx/>
              <a:buNone/>
            </a:pPr>
            <a:endParaRPr lang="en-US" sz="30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18/19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9088"/>
            <a:ext cx="8153400" cy="563562"/>
          </a:xfrm>
        </p:spPr>
        <p:txBody>
          <a:bodyPr/>
          <a:lstStyle/>
          <a:p>
            <a:r>
              <a:rPr lang="en-US" dirty="0" smtClean="0"/>
              <a:t>5. KẾT LUẬN, HƯỚNG PHÁT TRIỂN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990600"/>
            <a:ext cx="7824788" cy="55626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</a:pPr>
            <a:r>
              <a:rPr lang="en-US" b="0" dirty="0" err="1" smtClean="0">
                <a:solidFill>
                  <a:schemeClr val="tx1"/>
                </a:solidFill>
              </a:rPr>
              <a:t>Hướng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phát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triển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Hỗ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trợ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đa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ngôn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ngữ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Các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tập</a:t>
            </a:r>
            <a:r>
              <a:rPr lang="en-US" b="0" dirty="0" smtClean="0">
                <a:solidFill>
                  <a:schemeClr val="tx1"/>
                </a:solidFill>
              </a:rPr>
              <a:t> tin </a:t>
            </a:r>
            <a:r>
              <a:rPr lang="en-US" b="0" dirty="0" err="1" smtClean="0">
                <a:solidFill>
                  <a:schemeClr val="tx1"/>
                </a:solidFill>
              </a:rPr>
              <a:t>báo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cáo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tự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động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được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lưu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trên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Dropbox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Chức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năng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bình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luận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khóa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học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ClrTx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ClrTx/>
              <a:buNone/>
            </a:pPr>
            <a:r>
              <a:rPr lang="en-US" b="0" dirty="0" smtClean="0">
                <a:solidFill>
                  <a:schemeClr val="tx1"/>
                </a:solidFill>
              </a:rPr>
              <a:t>	</a:t>
            </a:r>
          </a:p>
          <a:p>
            <a:pPr algn="just">
              <a:lnSpc>
                <a:spcPct val="80000"/>
              </a:lnSpc>
              <a:buClrTx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80000"/>
              </a:lnSpc>
              <a:buClrTx/>
              <a:buNone/>
            </a:pPr>
            <a:endParaRPr lang="en-US" sz="30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19/19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143000" y="2139950"/>
            <a:ext cx="7315200" cy="3194050"/>
            <a:chOff x="2208" y="1490"/>
            <a:chExt cx="1365" cy="2348"/>
          </a:xfrm>
        </p:grpSpPr>
        <p:sp>
          <p:nvSpPr>
            <p:cNvPr id="93203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4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5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6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3" name="Text Box 29"/>
            <p:cNvSpPr txBox="1">
              <a:spLocks noChangeArrowheads="1"/>
            </p:cNvSpPr>
            <p:nvPr/>
          </p:nvSpPr>
          <p:spPr bwMode="gray">
            <a:xfrm>
              <a:off x="2251" y="2045"/>
              <a:ext cx="1296" cy="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000000"/>
                  </a:solidFill>
                  <a:latin typeface="+mj-lt"/>
                </a:rPr>
                <a:t>Xin</a:t>
              </a:r>
              <a:r>
                <a:rPr lang="en-US" sz="4000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4000" dirty="0" err="1" smtClean="0">
                  <a:solidFill>
                    <a:srgbClr val="000000"/>
                  </a:solidFill>
                  <a:latin typeface="+mj-lt"/>
                </a:rPr>
                <a:t>chân</a:t>
              </a:r>
              <a:r>
                <a:rPr lang="en-US" sz="4000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4000" dirty="0" err="1" smtClean="0">
                  <a:solidFill>
                    <a:srgbClr val="000000"/>
                  </a:solidFill>
                  <a:latin typeface="+mj-lt"/>
                </a:rPr>
                <a:t>thành</a:t>
              </a:r>
              <a:r>
                <a:rPr lang="en-US" sz="4000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4000" dirty="0" err="1" smtClean="0">
                  <a:solidFill>
                    <a:srgbClr val="000000"/>
                  </a:solidFill>
                  <a:latin typeface="+mj-lt"/>
                </a:rPr>
                <a:t>cảm</a:t>
              </a:r>
              <a:r>
                <a:rPr lang="en-US" sz="4000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4000" dirty="0" err="1" smtClean="0">
                  <a:solidFill>
                    <a:srgbClr val="000000"/>
                  </a:solidFill>
                  <a:latin typeface="+mj-lt"/>
                </a:rPr>
                <a:t>ơn</a:t>
              </a:r>
              <a:r>
                <a:rPr lang="en-US" sz="4000" dirty="0" smtClean="0">
                  <a:solidFill>
                    <a:srgbClr val="000000"/>
                  </a:solidFill>
                  <a:latin typeface="+mj-lt"/>
                </a:rPr>
                <a:t>!</a:t>
              </a:r>
              <a:endParaRPr lang="en-US" sz="4000" dirty="0">
                <a:latin typeface="+mj-lt"/>
              </a:endParaRPr>
            </a:p>
          </p:txBody>
        </p:sp>
        <p:sp>
          <p:nvSpPr>
            <p:cNvPr id="93214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5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ĐẶT VẤN ĐỀ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295400"/>
            <a:ext cx="7824788" cy="4949825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Sự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phát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triển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nhanh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chóng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về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cơ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sở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hạ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tầng</a:t>
            </a:r>
            <a:r>
              <a:rPr lang="en-US" b="0" dirty="0" smtClean="0">
                <a:solidFill>
                  <a:schemeClr val="tx1"/>
                </a:solidFill>
              </a:rPr>
              <a:t>, </a:t>
            </a:r>
            <a:r>
              <a:rPr lang="en-US" b="0" dirty="0" err="1" smtClean="0">
                <a:solidFill>
                  <a:schemeClr val="tx1"/>
                </a:solidFill>
              </a:rPr>
              <a:t>cũng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như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số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lượng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về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nhân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sự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và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sinh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viên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tại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Trường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Đại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học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Trà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Vinh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ClrTx/>
            </a:pP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Phương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châm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của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nhà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trường</a:t>
            </a:r>
            <a:r>
              <a:rPr lang="en-US" sz="3000" b="0" dirty="0" smtClean="0">
                <a:solidFill>
                  <a:schemeClr val="tx1"/>
                </a:solidFill>
              </a:rPr>
              <a:t> “ </a:t>
            </a:r>
            <a:r>
              <a:rPr lang="en-US" sz="3000" b="0" dirty="0" err="1" smtClean="0">
                <a:solidFill>
                  <a:schemeClr val="tx1"/>
                </a:solidFill>
              </a:rPr>
              <a:t>Mang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đến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cơ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hội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học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tập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chất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lượng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cho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cộng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đồng</a:t>
            </a:r>
            <a:r>
              <a:rPr lang="en-US" sz="3000" b="0" dirty="0" smtClean="0">
                <a:solidFill>
                  <a:schemeClr val="tx1"/>
                </a:solidFill>
              </a:rPr>
              <a:t>”</a:t>
            </a:r>
          </a:p>
          <a:p>
            <a:pPr algn="just">
              <a:lnSpc>
                <a:spcPct val="80000"/>
              </a:lnSpc>
              <a:buClrTx/>
            </a:pP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Trung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tâm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Hỗ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trợ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Phát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triển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Dạy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và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Học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được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giao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nhiệm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vụ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phụ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trách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quản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lí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công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tác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tập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huấn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cho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cán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bộ</a:t>
            </a:r>
            <a:r>
              <a:rPr lang="en-US" sz="3000" b="0" dirty="0" smtClean="0">
                <a:solidFill>
                  <a:schemeClr val="tx1"/>
                </a:solidFill>
              </a:rPr>
              <a:t>, </a:t>
            </a:r>
            <a:r>
              <a:rPr lang="en-US" sz="3000" b="0" dirty="0" err="1" smtClean="0">
                <a:solidFill>
                  <a:schemeClr val="tx1"/>
                </a:solidFill>
              </a:rPr>
              <a:t>giảng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viên</a:t>
            </a:r>
            <a:endParaRPr lang="en-US" sz="30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ClrTx/>
            </a:pP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Công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tác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quản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lí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tập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huấn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gặp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nhiều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khó</a:t>
            </a:r>
            <a:r>
              <a:rPr lang="en-US" sz="3000" b="0" dirty="0" smtClean="0">
                <a:solidFill>
                  <a:schemeClr val="tx1"/>
                </a:solidFill>
              </a:rPr>
              <a:t> </a:t>
            </a:r>
            <a:r>
              <a:rPr lang="en-US" sz="3000" b="0" dirty="0" err="1" smtClean="0">
                <a:solidFill>
                  <a:schemeClr val="tx1"/>
                </a:solidFill>
              </a:rPr>
              <a:t>khăn</a:t>
            </a:r>
            <a:endParaRPr lang="en-US" sz="30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</a:pPr>
            <a:endParaRPr lang="en-US" sz="30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None/>
            </a:pPr>
            <a:endParaRPr lang="en-US" sz="3000" dirty="0" smtClean="0"/>
          </a:p>
          <a:p>
            <a:pPr algn="just">
              <a:lnSpc>
                <a:spcPct val="80000"/>
              </a:lnSpc>
              <a:buNone/>
            </a:pPr>
            <a:r>
              <a:rPr lang="en-US" sz="3000" dirty="0" smtClean="0"/>
              <a:t> 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  <a:p>
            <a:pPr lvl="1" algn="just">
              <a:lnSpc>
                <a:spcPct val="80000"/>
              </a:lnSpc>
            </a:pPr>
            <a:endParaRPr lang="en-US" sz="30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1/19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AutoShape 3"/>
          <p:cNvSpPr>
            <a:spLocks noChangeArrowheads="1"/>
          </p:cNvSpPr>
          <p:nvPr/>
        </p:nvSpPr>
        <p:spPr bwMode="ltGray">
          <a:xfrm>
            <a:off x="381000" y="914400"/>
            <a:ext cx="6019800" cy="54864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blackWhite">
          <a:xfrm>
            <a:off x="838200" y="1524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ĐĂNG KÍ CÁC KHÓA HỌC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blackWhite">
          <a:xfrm>
            <a:off x="762000" y="2667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THỐNG KÊ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blackWhite">
          <a:xfrm>
            <a:off x="762000" y="3810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THÔNG BÁO KẾT QUẢ TẬP HUẤN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6096000" y="2133600"/>
            <a:ext cx="2298700" cy="2438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lIns="91429" tIns="45715" rIns="91429" bIns="45715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XÂY DỰNG HỆ THỐNG QUẢN LÍ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ĐẶT VẤN ĐỀ</a:t>
            </a:r>
            <a:endParaRPr 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blackWhite">
          <a:xfrm>
            <a:off x="762000" y="4953000"/>
            <a:ext cx="4038600" cy="990600"/>
          </a:xfrm>
          <a:prstGeom prst="roundRect">
            <a:avLst>
              <a:gd name="adj" fmla="val 9106"/>
            </a:avLst>
          </a:prstGeom>
          <a:solidFill>
            <a:schemeClr val="accent4">
              <a:lumMod val="75000"/>
              <a:lumOff val="25000"/>
            </a:schemeClr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QUẢN LÍ CHỨNG NHẬN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2/19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nimBg="1"/>
      <p:bldP spid="76804" grpId="0" animBg="1"/>
      <p:bldP spid="76805" grpId="0" animBg="1"/>
      <p:bldP spid="76806" grpId="0" animBg="1"/>
      <p:bldP spid="76807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2. CƠ SỞ LÝ THUYẾT</a:t>
            </a:r>
            <a:endParaRPr lang="en-US" sz="24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0" y="1905000"/>
            <a:ext cx="2170113" cy="4035425"/>
            <a:chOff x="720" y="1296"/>
            <a:chExt cx="1367" cy="2542"/>
          </a:xfrm>
        </p:grpSpPr>
        <p:sp>
          <p:nvSpPr>
            <p:cNvPr id="93188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89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0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1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2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3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3195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196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3197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3198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3199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3200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</a:rPr>
                <a:t>2</a:t>
              </a:r>
              <a:endParaRPr lang="en-US" b="1" dirty="0"/>
            </a:p>
          </p:txBody>
        </p:sp>
        <p:sp>
          <p:nvSpPr>
            <p:cNvPr id="93201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000000"/>
                  </a:solidFill>
                  <a:latin typeface="Verdana" pitchFamily="34" charset="0"/>
                </a:rPr>
                <a:t>Tìm</a:t>
              </a:r>
              <a:r>
                <a:rPr lang="en-US" b="1" dirty="0" smtClean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Verdana" pitchFamily="34" charset="0"/>
                </a:rPr>
                <a:t>hiểu</a:t>
              </a:r>
              <a:r>
                <a:rPr lang="en-US" b="1" dirty="0" smtClean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Verdana" pitchFamily="34" charset="0"/>
                </a:rPr>
                <a:t>CakePHP</a:t>
              </a:r>
              <a:r>
                <a:rPr lang="en-US" b="1" dirty="0" smtClean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Framework</a:t>
              </a:r>
              <a:endParaRPr lang="en-US" b="1" dirty="0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72000" y="1828800"/>
            <a:ext cx="2090738" cy="4035425"/>
            <a:chOff x="2208" y="1296"/>
            <a:chExt cx="1365" cy="2542"/>
          </a:xfrm>
        </p:grpSpPr>
        <p:sp>
          <p:nvSpPr>
            <p:cNvPr id="93203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4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5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6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7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208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9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0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1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2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3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</a:rPr>
                <a:t>3</a:t>
              </a:r>
              <a:endParaRPr lang="en-US" b="1" dirty="0"/>
            </a:p>
          </p:txBody>
        </p:sp>
        <p:sp>
          <p:nvSpPr>
            <p:cNvPr id="93213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000000"/>
                  </a:solidFill>
                  <a:latin typeface="Verdana" pitchFamily="34" charset="0"/>
                </a:rPr>
                <a:t>Nghiên</a:t>
              </a:r>
              <a:r>
                <a:rPr lang="en-US" b="1" dirty="0" smtClean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Verdana" pitchFamily="34" charset="0"/>
                </a:rPr>
                <a:t>cứu</a:t>
              </a:r>
              <a:r>
                <a:rPr lang="en-US" b="1" dirty="0" smtClean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Verdana" pitchFamily="34" charset="0"/>
                </a:rPr>
                <a:t>các</a:t>
              </a:r>
              <a:r>
                <a:rPr lang="en-US" b="1" dirty="0" smtClean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Verdana" pitchFamily="34" charset="0"/>
                </a:rPr>
                <a:t>sơ</a:t>
              </a:r>
              <a:r>
                <a:rPr lang="en-US" b="1" dirty="0" smtClean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Verdana" pitchFamily="34" charset="0"/>
                </a:rPr>
                <a:t>đồ</a:t>
              </a:r>
              <a:r>
                <a:rPr lang="en-US" b="1" dirty="0" smtClean="0">
                  <a:solidFill>
                    <a:srgbClr val="000000"/>
                  </a:solidFill>
                  <a:latin typeface="Verdana" pitchFamily="34" charset="0"/>
                </a:rPr>
                <a:t> UML </a:t>
              </a:r>
              <a:endParaRPr lang="en-US" b="1" dirty="0"/>
            </a:p>
          </p:txBody>
        </p:sp>
        <p:sp>
          <p:nvSpPr>
            <p:cNvPr id="93214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5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81800" y="1828800"/>
            <a:ext cx="2170113" cy="4035425"/>
            <a:chOff x="3692" y="1296"/>
            <a:chExt cx="1367" cy="2542"/>
          </a:xfrm>
        </p:grpSpPr>
        <p:sp>
          <p:nvSpPr>
            <p:cNvPr id="93217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8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9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0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3222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23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3224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3225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3226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3227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</a:rPr>
                <a:t>4</a:t>
              </a:r>
              <a:endParaRPr lang="en-US" b="1" dirty="0"/>
            </a:p>
          </p:txBody>
        </p:sp>
        <p:sp>
          <p:nvSpPr>
            <p:cNvPr id="93228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000000"/>
                  </a:solidFill>
                  <a:latin typeface="+mj-lt"/>
                </a:rPr>
                <a:t>Củng</a:t>
              </a:r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+mj-lt"/>
                </a:rPr>
                <a:t>cố</a:t>
              </a:r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+mj-lt"/>
                </a:rPr>
                <a:t>kiến</a:t>
              </a:r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+mj-lt"/>
                </a:rPr>
                <a:t>thức</a:t>
              </a:r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+mj-lt"/>
                </a:rPr>
                <a:t>về</a:t>
              </a:r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+mj-lt"/>
                </a:rPr>
                <a:t>hệ</a:t>
              </a:r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+mj-lt"/>
                </a:rPr>
                <a:t>quản</a:t>
              </a:r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+mj-lt"/>
                </a:rPr>
                <a:t>trị</a:t>
              </a:r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+mj-lt"/>
                </a:rPr>
                <a:t>cơ</a:t>
              </a:r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+mj-lt"/>
                </a:rPr>
                <a:t>sở</a:t>
              </a:r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+mj-lt"/>
                </a:rPr>
                <a:t>dữ</a:t>
              </a:r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+mj-lt"/>
                </a:rPr>
                <a:t>liệu</a:t>
              </a:r>
              <a:r>
                <a:rPr lang="en-US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+mj-lt"/>
                </a:rPr>
                <a:t>MySQL</a:t>
              </a:r>
              <a:endParaRPr lang="en-US" b="1" dirty="0">
                <a:latin typeface="+mj-lt"/>
              </a:endParaRPr>
            </a:p>
          </p:txBody>
        </p:sp>
        <p:sp>
          <p:nvSpPr>
            <p:cNvPr id="93229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30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" name="Group 3"/>
          <p:cNvGrpSpPr>
            <a:grpSpLocks/>
          </p:cNvGrpSpPr>
          <p:nvPr/>
        </p:nvGrpSpPr>
        <p:grpSpPr bwMode="auto">
          <a:xfrm>
            <a:off x="152400" y="1828800"/>
            <a:ext cx="2017713" cy="4035425"/>
            <a:chOff x="720" y="1296"/>
            <a:chExt cx="1367" cy="2542"/>
          </a:xfrm>
        </p:grpSpPr>
        <p:sp>
          <p:nvSpPr>
            <p:cNvPr id="49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58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1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56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41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</a:rPr>
                <a:t>1</a:t>
              </a:r>
              <a:endParaRPr lang="en-US" b="1" dirty="0"/>
            </a:p>
          </p:txBody>
        </p:sp>
        <p:sp>
          <p:nvSpPr>
            <p:cNvPr id="57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 dirty="0" err="1" smtClean="0"/>
                <a:t>Hiểu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rõ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cách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làm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việc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của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mô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hình</a:t>
              </a:r>
              <a:r>
                <a:rPr lang="en-US" b="1" dirty="0" smtClean="0"/>
                <a:t> MVC</a:t>
              </a:r>
              <a:endParaRPr lang="en-US" b="1" dirty="0"/>
            </a:p>
          </p:txBody>
        </p:sp>
      </p:grpSp>
      <p:sp>
        <p:nvSpPr>
          <p:cNvPr id="6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3/19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PHÂN TÍCH, THIẾT KẾ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295400"/>
            <a:ext cx="7824788" cy="4949825"/>
          </a:xfrm>
        </p:spPr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Yêu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cầu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chức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năng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sz="3000" dirty="0" smtClean="0"/>
              <a:t> </a:t>
            </a:r>
            <a:r>
              <a:rPr lang="en-US" sz="3000" dirty="0" err="1" smtClean="0"/>
              <a:t>Yêu</a:t>
            </a:r>
            <a:r>
              <a:rPr lang="en-US" sz="3000" dirty="0" smtClean="0"/>
              <a:t> </a:t>
            </a:r>
            <a:r>
              <a:rPr lang="en-US" sz="3000" dirty="0" err="1" smtClean="0"/>
              <a:t>cầu</a:t>
            </a:r>
            <a:r>
              <a:rPr lang="en-US" sz="3000" dirty="0" smtClean="0"/>
              <a:t> </a:t>
            </a:r>
            <a:r>
              <a:rPr lang="en-US" sz="3000" dirty="0" err="1" smtClean="0"/>
              <a:t>lưu</a:t>
            </a:r>
            <a:r>
              <a:rPr lang="en-US" sz="3000" dirty="0" smtClean="0"/>
              <a:t> </a:t>
            </a:r>
            <a:r>
              <a:rPr lang="en-US" sz="3000" dirty="0" err="1" smtClean="0"/>
              <a:t>trữ</a:t>
            </a:r>
            <a:endParaRPr lang="en-US" sz="3000" dirty="0" smtClean="0"/>
          </a:p>
          <a:p>
            <a:pPr marL="457200" lvl="1" indent="346075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Ghi</a:t>
            </a:r>
            <a:r>
              <a:rPr lang="en-US" sz="3000" dirty="0" smtClean="0"/>
              <a:t> </a:t>
            </a:r>
            <a:r>
              <a:rPr lang="en-US" sz="3000" dirty="0" err="1" smtClean="0"/>
              <a:t>nhận</a:t>
            </a:r>
            <a:r>
              <a:rPr lang="en-US" sz="3000" dirty="0" smtClean="0"/>
              <a:t>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tin </a:t>
            </a:r>
            <a:r>
              <a:rPr lang="en-US" sz="3000" dirty="0" err="1" smtClean="0"/>
              <a:t>lĩnh</a:t>
            </a:r>
            <a:r>
              <a:rPr lang="en-US" sz="3000" dirty="0" smtClean="0"/>
              <a:t> </a:t>
            </a:r>
            <a:r>
              <a:rPr lang="en-US" sz="3000" dirty="0" err="1" smtClean="0"/>
              <a:t>vực</a:t>
            </a:r>
            <a:endParaRPr lang="en-US" sz="3000" dirty="0" smtClean="0"/>
          </a:p>
          <a:p>
            <a:pPr lvl="1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Ghi</a:t>
            </a:r>
            <a:r>
              <a:rPr lang="en-US" sz="3000" dirty="0" smtClean="0"/>
              <a:t> </a:t>
            </a:r>
            <a:r>
              <a:rPr lang="en-US" sz="3000" dirty="0" err="1" smtClean="0"/>
              <a:t>nhận</a:t>
            </a:r>
            <a:r>
              <a:rPr lang="en-US" sz="3000" dirty="0" smtClean="0"/>
              <a:t>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tin </a:t>
            </a:r>
            <a:r>
              <a:rPr lang="en-US" sz="3000" dirty="0" err="1" smtClean="0"/>
              <a:t>chuyên</a:t>
            </a:r>
            <a:r>
              <a:rPr lang="en-US" sz="3000" dirty="0" smtClean="0"/>
              <a:t> </a:t>
            </a:r>
            <a:r>
              <a:rPr lang="en-US" sz="3000" dirty="0" err="1" smtClean="0"/>
              <a:t>đề</a:t>
            </a:r>
            <a:endParaRPr lang="en-US" sz="3000" dirty="0" smtClean="0"/>
          </a:p>
          <a:p>
            <a:pPr lvl="1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Ghi</a:t>
            </a:r>
            <a:r>
              <a:rPr lang="en-US" sz="3000" dirty="0" smtClean="0"/>
              <a:t> </a:t>
            </a:r>
            <a:r>
              <a:rPr lang="en-US" sz="3000" dirty="0" err="1" smtClean="0"/>
              <a:t>nhận</a:t>
            </a:r>
            <a:r>
              <a:rPr lang="en-US" sz="3000" dirty="0" smtClean="0"/>
              <a:t>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tin </a:t>
            </a:r>
            <a:r>
              <a:rPr lang="en-US" sz="3000" dirty="0" err="1" smtClean="0"/>
              <a:t>khóa</a:t>
            </a:r>
            <a:r>
              <a:rPr lang="en-US" sz="3000" dirty="0" smtClean="0"/>
              <a:t> </a:t>
            </a:r>
            <a:r>
              <a:rPr lang="en-US" sz="3000" dirty="0" err="1" smtClean="0"/>
              <a:t>học</a:t>
            </a:r>
            <a:endParaRPr lang="en-US" sz="3000" dirty="0" smtClean="0"/>
          </a:p>
          <a:p>
            <a:pPr lvl="1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Ghi</a:t>
            </a:r>
            <a:r>
              <a:rPr lang="en-US" sz="3000" dirty="0" smtClean="0"/>
              <a:t> </a:t>
            </a:r>
            <a:r>
              <a:rPr lang="en-US" sz="3000" dirty="0" err="1" smtClean="0"/>
              <a:t>nhận</a:t>
            </a:r>
            <a:r>
              <a:rPr lang="en-US" sz="3000" dirty="0" smtClean="0"/>
              <a:t>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tin </a:t>
            </a:r>
            <a:r>
              <a:rPr lang="en-US" sz="3000" dirty="0" err="1" smtClean="0"/>
              <a:t>người</a:t>
            </a:r>
            <a:r>
              <a:rPr lang="en-US" sz="3000" dirty="0" smtClean="0"/>
              <a:t> </a:t>
            </a:r>
            <a:r>
              <a:rPr lang="en-US" sz="3000" dirty="0" err="1" smtClean="0"/>
              <a:t>học</a:t>
            </a:r>
            <a:endParaRPr lang="en-US" sz="3000" dirty="0" smtClean="0"/>
          </a:p>
          <a:p>
            <a:pPr lvl="1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Ghi</a:t>
            </a:r>
            <a:r>
              <a:rPr lang="en-US" sz="3000" dirty="0" smtClean="0"/>
              <a:t> </a:t>
            </a:r>
            <a:r>
              <a:rPr lang="en-US" sz="3000" dirty="0" err="1" smtClean="0"/>
              <a:t>nhận</a:t>
            </a:r>
            <a:r>
              <a:rPr lang="en-US" sz="3000" dirty="0" smtClean="0"/>
              <a:t>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tin </a:t>
            </a:r>
            <a:r>
              <a:rPr lang="en-US" sz="3000" dirty="0" err="1" smtClean="0"/>
              <a:t>phòng</a:t>
            </a:r>
            <a:r>
              <a:rPr lang="en-US" sz="3000" dirty="0" smtClean="0"/>
              <a:t> </a:t>
            </a:r>
            <a:r>
              <a:rPr lang="en-US" sz="3000" dirty="0" err="1" smtClean="0"/>
              <a:t>học</a:t>
            </a:r>
            <a:endParaRPr lang="en-US" sz="3000" dirty="0" smtClean="0"/>
          </a:p>
          <a:p>
            <a:pPr lvl="1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Ghi</a:t>
            </a:r>
            <a:r>
              <a:rPr lang="en-US" sz="3000" dirty="0" smtClean="0"/>
              <a:t> </a:t>
            </a:r>
            <a:r>
              <a:rPr lang="en-US" sz="3000" dirty="0" err="1" smtClean="0"/>
              <a:t>nhận</a:t>
            </a:r>
            <a:r>
              <a:rPr lang="en-US" sz="3000" dirty="0" smtClean="0"/>
              <a:t>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tin </a:t>
            </a:r>
            <a:r>
              <a:rPr lang="en-US" sz="3000" dirty="0" err="1" smtClean="0"/>
              <a:t>đơn</a:t>
            </a:r>
            <a:r>
              <a:rPr lang="en-US" sz="3000" dirty="0" smtClean="0"/>
              <a:t> </a:t>
            </a:r>
            <a:r>
              <a:rPr lang="en-US" sz="3000" dirty="0" err="1" smtClean="0"/>
              <a:t>vị</a:t>
            </a:r>
            <a:endParaRPr lang="en-US" sz="3000" dirty="0" smtClean="0"/>
          </a:p>
          <a:p>
            <a:pPr lvl="1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Ghi</a:t>
            </a:r>
            <a:r>
              <a:rPr lang="en-US" sz="3000" dirty="0" smtClean="0"/>
              <a:t> </a:t>
            </a:r>
            <a:r>
              <a:rPr lang="en-US" sz="3000" dirty="0" err="1" smtClean="0"/>
              <a:t>nhận</a:t>
            </a:r>
            <a:r>
              <a:rPr lang="en-US" sz="3000" dirty="0" smtClean="0"/>
              <a:t>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tin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</a:t>
            </a:r>
            <a:r>
              <a:rPr lang="en-US" sz="3000" dirty="0" err="1" smtClean="0"/>
              <a:t>báo</a:t>
            </a:r>
            <a:endParaRPr lang="en-US" sz="3000" dirty="0" smtClean="0"/>
          </a:p>
          <a:p>
            <a:pPr lvl="1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err="1" smtClean="0"/>
              <a:t>Ghi</a:t>
            </a:r>
            <a:r>
              <a:rPr lang="en-US" sz="3000" dirty="0" smtClean="0"/>
              <a:t> </a:t>
            </a:r>
            <a:r>
              <a:rPr lang="en-US" sz="3000" dirty="0" err="1" smtClean="0"/>
              <a:t>nhận</a:t>
            </a:r>
            <a:r>
              <a:rPr lang="en-US" sz="3000" dirty="0" smtClean="0"/>
              <a:t>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tin </a:t>
            </a:r>
            <a:r>
              <a:rPr lang="en-US" sz="3000" dirty="0" err="1" smtClean="0"/>
              <a:t>tài</a:t>
            </a:r>
            <a:r>
              <a:rPr lang="en-US" sz="3000" dirty="0" smtClean="0"/>
              <a:t> </a:t>
            </a:r>
            <a:r>
              <a:rPr lang="en-US" sz="3000" dirty="0" err="1" smtClean="0"/>
              <a:t>liệu</a:t>
            </a:r>
            <a:r>
              <a:rPr lang="en-US" sz="3000" dirty="0" smtClean="0"/>
              <a:t> </a:t>
            </a:r>
            <a:r>
              <a:rPr lang="en-US" sz="3000" dirty="0" err="1" smtClean="0"/>
              <a:t>tham</a:t>
            </a:r>
            <a:r>
              <a:rPr lang="en-US" sz="3000" dirty="0" smtClean="0"/>
              <a:t> </a:t>
            </a:r>
            <a:r>
              <a:rPr lang="en-US" sz="3000" dirty="0" err="1" smtClean="0"/>
              <a:t>khảo</a:t>
            </a:r>
            <a:endParaRPr lang="en-US" sz="3000" dirty="0" smtClean="0"/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endParaRPr lang="en-US" sz="3000" dirty="0" smtClean="0"/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endParaRPr lang="en-US" sz="3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4/19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PHÂN TÍCH, THIẾT KẾ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295400"/>
            <a:ext cx="7824788" cy="4949825"/>
          </a:xfrm>
        </p:spPr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Yêu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cầu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chức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năng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sz="3000" dirty="0" smtClean="0"/>
              <a:t> </a:t>
            </a:r>
            <a:r>
              <a:rPr lang="en-US" sz="3000" dirty="0" err="1" smtClean="0"/>
              <a:t>Yêu</a:t>
            </a:r>
            <a:r>
              <a:rPr lang="en-US" sz="3000" dirty="0" smtClean="0"/>
              <a:t> </a:t>
            </a:r>
            <a:r>
              <a:rPr lang="en-US" sz="3000" dirty="0" err="1" smtClean="0"/>
              <a:t>cầu</a:t>
            </a:r>
            <a:r>
              <a:rPr lang="en-US" sz="3000" dirty="0" smtClean="0"/>
              <a:t> </a:t>
            </a:r>
            <a:r>
              <a:rPr lang="en-US" sz="3000" dirty="0" err="1" smtClean="0"/>
              <a:t>tra</a:t>
            </a:r>
            <a:r>
              <a:rPr lang="en-US" sz="3000" dirty="0" smtClean="0"/>
              <a:t> </a:t>
            </a:r>
            <a:r>
              <a:rPr lang="en-US" sz="3000" dirty="0" err="1" smtClean="0"/>
              <a:t>cứu</a:t>
            </a:r>
            <a:endParaRPr lang="en-US" sz="3000" dirty="0" smtClean="0"/>
          </a:p>
          <a:p>
            <a:pPr marL="457200" lvl="1" indent="346075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smtClean="0"/>
              <a:t> </a:t>
            </a:r>
            <a:r>
              <a:rPr lang="en-US" sz="3000" dirty="0" err="1" smtClean="0"/>
              <a:t>Tra</a:t>
            </a:r>
            <a:r>
              <a:rPr lang="en-US" sz="3000" dirty="0" smtClean="0"/>
              <a:t> </a:t>
            </a:r>
            <a:r>
              <a:rPr lang="en-US" sz="3000" dirty="0" err="1" smtClean="0"/>
              <a:t>cứu</a:t>
            </a:r>
            <a:r>
              <a:rPr lang="en-US" sz="3000" dirty="0" smtClean="0"/>
              <a:t>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</a:t>
            </a:r>
            <a:r>
              <a:rPr lang="en-US" sz="3000" dirty="0" err="1" smtClean="0"/>
              <a:t>báo</a:t>
            </a:r>
            <a:r>
              <a:rPr lang="en-US" sz="3000" dirty="0" smtClean="0"/>
              <a:t> </a:t>
            </a:r>
            <a:r>
              <a:rPr lang="en-US" sz="3000" dirty="0" err="1" smtClean="0"/>
              <a:t>theo</a:t>
            </a:r>
            <a:r>
              <a:rPr lang="en-US" sz="3000" dirty="0" smtClean="0"/>
              <a:t> </a:t>
            </a:r>
            <a:r>
              <a:rPr lang="en-US" sz="3000" dirty="0" err="1" smtClean="0"/>
              <a:t>tiêu</a:t>
            </a:r>
            <a:r>
              <a:rPr lang="en-US" sz="3000" dirty="0" smtClean="0"/>
              <a:t> </a:t>
            </a:r>
            <a:r>
              <a:rPr lang="en-US" sz="3000" dirty="0" err="1" smtClean="0"/>
              <a:t>đề</a:t>
            </a:r>
            <a:endParaRPr lang="en-US" sz="3000" dirty="0" smtClean="0"/>
          </a:p>
          <a:p>
            <a:pPr marL="457200" lvl="1" indent="346075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smtClean="0"/>
              <a:t> </a:t>
            </a:r>
            <a:r>
              <a:rPr lang="en-US" sz="3000" dirty="0" err="1" smtClean="0"/>
              <a:t>Tra</a:t>
            </a:r>
            <a:r>
              <a:rPr lang="en-US" sz="3000" dirty="0" smtClean="0"/>
              <a:t> </a:t>
            </a:r>
            <a:r>
              <a:rPr lang="en-US" sz="3000" dirty="0" err="1" smtClean="0"/>
              <a:t>cứu</a:t>
            </a:r>
            <a:r>
              <a:rPr lang="en-US" sz="3000" dirty="0" smtClean="0"/>
              <a:t> </a:t>
            </a:r>
            <a:r>
              <a:rPr lang="en-US" sz="3000" dirty="0" err="1" smtClean="0"/>
              <a:t>chuyên</a:t>
            </a:r>
            <a:r>
              <a:rPr lang="en-US" sz="3000" dirty="0" smtClean="0"/>
              <a:t> </a:t>
            </a:r>
            <a:r>
              <a:rPr lang="en-US" sz="3000" dirty="0" err="1" smtClean="0"/>
              <a:t>đề</a:t>
            </a:r>
            <a:r>
              <a:rPr lang="en-US" sz="3000" dirty="0" smtClean="0"/>
              <a:t> </a:t>
            </a:r>
            <a:r>
              <a:rPr lang="en-US" sz="3000" dirty="0" err="1" smtClean="0"/>
              <a:t>theo</a:t>
            </a:r>
            <a:r>
              <a:rPr lang="en-US" sz="3000" dirty="0" smtClean="0"/>
              <a:t> </a:t>
            </a:r>
            <a:r>
              <a:rPr lang="en-US" sz="3000" dirty="0" err="1" smtClean="0"/>
              <a:t>tên</a:t>
            </a:r>
            <a:r>
              <a:rPr lang="en-US" sz="3000" dirty="0" smtClean="0"/>
              <a:t> </a:t>
            </a:r>
            <a:r>
              <a:rPr lang="en-US" sz="3000" dirty="0" err="1" smtClean="0"/>
              <a:t>chuyên</a:t>
            </a:r>
            <a:r>
              <a:rPr lang="en-US" sz="3000" dirty="0" smtClean="0"/>
              <a:t> </a:t>
            </a:r>
            <a:r>
              <a:rPr lang="en-US" sz="3000" dirty="0" err="1" smtClean="0"/>
              <a:t>đề</a:t>
            </a:r>
            <a:endParaRPr lang="en-US" sz="3000" dirty="0" smtClean="0"/>
          </a:p>
          <a:p>
            <a:pPr marL="457200" lvl="1" indent="346075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smtClean="0"/>
              <a:t> </a:t>
            </a:r>
            <a:r>
              <a:rPr lang="en-US" sz="3000" dirty="0" err="1" smtClean="0"/>
              <a:t>Tra</a:t>
            </a:r>
            <a:r>
              <a:rPr lang="en-US" sz="3000" dirty="0" smtClean="0"/>
              <a:t> </a:t>
            </a:r>
            <a:r>
              <a:rPr lang="en-US" sz="3000" dirty="0" err="1" smtClean="0"/>
              <a:t>cứu</a:t>
            </a:r>
            <a:r>
              <a:rPr lang="en-US" sz="3000" dirty="0" smtClean="0"/>
              <a:t> </a:t>
            </a:r>
            <a:r>
              <a:rPr lang="en-US" sz="3000" dirty="0" err="1" smtClean="0"/>
              <a:t>người</a:t>
            </a:r>
            <a:r>
              <a:rPr lang="en-US" sz="3000" dirty="0" smtClean="0"/>
              <a:t> </a:t>
            </a:r>
            <a:r>
              <a:rPr lang="en-US" sz="3000" dirty="0" err="1" smtClean="0"/>
              <a:t>dùng</a:t>
            </a:r>
            <a:r>
              <a:rPr lang="en-US" sz="3000" dirty="0" smtClean="0"/>
              <a:t> </a:t>
            </a:r>
            <a:r>
              <a:rPr lang="en-US" sz="3000" dirty="0" err="1" smtClean="0"/>
              <a:t>theo</a:t>
            </a:r>
            <a:r>
              <a:rPr lang="en-US" sz="3000" dirty="0" smtClean="0"/>
              <a:t> </a:t>
            </a:r>
            <a:r>
              <a:rPr lang="en-US" sz="3000" dirty="0" err="1" smtClean="0"/>
              <a:t>tên</a:t>
            </a:r>
            <a:r>
              <a:rPr lang="en-US" sz="3000" dirty="0" smtClean="0"/>
              <a:t> </a:t>
            </a:r>
            <a:r>
              <a:rPr lang="en-US" sz="3000" dirty="0" err="1" smtClean="0"/>
              <a:t>người</a:t>
            </a:r>
            <a:r>
              <a:rPr lang="en-US" sz="3000" dirty="0" smtClean="0"/>
              <a:t> </a:t>
            </a:r>
            <a:r>
              <a:rPr lang="en-US" sz="3000" dirty="0" err="1" smtClean="0"/>
              <a:t>dùng</a:t>
            </a:r>
            <a:endParaRPr lang="en-US" sz="3000" dirty="0" smtClean="0"/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sz="3000" dirty="0" smtClean="0"/>
              <a:t> </a:t>
            </a:r>
            <a:r>
              <a:rPr lang="en-US" sz="3000" dirty="0" err="1" smtClean="0"/>
              <a:t>Yêu</a:t>
            </a:r>
            <a:r>
              <a:rPr lang="en-US" sz="3000" dirty="0" smtClean="0"/>
              <a:t> </a:t>
            </a:r>
            <a:r>
              <a:rPr lang="en-US" sz="3000" dirty="0" err="1" smtClean="0"/>
              <a:t>cầu</a:t>
            </a:r>
            <a:r>
              <a:rPr lang="en-US" sz="3000" dirty="0" smtClean="0"/>
              <a:t> </a:t>
            </a:r>
            <a:r>
              <a:rPr lang="en-US" sz="3000" dirty="0" err="1" smtClean="0"/>
              <a:t>tính</a:t>
            </a:r>
            <a:r>
              <a:rPr lang="en-US" sz="3000" dirty="0" smtClean="0"/>
              <a:t> </a:t>
            </a:r>
            <a:r>
              <a:rPr lang="en-US" sz="3000" dirty="0" err="1" smtClean="0"/>
              <a:t>toán</a:t>
            </a:r>
            <a:endParaRPr lang="en-US" sz="3000" dirty="0" smtClean="0"/>
          </a:p>
          <a:p>
            <a:pPr marL="457200" lvl="1" indent="346075">
              <a:lnSpc>
                <a:spcPct val="80000"/>
              </a:lnSpc>
              <a:buNone/>
            </a:pPr>
            <a:r>
              <a:rPr lang="en-US" sz="3000" dirty="0" err="1" smtClean="0"/>
              <a:t>Tính</a:t>
            </a:r>
            <a:r>
              <a:rPr lang="en-US" sz="3000" dirty="0" smtClean="0"/>
              <a:t> </a:t>
            </a:r>
            <a:r>
              <a:rPr lang="en-US" sz="3000" dirty="0" err="1" smtClean="0"/>
              <a:t>số</a:t>
            </a:r>
            <a:r>
              <a:rPr lang="en-US" sz="3000" dirty="0" smtClean="0"/>
              <a:t> </a:t>
            </a:r>
            <a:r>
              <a:rPr lang="en-US" sz="3000" dirty="0" err="1" smtClean="0"/>
              <a:t>lượng</a:t>
            </a:r>
            <a:r>
              <a:rPr lang="en-US" sz="3000" dirty="0" smtClean="0"/>
              <a:t> </a:t>
            </a:r>
            <a:r>
              <a:rPr lang="en-US" sz="3000" dirty="0" err="1" smtClean="0"/>
              <a:t>học</a:t>
            </a:r>
            <a:r>
              <a:rPr lang="en-US" sz="3000" dirty="0" smtClean="0"/>
              <a:t> </a:t>
            </a:r>
            <a:r>
              <a:rPr lang="en-US" sz="3000" dirty="0" err="1" smtClean="0"/>
              <a:t>viên</a:t>
            </a:r>
            <a:r>
              <a:rPr lang="en-US" sz="3000" dirty="0" smtClean="0"/>
              <a:t> </a:t>
            </a:r>
            <a:r>
              <a:rPr lang="en-US" sz="3000" dirty="0" err="1" smtClean="0"/>
              <a:t>đang</a:t>
            </a:r>
            <a:r>
              <a:rPr lang="en-US" sz="3000" dirty="0" smtClean="0"/>
              <a:t> </a:t>
            </a:r>
            <a:r>
              <a:rPr lang="en-US" sz="3000" dirty="0" err="1" smtClean="0"/>
              <a:t>đăng</a:t>
            </a:r>
            <a:r>
              <a:rPr lang="en-US" sz="3000" dirty="0" smtClean="0"/>
              <a:t> </a:t>
            </a:r>
            <a:r>
              <a:rPr lang="en-US" sz="3000" dirty="0" err="1" smtClean="0"/>
              <a:t>kí</a:t>
            </a:r>
            <a:r>
              <a:rPr lang="en-US" sz="3000" dirty="0" smtClean="0"/>
              <a:t> </a:t>
            </a:r>
            <a:r>
              <a:rPr lang="en-US" sz="3000" dirty="0" err="1" smtClean="0"/>
              <a:t>khóa</a:t>
            </a:r>
            <a:r>
              <a:rPr lang="en-US" sz="3000" dirty="0" smtClean="0"/>
              <a:t> </a:t>
            </a:r>
            <a:r>
              <a:rPr lang="en-US" sz="3000" dirty="0" err="1" smtClean="0"/>
              <a:t>học</a:t>
            </a:r>
            <a:endParaRPr lang="en-US" sz="3000" dirty="0" smtClean="0"/>
          </a:p>
          <a:p>
            <a:pPr lvl="1">
              <a:lnSpc>
                <a:spcPct val="80000"/>
              </a:lnSpc>
              <a:buNone/>
            </a:pPr>
            <a:endParaRPr lang="en-US" sz="3000" dirty="0" smtClean="0"/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endParaRPr lang="en-US" sz="3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5/19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PHÂN TÍCH, THIẾT KẾ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295400"/>
            <a:ext cx="7824788" cy="4949825"/>
          </a:xfrm>
        </p:spPr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Yêu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cầu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chức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năng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sz="3000" dirty="0" smtClean="0"/>
              <a:t> </a:t>
            </a:r>
            <a:r>
              <a:rPr lang="en-US" sz="3000" dirty="0" err="1" smtClean="0"/>
              <a:t>Yêu</a:t>
            </a:r>
            <a:r>
              <a:rPr lang="en-US" sz="3000" dirty="0" smtClean="0"/>
              <a:t> </a:t>
            </a:r>
            <a:r>
              <a:rPr lang="en-US" sz="3000" dirty="0" err="1" smtClean="0"/>
              <a:t>cầu</a:t>
            </a:r>
            <a:r>
              <a:rPr lang="en-US" sz="3000" dirty="0" smtClean="0"/>
              <a:t> </a:t>
            </a:r>
            <a:r>
              <a:rPr lang="en-US" sz="3000" dirty="0" err="1" smtClean="0"/>
              <a:t>kết</a:t>
            </a:r>
            <a:r>
              <a:rPr lang="en-US" sz="3000" dirty="0" smtClean="0"/>
              <a:t> </a:t>
            </a:r>
            <a:r>
              <a:rPr lang="en-US" sz="3000" dirty="0" err="1" smtClean="0"/>
              <a:t>xuất</a:t>
            </a:r>
            <a:endParaRPr lang="en-US" sz="3000" dirty="0" smtClean="0"/>
          </a:p>
          <a:p>
            <a:pPr marL="457200" lvl="1" indent="346075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smtClean="0"/>
              <a:t>In </a:t>
            </a:r>
            <a:r>
              <a:rPr lang="en-US" sz="3000" dirty="0" err="1" smtClean="0"/>
              <a:t>danh</a:t>
            </a:r>
            <a:r>
              <a:rPr lang="en-US" sz="3000" dirty="0" smtClean="0"/>
              <a:t> </a:t>
            </a:r>
            <a:r>
              <a:rPr lang="en-US" sz="3000" dirty="0" err="1" smtClean="0"/>
              <a:t>sách</a:t>
            </a:r>
            <a:r>
              <a:rPr lang="en-US" sz="3000" dirty="0" smtClean="0"/>
              <a:t> </a:t>
            </a:r>
            <a:r>
              <a:rPr lang="en-US" sz="3000" dirty="0" err="1" smtClean="0"/>
              <a:t>học</a:t>
            </a:r>
            <a:r>
              <a:rPr lang="en-US" sz="3000" dirty="0" smtClean="0"/>
              <a:t> </a:t>
            </a:r>
            <a:r>
              <a:rPr lang="en-US" sz="3000" dirty="0" err="1" smtClean="0"/>
              <a:t>viên</a:t>
            </a:r>
            <a:r>
              <a:rPr lang="en-US" sz="3000" dirty="0" smtClean="0"/>
              <a:t> </a:t>
            </a:r>
            <a:r>
              <a:rPr lang="en-US" sz="3000" dirty="0" err="1" smtClean="0"/>
              <a:t>đăng</a:t>
            </a:r>
            <a:r>
              <a:rPr lang="en-US" sz="3000" dirty="0" smtClean="0"/>
              <a:t> </a:t>
            </a:r>
            <a:r>
              <a:rPr lang="en-US" sz="3000" dirty="0" err="1" smtClean="0"/>
              <a:t>kí</a:t>
            </a:r>
            <a:r>
              <a:rPr lang="en-US" sz="3000" dirty="0" smtClean="0"/>
              <a:t> </a:t>
            </a:r>
            <a:r>
              <a:rPr lang="en-US" sz="3000" dirty="0" err="1" smtClean="0"/>
              <a:t>tham</a:t>
            </a:r>
            <a:r>
              <a:rPr lang="en-US" sz="3000" dirty="0" smtClean="0"/>
              <a:t> </a:t>
            </a:r>
            <a:r>
              <a:rPr lang="en-US" sz="3000" dirty="0" err="1" smtClean="0"/>
              <a:t>gia</a:t>
            </a:r>
            <a:r>
              <a:rPr lang="en-US" sz="3000" dirty="0" smtClean="0"/>
              <a:t> </a:t>
            </a:r>
            <a:r>
              <a:rPr lang="en-US" sz="3000" dirty="0" err="1" smtClean="0"/>
              <a:t>khóa</a:t>
            </a:r>
            <a:r>
              <a:rPr lang="en-US" sz="3000" dirty="0" smtClean="0"/>
              <a:t> </a:t>
            </a:r>
            <a:r>
              <a:rPr lang="en-US" sz="3000" dirty="0" err="1" smtClean="0"/>
              <a:t>tập</a:t>
            </a:r>
            <a:r>
              <a:rPr lang="en-US" sz="3000" dirty="0" smtClean="0"/>
              <a:t> </a:t>
            </a:r>
            <a:r>
              <a:rPr lang="en-US" sz="3000" dirty="0" err="1" smtClean="0"/>
              <a:t>huấn</a:t>
            </a:r>
            <a:endParaRPr lang="en-US" sz="3000" dirty="0" smtClean="0"/>
          </a:p>
          <a:p>
            <a:pPr marL="457200" lvl="1" indent="346075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smtClean="0"/>
              <a:t>In </a:t>
            </a:r>
            <a:r>
              <a:rPr lang="en-US" sz="3000" dirty="0" err="1" smtClean="0"/>
              <a:t>sổ</a:t>
            </a:r>
            <a:r>
              <a:rPr lang="en-US" sz="3000" dirty="0" smtClean="0"/>
              <a:t> </a:t>
            </a:r>
            <a:r>
              <a:rPr lang="en-US" sz="3000" dirty="0" err="1" smtClean="0"/>
              <a:t>cấp</a:t>
            </a:r>
            <a:r>
              <a:rPr lang="en-US" sz="3000" dirty="0" smtClean="0"/>
              <a:t> </a:t>
            </a:r>
            <a:r>
              <a:rPr lang="en-US" sz="3000" dirty="0" err="1" smtClean="0"/>
              <a:t>giấy</a:t>
            </a:r>
            <a:r>
              <a:rPr lang="en-US" sz="3000" dirty="0" smtClean="0"/>
              <a:t> </a:t>
            </a:r>
            <a:r>
              <a:rPr lang="en-US" sz="3000" dirty="0" err="1" smtClean="0"/>
              <a:t>chứng</a:t>
            </a:r>
            <a:r>
              <a:rPr lang="en-US" sz="3000" dirty="0" smtClean="0"/>
              <a:t> </a:t>
            </a:r>
            <a:r>
              <a:rPr lang="en-US" sz="3000" dirty="0" err="1" smtClean="0"/>
              <a:t>nhận</a:t>
            </a:r>
            <a:endParaRPr lang="en-US" sz="3000" dirty="0" smtClean="0"/>
          </a:p>
          <a:p>
            <a:pPr marL="457200" lvl="1" indent="346075">
              <a:lnSpc>
                <a:spcPct val="80000"/>
              </a:lnSpc>
              <a:buClrTx/>
              <a:buFont typeface="Arial" pitchFamily="34" charset="0"/>
              <a:buChar char="•"/>
            </a:pPr>
            <a:r>
              <a:rPr lang="en-US" sz="3000" dirty="0" smtClean="0"/>
              <a:t>In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danh</a:t>
            </a:r>
            <a:r>
              <a:rPr lang="en-US" sz="3000" dirty="0" smtClean="0"/>
              <a:t> </a:t>
            </a:r>
            <a:r>
              <a:rPr lang="en-US" sz="3000" dirty="0" err="1" smtClean="0"/>
              <a:t>sách</a:t>
            </a:r>
            <a:r>
              <a:rPr lang="en-US" sz="3000" dirty="0" smtClean="0"/>
              <a:t> </a:t>
            </a:r>
            <a:r>
              <a:rPr lang="en-US" sz="3000" dirty="0" err="1" smtClean="0"/>
              <a:t>khóa</a:t>
            </a:r>
            <a:r>
              <a:rPr lang="en-US" sz="3000" dirty="0" smtClean="0"/>
              <a:t> </a:t>
            </a:r>
            <a:r>
              <a:rPr lang="en-US" sz="3000" dirty="0" err="1" smtClean="0"/>
              <a:t>học</a:t>
            </a:r>
            <a:r>
              <a:rPr lang="en-US" sz="3000" dirty="0" smtClean="0"/>
              <a:t> hay </a:t>
            </a:r>
            <a:r>
              <a:rPr lang="en-US" sz="3000" dirty="0" err="1" smtClean="0"/>
              <a:t>người</a:t>
            </a:r>
            <a:r>
              <a:rPr lang="en-US" sz="3000" dirty="0" smtClean="0"/>
              <a:t> </a:t>
            </a:r>
            <a:r>
              <a:rPr lang="en-US" sz="3000" dirty="0" err="1" smtClean="0"/>
              <a:t>dùng</a:t>
            </a:r>
            <a:r>
              <a:rPr lang="en-US" sz="3000" dirty="0" smtClean="0"/>
              <a:t> </a:t>
            </a:r>
            <a:r>
              <a:rPr lang="en-US" sz="3000" dirty="0" err="1" smtClean="0"/>
              <a:t>từ</a:t>
            </a:r>
            <a:r>
              <a:rPr lang="en-US" sz="3000" dirty="0" smtClean="0"/>
              <a:t> </a:t>
            </a:r>
            <a:r>
              <a:rPr lang="en-US" sz="3000" dirty="0" err="1" smtClean="0"/>
              <a:t>chức</a:t>
            </a:r>
            <a:r>
              <a:rPr lang="en-US" sz="3000" dirty="0" smtClean="0"/>
              <a:t> </a:t>
            </a:r>
            <a:r>
              <a:rPr lang="en-US" sz="3000" dirty="0" err="1" smtClean="0"/>
              <a:t>năng</a:t>
            </a:r>
            <a:r>
              <a:rPr lang="en-US" sz="3000" dirty="0" smtClean="0"/>
              <a:t> </a:t>
            </a:r>
            <a:r>
              <a:rPr lang="en-US" sz="3000" dirty="0" err="1" smtClean="0"/>
              <a:t>thống</a:t>
            </a:r>
            <a:r>
              <a:rPr lang="en-US" sz="3000" dirty="0" smtClean="0"/>
              <a:t> </a:t>
            </a:r>
            <a:r>
              <a:rPr lang="en-US" sz="3000" dirty="0" err="1" smtClean="0"/>
              <a:t>kê</a:t>
            </a:r>
            <a:endParaRPr lang="en-US" sz="3000" dirty="0" smtClean="0"/>
          </a:p>
          <a:p>
            <a:pPr marL="457200" lvl="1" indent="346075">
              <a:lnSpc>
                <a:spcPct val="80000"/>
              </a:lnSpc>
              <a:buNone/>
            </a:pPr>
            <a:endParaRPr lang="en-US" sz="3000" dirty="0" smtClean="0"/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endParaRPr lang="en-US" sz="3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6/19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PHÂN TÍCH, THIẾT KẾ</a:t>
            </a:r>
            <a:endParaRPr lang="en-US" dirty="0"/>
          </a:p>
        </p:txBody>
      </p:sp>
      <p:sp>
        <p:nvSpPr>
          <p:cNvPr id="95236" name="Freeform 4"/>
          <p:cNvSpPr>
            <a:spLocks noEditPoints="1"/>
          </p:cNvSpPr>
          <p:nvPr/>
        </p:nvSpPr>
        <p:spPr bwMode="gray">
          <a:xfrm rot="20241944">
            <a:off x="838200" y="2474607"/>
            <a:ext cx="6989759" cy="2703818"/>
          </a:xfrm>
          <a:custGeom>
            <a:avLst/>
            <a:gdLst/>
            <a:ahLst/>
            <a:cxnLst>
              <a:cxn ang="0">
                <a:pos x="1692" y="12"/>
              </a:cxn>
              <a:cxn ang="0">
                <a:pos x="1234" y="74"/>
              </a:cxn>
              <a:cxn ang="0">
                <a:pos x="828" y="182"/>
              </a:cxn>
              <a:cxn ang="0">
                <a:pos x="486" y="330"/>
              </a:cxn>
              <a:cxn ang="0">
                <a:pos x="226" y="510"/>
              </a:cxn>
              <a:cxn ang="0">
                <a:pos x="58" y="718"/>
              </a:cxn>
              <a:cxn ang="0">
                <a:pos x="0" y="944"/>
              </a:cxn>
              <a:cxn ang="0">
                <a:pos x="58" y="1170"/>
              </a:cxn>
              <a:cxn ang="0">
                <a:pos x="226" y="1378"/>
              </a:cxn>
              <a:cxn ang="0">
                <a:pos x="486" y="1558"/>
              </a:cxn>
              <a:cxn ang="0">
                <a:pos x="828" y="1706"/>
              </a:cxn>
              <a:cxn ang="0">
                <a:pos x="1234" y="1814"/>
              </a:cxn>
              <a:cxn ang="0">
                <a:pos x="1692" y="1876"/>
              </a:cxn>
              <a:cxn ang="0">
                <a:pos x="2186" y="1884"/>
              </a:cxn>
              <a:cxn ang="0">
                <a:pos x="2658" y="1840"/>
              </a:cxn>
              <a:cxn ang="0">
                <a:pos x="3084" y="1746"/>
              </a:cxn>
              <a:cxn ang="0">
                <a:pos x="3448" y="1612"/>
              </a:cxn>
              <a:cxn ang="0">
                <a:pos x="3738" y="1442"/>
              </a:cxn>
              <a:cxn ang="0">
                <a:pos x="3938" y="1242"/>
              </a:cxn>
              <a:cxn ang="0">
                <a:pos x="4034" y="1022"/>
              </a:cxn>
              <a:cxn ang="0">
                <a:pos x="4014" y="790"/>
              </a:cxn>
              <a:cxn ang="0">
                <a:pos x="3882" y="576"/>
              </a:cxn>
              <a:cxn ang="0">
                <a:pos x="3650" y="386"/>
              </a:cxn>
              <a:cxn ang="0">
                <a:pos x="3334" y="228"/>
              </a:cxn>
              <a:cxn ang="0">
                <a:pos x="2948" y="106"/>
              </a:cxn>
              <a:cxn ang="0">
                <a:pos x="2506" y="28"/>
              </a:cxn>
              <a:cxn ang="0">
                <a:pos x="2020" y="0"/>
              </a:cxn>
              <a:cxn ang="0">
                <a:pos x="1606" y="1736"/>
              </a:cxn>
              <a:cxn ang="0">
                <a:pos x="1164" y="1678"/>
              </a:cxn>
              <a:cxn ang="0">
                <a:pos x="776" y="1576"/>
              </a:cxn>
              <a:cxn ang="0">
                <a:pos x="458" y="1436"/>
              </a:cxn>
              <a:cxn ang="0">
                <a:pos x="224" y="1266"/>
              </a:cxn>
              <a:cxn ang="0">
                <a:pos x="88" y="1074"/>
              </a:cxn>
              <a:cxn ang="0">
                <a:pos x="68" y="864"/>
              </a:cxn>
              <a:cxn ang="0">
                <a:pos x="166" y="664"/>
              </a:cxn>
              <a:cxn ang="0">
                <a:pos x="370" y="486"/>
              </a:cxn>
              <a:cxn ang="0">
                <a:pos x="662" y="336"/>
              </a:cxn>
              <a:cxn ang="0">
                <a:pos x="1028" y="222"/>
              </a:cxn>
              <a:cxn ang="0">
                <a:pos x="1454" y="148"/>
              </a:cxn>
              <a:cxn ang="0">
                <a:pos x="1922" y="120"/>
              </a:cxn>
              <a:cxn ang="0">
                <a:pos x="2392" y="148"/>
              </a:cxn>
              <a:cxn ang="0">
                <a:pos x="2818" y="222"/>
              </a:cxn>
              <a:cxn ang="0">
                <a:pos x="3184" y="336"/>
              </a:cxn>
              <a:cxn ang="0">
                <a:pos x="3476" y="486"/>
              </a:cxn>
              <a:cxn ang="0">
                <a:pos x="3680" y="664"/>
              </a:cxn>
              <a:cxn ang="0">
                <a:pos x="3778" y="864"/>
              </a:cxn>
              <a:cxn ang="0">
                <a:pos x="3758" y="1074"/>
              </a:cxn>
              <a:cxn ang="0">
                <a:pos x="3622" y="1266"/>
              </a:cxn>
              <a:cxn ang="0">
                <a:pos x="3388" y="1436"/>
              </a:cxn>
              <a:cxn ang="0">
                <a:pos x="3070" y="1576"/>
              </a:cxn>
              <a:cxn ang="0">
                <a:pos x="2682" y="1678"/>
              </a:cxn>
              <a:cxn ang="0">
                <a:pos x="2240" y="1736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30196"/>
                  <a:invGamma/>
                  <a:alpha val="36000"/>
                </a:schemeClr>
              </a:gs>
              <a:gs pos="100000">
                <a:schemeClr val="bg2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37" name="Oval 5"/>
          <p:cNvSpPr>
            <a:spLocks noChangeArrowheads="1"/>
          </p:cNvSpPr>
          <p:nvPr/>
        </p:nvSpPr>
        <p:spPr bwMode="gray">
          <a:xfrm rot="20056323">
            <a:off x="4202898" y="2384303"/>
            <a:ext cx="1358260" cy="283308"/>
          </a:xfrm>
          <a:prstGeom prst="ellipse">
            <a:avLst/>
          </a:prstGeom>
          <a:gradFill rotWithShape="1">
            <a:gsLst>
              <a:gs pos="0">
                <a:srgbClr val="5F5F5F"/>
              </a:gs>
              <a:gs pos="100000">
                <a:srgbClr val="84A5C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gray">
          <a:xfrm rot="20056323">
            <a:off x="7310874" y="2571994"/>
            <a:ext cx="1223526" cy="472770"/>
          </a:xfrm>
          <a:prstGeom prst="ellipse">
            <a:avLst/>
          </a:prstGeom>
          <a:gradFill rotWithShape="1">
            <a:gsLst>
              <a:gs pos="0">
                <a:srgbClr val="5F5F5F"/>
              </a:gs>
              <a:gs pos="100000">
                <a:srgbClr val="84A5C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gray">
          <a:xfrm rot="20056323">
            <a:off x="5481046" y="4818978"/>
            <a:ext cx="1434730" cy="545367"/>
          </a:xfrm>
          <a:prstGeom prst="ellipse">
            <a:avLst/>
          </a:prstGeom>
          <a:gradFill rotWithShape="1">
            <a:gsLst>
              <a:gs pos="0">
                <a:srgbClr val="5F5F5F"/>
              </a:gs>
              <a:gs pos="100000">
                <a:srgbClr val="84A5C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gray">
          <a:xfrm rot="20056323">
            <a:off x="1979794" y="3830943"/>
            <a:ext cx="1223526" cy="570157"/>
          </a:xfrm>
          <a:prstGeom prst="ellipse">
            <a:avLst/>
          </a:prstGeom>
          <a:gradFill rotWithShape="1">
            <a:gsLst>
              <a:gs pos="0">
                <a:srgbClr val="5F5F5F"/>
              </a:gs>
              <a:gs pos="100000">
                <a:srgbClr val="84A5C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gray">
          <a:xfrm>
            <a:off x="3436373" y="1219200"/>
            <a:ext cx="1660500" cy="1529862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gray">
          <a:xfrm>
            <a:off x="989320" y="3174023"/>
            <a:ext cx="1747895" cy="1614854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37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95245" name="Oval 13"/>
          <p:cNvSpPr>
            <a:spLocks noChangeArrowheads="1"/>
          </p:cNvSpPr>
          <p:nvPr/>
        </p:nvSpPr>
        <p:spPr bwMode="gray">
          <a:xfrm>
            <a:off x="4790992" y="4142581"/>
            <a:ext cx="1704198" cy="1496219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246" name="Oval 14"/>
          <p:cNvSpPr>
            <a:spLocks noChangeArrowheads="1"/>
          </p:cNvSpPr>
          <p:nvPr/>
        </p:nvSpPr>
        <p:spPr bwMode="gray">
          <a:xfrm>
            <a:off x="6407794" y="1729154"/>
            <a:ext cx="1747895" cy="1614854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gray">
          <a:xfrm>
            <a:off x="1164110" y="3768969"/>
            <a:ext cx="1485711" cy="41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bg1"/>
                </a:solidFill>
                <a:latin typeface="Verdana" pitchFamily="34" charset="0"/>
              </a:rPr>
              <a:t>Tiến</a:t>
            </a:r>
            <a:r>
              <a:rPr lang="en-US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erdana" pitchFamily="34" charset="0"/>
              </a:rPr>
              <a:t>hóa</a:t>
            </a:r>
            <a:endParaRPr 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gray">
          <a:xfrm>
            <a:off x="3523768" y="1814146"/>
            <a:ext cx="1531229" cy="41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bg1"/>
                </a:solidFill>
                <a:latin typeface="Verdana" pitchFamily="34" charset="0"/>
              </a:rPr>
              <a:t>Hiệu</a:t>
            </a:r>
            <a:r>
              <a:rPr lang="en-US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erdana" pitchFamily="34" charset="0"/>
              </a:rPr>
              <a:t>quả</a:t>
            </a:r>
            <a:endParaRPr 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gray">
          <a:xfrm>
            <a:off x="6407794" y="2324100"/>
            <a:ext cx="1687811" cy="41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bg1"/>
                </a:solidFill>
                <a:latin typeface="Verdana" pitchFamily="34" charset="0"/>
              </a:rPr>
              <a:t>Tiện</a:t>
            </a:r>
            <a:r>
              <a:rPr lang="en-US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erdana" pitchFamily="34" charset="0"/>
              </a:rPr>
              <a:t>dụng</a:t>
            </a:r>
            <a:endParaRPr 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gray">
          <a:xfrm>
            <a:off x="5009478" y="4703885"/>
            <a:ext cx="1440193" cy="41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bg1"/>
                </a:solidFill>
                <a:latin typeface="Verdana" pitchFamily="34" charset="0"/>
              </a:rPr>
              <a:t>Bảo</a:t>
            </a:r>
            <a:r>
              <a:rPr lang="en-US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erdana" pitchFamily="34" charset="0"/>
              </a:rPr>
              <a:t>mật</a:t>
            </a:r>
            <a:endParaRPr 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5251" name="Text Box 19"/>
          <p:cNvSpPr txBox="1">
            <a:spLocks noChangeArrowheads="1"/>
          </p:cNvSpPr>
          <p:nvPr/>
        </p:nvSpPr>
        <p:spPr bwMode="gray">
          <a:xfrm>
            <a:off x="2223771" y="5183737"/>
            <a:ext cx="859382" cy="40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chemeClr val="bg1"/>
                </a:solidFill>
                <a:latin typeface="Verdana" pitchFamily="34" charset="0"/>
              </a:rPr>
              <a:t>Text</a:t>
            </a:r>
          </a:p>
        </p:txBody>
      </p:sp>
      <p:sp>
        <p:nvSpPr>
          <p:cNvPr id="95252" name="Text Box 20"/>
          <p:cNvSpPr txBox="1">
            <a:spLocks noChangeArrowheads="1"/>
          </p:cNvSpPr>
          <p:nvPr/>
        </p:nvSpPr>
        <p:spPr bwMode="gray">
          <a:xfrm>
            <a:off x="3174189" y="3004038"/>
            <a:ext cx="2643691" cy="10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 err="1" smtClean="0"/>
              <a:t>Yêu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cầu</a:t>
            </a:r>
            <a:r>
              <a:rPr lang="en-US" sz="2800" b="1" dirty="0" smtClean="0"/>
              <a:t> phi </a:t>
            </a:r>
            <a:r>
              <a:rPr lang="en-US" sz="2800" b="1" dirty="0" err="1" smtClean="0"/>
              <a:t>chức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năng</a:t>
            </a:r>
            <a:endParaRPr lang="en-US" sz="2800" b="1" dirty="0"/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/>
          <a:p>
            <a:r>
              <a:rPr lang="en-US" sz="1400" dirty="0" smtClean="0"/>
              <a:t>7/19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/>
      <p:bldP spid="95237" grpId="0" animBg="1"/>
      <p:bldP spid="95238" grpId="0" animBg="1"/>
      <p:bldP spid="95240" grpId="0" animBg="1"/>
      <p:bldP spid="95241" grpId="0" animBg="1"/>
      <p:bldP spid="95242" grpId="0" animBg="1"/>
      <p:bldP spid="95243" grpId="0" animBg="1"/>
      <p:bldP spid="95245" grpId="0" animBg="1"/>
      <p:bldP spid="95246" grpId="0" animBg="1"/>
      <p:bldP spid="95247" grpId="0"/>
      <p:bldP spid="95248" grpId="0"/>
      <p:bldP spid="95249" grpId="0"/>
      <p:bldP spid="95250" grpId="0"/>
      <p:bldP spid="95252" grpId="0"/>
    </p:bldLst>
  </p:timing>
</p:sld>
</file>

<file path=ppt/theme/theme1.xml><?xml version="1.0" encoding="utf-8"?>
<a:theme xmlns:a="http://schemas.openxmlformats.org/drawingml/2006/main" name="cdb2004c007l">
  <a:themeElements>
    <a:clrScheme name="sample 3">
      <a:dk1>
        <a:srgbClr val="000066"/>
      </a:dk1>
      <a:lt1>
        <a:srgbClr val="FFFFFF"/>
      </a:lt1>
      <a:dk2>
        <a:srgbClr val="50A834"/>
      </a:dk2>
      <a:lt2>
        <a:srgbClr val="B2B2B2"/>
      </a:lt2>
      <a:accent1>
        <a:srgbClr val="2045AE"/>
      </a:accent1>
      <a:accent2>
        <a:srgbClr val="FF9933"/>
      </a:accent2>
      <a:accent3>
        <a:srgbClr val="FFFFFF"/>
      </a:accent3>
      <a:accent4>
        <a:srgbClr val="000056"/>
      </a:accent4>
      <a:accent5>
        <a:srgbClr val="ABB0D3"/>
      </a:accent5>
      <a:accent6>
        <a:srgbClr val="E78A2D"/>
      </a:accent6>
      <a:hlink>
        <a:srgbClr val="3DC5C5"/>
      </a:hlink>
      <a:folHlink>
        <a:srgbClr val="6B41BF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C1A37"/>
        </a:dk1>
        <a:lt1>
          <a:srgbClr val="FFFFFF"/>
        </a:lt1>
        <a:dk2>
          <a:srgbClr val="FFFFE7"/>
        </a:dk2>
        <a:lt2>
          <a:srgbClr val="B2B2B2"/>
        </a:lt2>
        <a:accent1>
          <a:srgbClr val="C06C98"/>
        </a:accent1>
        <a:accent2>
          <a:srgbClr val="FF9966"/>
        </a:accent2>
        <a:accent3>
          <a:srgbClr val="FFFFFF"/>
        </a:accent3>
        <a:accent4>
          <a:srgbClr val="40142D"/>
        </a:accent4>
        <a:accent5>
          <a:srgbClr val="DCBACA"/>
        </a:accent5>
        <a:accent6>
          <a:srgbClr val="E78A5C"/>
        </a:accent6>
        <a:hlink>
          <a:srgbClr val="BD6D45"/>
        </a:hlink>
        <a:folHlink>
          <a:srgbClr val="3AAB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3366"/>
        </a:dk1>
        <a:lt1>
          <a:srgbClr val="FFFFFF"/>
        </a:lt1>
        <a:dk2>
          <a:srgbClr val="FFFFFF"/>
        </a:dk2>
        <a:lt2>
          <a:srgbClr val="B2B2B2"/>
        </a:lt2>
        <a:accent1>
          <a:srgbClr val="2879B0"/>
        </a:accent1>
        <a:accent2>
          <a:srgbClr val="0099CC"/>
        </a:accent2>
        <a:accent3>
          <a:srgbClr val="FFFFFF"/>
        </a:accent3>
        <a:accent4>
          <a:srgbClr val="002A56"/>
        </a:accent4>
        <a:accent5>
          <a:srgbClr val="ACBED4"/>
        </a:accent5>
        <a:accent6>
          <a:srgbClr val="008AB9"/>
        </a:accent6>
        <a:hlink>
          <a:srgbClr val="A9683B"/>
        </a:hlink>
        <a:folHlink>
          <a:srgbClr val="166A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0A834"/>
        </a:dk2>
        <a:lt2>
          <a:srgbClr val="B2B2B2"/>
        </a:lt2>
        <a:accent1>
          <a:srgbClr val="2045AE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ABB0D3"/>
        </a:accent5>
        <a:accent6>
          <a:srgbClr val="E78A2D"/>
        </a:accent6>
        <a:hlink>
          <a:srgbClr val="3DC5C5"/>
        </a:hlink>
        <a:folHlink>
          <a:srgbClr val="6B4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cdb2004c007l</Template>
  <TotalTime>654</TotalTime>
  <Words>809</Words>
  <Application>Microsoft PowerPoint</Application>
  <PresentationFormat>On-screen Show (4:3)</PresentationFormat>
  <Paragraphs>213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cdb2004c007l</vt:lpstr>
      <vt:lpstr> KHOA KỸ THUẬT VÀ CÔNG NGHỆ BỘ MÔN CÔNG NGHỆ THÔNG TIN</vt:lpstr>
      <vt:lpstr>NỘI DUNG</vt:lpstr>
      <vt:lpstr>1. ĐẶT VẤN ĐỀ</vt:lpstr>
      <vt:lpstr>1. ĐẶT VẤN ĐỀ</vt:lpstr>
      <vt:lpstr>2. CƠ SỞ LÝ THUYẾT</vt:lpstr>
      <vt:lpstr>3. PHÂN TÍCH, THIẾT KẾ</vt:lpstr>
      <vt:lpstr>3. PHÂN TÍCH, THIẾT KẾ</vt:lpstr>
      <vt:lpstr>3. PHÂN TÍCH, THIẾT KẾ</vt:lpstr>
      <vt:lpstr>3. PHÂN TÍCH, THIẾT KẾ</vt:lpstr>
      <vt:lpstr>3. PHÂN TÍCH, THIẾT KẾ</vt:lpstr>
      <vt:lpstr>3. PHÂN TÍCH, THIẾT KẾ</vt:lpstr>
      <vt:lpstr>3. PHÂN TÍCH, THIẾT KẾ</vt:lpstr>
      <vt:lpstr>4. CÀI ĐẶT, KIỂM THỬ</vt:lpstr>
      <vt:lpstr>4. CÀI ĐẶT, KIỂM THỬ</vt:lpstr>
      <vt:lpstr>4. CÀI ĐẶT, KIỂM THỬ</vt:lpstr>
      <vt:lpstr>4. CÀI ĐẶT, KIỂM THỬ</vt:lpstr>
      <vt:lpstr>4. CÀI ĐẶT, KIỂM THỬ</vt:lpstr>
      <vt:lpstr>5. KẾT LUẬN, HƯỚNG PHÁT TRIỂN</vt:lpstr>
      <vt:lpstr>5. KẾT LUẬN, HƯỚNG PHÁT TRIỂN</vt:lpstr>
      <vt:lpstr>5. KẾT LUẬN, HƯỚNG PHÁT TRIỂN</vt:lpstr>
      <vt:lpstr>5. KẾT LUẬN, HƯỚNG PHÁT TRIỂN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KHOA KỸ THUẬT VÀ CÔNG NGHỆ BỘ MÔN CÔNG NGHỆ THÔNG TIN</dc:title>
  <dc:creator>khoa</dc:creator>
  <cp:lastModifiedBy>khoa</cp:lastModifiedBy>
  <cp:revision>75</cp:revision>
  <dcterms:created xsi:type="dcterms:W3CDTF">2014-07-15T08:52:38Z</dcterms:created>
  <dcterms:modified xsi:type="dcterms:W3CDTF">2014-07-18T16:48:12Z</dcterms:modified>
</cp:coreProperties>
</file>