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1777B8-5112-4795-BF62-1A03E2A32495}" type="datetimeFigureOut">
              <a:rPr lang="en-US" smtClean="0"/>
              <a:t>9/9/2014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F2291-20E0-4E45-A338-8A1378E490AA}" type="slidenum">
              <a:rPr lang="en-US" smtClean="0"/>
              <a:t>‹#›</a:t>
            </a:fld>
            <a:endParaRPr lang="en-US"/>
          </a:p>
        </p:txBody>
      </p:sp>
    </p:spTree>
    <p:extLst>
      <p:ext uri="{BB962C8B-B14F-4D97-AF65-F5344CB8AC3E}">
        <p14:creationId xmlns:p14="http://schemas.microsoft.com/office/powerpoint/2010/main" val="414850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Proofreading strategies from OWL:  https://owl.english.purdue.edu/owl/resource/623/01/ </a:t>
            </a:r>
            <a:endParaRPr lang="en-US" dirty="0"/>
          </a:p>
        </p:txBody>
      </p:sp>
      <p:sp>
        <p:nvSpPr>
          <p:cNvPr id="4" name="Slide Number Placeholder 3"/>
          <p:cNvSpPr>
            <a:spLocks noGrp="1"/>
          </p:cNvSpPr>
          <p:nvPr>
            <p:ph type="sldNum" sz="quarter" idx="10"/>
          </p:nvPr>
        </p:nvSpPr>
        <p:spPr/>
        <p:txBody>
          <a:bodyPr/>
          <a:lstStyle/>
          <a:p>
            <a:fld id="{8EBF2291-20E0-4E45-A338-8A1378E490AA}" type="slidenum">
              <a:rPr lang="en-US" smtClean="0"/>
              <a:t>2</a:t>
            </a:fld>
            <a:endParaRPr lang="en-US"/>
          </a:p>
        </p:txBody>
      </p:sp>
    </p:spTree>
    <p:extLst>
      <p:ext uri="{BB962C8B-B14F-4D97-AF65-F5344CB8AC3E}">
        <p14:creationId xmlns:p14="http://schemas.microsoft.com/office/powerpoint/2010/main" val="301772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BC2979-A7F5-4D5E-A5D0-4459152A3B26}"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C2979-A7F5-4D5E-A5D0-4459152A3B26}"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C2979-A7F5-4D5E-A5D0-4459152A3B26}"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C2979-A7F5-4D5E-A5D0-4459152A3B26}"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C2979-A7F5-4D5E-A5D0-4459152A3B26}"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BC2979-A7F5-4D5E-A5D0-4459152A3B26}"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BC2979-A7F5-4D5E-A5D0-4459152A3B26}" type="datetimeFigureOut">
              <a:rPr lang="en-US" smtClean="0"/>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C2979-A7F5-4D5E-A5D0-4459152A3B26}" type="datetimeFigureOut">
              <a:rPr lang="en-US" smtClean="0"/>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C2979-A7F5-4D5E-A5D0-4459152A3B26}" type="datetimeFigureOut">
              <a:rPr lang="en-US" smtClean="0"/>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A63C6-CBBD-4232-86C7-31033F4CAA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C2979-A7F5-4D5E-A5D0-4459152A3B26}"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A63C6-CBBD-4232-86C7-31033F4CAA0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CBC2979-A7F5-4D5E-A5D0-4459152A3B26}" type="datetimeFigureOut">
              <a:rPr lang="en-US" smtClean="0"/>
              <a:t>9/9/2014</a:t>
            </a:fld>
            <a:endParaRPr lang="en-US"/>
          </a:p>
        </p:txBody>
      </p:sp>
      <p:sp>
        <p:nvSpPr>
          <p:cNvPr id="9" name="Slide Number Placeholder 8"/>
          <p:cNvSpPr>
            <a:spLocks noGrp="1"/>
          </p:cNvSpPr>
          <p:nvPr>
            <p:ph type="sldNum" sz="quarter" idx="11"/>
          </p:nvPr>
        </p:nvSpPr>
        <p:spPr/>
        <p:txBody>
          <a:bodyPr/>
          <a:lstStyle/>
          <a:p>
            <a:fld id="{142A63C6-CBBD-4232-86C7-31033F4CAA0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42A63C6-CBBD-4232-86C7-31033F4CAA0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CBC2979-A7F5-4D5E-A5D0-4459152A3B26}" type="datetimeFigureOut">
              <a:rPr lang="en-US" smtClean="0"/>
              <a:t>9/9/2014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Structure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3447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Gerunds</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t>The gerund is the –</a:t>
            </a:r>
            <a:r>
              <a:rPr lang="en-US" dirty="0" err="1" smtClean="0"/>
              <a:t>ing</a:t>
            </a:r>
            <a:r>
              <a:rPr lang="en-US" dirty="0" smtClean="0"/>
              <a:t> form of words.  </a:t>
            </a:r>
          </a:p>
          <a:p>
            <a:pPr marL="114300" indent="0">
              <a:buNone/>
            </a:pPr>
            <a:endParaRPr lang="en-US" dirty="0" smtClean="0"/>
          </a:p>
          <a:p>
            <a:pPr marL="114300" indent="0">
              <a:buNone/>
            </a:pPr>
            <a:r>
              <a:rPr lang="en-US" dirty="0" smtClean="0"/>
              <a:t>Here’s an example:</a:t>
            </a:r>
          </a:p>
          <a:p>
            <a:pPr marL="114300" indent="0">
              <a:buNone/>
            </a:pPr>
            <a:r>
              <a:rPr lang="en-US" b="1" dirty="0" smtClean="0"/>
              <a:t>Incorrect:  </a:t>
            </a:r>
            <a:r>
              <a:rPr lang="en-US" dirty="0" smtClean="0"/>
              <a:t>Tony likes </a:t>
            </a:r>
            <a:r>
              <a:rPr lang="en-US" u="sng" dirty="0" smtClean="0"/>
              <a:t>hiking</a:t>
            </a:r>
            <a:r>
              <a:rPr lang="en-US" dirty="0" smtClean="0"/>
              <a:t>, </a:t>
            </a:r>
            <a:r>
              <a:rPr lang="en-US" u="sng" dirty="0" smtClean="0"/>
              <a:t>surfing</a:t>
            </a:r>
            <a:r>
              <a:rPr lang="en-US" dirty="0" smtClean="0"/>
              <a:t>, and </a:t>
            </a:r>
            <a:r>
              <a:rPr lang="en-US" u="sng" dirty="0" smtClean="0"/>
              <a:t>to have picnics on the beach</a:t>
            </a:r>
            <a:r>
              <a:rPr lang="en-US" dirty="0" smtClean="0"/>
              <a:t>.</a:t>
            </a:r>
          </a:p>
          <a:p>
            <a:pPr marL="114300" indent="0">
              <a:buNone/>
            </a:pPr>
            <a:endParaRPr lang="en-US" dirty="0"/>
          </a:p>
          <a:p>
            <a:pPr marL="114300" indent="0">
              <a:buNone/>
            </a:pPr>
            <a:r>
              <a:rPr lang="en-US" dirty="0" smtClean="0"/>
              <a:t>The sentence has two gerunds (hiking and surfing), but then has an infinitive phrase (to have picnics on the beach).  The last item is not parallel with the rest of the list.</a:t>
            </a:r>
          </a:p>
          <a:p>
            <a:pPr marL="114300" indent="0">
              <a:buNone/>
            </a:pPr>
            <a:endParaRPr lang="en-US" dirty="0"/>
          </a:p>
          <a:p>
            <a:pPr marL="114300" indent="0">
              <a:buNone/>
            </a:pPr>
            <a:r>
              <a:rPr lang="en-US" b="1" dirty="0" smtClean="0"/>
              <a:t>Correct:  </a:t>
            </a:r>
            <a:r>
              <a:rPr lang="en-US" dirty="0" smtClean="0"/>
              <a:t>Tony likes </a:t>
            </a:r>
            <a:r>
              <a:rPr lang="en-US" u="sng" dirty="0" smtClean="0"/>
              <a:t>hiking</a:t>
            </a:r>
            <a:r>
              <a:rPr lang="en-US" dirty="0" smtClean="0"/>
              <a:t>, </a:t>
            </a:r>
            <a:r>
              <a:rPr lang="en-US" u="sng" dirty="0" smtClean="0"/>
              <a:t>surfing</a:t>
            </a:r>
            <a:r>
              <a:rPr lang="en-US" dirty="0" smtClean="0"/>
              <a:t>, and </a:t>
            </a:r>
            <a:r>
              <a:rPr lang="en-US" u="sng" dirty="0" smtClean="0"/>
              <a:t>having</a:t>
            </a:r>
            <a:r>
              <a:rPr lang="en-US" dirty="0" smtClean="0"/>
              <a:t> picnics on the beach.</a:t>
            </a:r>
            <a:endParaRPr lang="en-US" b="1" dirty="0"/>
          </a:p>
        </p:txBody>
      </p:sp>
    </p:spTree>
    <p:extLst>
      <p:ext uri="{BB962C8B-B14F-4D97-AF65-F5344CB8AC3E}">
        <p14:creationId xmlns:p14="http://schemas.microsoft.com/office/powerpoint/2010/main" val="2451145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  Infinitive Phrases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The infinitive is “to” with a verb (like “to eat” or “to sink”).  If you list infinitives, be sure all phrases are infinitive form.</a:t>
            </a:r>
          </a:p>
          <a:p>
            <a:pPr marL="114300" indent="0">
              <a:buNone/>
            </a:pPr>
            <a:endParaRPr lang="en-US" dirty="0"/>
          </a:p>
          <a:p>
            <a:pPr marL="114300" indent="0">
              <a:buNone/>
            </a:pPr>
            <a:r>
              <a:rPr lang="en-US" dirty="0" smtClean="0"/>
              <a:t>Here’s an example:</a:t>
            </a:r>
          </a:p>
          <a:p>
            <a:pPr marL="114300" indent="0">
              <a:buNone/>
            </a:pPr>
            <a:r>
              <a:rPr lang="en-US" b="1" dirty="0" smtClean="0"/>
              <a:t>Incorrect:  </a:t>
            </a:r>
            <a:r>
              <a:rPr lang="en-US" dirty="0" smtClean="0"/>
              <a:t>For your first day on the job, be sure </a:t>
            </a:r>
            <a:r>
              <a:rPr lang="en-US" u="sng" dirty="0" smtClean="0"/>
              <a:t>to introduce yourself to your coworkers</a:t>
            </a:r>
            <a:r>
              <a:rPr lang="en-US" dirty="0" smtClean="0"/>
              <a:t>, </a:t>
            </a:r>
            <a:r>
              <a:rPr lang="en-US" u="sng" dirty="0" smtClean="0"/>
              <a:t>set up your email</a:t>
            </a:r>
            <a:r>
              <a:rPr lang="en-US" dirty="0" smtClean="0"/>
              <a:t>, and </a:t>
            </a:r>
            <a:r>
              <a:rPr lang="en-US" u="sng" dirty="0" smtClean="0"/>
              <a:t>organizing your office supplies</a:t>
            </a:r>
            <a:r>
              <a:rPr lang="en-US" dirty="0" smtClean="0"/>
              <a:t>.</a:t>
            </a:r>
          </a:p>
          <a:p>
            <a:pPr marL="114300" indent="0">
              <a:buNone/>
            </a:pPr>
            <a:r>
              <a:rPr lang="en-US" i="1" dirty="0" smtClean="0"/>
              <a:t>Note:   </a:t>
            </a:r>
            <a:r>
              <a:rPr lang="en-US" dirty="0" smtClean="0"/>
              <a:t>You can use “to” before all the verbs in the sentence or only before the first one.</a:t>
            </a:r>
          </a:p>
          <a:p>
            <a:pPr marL="114300" indent="0">
              <a:buNone/>
            </a:pPr>
            <a:endParaRPr lang="en-US" i="1" dirty="0"/>
          </a:p>
          <a:p>
            <a:pPr marL="114300" indent="0">
              <a:buNone/>
            </a:pPr>
            <a:r>
              <a:rPr lang="en-US" b="1" dirty="0" smtClean="0"/>
              <a:t>Correct:  </a:t>
            </a:r>
            <a:r>
              <a:rPr lang="en-US" dirty="0"/>
              <a:t>For your first day on the job, be sure </a:t>
            </a:r>
            <a:r>
              <a:rPr lang="en-US" u="sng" dirty="0"/>
              <a:t>to introduce yourself to your coworkers</a:t>
            </a:r>
            <a:r>
              <a:rPr lang="en-US" dirty="0"/>
              <a:t>, </a:t>
            </a:r>
            <a:r>
              <a:rPr lang="en-US" u="sng" dirty="0"/>
              <a:t>set up your email</a:t>
            </a:r>
            <a:r>
              <a:rPr lang="en-US" dirty="0"/>
              <a:t>, and </a:t>
            </a:r>
            <a:r>
              <a:rPr lang="en-US" u="sng" dirty="0" smtClean="0"/>
              <a:t>organize </a:t>
            </a:r>
            <a:r>
              <a:rPr lang="en-US" u="sng" dirty="0"/>
              <a:t>your office supplies</a:t>
            </a:r>
            <a:r>
              <a:rPr lang="en-US" dirty="0" smtClean="0"/>
              <a:t>.</a:t>
            </a:r>
            <a:endParaRPr lang="en-US" dirty="0"/>
          </a:p>
        </p:txBody>
      </p:sp>
    </p:spTree>
    <p:extLst>
      <p:ext uri="{BB962C8B-B14F-4D97-AF65-F5344CB8AC3E}">
        <p14:creationId xmlns:p14="http://schemas.microsoft.com/office/powerpoint/2010/main" val="3643020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Clauses</a:t>
            </a:r>
            <a:endParaRPr lang="en-US" dirty="0"/>
          </a:p>
        </p:txBody>
      </p:sp>
      <p:sp>
        <p:nvSpPr>
          <p:cNvPr id="3" name="Content Placeholder 2"/>
          <p:cNvSpPr>
            <a:spLocks noGrp="1"/>
          </p:cNvSpPr>
          <p:nvPr>
            <p:ph idx="1"/>
          </p:nvPr>
        </p:nvSpPr>
        <p:spPr>
          <a:xfrm>
            <a:off x="457200" y="1295400"/>
            <a:ext cx="7620000" cy="5334000"/>
          </a:xfrm>
        </p:spPr>
        <p:txBody>
          <a:bodyPr>
            <a:normAutofit fontScale="92500"/>
          </a:bodyPr>
          <a:lstStyle/>
          <a:p>
            <a:pPr marL="114300" indent="0">
              <a:buNone/>
            </a:pPr>
            <a:r>
              <a:rPr lang="en-US" dirty="0" smtClean="0"/>
              <a:t>A parallel structure that begins with clauses must continue using clauses.  Changing to another pattern or changing the voice or tense of the verb will unbalance the parallel structure.</a:t>
            </a:r>
          </a:p>
          <a:p>
            <a:pPr marL="114300" indent="0">
              <a:buNone/>
            </a:pPr>
            <a:endParaRPr lang="en-US" dirty="0"/>
          </a:p>
          <a:p>
            <a:pPr marL="114300" indent="0">
              <a:buNone/>
            </a:pPr>
            <a:r>
              <a:rPr lang="en-US" dirty="0" smtClean="0"/>
              <a:t>Key Vocabulary:</a:t>
            </a:r>
          </a:p>
          <a:p>
            <a:pPr marL="114300" indent="0">
              <a:buNone/>
            </a:pPr>
            <a:r>
              <a:rPr lang="en-US" dirty="0" smtClean="0"/>
              <a:t>Clause:  Includes a subject and a verb</a:t>
            </a:r>
          </a:p>
          <a:p>
            <a:pPr marL="114300" indent="0">
              <a:buNone/>
            </a:pPr>
            <a:r>
              <a:rPr lang="en-US" dirty="0" smtClean="0"/>
              <a:t>	Example:  Stacey runs.</a:t>
            </a:r>
          </a:p>
          <a:p>
            <a:pPr marL="114300" indent="0">
              <a:buNone/>
            </a:pPr>
            <a:r>
              <a:rPr lang="en-US" dirty="0" smtClean="0"/>
              <a:t>Voice (of a verb):  Verbs can use active or passive voices</a:t>
            </a:r>
          </a:p>
          <a:p>
            <a:pPr marL="114300" indent="0">
              <a:buNone/>
            </a:pPr>
            <a:r>
              <a:rPr lang="en-US" dirty="0"/>
              <a:t>	</a:t>
            </a:r>
            <a:r>
              <a:rPr lang="en-US" dirty="0" smtClean="0"/>
              <a:t>Active:  I threw the ball.</a:t>
            </a:r>
          </a:p>
          <a:p>
            <a:pPr marL="114300" indent="0">
              <a:buNone/>
            </a:pPr>
            <a:r>
              <a:rPr lang="en-US" dirty="0"/>
              <a:t>	</a:t>
            </a:r>
            <a:r>
              <a:rPr lang="en-US" dirty="0" smtClean="0"/>
              <a:t>Passive:  The ball was thrown by me.</a:t>
            </a:r>
          </a:p>
          <a:p>
            <a:pPr marL="114300" indent="0">
              <a:buNone/>
            </a:pPr>
            <a:r>
              <a:rPr lang="en-US" dirty="0" smtClean="0"/>
              <a:t>Tense (of a verb):  Indicates the time the verb took place (past, present, future)</a:t>
            </a:r>
          </a:p>
          <a:p>
            <a:pPr marL="114300" indent="0">
              <a:buNone/>
            </a:pPr>
            <a:r>
              <a:rPr lang="en-US" dirty="0"/>
              <a:t>	</a:t>
            </a:r>
            <a:r>
              <a:rPr lang="en-US" dirty="0" smtClean="0"/>
              <a:t>Past:  I ate lunch.</a:t>
            </a:r>
          </a:p>
          <a:p>
            <a:pPr marL="114300" indent="0">
              <a:buNone/>
            </a:pPr>
            <a:r>
              <a:rPr lang="en-US" dirty="0" smtClean="0"/>
              <a:t>	Present:  I eat lunch.</a:t>
            </a:r>
          </a:p>
          <a:p>
            <a:pPr marL="114300" indent="0">
              <a:buNone/>
            </a:pPr>
            <a:r>
              <a:rPr lang="en-US" dirty="0"/>
              <a:t>	</a:t>
            </a:r>
            <a:r>
              <a:rPr lang="en-US" dirty="0" smtClean="0"/>
              <a:t>Future:  I will eat lunch.</a:t>
            </a:r>
          </a:p>
        </p:txBody>
      </p:sp>
    </p:spTree>
    <p:extLst>
      <p:ext uri="{BB962C8B-B14F-4D97-AF65-F5344CB8AC3E}">
        <p14:creationId xmlns:p14="http://schemas.microsoft.com/office/powerpoint/2010/main" val="165270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an Example</a:t>
            </a:r>
            <a:endParaRPr lang="en-US" dirty="0"/>
          </a:p>
        </p:txBody>
      </p:sp>
      <p:sp>
        <p:nvSpPr>
          <p:cNvPr id="3" name="Content Placeholder 2"/>
          <p:cNvSpPr>
            <a:spLocks noGrp="1"/>
          </p:cNvSpPr>
          <p:nvPr>
            <p:ph idx="1"/>
          </p:nvPr>
        </p:nvSpPr>
        <p:spPr/>
        <p:txBody>
          <a:bodyPr/>
          <a:lstStyle/>
          <a:p>
            <a:pPr marL="114300" indent="0">
              <a:buNone/>
            </a:pPr>
            <a:r>
              <a:rPr lang="en-US" b="1" dirty="0" smtClean="0"/>
              <a:t>Incorrect:  </a:t>
            </a:r>
            <a:r>
              <a:rPr lang="en-US" dirty="0" smtClean="0"/>
              <a:t>The chef told the cooks that they should </a:t>
            </a:r>
            <a:r>
              <a:rPr lang="en-US" u="sng" dirty="0" smtClean="0"/>
              <a:t>cut the vegetables</a:t>
            </a:r>
            <a:r>
              <a:rPr lang="en-US" dirty="0" smtClean="0"/>
              <a:t>, </a:t>
            </a:r>
            <a:r>
              <a:rPr lang="en-US" u="sng" dirty="0" smtClean="0"/>
              <a:t>boil the rice</a:t>
            </a:r>
            <a:r>
              <a:rPr lang="en-US" dirty="0" smtClean="0"/>
              <a:t>, and </a:t>
            </a:r>
            <a:r>
              <a:rPr lang="en-US" u="sng" dirty="0" smtClean="0"/>
              <a:t>to make twelve loaves of bread</a:t>
            </a:r>
            <a:r>
              <a:rPr lang="en-US" dirty="0" smtClean="0"/>
              <a:t>.</a:t>
            </a:r>
          </a:p>
          <a:p>
            <a:pPr marL="114300" indent="0">
              <a:buNone/>
            </a:pPr>
            <a:endParaRPr lang="en-US" dirty="0"/>
          </a:p>
          <a:p>
            <a:pPr marL="114300" indent="0">
              <a:buNone/>
            </a:pPr>
            <a:r>
              <a:rPr lang="en-US" dirty="0" smtClean="0"/>
              <a:t>The sentence is incorrect because the final item </a:t>
            </a:r>
            <a:r>
              <a:rPr lang="en-US" dirty="0" smtClean="0"/>
              <a:t>(“to </a:t>
            </a:r>
            <a:r>
              <a:rPr lang="en-US" dirty="0" smtClean="0"/>
              <a:t>make twelve loaves of </a:t>
            </a:r>
            <a:r>
              <a:rPr lang="en-US" dirty="0" smtClean="0"/>
              <a:t>bread”) </a:t>
            </a:r>
            <a:r>
              <a:rPr lang="en-US" dirty="0" smtClean="0"/>
              <a:t>is an infinitive phrase, not a clause.</a:t>
            </a:r>
          </a:p>
          <a:p>
            <a:pPr marL="114300" indent="0">
              <a:buNone/>
            </a:pPr>
            <a:endParaRPr lang="en-US" dirty="0"/>
          </a:p>
          <a:p>
            <a:pPr marL="114300" indent="0">
              <a:buNone/>
            </a:pPr>
            <a:r>
              <a:rPr lang="en-US" b="1" dirty="0" smtClean="0"/>
              <a:t>Correct:  </a:t>
            </a:r>
            <a:r>
              <a:rPr lang="en-US" dirty="0"/>
              <a:t>The chef told the cooks that they should </a:t>
            </a:r>
            <a:r>
              <a:rPr lang="en-US" u="sng" dirty="0"/>
              <a:t>cut the vegetables</a:t>
            </a:r>
            <a:r>
              <a:rPr lang="en-US" dirty="0"/>
              <a:t>, </a:t>
            </a:r>
            <a:r>
              <a:rPr lang="en-US" u="sng" dirty="0"/>
              <a:t>boil the rice</a:t>
            </a:r>
            <a:r>
              <a:rPr lang="en-US" dirty="0"/>
              <a:t>, and </a:t>
            </a:r>
            <a:r>
              <a:rPr lang="en-US" u="sng" dirty="0" smtClean="0"/>
              <a:t>make </a:t>
            </a:r>
            <a:r>
              <a:rPr lang="en-US" u="sng" dirty="0"/>
              <a:t>twelve loaves of bread</a:t>
            </a:r>
            <a:r>
              <a:rPr lang="en-US" dirty="0"/>
              <a:t>.</a:t>
            </a:r>
          </a:p>
          <a:p>
            <a:pPr marL="114300" indent="0">
              <a:buNone/>
            </a:pPr>
            <a:endParaRPr lang="en-US" b="1" dirty="0" smtClean="0"/>
          </a:p>
        </p:txBody>
      </p:sp>
    </p:spTree>
    <p:extLst>
      <p:ext uri="{BB962C8B-B14F-4D97-AF65-F5344CB8AC3E}">
        <p14:creationId xmlns:p14="http://schemas.microsoft.com/office/powerpoint/2010/main" val="1750658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114300" indent="0">
              <a:buNone/>
            </a:pPr>
            <a:r>
              <a:rPr lang="en-US" dirty="0" smtClean="0"/>
              <a:t>Whenever you write a list, use parallel structure to make sure readers understand your message clearly.</a:t>
            </a:r>
            <a:endParaRPr lang="en-US" dirty="0"/>
          </a:p>
        </p:txBody>
      </p:sp>
    </p:spTree>
    <p:extLst>
      <p:ext uri="{BB962C8B-B14F-4D97-AF65-F5344CB8AC3E}">
        <p14:creationId xmlns:p14="http://schemas.microsoft.com/office/powerpoint/2010/main" val="340189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2:  Using parallel structures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2419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 I Use Parallel Structures?</a:t>
            </a:r>
            <a:endParaRPr lang="en-US" dirty="0"/>
          </a:p>
        </p:txBody>
      </p:sp>
      <p:sp>
        <p:nvSpPr>
          <p:cNvPr id="5" name="Content Placeholder 4"/>
          <p:cNvSpPr>
            <a:spLocks noGrp="1"/>
          </p:cNvSpPr>
          <p:nvPr>
            <p:ph idx="1"/>
          </p:nvPr>
        </p:nvSpPr>
        <p:spPr/>
        <p:txBody>
          <a:bodyPr/>
          <a:lstStyle/>
          <a:p>
            <a:pPr marL="114300" indent="0">
              <a:buNone/>
            </a:pPr>
            <a:r>
              <a:rPr lang="en-US" dirty="0" smtClean="0"/>
              <a:t>You should plan to use a parallel structure every time you create a list.  This includes:</a:t>
            </a:r>
          </a:p>
          <a:p>
            <a:r>
              <a:rPr lang="en-US" dirty="0" smtClean="0"/>
              <a:t>Ideas in a Series</a:t>
            </a:r>
          </a:p>
          <a:p>
            <a:r>
              <a:rPr lang="en-US" dirty="0" smtClean="0"/>
              <a:t>Ideas Presented as Pairs</a:t>
            </a:r>
            <a:endParaRPr lang="en-US" dirty="0"/>
          </a:p>
        </p:txBody>
      </p:sp>
    </p:spTree>
    <p:extLst>
      <p:ext uri="{BB962C8B-B14F-4D97-AF65-F5344CB8AC3E}">
        <p14:creationId xmlns:p14="http://schemas.microsoft.com/office/powerpoint/2010/main" val="132834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in a Series</a:t>
            </a:r>
            <a:endParaRPr lang="en-US" dirty="0"/>
          </a:p>
        </p:txBody>
      </p:sp>
      <p:sp>
        <p:nvSpPr>
          <p:cNvPr id="3" name="Content Placeholder 2"/>
          <p:cNvSpPr>
            <a:spLocks noGrp="1"/>
          </p:cNvSpPr>
          <p:nvPr>
            <p:ph idx="1"/>
          </p:nvPr>
        </p:nvSpPr>
        <p:spPr/>
        <p:txBody>
          <a:bodyPr/>
          <a:lstStyle/>
          <a:p>
            <a:pPr marL="114300" indent="0">
              <a:buNone/>
            </a:pPr>
            <a:r>
              <a:rPr lang="en-US" dirty="0" smtClean="0"/>
              <a:t>When you list ideas, whether they are single </a:t>
            </a:r>
            <a:r>
              <a:rPr lang="en-US" dirty="0" smtClean="0"/>
              <a:t>words, phrases, </a:t>
            </a:r>
            <a:r>
              <a:rPr lang="en-US" dirty="0" smtClean="0"/>
              <a:t>or clauses, they must be parallel.  Using parallel structures makes it easier for readers to understand your message.</a:t>
            </a:r>
            <a:endParaRPr lang="en-US" dirty="0"/>
          </a:p>
        </p:txBody>
      </p:sp>
    </p:spTree>
    <p:extLst>
      <p:ext uri="{BB962C8B-B14F-4D97-AF65-F5344CB8AC3E}">
        <p14:creationId xmlns:p14="http://schemas.microsoft.com/office/powerpoint/2010/main" val="188202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an Example:</a:t>
            </a:r>
            <a:endParaRPr lang="en-US" dirty="0"/>
          </a:p>
        </p:txBody>
      </p:sp>
      <p:sp>
        <p:nvSpPr>
          <p:cNvPr id="3" name="Content Placeholder 2"/>
          <p:cNvSpPr>
            <a:spLocks noGrp="1"/>
          </p:cNvSpPr>
          <p:nvPr>
            <p:ph idx="1"/>
          </p:nvPr>
        </p:nvSpPr>
        <p:spPr/>
        <p:txBody>
          <a:bodyPr/>
          <a:lstStyle/>
          <a:p>
            <a:pPr marL="114300" indent="0">
              <a:buNone/>
            </a:pPr>
            <a:r>
              <a:rPr lang="en-US" b="1" dirty="0" smtClean="0"/>
              <a:t>Incorrect:  </a:t>
            </a:r>
            <a:r>
              <a:rPr lang="en-US" dirty="0" smtClean="0"/>
              <a:t>While hurrying to get to class, Violet </a:t>
            </a:r>
            <a:r>
              <a:rPr lang="en-US" u="sng" dirty="0" smtClean="0"/>
              <a:t>bumped into four people</a:t>
            </a:r>
            <a:r>
              <a:rPr lang="en-US" dirty="0" smtClean="0"/>
              <a:t>, </a:t>
            </a:r>
            <a:r>
              <a:rPr lang="en-US" u="sng" dirty="0" smtClean="0"/>
              <a:t>dropped her notebook</a:t>
            </a:r>
            <a:r>
              <a:rPr lang="en-US" dirty="0" smtClean="0"/>
              <a:t>, and </a:t>
            </a:r>
            <a:r>
              <a:rPr lang="en-US" u="sng" dirty="0" smtClean="0"/>
              <a:t>her phone</a:t>
            </a:r>
            <a:r>
              <a:rPr lang="en-US" dirty="0" smtClean="0"/>
              <a:t>.</a:t>
            </a:r>
          </a:p>
          <a:p>
            <a:pPr marL="114300" indent="0">
              <a:buNone/>
            </a:pPr>
            <a:endParaRPr lang="en-US" b="1" dirty="0"/>
          </a:p>
          <a:p>
            <a:pPr marL="114300" indent="0">
              <a:buNone/>
            </a:pPr>
            <a:r>
              <a:rPr lang="en-US" dirty="0" smtClean="0"/>
              <a:t>In this sentence, we have three things that Violet did on the way to class.  The first two are verb phrases, but the third only names a noun.  We must add a verb to make the sentence parallel.</a:t>
            </a:r>
          </a:p>
          <a:p>
            <a:pPr marL="114300" indent="0">
              <a:buNone/>
            </a:pPr>
            <a:endParaRPr lang="en-US" dirty="0"/>
          </a:p>
          <a:p>
            <a:pPr marL="114300" indent="0">
              <a:buNone/>
            </a:pPr>
            <a:r>
              <a:rPr lang="en-US" b="1" dirty="0" smtClean="0"/>
              <a:t>Correct:  </a:t>
            </a:r>
            <a:r>
              <a:rPr lang="en-US" dirty="0"/>
              <a:t>While hurrying to get to class, Violet </a:t>
            </a:r>
            <a:r>
              <a:rPr lang="en-US" u="sng" dirty="0"/>
              <a:t>bumped into four people</a:t>
            </a:r>
            <a:r>
              <a:rPr lang="en-US" dirty="0"/>
              <a:t>, </a:t>
            </a:r>
            <a:r>
              <a:rPr lang="en-US" u="sng" dirty="0"/>
              <a:t>dropped her notebook</a:t>
            </a:r>
            <a:r>
              <a:rPr lang="en-US" dirty="0"/>
              <a:t>, and </a:t>
            </a:r>
            <a:r>
              <a:rPr lang="en-US" u="sng" dirty="0" smtClean="0"/>
              <a:t>lost her </a:t>
            </a:r>
            <a:r>
              <a:rPr lang="en-US" u="sng" dirty="0"/>
              <a:t>phone</a:t>
            </a:r>
            <a:r>
              <a:rPr lang="en-US" dirty="0"/>
              <a:t>.</a:t>
            </a:r>
          </a:p>
          <a:p>
            <a:pPr marL="114300" indent="0">
              <a:buNone/>
            </a:pPr>
            <a:endParaRPr lang="en-US" b="1" dirty="0"/>
          </a:p>
        </p:txBody>
      </p:sp>
    </p:spTree>
    <p:extLst>
      <p:ext uri="{BB962C8B-B14F-4D97-AF65-F5344CB8AC3E}">
        <p14:creationId xmlns:p14="http://schemas.microsoft.com/office/powerpoint/2010/main" val="247167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after a Colon</a:t>
            </a:r>
            <a:endParaRPr lang="en-US" dirty="0"/>
          </a:p>
        </p:txBody>
      </p:sp>
      <p:sp>
        <p:nvSpPr>
          <p:cNvPr id="3" name="Content Placeholder 2"/>
          <p:cNvSpPr>
            <a:spLocks noGrp="1"/>
          </p:cNvSpPr>
          <p:nvPr>
            <p:ph idx="1"/>
          </p:nvPr>
        </p:nvSpPr>
        <p:spPr/>
        <p:txBody>
          <a:bodyPr/>
          <a:lstStyle/>
          <a:p>
            <a:pPr marL="114300" indent="0">
              <a:buNone/>
            </a:pPr>
            <a:r>
              <a:rPr lang="en-US" dirty="0" smtClean="0"/>
              <a:t>If your list appears after a colon, you should still use parallel structure.</a:t>
            </a:r>
          </a:p>
          <a:p>
            <a:pPr marL="114300" indent="0">
              <a:buNone/>
            </a:pPr>
            <a:endParaRPr lang="en-US" dirty="0"/>
          </a:p>
          <a:p>
            <a:pPr marL="114300" indent="0">
              <a:buNone/>
            </a:pPr>
            <a:r>
              <a:rPr lang="en-US" dirty="0" smtClean="0"/>
              <a:t>Here’s an example:</a:t>
            </a:r>
          </a:p>
          <a:p>
            <a:pPr marL="114300" indent="0">
              <a:buNone/>
            </a:pPr>
            <a:r>
              <a:rPr lang="en-US" b="1" dirty="0" smtClean="0"/>
              <a:t>Incorrect:  </a:t>
            </a:r>
            <a:r>
              <a:rPr lang="en-US" dirty="0" smtClean="0"/>
              <a:t>A menu can be used to find the following:  </a:t>
            </a:r>
            <a:r>
              <a:rPr lang="en-US" u="sng" dirty="0" smtClean="0"/>
              <a:t>the food the restaurant offers</a:t>
            </a:r>
            <a:r>
              <a:rPr lang="en-US" dirty="0" smtClean="0"/>
              <a:t>, </a:t>
            </a:r>
            <a:r>
              <a:rPr lang="en-US" u="sng" dirty="0" smtClean="0"/>
              <a:t>the prices of the meals</a:t>
            </a:r>
            <a:r>
              <a:rPr lang="en-US" dirty="0" smtClean="0"/>
              <a:t>, and </a:t>
            </a:r>
            <a:r>
              <a:rPr lang="en-US" u="sng" dirty="0" smtClean="0"/>
              <a:t>looking up calorie counts</a:t>
            </a:r>
            <a:r>
              <a:rPr lang="en-US" dirty="0" smtClean="0"/>
              <a:t>.</a:t>
            </a:r>
          </a:p>
          <a:p>
            <a:pPr marL="114300" indent="0">
              <a:buNone/>
            </a:pPr>
            <a:endParaRPr lang="en-US" b="1" dirty="0"/>
          </a:p>
          <a:p>
            <a:pPr marL="114300" indent="0">
              <a:buNone/>
            </a:pPr>
            <a:r>
              <a:rPr lang="en-US" b="1" dirty="0" smtClean="0"/>
              <a:t>Correct:  </a:t>
            </a:r>
            <a:r>
              <a:rPr lang="en-US" dirty="0"/>
              <a:t>A menu can be used to find the following:  </a:t>
            </a:r>
            <a:r>
              <a:rPr lang="en-US" u="sng" dirty="0"/>
              <a:t>the food the restaurant offers</a:t>
            </a:r>
            <a:r>
              <a:rPr lang="en-US" dirty="0"/>
              <a:t>, </a:t>
            </a:r>
            <a:r>
              <a:rPr lang="en-US" u="sng" dirty="0"/>
              <a:t>the prices of the meals</a:t>
            </a:r>
            <a:r>
              <a:rPr lang="en-US" dirty="0"/>
              <a:t>, and </a:t>
            </a:r>
            <a:r>
              <a:rPr lang="en-US" u="sng" dirty="0" smtClean="0"/>
              <a:t>the calorie </a:t>
            </a:r>
            <a:r>
              <a:rPr lang="en-US" u="sng" dirty="0"/>
              <a:t>counts</a:t>
            </a:r>
            <a:r>
              <a:rPr lang="en-US" dirty="0"/>
              <a:t>.</a:t>
            </a:r>
          </a:p>
          <a:p>
            <a:pPr marL="114300" indent="0">
              <a:buNone/>
            </a:pPr>
            <a:endParaRPr lang="en-US" b="1" dirty="0"/>
          </a:p>
        </p:txBody>
      </p:sp>
    </p:spTree>
    <p:extLst>
      <p:ext uri="{BB962C8B-B14F-4D97-AF65-F5344CB8AC3E}">
        <p14:creationId xmlns:p14="http://schemas.microsoft.com/office/powerpoint/2010/main" val="125885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114300" indent="0">
              <a:buNone/>
            </a:pPr>
            <a:r>
              <a:rPr lang="en-US" dirty="0" smtClean="0"/>
              <a:t>This workshop will cover…</a:t>
            </a:r>
          </a:p>
          <a:p>
            <a:r>
              <a:rPr lang="en-US" dirty="0" smtClean="0"/>
              <a:t>Creating Parallel Structures</a:t>
            </a:r>
          </a:p>
          <a:p>
            <a:r>
              <a:rPr lang="en-US" dirty="0" smtClean="0"/>
              <a:t>Using Parallel Structures</a:t>
            </a:r>
          </a:p>
          <a:p>
            <a:r>
              <a:rPr lang="en-US" dirty="0" smtClean="0"/>
              <a:t>Checking for Parallelism with Proofreading Strategies</a:t>
            </a:r>
          </a:p>
          <a:p>
            <a:pPr marL="114300" indent="0">
              <a:buNone/>
            </a:pPr>
            <a:endParaRPr lang="en-US" dirty="0"/>
          </a:p>
        </p:txBody>
      </p:sp>
    </p:spTree>
    <p:extLst>
      <p:ext uri="{BB962C8B-B14F-4D97-AF65-F5344CB8AC3E}">
        <p14:creationId xmlns:p14="http://schemas.microsoft.com/office/powerpoint/2010/main" val="4025616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Presented as Pairs</a:t>
            </a:r>
            <a:endParaRPr lang="en-US" dirty="0"/>
          </a:p>
        </p:txBody>
      </p:sp>
      <p:sp>
        <p:nvSpPr>
          <p:cNvPr id="3" name="Content Placeholder 2"/>
          <p:cNvSpPr>
            <a:spLocks noGrp="1"/>
          </p:cNvSpPr>
          <p:nvPr>
            <p:ph idx="1"/>
          </p:nvPr>
        </p:nvSpPr>
        <p:spPr/>
        <p:txBody>
          <a:bodyPr/>
          <a:lstStyle/>
          <a:p>
            <a:pPr marL="114300" indent="0">
              <a:buNone/>
            </a:pPr>
            <a:r>
              <a:rPr lang="en-US" dirty="0" smtClean="0"/>
              <a:t>If you present two ideas as a pair, you can show their connection by using parallel structure.  </a:t>
            </a:r>
          </a:p>
          <a:p>
            <a:pPr marL="114300" indent="0">
              <a:buNone/>
            </a:pPr>
            <a:endParaRPr lang="en-US" dirty="0"/>
          </a:p>
          <a:p>
            <a:pPr marL="114300" indent="0">
              <a:buNone/>
            </a:pPr>
            <a:r>
              <a:rPr lang="en-US" dirty="0" smtClean="0"/>
              <a:t>Parallel ideas can be connected in several ways:</a:t>
            </a:r>
          </a:p>
          <a:p>
            <a:r>
              <a:rPr lang="en-US" dirty="0" smtClean="0"/>
              <a:t>With a coordinating conjunction</a:t>
            </a:r>
          </a:p>
          <a:p>
            <a:r>
              <a:rPr lang="en-US" dirty="0" smtClean="0"/>
              <a:t>With a pair of correlative conjunctions</a:t>
            </a:r>
          </a:p>
          <a:p>
            <a:r>
              <a:rPr lang="en-US" dirty="0" smtClean="0"/>
              <a:t>With a word introducing a comparison</a:t>
            </a:r>
            <a:endParaRPr lang="en-US" dirty="0"/>
          </a:p>
        </p:txBody>
      </p:sp>
    </p:spTree>
    <p:extLst>
      <p:ext uri="{BB962C8B-B14F-4D97-AF65-F5344CB8AC3E}">
        <p14:creationId xmlns:p14="http://schemas.microsoft.com/office/powerpoint/2010/main" val="248260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Coordinating Conjunctions </a:t>
            </a:r>
            <a:endParaRPr lang="en-US" dirty="0"/>
          </a:p>
        </p:txBody>
      </p:sp>
      <p:sp>
        <p:nvSpPr>
          <p:cNvPr id="3" name="Content Placeholder 2"/>
          <p:cNvSpPr>
            <a:spLocks noGrp="1"/>
          </p:cNvSpPr>
          <p:nvPr>
            <p:ph idx="1"/>
          </p:nvPr>
        </p:nvSpPr>
        <p:spPr/>
        <p:txBody>
          <a:bodyPr/>
          <a:lstStyle/>
          <a:p>
            <a:pPr marL="114300" indent="0">
              <a:buNone/>
            </a:pPr>
            <a:r>
              <a:rPr lang="en-US" dirty="0" smtClean="0"/>
              <a:t>Coordinating conjunctions link ideas that are equally important.  The coordinating conjunctions are:  for, and, nor, but, or, yet, so.</a:t>
            </a:r>
          </a:p>
          <a:p>
            <a:pPr marL="114300" indent="0">
              <a:buNone/>
            </a:pPr>
            <a:r>
              <a:rPr lang="en-US" dirty="0" smtClean="0"/>
              <a:t>You can use the acronym FANBOYS to help you remember them</a:t>
            </a:r>
            <a:r>
              <a:rPr lang="en-US" dirty="0" smtClean="0"/>
              <a:t>.</a:t>
            </a:r>
          </a:p>
          <a:p>
            <a:pPr marL="114300" indent="0">
              <a:buNone/>
            </a:pPr>
            <a:endParaRPr lang="en-US" dirty="0"/>
          </a:p>
          <a:p>
            <a:pPr marL="114300" indent="0">
              <a:buNone/>
            </a:pPr>
            <a:r>
              <a:rPr lang="en-US" dirty="0" smtClean="0"/>
              <a:t>For</a:t>
            </a:r>
          </a:p>
          <a:p>
            <a:pPr marL="114300" indent="0">
              <a:buNone/>
            </a:pPr>
            <a:r>
              <a:rPr lang="en-US" dirty="0" smtClean="0"/>
              <a:t>And</a:t>
            </a:r>
          </a:p>
          <a:p>
            <a:pPr marL="114300" indent="0">
              <a:buNone/>
            </a:pPr>
            <a:r>
              <a:rPr lang="en-US" dirty="0" smtClean="0"/>
              <a:t>Nor</a:t>
            </a:r>
          </a:p>
          <a:p>
            <a:pPr marL="114300" indent="0">
              <a:buNone/>
            </a:pPr>
            <a:r>
              <a:rPr lang="en-US" dirty="0" smtClean="0"/>
              <a:t>But</a:t>
            </a:r>
          </a:p>
          <a:p>
            <a:pPr marL="114300" indent="0">
              <a:buNone/>
            </a:pPr>
            <a:r>
              <a:rPr lang="en-US" dirty="0" smtClean="0"/>
              <a:t>Or</a:t>
            </a:r>
          </a:p>
          <a:p>
            <a:pPr marL="114300" indent="0">
              <a:buNone/>
            </a:pPr>
            <a:r>
              <a:rPr lang="en-US" dirty="0" smtClean="0"/>
              <a:t>Yet</a:t>
            </a:r>
          </a:p>
          <a:p>
            <a:pPr marL="114300" indent="0">
              <a:buNone/>
            </a:pPr>
            <a:r>
              <a:rPr lang="en-US" dirty="0" smtClean="0"/>
              <a:t>So</a:t>
            </a:r>
            <a:endParaRPr lang="en-US" dirty="0"/>
          </a:p>
        </p:txBody>
      </p:sp>
    </p:spTree>
    <p:extLst>
      <p:ext uri="{BB962C8B-B14F-4D97-AF65-F5344CB8AC3E}">
        <p14:creationId xmlns:p14="http://schemas.microsoft.com/office/powerpoint/2010/main" val="80359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Parallel Ideas with Coordinating Conjunctions</a:t>
            </a:r>
            <a:endParaRPr lang="en-US" dirty="0"/>
          </a:p>
        </p:txBody>
      </p:sp>
      <p:sp>
        <p:nvSpPr>
          <p:cNvPr id="3" name="Content Placeholder 2"/>
          <p:cNvSpPr>
            <a:spLocks noGrp="1"/>
          </p:cNvSpPr>
          <p:nvPr>
            <p:ph idx="1"/>
          </p:nvPr>
        </p:nvSpPr>
        <p:spPr/>
        <p:txBody>
          <a:bodyPr/>
          <a:lstStyle/>
          <a:p>
            <a:pPr marL="114300" indent="0">
              <a:buNone/>
            </a:pPr>
            <a:r>
              <a:rPr lang="en-US" dirty="0" smtClean="0"/>
              <a:t>Let’s look at some examples of how to link parallel ideas with coordinating conjunctions.</a:t>
            </a:r>
          </a:p>
          <a:p>
            <a:pPr marL="114300" indent="0">
              <a:buNone/>
            </a:pPr>
            <a:r>
              <a:rPr lang="en-US" dirty="0"/>
              <a:t> </a:t>
            </a:r>
            <a:endParaRPr lang="en-US" b="1" dirty="0"/>
          </a:p>
          <a:p>
            <a:pPr marL="114300" indent="0">
              <a:buNone/>
            </a:pPr>
            <a:r>
              <a:rPr lang="en-US" b="1" dirty="0" smtClean="0"/>
              <a:t>Incorrect:  </a:t>
            </a:r>
            <a:r>
              <a:rPr lang="en-US" dirty="0" smtClean="0"/>
              <a:t>The class requires </a:t>
            </a:r>
            <a:r>
              <a:rPr lang="en-US" u="sng" dirty="0" smtClean="0"/>
              <a:t>the use of online journals</a:t>
            </a:r>
            <a:r>
              <a:rPr lang="en-US" dirty="0" smtClean="0"/>
              <a:t> </a:t>
            </a:r>
            <a:r>
              <a:rPr lang="en-US" b="1" dirty="0" smtClean="0"/>
              <a:t>and</a:t>
            </a:r>
            <a:r>
              <a:rPr lang="en-US" dirty="0" smtClean="0"/>
              <a:t> </a:t>
            </a:r>
            <a:r>
              <a:rPr lang="en-US" u="sng" dirty="0" smtClean="0"/>
              <a:t>talking with classmates</a:t>
            </a:r>
            <a:r>
              <a:rPr lang="en-US" dirty="0" smtClean="0"/>
              <a:t>.</a:t>
            </a:r>
          </a:p>
          <a:p>
            <a:pPr marL="114300" indent="0">
              <a:buNone/>
            </a:pPr>
            <a:r>
              <a:rPr lang="en-US" b="1" dirty="0" smtClean="0"/>
              <a:t>Correct:  </a:t>
            </a:r>
            <a:r>
              <a:rPr lang="en-US" dirty="0" smtClean="0"/>
              <a:t>The class requires </a:t>
            </a:r>
            <a:r>
              <a:rPr lang="en-US" u="sng" dirty="0" smtClean="0"/>
              <a:t>writing in online journals</a:t>
            </a:r>
            <a:r>
              <a:rPr lang="en-US" dirty="0" smtClean="0"/>
              <a:t> </a:t>
            </a:r>
            <a:r>
              <a:rPr lang="en-US" b="1" dirty="0" smtClean="0"/>
              <a:t>and</a:t>
            </a:r>
            <a:r>
              <a:rPr lang="en-US" dirty="0" smtClean="0"/>
              <a:t> </a:t>
            </a:r>
            <a:r>
              <a:rPr lang="en-US" u="sng" dirty="0" smtClean="0"/>
              <a:t>talking with classmates</a:t>
            </a:r>
            <a:r>
              <a:rPr lang="en-US" dirty="0" smtClean="0"/>
              <a:t>.</a:t>
            </a:r>
          </a:p>
          <a:p>
            <a:pPr marL="114300" indent="0">
              <a:buNone/>
            </a:pPr>
            <a:endParaRPr lang="en-US" b="1" dirty="0"/>
          </a:p>
          <a:p>
            <a:pPr marL="114300" indent="0">
              <a:buNone/>
            </a:pPr>
            <a:r>
              <a:rPr lang="en-US" b="1" dirty="0" smtClean="0"/>
              <a:t>Incorrect:  </a:t>
            </a:r>
            <a:r>
              <a:rPr lang="en-US" dirty="0" smtClean="0"/>
              <a:t>This summer, many kids are </a:t>
            </a:r>
            <a:r>
              <a:rPr lang="en-US" u="sng" dirty="0" smtClean="0"/>
              <a:t>playing outside at the park</a:t>
            </a:r>
            <a:r>
              <a:rPr lang="en-US" dirty="0" smtClean="0"/>
              <a:t> </a:t>
            </a:r>
            <a:r>
              <a:rPr lang="en-US" b="1" dirty="0" smtClean="0"/>
              <a:t>and</a:t>
            </a:r>
            <a:r>
              <a:rPr lang="en-US" dirty="0" smtClean="0"/>
              <a:t> </a:t>
            </a:r>
            <a:r>
              <a:rPr lang="en-US" u="sng" dirty="0" smtClean="0"/>
              <a:t>take swim lessons at the pool</a:t>
            </a:r>
            <a:r>
              <a:rPr lang="en-US" dirty="0" smtClean="0"/>
              <a:t>.</a:t>
            </a:r>
          </a:p>
          <a:p>
            <a:pPr marL="114300" indent="0">
              <a:buNone/>
            </a:pPr>
            <a:r>
              <a:rPr lang="en-US" b="1" dirty="0" smtClean="0"/>
              <a:t>Correct:  </a:t>
            </a:r>
            <a:r>
              <a:rPr lang="en-US" dirty="0"/>
              <a:t>This summer, many kids are </a:t>
            </a:r>
            <a:r>
              <a:rPr lang="en-US" u="sng" dirty="0"/>
              <a:t>playing outside at the park</a:t>
            </a:r>
            <a:r>
              <a:rPr lang="en-US" dirty="0"/>
              <a:t> </a:t>
            </a:r>
            <a:r>
              <a:rPr lang="en-US" b="1" dirty="0"/>
              <a:t>and</a:t>
            </a:r>
            <a:r>
              <a:rPr lang="en-US" dirty="0"/>
              <a:t> </a:t>
            </a:r>
            <a:r>
              <a:rPr lang="en-US" u="sng" dirty="0" smtClean="0"/>
              <a:t>taking </a:t>
            </a:r>
            <a:r>
              <a:rPr lang="en-US" u="sng" dirty="0"/>
              <a:t>swim lessons at the pool</a:t>
            </a:r>
            <a:r>
              <a:rPr lang="en-US" dirty="0"/>
              <a:t>.</a:t>
            </a:r>
            <a:endParaRPr lang="en-US" b="1" dirty="0"/>
          </a:p>
          <a:p>
            <a:pPr marL="114300" indent="0">
              <a:buNone/>
            </a:pPr>
            <a:endParaRPr lang="en-US" b="1" dirty="0"/>
          </a:p>
        </p:txBody>
      </p:sp>
    </p:spTree>
    <p:extLst>
      <p:ext uri="{BB962C8B-B14F-4D97-AF65-F5344CB8AC3E}">
        <p14:creationId xmlns:p14="http://schemas.microsoft.com/office/powerpoint/2010/main" val="121514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Correlative Conjunctions </a:t>
            </a:r>
            <a:endParaRPr lang="en-US" dirty="0"/>
          </a:p>
        </p:txBody>
      </p:sp>
      <p:sp>
        <p:nvSpPr>
          <p:cNvPr id="3" name="Content Placeholder 2"/>
          <p:cNvSpPr>
            <a:spLocks noGrp="1"/>
          </p:cNvSpPr>
          <p:nvPr>
            <p:ph idx="1"/>
          </p:nvPr>
        </p:nvSpPr>
        <p:spPr/>
        <p:txBody>
          <a:bodyPr/>
          <a:lstStyle/>
          <a:p>
            <a:pPr marL="114300" indent="0">
              <a:buNone/>
            </a:pPr>
            <a:r>
              <a:rPr lang="en-US" dirty="0" smtClean="0"/>
              <a:t>Correlative conjunctions link elements in a sentence and show how those elements are related.  </a:t>
            </a:r>
          </a:p>
          <a:p>
            <a:pPr marL="114300" indent="0">
              <a:buNone/>
            </a:pPr>
            <a:r>
              <a:rPr lang="en-US" dirty="0" smtClean="0"/>
              <a:t>The correlative conjunctions are:</a:t>
            </a:r>
          </a:p>
          <a:p>
            <a:r>
              <a:rPr lang="en-US" dirty="0" smtClean="0"/>
              <a:t>either…or</a:t>
            </a:r>
          </a:p>
          <a:p>
            <a:r>
              <a:rPr lang="en-US" dirty="0" smtClean="0"/>
              <a:t>neither…nor</a:t>
            </a:r>
          </a:p>
          <a:p>
            <a:r>
              <a:rPr lang="en-US" dirty="0" smtClean="0"/>
              <a:t>not only…but also</a:t>
            </a:r>
          </a:p>
          <a:p>
            <a:r>
              <a:rPr lang="en-US" dirty="0" smtClean="0"/>
              <a:t>both…and</a:t>
            </a:r>
          </a:p>
          <a:p>
            <a:r>
              <a:rPr lang="en-US" smtClean="0"/>
              <a:t>whether…or</a:t>
            </a:r>
            <a:endParaRPr lang="en-US" dirty="0"/>
          </a:p>
        </p:txBody>
      </p:sp>
    </p:spTree>
    <p:extLst>
      <p:ext uri="{BB962C8B-B14F-4D97-AF65-F5344CB8AC3E}">
        <p14:creationId xmlns:p14="http://schemas.microsoft.com/office/powerpoint/2010/main" val="352541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Parallel Ideas with Correlative Conjunctions</a:t>
            </a:r>
            <a:endParaRPr lang="en-US" dirty="0"/>
          </a:p>
        </p:txBody>
      </p:sp>
      <p:sp>
        <p:nvSpPr>
          <p:cNvPr id="3" name="Content Placeholder 2"/>
          <p:cNvSpPr>
            <a:spLocks noGrp="1"/>
          </p:cNvSpPr>
          <p:nvPr>
            <p:ph idx="1"/>
          </p:nvPr>
        </p:nvSpPr>
        <p:spPr/>
        <p:txBody>
          <a:bodyPr/>
          <a:lstStyle/>
          <a:p>
            <a:pPr marL="114300" indent="0">
              <a:buNone/>
            </a:pPr>
            <a:r>
              <a:rPr lang="en-US" dirty="0" smtClean="0"/>
              <a:t>Let’s look at some examples of how to link parallel ideas with correlative conjunctions.</a:t>
            </a:r>
          </a:p>
          <a:p>
            <a:pPr marL="114300" indent="0">
              <a:buNone/>
            </a:pPr>
            <a:endParaRPr lang="en-US" dirty="0" smtClean="0"/>
          </a:p>
          <a:p>
            <a:pPr marL="114300" indent="0">
              <a:buNone/>
            </a:pPr>
            <a:r>
              <a:rPr lang="en-US" b="1" dirty="0" smtClean="0"/>
              <a:t>Incorrect:  </a:t>
            </a:r>
            <a:r>
              <a:rPr lang="en-US" dirty="0" smtClean="0"/>
              <a:t>Over the three day weekend, I will </a:t>
            </a:r>
            <a:r>
              <a:rPr lang="en-US" b="1" dirty="0" smtClean="0"/>
              <a:t>either</a:t>
            </a:r>
            <a:r>
              <a:rPr lang="en-US" dirty="0" smtClean="0"/>
              <a:t> </a:t>
            </a:r>
            <a:r>
              <a:rPr lang="en-US" u="sng" dirty="0" smtClean="0"/>
              <a:t>go to Disneyland</a:t>
            </a:r>
            <a:r>
              <a:rPr lang="en-US" dirty="0" smtClean="0"/>
              <a:t> </a:t>
            </a:r>
            <a:r>
              <a:rPr lang="en-US" b="1" dirty="0" smtClean="0"/>
              <a:t>or</a:t>
            </a:r>
            <a:r>
              <a:rPr lang="en-US" dirty="0" smtClean="0"/>
              <a:t> </a:t>
            </a:r>
            <a:r>
              <a:rPr lang="en-US" u="sng" dirty="0" smtClean="0"/>
              <a:t>swimming</a:t>
            </a:r>
            <a:r>
              <a:rPr lang="en-US" dirty="0" smtClean="0"/>
              <a:t>.</a:t>
            </a:r>
          </a:p>
          <a:p>
            <a:pPr marL="114300" indent="0">
              <a:buNone/>
            </a:pPr>
            <a:r>
              <a:rPr lang="en-US" b="1" dirty="0" smtClean="0"/>
              <a:t>Correct:  </a:t>
            </a:r>
            <a:r>
              <a:rPr lang="en-US" dirty="0" smtClean="0"/>
              <a:t>Over the three day weekend, I will </a:t>
            </a:r>
            <a:r>
              <a:rPr lang="en-US" b="1" dirty="0" smtClean="0"/>
              <a:t>either</a:t>
            </a:r>
            <a:r>
              <a:rPr lang="en-US" dirty="0" smtClean="0"/>
              <a:t> </a:t>
            </a:r>
            <a:r>
              <a:rPr lang="en-US" u="sng" dirty="0" smtClean="0"/>
              <a:t>go to Disneyland</a:t>
            </a:r>
            <a:r>
              <a:rPr lang="en-US" dirty="0" smtClean="0"/>
              <a:t> </a:t>
            </a:r>
            <a:r>
              <a:rPr lang="en-US" b="1" dirty="0" smtClean="0"/>
              <a:t>or</a:t>
            </a:r>
            <a:r>
              <a:rPr lang="en-US" dirty="0" smtClean="0"/>
              <a:t> </a:t>
            </a:r>
            <a:r>
              <a:rPr lang="en-US" u="sng" dirty="0" smtClean="0"/>
              <a:t>go swimming</a:t>
            </a:r>
            <a:r>
              <a:rPr lang="en-US" dirty="0" smtClean="0"/>
              <a:t>.</a:t>
            </a:r>
          </a:p>
          <a:p>
            <a:pPr marL="114300" indent="0">
              <a:buNone/>
            </a:pPr>
            <a:endParaRPr lang="en-US" b="1" dirty="0"/>
          </a:p>
          <a:p>
            <a:pPr marL="114300" indent="0">
              <a:buNone/>
            </a:pPr>
            <a:r>
              <a:rPr lang="en-US" b="1" dirty="0" smtClean="0"/>
              <a:t>Incorrect:  Not only </a:t>
            </a:r>
            <a:r>
              <a:rPr lang="en-US" dirty="0" smtClean="0"/>
              <a:t>does </a:t>
            </a:r>
            <a:r>
              <a:rPr lang="en-US" u="sng" dirty="0" smtClean="0"/>
              <a:t>Lara love the first day of school</a:t>
            </a:r>
            <a:r>
              <a:rPr lang="en-US" dirty="0" smtClean="0"/>
              <a:t> </a:t>
            </a:r>
            <a:r>
              <a:rPr lang="en-US" b="1" dirty="0" smtClean="0"/>
              <a:t>but also</a:t>
            </a:r>
            <a:r>
              <a:rPr lang="en-US" dirty="0" smtClean="0"/>
              <a:t> </a:t>
            </a:r>
            <a:r>
              <a:rPr lang="en-US" u="sng" dirty="0" smtClean="0"/>
              <a:t>back-to-school shopping</a:t>
            </a:r>
            <a:r>
              <a:rPr lang="en-US" dirty="0" smtClean="0"/>
              <a:t>.</a:t>
            </a:r>
          </a:p>
          <a:p>
            <a:pPr marL="114300" indent="0">
              <a:buNone/>
            </a:pPr>
            <a:r>
              <a:rPr lang="en-US" b="1" dirty="0" smtClean="0"/>
              <a:t>Correct:  Not only</a:t>
            </a:r>
            <a:r>
              <a:rPr lang="en-US" dirty="0" smtClean="0"/>
              <a:t> does </a:t>
            </a:r>
            <a:r>
              <a:rPr lang="en-US" u="sng" dirty="0" smtClean="0"/>
              <a:t>Lara love the first day of school</a:t>
            </a:r>
            <a:r>
              <a:rPr lang="en-US" dirty="0" smtClean="0"/>
              <a:t> </a:t>
            </a:r>
            <a:r>
              <a:rPr lang="en-US" b="1" dirty="0" smtClean="0"/>
              <a:t>but</a:t>
            </a:r>
            <a:r>
              <a:rPr lang="en-US" dirty="0" smtClean="0"/>
              <a:t> </a:t>
            </a:r>
            <a:r>
              <a:rPr lang="en-US" u="sng" dirty="0" smtClean="0"/>
              <a:t>she </a:t>
            </a:r>
            <a:r>
              <a:rPr lang="en-US" b="1" dirty="0" smtClean="0"/>
              <a:t>also</a:t>
            </a:r>
            <a:r>
              <a:rPr lang="en-US" dirty="0" smtClean="0"/>
              <a:t> </a:t>
            </a:r>
            <a:r>
              <a:rPr lang="en-US" u="sng" dirty="0" smtClean="0"/>
              <a:t>loves back-to-school shopping</a:t>
            </a:r>
            <a:r>
              <a:rPr lang="en-US" dirty="0" smtClean="0"/>
              <a:t>.</a:t>
            </a:r>
            <a:endParaRPr lang="en-US" b="1" dirty="0"/>
          </a:p>
        </p:txBody>
      </p:sp>
    </p:spTree>
    <p:extLst>
      <p:ext uri="{BB962C8B-B14F-4D97-AF65-F5344CB8AC3E}">
        <p14:creationId xmlns:p14="http://schemas.microsoft.com/office/powerpoint/2010/main" val="4291776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3" name="Content Placeholder 2"/>
          <p:cNvSpPr>
            <a:spLocks noGrp="1"/>
          </p:cNvSpPr>
          <p:nvPr>
            <p:ph idx="1"/>
          </p:nvPr>
        </p:nvSpPr>
        <p:spPr/>
        <p:txBody>
          <a:bodyPr/>
          <a:lstStyle/>
          <a:p>
            <a:pPr marL="114300" indent="0">
              <a:buNone/>
            </a:pPr>
            <a:r>
              <a:rPr lang="en-US" dirty="0" smtClean="0"/>
              <a:t>The words “than” and “as” </a:t>
            </a:r>
            <a:r>
              <a:rPr lang="en-US" dirty="0" smtClean="0"/>
              <a:t>can be </a:t>
            </a:r>
            <a:r>
              <a:rPr lang="en-US" dirty="0" smtClean="0"/>
              <a:t>used to create a comparison between two ideas.  When using “than” or “as” to make a comparison, be sure to use parallel structure.</a:t>
            </a:r>
            <a:endParaRPr lang="en-US" dirty="0"/>
          </a:p>
        </p:txBody>
      </p:sp>
    </p:spTree>
    <p:extLst>
      <p:ext uri="{BB962C8B-B14F-4D97-AF65-F5344CB8AC3E}">
        <p14:creationId xmlns:p14="http://schemas.microsoft.com/office/powerpoint/2010/main" val="2234294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Parallel Ideas as Comparisons</a:t>
            </a:r>
            <a:endParaRPr lang="en-US" dirty="0"/>
          </a:p>
        </p:txBody>
      </p:sp>
      <p:sp>
        <p:nvSpPr>
          <p:cNvPr id="3" name="Content Placeholder 2"/>
          <p:cNvSpPr>
            <a:spLocks noGrp="1"/>
          </p:cNvSpPr>
          <p:nvPr>
            <p:ph idx="1"/>
          </p:nvPr>
        </p:nvSpPr>
        <p:spPr/>
        <p:txBody>
          <a:bodyPr/>
          <a:lstStyle/>
          <a:p>
            <a:pPr marL="114300" indent="0">
              <a:buNone/>
            </a:pPr>
            <a:r>
              <a:rPr lang="en-US" dirty="0" smtClean="0"/>
              <a:t>Let’s look at some examples of how to link parallel ideas using “than” or “as.”</a:t>
            </a:r>
          </a:p>
          <a:p>
            <a:pPr marL="114300" indent="0">
              <a:buNone/>
            </a:pPr>
            <a:endParaRPr lang="en-US" dirty="0"/>
          </a:p>
          <a:p>
            <a:pPr marL="114300" indent="0">
              <a:buNone/>
            </a:pPr>
            <a:r>
              <a:rPr lang="en-US" b="1" dirty="0" smtClean="0"/>
              <a:t>Incorrect:  </a:t>
            </a:r>
            <a:r>
              <a:rPr lang="en-US" dirty="0" smtClean="0"/>
              <a:t>It is easier </a:t>
            </a:r>
            <a:r>
              <a:rPr lang="en-US" u="sng" dirty="0" smtClean="0"/>
              <a:t>to buy a new phone </a:t>
            </a:r>
            <a:r>
              <a:rPr lang="en-US" b="1" dirty="0" smtClean="0"/>
              <a:t>than</a:t>
            </a:r>
            <a:r>
              <a:rPr lang="en-US" dirty="0" smtClean="0"/>
              <a:t> </a:t>
            </a:r>
            <a:r>
              <a:rPr lang="en-US" u="sng" dirty="0" smtClean="0"/>
              <a:t>repairing the old one</a:t>
            </a:r>
            <a:r>
              <a:rPr lang="en-US" dirty="0" smtClean="0"/>
              <a:t>.</a:t>
            </a:r>
          </a:p>
          <a:p>
            <a:pPr marL="114300" indent="0">
              <a:buNone/>
            </a:pPr>
            <a:r>
              <a:rPr lang="en-US" b="1" dirty="0" smtClean="0"/>
              <a:t>Correct:  </a:t>
            </a:r>
            <a:r>
              <a:rPr lang="en-US" dirty="0" smtClean="0"/>
              <a:t>It is easier </a:t>
            </a:r>
            <a:r>
              <a:rPr lang="en-US" u="sng" dirty="0" smtClean="0"/>
              <a:t>to buy a new phone </a:t>
            </a:r>
            <a:r>
              <a:rPr lang="en-US" b="1" dirty="0" smtClean="0"/>
              <a:t>than</a:t>
            </a:r>
            <a:r>
              <a:rPr lang="en-US" dirty="0" smtClean="0"/>
              <a:t> </a:t>
            </a:r>
            <a:r>
              <a:rPr lang="en-US" u="sng" dirty="0" smtClean="0"/>
              <a:t>to repair the old one</a:t>
            </a:r>
            <a:r>
              <a:rPr lang="en-US" dirty="0" smtClean="0"/>
              <a:t>.</a:t>
            </a:r>
          </a:p>
          <a:p>
            <a:pPr marL="114300" indent="0">
              <a:buNone/>
            </a:pPr>
            <a:endParaRPr lang="en-US" b="1" dirty="0"/>
          </a:p>
          <a:p>
            <a:pPr marL="114300" indent="0">
              <a:buNone/>
            </a:pPr>
            <a:r>
              <a:rPr lang="en-US" b="1" dirty="0" smtClean="0"/>
              <a:t>Incorrect:  </a:t>
            </a:r>
            <a:r>
              <a:rPr lang="en-US" u="sng" dirty="0" smtClean="0"/>
              <a:t>How you live your life </a:t>
            </a:r>
            <a:r>
              <a:rPr lang="en-US" dirty="0" smtClean="0"/>
              <a:t>is just </a:t>
            </a:r>
            <a:r>
              <a:rPr lang="en-US" b="1" dirty="0" smtClean="0"/>
              <a:t>as important as </a:t>
            </a:r>
            <a:r>
              <a:rPr lang="en-US" u="sng" dirty="0" smtClean="0"/>
              <a:t>making money</a:t>
            </a:r>
            <a:r>
              <a:rPr lang="en-US" dirty="0" smtClean="0"/>
              <a:t>.</a:t>
            </a:r>
          </a:p>
          <a:p>
            <a:pPr marL="114300" indent="0">
              <a:buNone/>
            </a:pPr>
            <a:r>
              <a:rPr lang="en-US" b="1" dirty="0" smtClean="0"/>
              <a:t>Correct:  </a:t>
            </a:r>
            <a:r>
              <a:rPr lang="en-US" u="sng" dirty="0" smtClean="0"/>
              <a:t>How you live your life</a:t>
            </a:r>
            <a:r>
              <a:rPr lang="en-US" dirty="0" smtClean="0"/>
              <a:t> is just </a:t>
            </a:r>
            <a:r>
              <a:rPr lang="en-US" b="1" dirty="0" smtClean="0"/>
              <a:t>as important as </a:t>
            </a:r>
            <a:r>
              <a:rPr lang="en-US" u="sng" dirty="0" smtClean="0"/>
              <a:t>how much money you make</a:t>
            </a:r>
            <a:r>
              <a:rPr lang="en-US" dirty="0" smtClean="0"/>
              <a:t>.</a:t>
            </a:r>
            <a:endParaRPr lang="en-US" b="1" dirty="0"/>
          </a:p>
        </p:txBody>
      </p:sp>
    </p:spTree>
    <p:extLst>
      <p:ext uri="{BB962C8B-B14F-4D97-AF65-F5344CB8AC3E}">
        <p14:creationId xmlns:p14="http://schemas.microsoft.com/office/powerpoint/2010/main" val="2886866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114300" indent="0">
              <a:buNone/>
            </a:pPr>
            <a:r>
              <a:rPr lang="en-US" dirty="0" smtClean="0"/>
              <a:t>Whenever you have </a:t>
            </a:r>
            <a:r>
              <a:rPr lang="en-US" b="1" dirty="0" smtClean="0"/>
              <a:t>ideas in a series</a:t>
            </a:r>
            <a:r>
              <a:rPr lang="en-US" dirty="0" smtClean="0"/>
              <a:t> or </a:t>
            </a:r>
            <a:r>
              <a:rPr lang="en-US" b="1" dirty="0" smtClean="0"/>
              <a:t>ideas presented as pairs</a:t>
            </a:r>
            <a:r>
              <a:rPr lang="en-US" dirty="0" smtClean="0"/>
              <a:t>, they should be listed </a:t>
            </a:r>
            <a:r>
              <a:rPr lang="en-US" dirty="0" smtClean="0"/>
              <a:t>using</a:t>
            </a:r>
            <a:r>
              <a:rPr lang="en-US" dirty="0" smtClean="0"/>
              <a:t> </a:t>
            </a:r>
            <a:r>
              <a:rPr lang="en-US" dirty="0" smtClean="0"/>
              <a:t>parallel structure.</a:t>
            </a:r>
            <a:endParaRPr lang="en-US" dirty="0"/>
          </a:p>
        </p:txBody>
      </p:sp>
    </p:spTree>
    <p:extLst>
      <p:ext uri="{BB962C8B-B14F-4D97-AF65-F5344CB8AC3E}">
        <p14:creationId xmlns:p14="http://schemas.microsoft.com/office/powerpoint/2010/main" val="177767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3:  </a:t>
            </a:r>
            <a:r>
              <a:rPr lang="en-US" dirty="0"/>
              <a:t>Checking for Parallelism with Proofreading </a:t>
            </a:r>
            <a:r>
              <a:rPr lang="en-US" dirty="0" smtClean="0"/>
              <a:t>Strategies </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13886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Strategy 1</a:t>
            </a:r>
            <a:endParaRPr lang="en-US" dirty="0"/>
          </a:p>
        </p:txBody>
      </p:sp>
      <p:sp>
        <p:nvSpPr>
          <p:cNvPr id="5" name="Content Placeholder 4"/>
          <p:cNvSpPr>
            <a:spLocks noGrp="1"/>
          </p:cNvSpPr>
          <p:nvPr>
            <p:ph idx="1"/>
          </p:nvPr>
        </p:nvSpPr>
        <p:spPr>
          <a:xfrm>
            <a:off x="457200" y="1219200"/>
            <a:ext cx="7620000" cy="5638800"/>
          </a:xfrm>
        </p:spPr>
        <p:txBody>
          <a:bodyPr>
            <a:normAutofit lnSpcReduction="10000"/>
          </a:bodyPr>
          <a:lstStyle/>
          <a:p>
            <a:pPr marL="114300" indent="0">
              <a:buNone/>
            </a:pPr>
            <a:r>
              <a:rPr lang="en-US" dirty="0" smtClean="0"/>
              <a:t>Re-read your paper, pausing at the words “and” and “or.”  Check on either side of these words to make sure the items are parallel.  If not, revise them to make them parallel.</a:t>
            </a:r>
          </a:p>
          <a:p>
            <a:pPr marL="114300" indent="0">
              <a:buNone/>
            </a:pPr>
            <a:endParaRPr lang="en-US" dirty="0"/>
          </a:p>
          <a:p>
            <a:pPr marL="114300" indent="0">
              <a:buNone/>
            </a:pPr>
            <a:r>
              <a:rPr lang="en-US" b="1" dirty="0" smtClean="0"/>
              <a:t>Example:  </a:t>
            </a:r>
            <a:r>
              <a:rPr lang="en-US" dirty="0" smtClean="0"/>
              <a:t>Christopher was worried that he would have to choose between </a:t>
            </a:r>
            <a:r>
              <a:rPr lang="en-US" u="sng" dirty="0" smtClean="0"/>
              <a:t>the woman he loved</a:t>
            </a:r>
            <a:r>
              <a:rPr lang="en-US" dirty="0" smtClean="0"/>
              <a:t> </a:t>
            </a:r>
            <a:r>
              <a:rPr lang="en-US" b="1" dirty="0" smtClean="0"/>
              <a:t>and </a:t>
            </a:r>
            <a:r>
              <a:rPr lang="en-US" u="sng" dirty="0" smtClean="0"/>
              <a:t>pursuing his dream of being a fighter pilot</a:t>
            </a:r>
            <a:r>
              <a:rPr lang="en-US" dirty="0" smtClean="0"/>
              <a:t>.</a:t>
            </a:r>
          </a:p>
          <a:p>
            <a:pPr marL="114300" indent="0">
              <a:buNone/>
            </a:pPr>
            <a:endParaRPr lang="en-US" dirty="0"/>
          </a:p>
          <a:p>
            <a:pPr marL="114300" indent="0">
              <a:buNone/>
            </a:pPr>
            <a:r>
              <a:rPr lang="en-US" i="1" dirty="0" smtClean="0"/>
              <a:t>Are “the woman he loved” and “pursuing his dream of being a fighter pilot” parallel?</a:t>
            </a:r>
          </a:p>
          <a:p>
            <a:pPr marL="114300" indent="0">
              <a:buNone/>
            </a:pPr>
            <a:r>
              <a:rPr lang="en-US" b="1" dirty="0" smtClean="0"/>
              <a:t>No!</a:t>
            </a:r>
            <a:r>
              <a:rPr lang="en-US" dirty="0" smtClean="0"/>
              <a:t>  One is a noun (“woman”) and the other is a gerund (“pursuing”).  You can fix the sentence by adding a gerund to the first phrase.</a:t>
            </a:r>
          </a:p>
          <a:p>
            <a:pPr marL="114300" indent="0">
              <a:buNone/>
            </a:pPr>
            <a:r>
              <a:rPr lang="en-US" b="1" dirty="0" smtClean="0"/>
              <a:t>Correct:  </a:t>
            </a:r>
            <a:r>
              <a:rPr lang="en-US" dirty="0"/>
              <a:t>Christopher was worried that he would have to choose between </a:t>
            </a:r>
            <a:r>
              <a:rPr lang="en-US" u="sng" dirty="0" smtClean="0"/>
              <a:t>marrying the </a:t>
            </a:r>
            <a:r>
              <a:rPr lang="en-US" u="sng" dirty="0"/>
              <a:t>woman he loved</a:t>
            </a:r>
            <a:r>
              <a:rPr lang="en-US" dirty="0"/>
              <a:t> </a:t>
            </a:r>
            <a:r>
              <a:rPr lang="en-US" b="1" dirty="0"/>
              <a:t>and </a:t>
            </a:r>
            <a:r>
              <a:rPr lang="en-US" u="sng" dirty="0"/>
              <a:t>pursuing his dream of being a fighter pilot</a:t>
            </a:r>
            <a:r>
              <a:rPr lang="en-US" dirty="0"/>
              <a:t>.</a:t>
            </a:r>
          </a:p>
          <a:p>
            <a:pPr marL="114300" indent="0">
              <a:buNone/>
            </a:pPr>
            <a:endParaRPr lang="en-US" b="1" dirty="0"/>
          </a:p>
        </p:txBody>
      </p:sp>
    </p:spTree>
    <p:extLst>
      <p:ext uri="{BB962C8B-B14F-4D97-AF65-F5344CB8AC3E}">
        <p14:creationId xmlns:p14="http://schemas.microsoft.com/office/powerpoint/2010/main" val="27924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1000"/>
                                        <p:tgtEl>
                                          <p:spTgt spid="5">
                                            <p:txEl>
                                              <p:pRg st="5" end="5"/>
                                            </p:txEl>
                                          </p:spTgt>
                                        </p:tgtEl>
                                      </p:cBhvr>
                                    </p:animEffect>
                                    <p:anim calcmode="lin" valueType="num">
                                      <p:cBhvr>
                                        <p:cTn id="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6" end="6"/>
                                            </p:txEl>
                                          </p:spTgt>
                                        </p:tgtEl>
                                        <p:attrNameLst>
                                          <p:attrName>style.visibility</p:attrName>
                                        </p:attrNameLst>
                                      </p:cBhvr>
                                      <p:to>
                                        <p:strVal val="visible"/>
                                      </p:to>
                                    </p:set>
                                    <p:animEffect transition="in" filter="fade">
                                      <p:cBhvr>
                                        <p:cTn id="14" dur="1000"/>
                                        <p:tgtEl>
                                          <p:spTgt spid="5">
                                            <p:txEl>
                                              <p:pRg st="6" end="6"/>
                                            </p:txEl>
                                          </p:spTgt>
                                        </p:tgtEl>
                                      </p:cBhvr>
                                    </p:animEffect>
                                    <p:anim calcmode="lin" valueType="num">
                                      <p:cBhvr>
                                        <p:cTn id="1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Parallel Structure?</a:t>
            </a:r>
            <a:endParaRPr lang="en-US" dirty="0"/>
          </a:p>
        </p:txBody>
      </p:sp>
      <p:sp>
        <p:nvSpPr>
          <p:cNvPr id="3" name="Content Placeholder 2"/>
          <p:cNvSpPr>
            <a:spLocks noGrp="1"/>
          </p:cNvSpPr>
          <p:nvPr>
            <p:ph idx="1"/>
          </p:nvPr>
        </p:nvSpPr>
        <p:spPr/>
        <p:txBody>
          <a:bodyPr/>
          <a:lstStyle/>
          <a:p>
            <a:pPr marL="114300" indent="0">
              <a:buNone/>
            </a:pPr>
            <a:r>
              <a:rPr lang="en-US" dirty="0" smtClean="0"/>
              <a:t>When you list ideas in a sequence, they should be in similar grammatical form.  In other words, the ideas should be </a:t>
            </a:r>
            <a:r>
              <a:rPr lang="en-US" b="1" dirty="0" smtClean="0"/>
              <a:t>balanced</a:t>
            </a:r>
            <a:r>
              <a:rPr lang="en-US" dirty="0" smtClean="0"/>
              <a:t> (single words with single words, phrases with phrases, etc.) and use the same part of speech and tense (nouns with nouns, gerunds with gerunds).</a:t>
            </a:r>
          </a:p>
          <a:p>
            <a:pPr marL="114300" indent="0">
              <a:buNone/>
            </a:pPr>
            <a:endParaRPr lang="en-US" dirty="0"/>
          </a:p>
          <a:p>
            <a:pPr marL="114300" indent="0">
              <a:buNone/>
            </a:pPr>
            <a:r>
              <a:rPr lang="en-US" dirty="0" smtClean="0"/>
              <a:t>Parallel structure adds clarity to your writing.</a:t>
            </a:r>
            <a:endParaRPr lang="en-US" dirty="0"/>
          </a:p>
        </p:txBody>
      </p:sp>
    </p:spTree>
    <p:extLst>
      <p:ext uri="{BB962C8B-B14F-4D97-AF65-F5344CB8AC3E}">
        <p14:creationId xmlns:p14="http://schemas.microsoft.com/office/powerpoint/2010/main" val="1745664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2</a:t>
            </a:r>
            <a:endParaRPr lang="en-US" dirty="0"/>
          </a:p>
        </p:txBody>
      </p:sp>
      <p:sp>
        <p:nvSpPr>
          <p:cNvPr id="3" name="Content Placeholder 2"/>
          <p:cNvSpPr>
            <a:spLocks noGrp="1"/>
          </p:cNvSpPr>
          <p:nvPr>
            <p:ph idx="1"/>
          </p:nvPr>
        </p:nvSpPr>
        <p:spPr>
          <a:xfrm>
            <a:off x="457200" y="1600200"/>
            <a:ext cx="7620000" cy="5029200"/>
          </a:xfrm>
        </p:spPr>
        <p:txBody>
          <a:bodyPr>
            <a:normAutofit fontScale="92500" lnSpcReduction="10000"/>
          </a:bodyPr>
          <a:lstStyle/>
          <a:p>
            <a:pPr marL="114300" indent="0">
              <a:buNone/>
            </a:pPr>
            <a:r>
              <a:rPr lang="en-US" dirty="0" smtClean="0"/>
              <a:t>If you have several items in a list, put them in a column to see if they are parallel.</a:t>
            </a:r>
          </a:p>
          <a:p>
            <a:pPr marL="114300" indent="0">
              <a:buNone/>
            </a:pPr>
            <a:endParaRPr lang="en-US" dirty="0"/>
          </a:p>
          <a:p>
            <a:pPr marL="114300" indent="0">
              <a:buNone/>
            </a:pPr>
            <a:r>
              <a:rPr lang="en-US" b="1" dirty="0" smtClean="0"/>
              <a:t>Example:  </a:t>
            </a:r>
            <a:r>
              <a:rPr lang="en-US" dirty="0" smtClean="0"/>
              <a:t>Before I drop off my kids at school, I make sure they wake up on time, wear appropriate clothes, and breakfast.</a:t>
            </a:r>
          </a:p>
          <a:p>
            <a:pPr marL="114300" indent="0">
              <a:buNone/>
            </a:pPr>
            <a:endParaRPr lang="en-US" b="1" dirty="0"/>
          </a:p>
          <a:p>
            <a:pPr marL="114300" indent="0">
              <a:buNone/>
            </a:pPr>
            <a:r>
              <a:rPr lang="en-US" b="1" dirty="0" smtClean="0"/>
              <a:t>Here are the items in a column:</a:t>
            </a:r>
          </a:p>
          <a:p>
            <a:r>
              <a:rPr lang="en-US" dirty="0" smtClean="0"/>
              <a:t>Wake up on time</a:t>
            </a:r>
          </a:p>
          <a:p>
            <a:r>
              <a:rPr lang="en-US" dirty="0" smtClean="0"/>
              <a:t>Wear appropriate clothes</a:t>
            </a:r>
          </a:p>
          <a:p>
            <a:r>
              <a:rPr lang="en-US" dirty="0" smtClean="0"/>
              <a:t>Breakfast</a:t>
            </a:r>
          </a:p>
          <a:p>
            <a:endParaRPr lang="en-US" dirty="0"/>
          </a:p>
          <a:p>
            <a:pPr marL="114300" indent="0">
              <a:buNone/>
            </a:pPr>
            <a:r>
              <a:rPr lang="en-US" i="1" dirty="0" smtClean="0"/>
              <a:t>Are the items parallel?</a:t>
            </a:r>
          </a:p>
          <a:p>
            <a:pPr marL="114300" indent="0">
              <a:buNone/>
            </a:pPr>
            <a:r>
              <a:rPr lang="en-US" b="1" dirty="0" smtClean="0"/>
              <a:t>No!</a:t>
            </a:r>
            <a:r>
              <a:rPr lang="en-US" dirty="0" smtClean="0"/>
              <a:t>  We must add a verb to “breakfast,” like “eat.”</a:t>
            </a:r>
          </a:p>
          <a:p>
            <a:pPr marL="114300" indent="0">
              <a:buNone/>
            </a:pPr>
            <a:r>
              <a:rPr lang="en-US" b="1" dirty="0" smtClean="0"/>
              <a:t>Corrected:  </a:t>
            </a:r>
            <a:r>
              <a:rPr lang="en-US" dirty="0"/>
              <a:t>Before I drop off my kids at school, I make sure they wake up on time, wear appropriate clothes, </a:t>
            </a:r>
            <a:r>
              <a:rPr lang="en-US" dirty="0" smtClean="0"/>
              <a:t>and eat </a:t>
            </a:r>
            <a:r>
              <a:rPr lang="en-US" dirty="0"/>
              <a:t>breakfast</a:t>
            </a:r>
            <a:r>
              <a:rPr lang="en-US" dirty="0" smtClean="0"/>
              <a:t>.</a:t>
            </a:r>
            <a:endParaRPr lang="en-US" dirty="0"/>
          </a:p>
        </p:txBody>
      </p:sp>
    </p:spTree>
    <p:extLst>
      <p:ext uri="{BB962C8B-B14F-4D97-AF65-F5344CB8AC3E}">
        <p14:creationId xmlns:p14="http://schemas.microsoft.com/office/powerpoint/2010/main" val="184536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1" end="11"/>
                                            </p:txEl>
                                          </p:spTgt>
                                        </p:tgtEl>
                                        <p:attrNameLst>
                                          <p:attrName>style.visibility</p:attrName>
                                        </p:attrNameLst>
                                      </p:cBhvr>
                                      <p:to>
                                        <p:strVal val="visible"/>
                                      </p:to>
                                    </p:set>
                                    <p:animEffect transition="in" filter="fade">
                                      <p:cBhvr>
                                        <p:cTn id="14" dur="1000"/>
                                        <p:tgtEl>
                                          <p:spTgt spid="3">
                                            <p:txEl>
                                              <p:pRg st="11" end="11"/>
                                            </p:txEl>
                                          </p:spTgt>
                                        </p:tgtEl>
                                      </p:cBhvr>
                                    </p:animEffect>
                                    <p:anim calcmode="lin" valueType="num">
                                      <p:cBhvr>
                                        <p:cTn id="1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3</a:t>
            </a:r>
            <a:endParaRPr lang="en-US" dirty="0"/>
          </a:p>
        </p:txBody>
      </p:sp>
      <p:sp>
        <p:nvSpPr>
          <p:cNvPr id="3" name="Content Placeholder 2"/>
          <p:cNvSpPr>
            <a:spLocks noGrp="1"/>
          </p:cNvSpPr>
          <p:nvPr>
            <p:ph idx="1"/>
          </p:nvPr>
        </p:nvSpPr>
        <p:spPr/>
        <p:txBody>
          <a:bodyPr/>
          <a:lstStyle/>
          <a:p>
            <a:pPr marL="114300" indent="0">
              <a:buNone/>
            </a:pPr>
            <a:r>
              <a:rPr lang="en-US" dirty="0" smtClean="0"/>
              <a:t>Listen to the sound of the items in a list or the items being compared.  Do you hear the same kinds of sounds?  For example, do you hear the “-</a:t>
            </a:r>
            <a:r>
              <a:rPr lang="en-US" dirty="0" err="1" smtClean="0"/>
              <a:t>ing</a:t>
            </a:r>
            <a:r>
              <a:rPr lang="en-US" dirty="0" smtClean="0"/>
              <a:t>” sound more than once?</a:t>
            </a:r>
          </a:p>
          <a:p>
            <a:pPr marL="114300" indent="0">
              <a:buNone/>
            </a:pPr>
            <a:endParaRPr lang="en-US" dirty="0"/>
          </a:p>
          <a:p>
            <a:pPr marL="114300" indent="0">
              <a:buNone/>
            </a:pPr>
            <a:r>
              <a:rPr lang="en-US" b="1" dirty="0" smtClean="0"/>
              <a:t>Example (Read this sentence out loud):  </a:t>
            </a:r>
            <a:r>
              <a:rPr lang="en-US" dirty="0" smtClean="0"/>
              <a:t>Over the weekend, the park was full of people walking their dogs, playing with their kids, and take a hike.</a:t>
            </a:r>
          </a:p>
          <a:p>
            <a:pPr marL="114300" indent="0">
              <a:buNone/>
            </a:pPr>
            <a:endParaRPr lang="en-US" b="1" dirty="0"/>
          </a:p>
          <a:p>
            <a:pPr marL="114300" indent="0">
              <a:buNone/>
            </a:pPr>
            <a:r>
              <a:rPr lang="en-US" i="1" dirty="0" smtClean="0"/>
              <a:t>Are the items parallel?</a:t>
            </a:r>
          </a:p>
          <a:p>
            <a:pPr marL="114300" indent="0">
              <a:buNone/>
            </a:pPr>
            <a:r>
              <a:rPr lang="en-US" b="1" dirty="0" smtClean="0"/>
              <a:t>No!  </a:t>
            </a:r>
            <a:r>
              <a:rPr lang="en-US" dirty="0"/>
              <a:t> </a:t>
            </a:r>
            <a:r>
              <a:rPr lang="en-US" dirty="0" smtClean="0"/>
              <a:t>Each item should begin with an “–</a:t>
            </a:r>
            <a:r>
              <a:rPr lang="en-US" dirty="0" err="1" smtClean="0"/>
              <a:t>ing</a:t>
            </a:r>
            <a:r>
              <a:rPr lang="en-US" dirty="0" smtClean="0"/>
              <a:t>” sound.</a:t>
            </a:r>
          </a:p>
          <a:p>
            <a:pPr marL="114300" indent="0">
              <a:buNone/>
            </a:pPr>
            <a:r>
              <a:rPr lang="en-US" b="1" dirty="0" smtClean="0"/>
              <a:t>Corrected:  </a:t>
            </a:r>
            <a:r>
              <a:rPr lang="en-US" dirty="0"/>
              <a:t>Over the weekend, the park was full of people walking their dogs, playing with their kids, and </a:t>
            </a:r>
            <a:r>
              <a:rPr lang="en-US" dirty="0" smtClean="0"/>
              <a:t>hiking.</a:t>
            </a:r>
            <a:endParaRPr lang="en-US" dirty="0"/>
          </a:p>
          <a:p>
            <a:pPr marL="114300" indent="0">
              <a:buNone/>
            </a:pPr>
            <a:endParaRPr lang="en-US" b="1" dirty="0" smtClean="0"/>
          </a:p>
        </p:txBody>
      </p:sp>
    </p:spTree>
    <p:extLst>
      <p:ext uri="{BB962C8B-B14F-4D97-AF65-F5344CB8AC3E}">
        <p14:creationId xmlns:p14="http://schemas.microsoft.com/office/powerpoint/2010/main" val="232468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114300" indent="0">
              <a:buNone/>
            </a:pPr>
            <a:r>
              <a:rPr lang="en-US" dirty="0" smtClean="0"/>
              <a:t>Proofread your work carefully to make sure </a:t>
            </a:r>
            <a:r>
              <a:rPr lang="en-US" dirty="0" smtClean="0"/>
              <a:t>you have </a:t>
            </a:r>
            <a:r>
              <a:rPr lang="en-US" dirty="0" smtClean="0"/>
              <a:t>used parallel structure.</a:t>
            </a:r>
            <a:endParaRPr lang="en-US" dirty="0"/>
          </a:p>
        </p:txBody>
      </p:sp>
    </p:spTree>
    <p:extLst>
      <p:ext uri="{BB962C8B-B14F-4D97-AF65-F5344CB8AC3E}">
        <p14:creationId xmlns:p14="http://schemas.microsoft.com/office/powerpoint/2010/main" val="3997553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If you liked this lesson and would like more information, consider attending:</a:t>
            </a:r>
          </a:p>
        </p:txBody>
      </p:sp>
      <p:sp>
        <p:nvSpPr>
          <p:cNvPr id="3" name="Content Placeholder 2"/>
          <p:cNvSpPr>
            <a:spLocks noGrp="1"/>
          </p:cNvSpPr>
          <p:nvPr>
            <p:ph idx="1"/>
          </p:nvPr>
        </p:nvSpPr>
        <p:spPr/>
        <p:txBody>
          <a:bodyPr/>
          <a:lstStyle/>
          <a:p>
            <a:r>
              <a:rPr lang="en-US" dirty="0" smtClean="0"/>
              <a:t>Fragments</a:t>
            </a:r>
          </a:p>
          <a:p>
            <a:r>
              <a:rPr lang="en-US" dirty="0" smtClean="0"/>
              <a:t>Articles</a:t>
            </a:r>
          </a:p>
          <a:p>
            <a:r>
              <a:rPr lang="en-US" dirty="0" smtClean="0"/>
              <a:t>Pronouns</a:t>
            </a:r>
          </a:p>
          <a:p>
            <a:endParaRPr lang="en-US" dirty="0"/>
          </a:p>
          <a:p>
            <a:pPr marL="114300" indent="0">
              <a:buNone/>
            </a:pPr>
            <a:endParaRPr lang="en-US" b="1" dirty="0" smtClean="0"/>
          </a:p>
          <a:p>
            <a:pPr marL="114300" indent="0">
              <a:buNone/>
            </a:pPr>
            <a:endParaRPr lang="en-US" b="1" dirty="0"/>
          </a:p>
          <a:p>
            <a:pPr marL="114300" indent="0">
              <a:buNone/>
            </a:pPr>
            <a:r>
              <a:rPr lang="en-US" b="1" dirty="0" smtClean="0"/>
              <a:t>Why </a:t>
            </a:r>
            <a:r>
              <a:rPr lang="en-US" b="1" dirty="0"/>
              <a:t>should you come back?</a:t>
            </a:r>
          </a:p>
          <a:p>
            <a:pPr marL="114300" indent="0">
              <a:buNone/>
            </a:pPr>
            <a:r>
              <a:rPr lang="en-US" dirty="0"/>
              <a:t>Students completing Supplemental Learning Activities had a 10% higher success rate across the disciplines, a 21% higher success rate in Math, and a 49% higher success rate in English courses. </a:t>
            </a:r>
          </a:p>
          <a:p>
            <a:pPr marL="114300" indent="0">
              <a:buNone/>
            </a:pPr>
            <a:endParaRPr lang="en-US" dirty="0"/>
          </a:p>
        </p:txBody>
      </p:sp>
      <p:pic>
        <p:nvPicPr>
          <p:cNvPr id="4" name="Picture 2" descr="http://www.skctechprep.org/images/computer-stud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945" y="1757171"/>
            <a:ext cx="3876675" cy="258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2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an Example</a:t>
            </a:r>
            <a:endParaRPr lang="en-US" dirty="0"/>
          </a:p>
        </p:txBody>
      </p:sp>
      <p:sp>
        <p:nvSpPr>
          <p:cNvPr id="3" name="Content Placeholder 2"/>
          <p:cNvSpPr>
            <a:spLocks noGrp="1"/>
          </p:cNvSpPr>
          <p:nvPr>
            <p:ph idx="1"/>
          </p:nvPr>
        </p:nvSpPr>
        <p:spPr/>
        <p:txBody>
          <a:bodyPr/>
          <a:lstStyle/>
          <a:p>
            <a:pPr marL="114300" indent="0">
              <a:buNone/>
            </a:pPr>
            <a:r>
              <a:rPr lang="en-US" i="1" dirty="0" smtClean="0"/>
              <a:t>This afternoon, I have to </a:t>
            </a:r>
            <a:r>
              <a:rPr lang="en-US" i="1" u="sng" dirty="0" smtClean="0"/>
              <a:t>go to the bank</a:t>
            </a:r>
            <a:r>
              <a:rPr lang="en-US" i="1" dirty="0" smtClean="0"/>
              <a:t>, </a:t>
            </a:r>
            <a:r>
              <a:rPr lang="en-US" i="1" u="sng" dirty="0" smtClean="0"/>
              <a:t>visit my sister</a:t>
            </a:r>
            <a:r>
              <a:rPr lang="en-US" i="1" dirty="0" smtClean="0"/>
              <a:t>, and </a:t>
            </a:r>
            <a:r>
              <a:rPr lang="en-US" i="1" u="sng" dirty="0" smtClean="0"/>
              <a:t>walk the dog</a:t>
            </a:r>
            <a:r>
              <a:rPr lang="en-US" i="1" dirty="0" smtClean="0"/>
              <a:t>.</a:t>
            </a:r>
          </a:p>
          <a:p>
            <a:pPr marL="114300" indent="0">
              <a:buNone/>
            </a:pPr>
            <a:endParaRPr lang="en-US" dirty="0"/>
          </a:p>
          <a:p>
            <a:pPr marL="114300" indent="0">
              <a:buNone/>
            </a:pPr>
            <a:r>
              <a:rPr lang="en-US" dirty="0" smtClean="0"/>
              <a:t>The sentence lists three tasks the writer must complete:</a:t>
            </a:r>
          </a:p>
          <a:p>
            <a:r>
              <a:rPr lang="en-US" dirty="0" smtClean="0"/>
              <a:t>go to the bank</a:t>
            </a:r>
          </a:p>
          <a:p>
            <a:r>
              <a:rPr lang="en-US" dirty="0" smtClean="0"/>
              <a:t>visit my sister</a:t>
            </a:r>
          </a:p>
          <a:p>
            <a:r>
              <a:rPr lang="en-US" dirty="0" smtClean="0"/>
              <a:t>walk the dog</a:t>
            </a:r>
          </a:p>
          <a:p>
            <a:endParaRPr lang="en-US" dirty="0"/>
          </a:p>
          <a:p>
            <a:pPr marL="114300" indent="0">
              <a:buNone/>
            </a:pPr>
            <a:r>
              <a:rPr lang="en-US" dirty="0" smtClean="0"/>
              <a:t>Each of those tasks begins with a verb in the present tense.  Since they all begin with the same part of speech (verb) and tense (present), we know they are parallel.</a:t>
            </a:r>
            <a:endParaRPr lang="en-US" dirty="0"/>
          </a:p>
        </p:txBody>
      </p:sp>
    </p:spTree>
    <p:extLst>
      <p:ext uri="{BB962C8B-B14F-4D97-AF65-F5344CB8AC3E}">
        <p14:creationId xmlns:p14="http://schemas.microsoft.com/office/powerpoint/2010/main" val="169912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One More Example:</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smtClean="0"/>
              <a:t>Children who play sports learn </a:t>
            </a:r>
            <a:r>
              <a:rPr lang="en-US" u="sng" dirty="0" smtClean="0"/>
              <a:t>teamwork</a:t>
            </a:r>
            <a:r>
              <a:rPr lang="en-US" dirty="0" smtClean="0"/>
              <a:t>, </a:t>
            </a:r>
            <a:r>
              <a:rPr lang="en-US" u="sng" dirty="0" smtClean="0"/>
              <a:t>discipline</a:t>
            </a:r>
            <a:r>
              <a:rPr lang="en-US" dirty="0" smtClean="0"/>
              <a:t>, and </a:t>
            </a:r>
            <a:r>
              <a:rPr lang="en-US" u="sng" dirty="0" smtClean="0"/>
              <a:t>they are competitive</a:t>
            </a:r>
            <a:r>
              <a:rPr lang="en-US" dirty="0" smtClean="0"/>
              <a:t>.</a:t>
            </a:r>
          </a:p>
          <a:p>
            <a:pPr marL="114300" indent="0">
              <a:buNone/>
            </a:pPr>
            <a:endParaRPr lang="en-US" dirty="0"/>
          </a:p>
          <a:p>
            <a:pPr marL="114300" indent="0">
              <a:buNone/>
            </a:pPr>
            <a:r>
              <a:rPr lang="en-US" dirty="0" smtClean="0"/>
              <a:t>The sentence lists characteristics of children who play sports:</a:t>
            </a:r>
          </a:p>
          <a:p>
            <a:r>
              <a:rPr lang="en-US" dirty="0" smtClean="0"/>
              <a:t>teamwork</a:t>
            </a:r>
          </a:p>
          <a:p>
            <a:r>
              <a:rPr lang="en-US" dirty="0" smtClean="0"/>
              <a:t>discipline</a:t>
            </a:r>
          </a:p>
          <a:p>
            <a:r>
              <a:rPr lang="en-US" dirty="0" smtClean="0"/>
              <a:t>they are competitive</a:t>
            </a:r>
          </a:p>
          <a:p>
            <a:pPr marL="114300" indent="0">
              <a:buNone/>
            </a:pPr>
            <a:endParaRPr lang="en-US" dirty="0"/>
          </a:p>
          <a:p>
            <a:pPr marL="114300" indent="0">
              <a:buNone/>
            </a:pPr>
            <a:r>
              <a:rPr lang="en-US" dirty="0" smtClean="0"/>
              <a:t>The first two characteristics are single-word nouns (“teamwork” and “discipline”).  They are parallel.</a:t>
            </a:r>
          </a:p>
          <a:p>
            <a:pPr marL="114300" indent="0">
              <a:buNone/>
            </a:pPr>
            <a:r>
              <a:rPr lang="en-US" dirty="0" smtClean="0"/>
              <a:t>However, the third characteristic is an independent clause.  It is not parallel with the first two characteristics.  To correct the sentence, we must make the third characteristic a single-word noun.</a:t>
            </a:r>
          </a:p>
          <a:p>
            <a:pPr marL="114300" indent="0">
              <a:buNone/>
            </a:pPr>
            <a:endParaRPr lang="en-US" dirty="0"/>
          </a:p>
          <a:p>
            <a:pPr marL="114300" indent="0">
              <a:buNone/>
            </a:pPr>
            <a:r>
              <a:rPr lang="en-US" dirty="0" smtClean="0"/>
              <a:t>Corrected:  Children who play sports learn teamwork, discipline, and competitiveness.  </a:t>
            </a:r>
            <a:endParaRPr lang="en-US" dirty="0"/>
          </a:p>
        </p:txBody>
      </p:sp>
    </p:spTree>
    <p:extLst>
      <p:ext uri="{BB962C8B-B14F-4D97-AF65-F5344CB8AC3E}">
        <p14:creationId xmlns:p14="http://schemas.microsoft.com/office/powerpoint/2010/main" val="72507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1:  Creating Parallel Structures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984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 Structures</a:t>
            </a:r>
            <a:endParaRPr lang="en-US" dirty="0"/>
          </a:p>
        </p:txBody>
      </p:sp>
      <p:sp>
        <p:nvSpPr>
          <p:cNvPr id="5" name="Content Placeholder 4"/>
          <p:cNvSpPr>
            <a:spLocks noGrp="1"/>
          </p:cNvSpPr>
          <p:nvPr>
            <p:ph idx="1"/>
          </p:nvPr>
        </p:nvSpPr>
        <p:spPr/>
        <p:txBody>
          <a:bodyPr/>
          <a:lstStyle/>
          <a:p>
            <a:pPr marL="114300" indent="0">
              <a:buNone/>
            </a:pPr>
            <a:r>
              <a:rPr lang="en-US" dirty="0" smtClean="0"/>
              <a:t>Parallel structures can happen at the word, phrase, or clause level.  This part of the workshop will show you how to create those structures.</a:t>
            </a:r>
            <a:endParaRPr lang="en-US" dirty="0"/>
          </a:p>
        </p:txBody>
      </p:sp>
    </p:spTree>
    <p:extLst>
      <p:ext uri="{BB962C8B-B14F-4D97-AF65-F5344CB8AC3E}">
        <p14:creationId xmlns:p14="http://schemas.microsoft.com/office/powerpoint/2010/main" val="193744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Nouns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If you list nouns, be sure </a:t>
            </a:r>
            <a:r>
              <a:rPr lang="en-US" b="1" dirty="0" smtClean="0"/>
              <a:t>all</a:t>
            </a:r>
            <a:r>
              <a:rPr lang="en-US" dirty="0" smtClean="0"/>
              <a:t> items on the list are nouns.</a:t>
            </a:r>
            <a:endParaRPr lang="en-US" dirty="0"/>
          </a:p>
          <a:p>
            <a:pPr marL="114300" indent="0">
              <a:buNone/>
            </a:pPr>
            <a:endParaRPr lang="en-US" dirty="0" smtClean="0"/>
          </a:p>
          <a:p>
            <a:pPr marL="114300" indent="0">
              <a:buNone/>
            </a:pPr>
            <a:r>
              <a:rPr lang="en-US" dirty="0" smtClean="0"/>
              <a:t>Here’s an example:</a:t>
            </a:r>
          </a:p>
          <a:p>
            <a:pPr marL="114300" indent="0">
              <a:buNone/>
            </a:pPr>
            <a:r>
              <a:rPr lang="en-US" b="1" dirty="0" smtClean="0"/>
              <a:t>Incorrect:</a:t>
            </a:r>
            <a:r>
              <a:rPr lang="en-US" dirty="0" smtClean="0"/>
              <a:t>  Sally is going to the store to buy </a:t>
            </a:r>
            <a:r>
              <a:rPr lang="en-US" u="sng" dirty="0" smtClean="0"/>
              <a:t>eggs</a:t>
            </a:r>
            <a:r>
              <a:rPr lang="en-US" dirty="0" smtClean="0"/>
              <a:t>, </a:t>
            </a:r>
            <a:r>
              <a:rPr lang="en-US" u="sng" dirty="0" smtClean="0"/>
              <a:t>milk</a:t>
            </a:r>
            <a:r>
              <a:rPr lang="en-US" dirty="0" smtClean="0"/>
              <a:t>, </a:t>
            </a:r>
            <a:r>
              <a:rPr lang="en-US" u="sng" dirty="0" smtClean="0"/>
              <a:t>lettuce</a:t>
            </a:r>
            <a:r>
              <a:rPr lang="en-US" dirty="0" smtClean="0"/>
              <a:t>, and </a:t>
            </a:r>
            <a:r>
              <a:rPr lang="en-US" u="sng" dirty="0" smtClean="0"/>
              <a:t>to replace her broom</a:t>
            </a:r>
            <a:r>
              <a:rPr lang="en-US" dirty="0" smtClean="0"/>
              <a:t>.</a:t>
            </a:r>
          </a:p>
          <a:p>
            <a:pPr marL="114300" indent="0">
              <a:buNone/>
            </a:pPr>
            <a:r>
              <a:rPr lang="en-US" dirty="0" smtClean="0"/>
              <a:t>The sentence uses three single nouns (eggs, milk, and lettuce), but then has an infinitive phrase (to replace her broom). This phrase is not parallel with the rest of the list.</a:t>
            </a:r>
          </a:p>
          <a:p>
            <a:pPr marL="114300" indent="0">
              <a:buNone/>
            </a:pPr>
            <a:endParaRPr lang="en-US" dirty="0"/>
          </a:p>
          <a:p>
            <a:pPr marL="114300" indent="0">
              <a:buNone/>
            </a:pPr>
            <a:r>
              <a:rPr lang="en-US" b="1" dirty="0" smtClean="0"/>
              <a:t>Correct:  </a:t>
            </a:r>
            <a:r>
              <a:rPr lang="en-US" dirty="0" smtClean="0"/>
              <a:t>Sally is going to the store to buy </a:t>
            </a:r>
            <a:r>
              <a:rPr lang="en-US" u="sng" dirty="0" smtClean="0"/>
              <a:t>eggs</a:t>
            </a:r>
            <a:r>
              <a:rPr lang="en-US" dirty="0" smtClean="0"/>
              <a:t>, </a:t>
            </a:r>
            <a:r>
              <a:rPr lang="en-US" u="sng" dirty="0" smtClean="0"/>
              <a:t>milk</a:t>
            </a:r>
            <a:r>
              <a:rPr lang="en-US" dirty="0" smtClean="0"/>
              <a:t>, </a:t>
            </a:r>
            <a:r>
              <a:rPr lang="en-US" u="sng" dirty="0" smtClean="0"/>
              <a:t>lettuce</a:t>
            </a:r>
            <a:r>
              <a:rPr lang="en-US" dirty="0" smtClean="0"/>
              <a:t>, and </a:t>
            </a:r>
            <a:r>
              <a:rPr lang="en-US" u="sng" dirty="0" smtClean="0"/>
              <a:t>a broom</a:t>
            </a:r>
            <a:r>
              <a:rPr lang="en-US" dirty="0" smtClean="0"/>
              <a:t>.</a:t>
            </a:r>
          </a:p>
          <a:p>
            <a:pPr marL="114300" indent="0">
              <a:buNone/>
            </a:pPr>
            <a:r>
              <a:rPr lang="en-US" b="1" dirty="0" smtClean="0"/>
              <a:t>Also Correct:  </a:t>
            </a:r>
            <a:r>
              <a:rPr lang="en-US" dirty="0" smtClean="0"/>
              <a:t>Sally is going to the store to buy </a:t>
            </a:r>
            <a:r>
              <a:rPr lang="en-US" u="sng" dirty="0" smtClean="0"/>
              <a:t>eggs</a:t>
            </a:r>
            <a:r>
              <a:rPr lang="en-US" dirty="0" smtClean="0"/>
              <a:t>, </a:t>
            </a:r>
            <a:r>
              <a:rPr lang="en-US" u="sng" dirty="0" smtClean="0"/>
              <a:t>milk</a:t>
            </a:r>
            <a:r>
              <a:rPr lang="en-US" dirty="0" smtClean="0"/>
              <a:t>, and </a:t>
            </a:r>
            <a:r>
              <a:rPr lang="en-US" u="sng" dirty="0" smtClean="0"/>
              <a:t>lettuce</a:t>
            </a:r>
            <a:r>
              <a:rPr lang="en-US" dirty="0" smtClean="0"/>
              <a:t>.  She will also replace her broom.</a:t>
            </a:r>
            <a:endParaRPr lang="en-US" b="1" dirty="0" smtClean="0"/>
          </a:p>
          <a:p>
            <a:pPr marL="114300" indent="0">
              <a:buNone/>
            </a:pPr>
            <a:endParaRPr lang="en-US" dirty="0"/>
          </a:p>
        </p:txBody>
      </p:sp>
    </p:spTree>
    <p:extLst>
      <p:ext uri="{BB962C8B-B14F-4D97-AF65-F5344CB8AC3E}">
        <p14:creationId xmlns:p14="http://schemas.microsoft.com/office/powerpoint/2010/main" val="121560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Adverbs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An adverb describes a verb, an adjective, or another adverb.  It often ends in –</a:t>
            </a:r>
            <a:r>
              <a:rPr lang="en-US" dirty="0" err="1" smtClean="0"/>
              <a:t>ly</a:t>
            </a:r>
            <a:r>
              <a:rPr lang="en-US" dirty="0" smtClean="0"/>
              <a:t>.  </a:t>
            </a:r>
          </a:p>
          <a:p>
            <a:pPr marL="114300" indent="0">
              <a:buNone/>
            </a:pPr>
            <a:endParaRPr lang="en-US" dirty="0"/>
          </a:p>
          <a:p>
            <a:pPr marL="114300" indent="0">
              <a:buNone/>
            </a:pPr>
            <a:r>
              <a:rPr lang="en-US" dirty="0" smtClean="0"/>
              <a:t>Here’s an example:</a:t>
            </a:r>
          </a:p>
          <a:p>
            <a:pPr marL="114300" indent="0">
              <a:buNone/>
            </a:pPr>
            <a:r>
              <a:rPr lang="en-US" b="1" dirty="0" smtClean="0"/>
              <a:t>Incorrect:</a:t>
            </a:r>
            <a:r>
              <a:rPr lang="en-US" dirty="0" smtClean="0"/>
              <a:t>  The soldier made her report </a:t>
            </a:r>
            <a:r>
              <a:rPr lang="en-US" u="sng" dirty="0" smtClean="0"/>
              <a:t>quickly</a:t>
            </a:r>
            <a:r>
              <a:rPr lang="en-US" dirty="0" smtClean="0"/>
              <a:t>, </a:t>
            </a:r>
            <a:r>
              <a:rPr lang="en-US" u="sng" dirty="0" smtClean="0"/>
              <a:t>accurately</a:t>
            </a:r>
            <a:r>
              <a:rPr lang="en-US" dirty="0" smtClean="0"/>
              <a:t>, and </a:t>
            </a:r>
            <a:r>
              <a:rPr lang="en-US" u="sng" dirty="0" smtClean="0"/>
              <a:t>in detail</a:t>
            </a:r>
            <a:r>
              <a:rPr lang="en-US" dirty="0" smtClean="0"/>
              <a:t>.  </a:t>
            </a:r>
          </a:p>
          <a:p>
            <a:pPr marL="114300" indent="0">
              <a:buNone/>
            </a:pPr>
            <a:endParaRPr lang="en-US" dirty="0"/>
          </a:p>
          <a:p>
            <a:pPr marL="114300" indent="0">
              <a:buNone/>
            </a:pPr>
            <a:r>
              <a:rPr lang="en-US" dirty="0" smtClean="0"/>
              <a:t>The sentence has two adverbs (quickly and accurately), but “in detail” is not an adverb.  To correct it, we must exchange “in detail” for an adverb.</a:t>
            </a:r>
          </a:p>
          <a:p>
            <a:pPr marL="114300" indent="0">
              <a:buNone/>
            </a:pPr>
            <a:endParaRPr lang="en-US" dirty="0"/>
          </a:p>
          <a:p>
            <a:pPr marL="114300" indent="0">
              <a:buNone/>
            </a:pPr>
            <a:r>
              <a:rPr lang="en-US" b="1" dirty="0" smtClean="0"/>
              <a:t>Correct:  </a:t>
            </a:r>
            <a:r>
              <a:rPr lang="en-US" dirty="0" smtClean="0"/>
              <a:t>The soldier made her report </a:t>
            </a:r>
            <a:r>
              <a:rPr lang="en-US" u="sng" dirty="0" smtClean="0"/>
              <a:t>quickly</a:t>
            </a:r>
            <a:r>
              <a:rPr lang="en-US" dirty="0" smtClean="0"/>
              <a:t>, </a:t>
            </a:r>
            <a:r>
              <a:rPr lang="en-US" u="sng" dirty="0" smtClean="0"/>
              <a:t>accurately</a:t>
            </a:r>
            <a:r>
              <a:rPr lang="en-US" dirty="0" smtClean="0"/>
              <a:t>, and </a:t>
            </a:r>
            <a:r>
              <a:rPr lang="en-US" u="sng" dirty="0" smtClean="0"/>
              <a:t>thoroughly</a:t>
            </a:r>
            <a:r>
              <a:rPr lang="en-US" dirty="0" smtClean="0"/>
              <a:t>.</a:t>
            </a:r>
            <a:endParaRPr lang="en-US" b="1" dirty="0" smtClean="0"/>
          </a:p>
          <a:p>
            <a:pPr marL="114300" indent="0">
              <a:buNone/>
            </a:pPr>
            <a:endParaRPr lang="en-US" b="1" dirty="0" smtClean="0"/>
          </a:p>
        </p:txBody>
      </p:sp>
    </p:spTree>
    <p:extLst>
      <p:ext uri="{BB962C8B-B14F-4D97-AF65-F5344CB8AC3E}">
        <p14:creationId xmlns:p14="http://schemas.microsoft.com/office/powerpoint/2010/main" val="600472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156</TotalTime>
  <Words>2042</Words>
  <Application>Microsoft Office PowerPoint</Application>
  <PresentationFormat>On-screen Show (4:3)</PresentationFormat>
  <Paragraphs>207</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Cambria</vt:lpstr>
      <vt:lpstr>Adjacency</vt:lpstr>
      <vt:lpstr>Parallel Structure</vt:lpstr>
      <vt:lpstr>Agenda</vt:lpstr>
      <vt:lpstr>What Is Parallel Structure?</vt:lpstr>
      <vt:lpstr>Let’s Look at an Example</vt:lpstr>
      <vt:lpstr>Here’s One More Example:</vt:lpstr>
      <vt:lpstr>Part 1:  Creating Parallel Structures</vt:lpstr>
      <vt:lpstr>Parallel Structures</vt:lpstr>
      <vt:lpstr>Words:  Nouns</vt:lpstr>
      <vt:lpstr>Words:  Adverbs</vt:lpstr>
      <vt:lpstr>Words:  Gerunds</vt:lpstr>
      <vt:lpstr>Phrases:  Infinitive Phrases</vt:lpstr>
      <vt:lpstr>Clauses</vt:lpstr>
      <vt:lpstr>Let’s Look at an Example</vt:lpstr>
      <vt:lpstr>Remember…</vt:lpstr>
      <vt:lpstr>Part 2:  Using parallel structures</vt:lpstr>
      <vt:lpstr>Where Do I Use Parallel Structures?</vt:lpstr>
      <vt:lpstr>Ideas in a Series</vt:lpstr>
      <vt:lpstr>Let’s Look at an Example:</vt:lpstr>
      <vt:lpstr>Lists after a Colon</vt:lpstr>
      <vt:lpstr>Ideas Presented as Pairs</vt:lpstr>
      <vt:lpstr>Coordinating Conjunctions </vt:lpstr>
      <vt:lpstr>Linking Parallel Ideas with Coordinating Conjunctions</vt:lpstr>
      <vt:lpstr>Correlative Conjunctions </vt:lpstr>
      <vt:lpstr>Linking Parallel Ideas with Correlative Conjunctions</vt:lpstr>
      <vt:lpstr>Comparisons</vt:lpstr>
      <vt:lpstr>Linking Parallel Ideas as Comparisons</vt:lpstr>
      <vt:lpstr>Remember…</vt:lpstr>
      <vt:lpstr>Part 3:  Checking for Parallelism with Proofreading Strategies </vt:lpstr>
      <vt:lpstr>Strategy 1</vt:lpstr>
      <vt:lpstr>Strategy 2</vt:lpstr>
      <vt:lpstr>Strategy 3</vt:lpstr>
      <vt:lpstr>Remember…</vt:lpstr>
      <vt:lpstr>If you liked this lesson and would like more information, consider attending:</vt:lpstr>
    </vt:vector>
  </TitlesOfParts>
  <Company>College of the Canyons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Structure</dc:title>
  <dc:creator>Windows User</dc:creator>
  <cp:lastModifiedBy>ErinD</cp:lastModifiedBy>
  <cp:revision>25</cp:revision>
  <dcterms:created xsi:type="dcterms:W3CDTF">2014-07-29T19:19:22Z</dcterms:created>
  <dcterms:modified xsi:type="dcterms:W3CDTF">2014-09-09T17:35:48Z</dcterms:modified>
</cp:coreProperties>
</file>