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90"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3" r:id="rId20"/>
    <p:sldId id="284" r:id="rId21"/>
    <p:sldId id="285" r:id="rId22"/>
    <p:sldId id="286" r:id="rId23"/>
    <p:sldId id="287" r:id="rId24"/>
    <p:sldId id="288" r:id="rId25"/>
    <p:sldId id="28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65" autoAdjust="0"/>
    <p:restoredTop sz="94660"/>
  </p:normalViewPr>
  <p:slideViewPr>
    <p:cSldViewPr>
      <p:cViewPr varScale="1">
        <p:scale>
          <a:sx n="87" d="100"/>
          <a:sy n="87" d="100"/>
        </p:scale>
        <p:origin x="-750"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C812A7-78B9-40E7-AF6B-69202257E1C9}" type="datetimeFigureOut">
              <a:rPr lang="en-US" smtClean="0"/>
              <a:pPr/>
              <a:t>10/18/2010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A5304-2CF2-4BB3-8C14-40CA164DD94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C812A7-78B9-40E7-AF6B-69202257E1C9}" type="datetimeFigureOut">
              <a:rPr lang="en-US" smtClean="0"/>
              <a:pPr/>
              <a:t>10/18/2010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A5304-2CF2-4BB3-8C14-40CA164DD9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C812A7-78B9-40E7-AF6B-69202257E1C9}" type="datetimeFigureOut">
              <a:rPr lang="en-US" smtClean="0"/>
              <a:pPr/>
              <a:t>10/18/2010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A5304-2CF2-4BB3-8C14-40CA164DD9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C812A7-78B9-40E7-AF6B-69202257E1C9}" type="datetimeFigureOut">
              <a:rPr lang="en-US" smtClean="0"/>
              <a:pPr/>
              <a:t>10/18/2010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A5304-2CF2-4BB3-8C14-40CA164DD9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C812A7-78B9-40E7-AF6B-69202257E1C9}" type="datetimeFigureOut">
              <a:rPr lang="en-US" smtClean="0"/>
              <a:pPr/>
              <a:t>10/18/2010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A5304-2CF2-4BB3-8C14-40CA164DD94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C812A7-78B9-40E7-AF6B-69202257E1C9}" type="datetimeFigureOut">
              <a:rPr lang="en-US" smtClean="0"/>
              <a:pPr/>
              <a:t>10/18/2010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A5304-2CF2-4BB3-8C14-40CA164DD9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C812A7-78B9-40E7-AF6B-69202257E1C9}" type="datetimeFigureOut">
              <a:rPr lang="en-US" smtClean="0"/>
              <a:pPr/>
              <a:t>10/18/2010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CA5304-2CF2-4BB3-8C14-40CA164DD9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C812A7-78B9-40E7-AF6B-69202257E1C9}" type="datetimeFigureOut">
              <a:rPr lang="en-US" smtClean="0"/>
              <a:pPr/>
              <a:t>10/18/2010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CA5304-2CF2-4BB3-8C14-40CA164DD9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C812A7-78B9-40E7-AF6B-69202257E1C9}" type="datetimeFigureOut">
              <a:rPr lang="en-US" smtClean="0"/>
              <a:pPr/>
              <a:t>10/18/2010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CA5304-2CF2-4BB3-8C14-40CA164DD9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C812A7-78B9-40E7-AF6B-69202257E1C9}" type="datetimeFigureOut">
              <a:rPr lang="en-US" smtClean="0"/>
              <a:pPr/>
              <a:t>10/18/2010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A5304-2CF2-4BB3-8C14-40CA164DD9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C812A7-78B9-40E7-AF6B-69202257E1C9}" type="datetimeFigureOut">
              <a:rPr lang="en-US" smtClean="0"/>
              <a:pPr/>
              <a:t>10/18/2010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A5304-2CF2-4BB3-8C14-40CA164DD94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812A7-78B9-40E7-AF6B-69202257E1C9}" type="datetimeFigureOut">
              <a:rPr lang="en-US" smtClean="0"/>
              <a:pPr/>
              <a:t>10/18/2010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A5304-2CF2-4BB3-8C14-40CA164DD94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Guided Learning Activity</a:t>
            </a:r>
            <a:br>
              <a:rPr lang="en-US" dirty="0" smtClean="0"/>
            </a:br>
            <a:r>
              <a:rPr lang="en-US" dirty="0" smtClean="0"/>
              <a:t>College of the Canyons</a:t>
            </a:r>
            <a:endParaRPr lang="en-US" dirty="0"/>
          </a:p>
        </p:txBody>
      </p:sp>
      <p:sp>
        <p:nvSpPr>
          <p:cNvPr id="3" name="Subtitle 2"/>
          <p:cNvSpPr>
            <a:spLocks noGrp="1"/>
          </p:cNvSpPr>
          <p:nvPr>
            <p:ph type="subTitle" idx="1"/>
          </p:nvPr>
        </p:nvSpPr>
        <p:spPr/>
        <p:txBody>
          <a:bodyPr/>
          <a:lstStyle/>
          <a:p>
            <a:r>
              <a:rPr lang="en-US" sz="4400" b="1" dirty="0" smtClean="0"/>
              <a:t>Simple Interest</a:t>
            </a:r>
            <a:r>
              <a:rPr lang="en-US" sz="4400" b="1" dirty="0" smtClean="0"/>
              <a:t> </a:t>
            </a:r>
            <a:r>
              <a:rPr lang="en-US" sz="4400" b="1" dirty="0" smtClean="0"/>
              <a:t>Problems</a:t>
            </a:r>
          </a:p>
          <a:p>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t>
            </a:r>
            <a:r>
              <a:rPr lang="en-US" dirty="0" smtClean="0"/>
              <a:t>Interest </a:t>
            </a:r>
            <a:r>
              <a:rPr lang="en-US" dirty="0" smtClean="0"/>
              <a:t>Example 1</a:t>
            </a:r>
            <a:endParaRPr lang="en-US" dirty="0"/>
          </a:p>
        </p:txBody>
      </p:sp>
      <p:sp>
        <p:nvSpPr>
          <p:cNvPr id="3" name="Content Placeholder 2"/>
          <p:cNvSpPr>
            <a:spLocks noGrp="1"/>
          </p:cNvSpPr>
          <p:nvPr>
            <p:ph idx="1"/>
          </p:nvPr>
        </p:nvSpPr>
        <p:spPr/>
        <p:txBody>
          <a:bodyPr>
            <a:normAutofit/>
          </a:bodyPr>
          <a:lstStyle/>
          <a:p>
            <a:r>
              <a:rPr lang="en-US" dirty="0" smtClean="0"/>
              <a:t>Now to get our equation, we use the fact that the </a:t>
            </a:r>
            <a:r>
              <a:rPr lang="en-US" dirty="0" smtClean="0"/>
              <a:t>amount of interest from stock A plus the amount of interest from </a:t>
            </a:r>
            <a:r>
              <a:rPr lang="en-US" dirty="0" smtClean="0"/>
              <a:t>stock B must equal the total interest.  </a:t>
            </a:r>
            <a:r>
              <a:rPr lang="en-US" dirty="0" smtClean="0"/>
              <a:t>See </a:t>
            </a:r>
            <a:r>
              <a:rPr lang="en-US" dirty="0" smtClean="0"/>
              <a:t>if you can solve the equation before moving on to the next slide.</a:t>
            </a:r>
          </a:p>
          <a:p>
            <a:endParaRPr lang="en-US" dirty="0"/>
          </a:p>
          <a:p>
            <a:pPr algn="ctr">
              <a:buNone/>
            </a:pPr>
            <a:r>
              <a:rPr lang="en-US" dirty="0" smtClean="0"/>
              <a:t>0.05</a:t>
            </a:r>
            <a:r>
              <a:rPr lang="en-US" dirty="0" smtClean="0"/>
              <a:t>x </a:t>
            </a:r>
            <a:r>
              <a:rPr lang="en-US" dirty="0" smtClean="0"/>
              <a:t>+ </a:t>
            </a:r>
            <a:r>
              <a:rPr lang="en-US" dirty="0" smtClean="0"/>
              <a:t>0.08(3000 – x) </a:t>
            </a:r>
            <a:r>
              <a:rPr lang="en-US" dirty="0" smtClean="0"/>
              <a:t>= </a:t>
            </a:r>
            <a:r>
              <a:rPr lang="en-US" dirty="0" smtClean="0"/>
              <a:t>198</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Interest</a:t>
            </a:r>
            <a:r>
              <a:rPr lang="en-US" dirty="0" smtClean="0"/>
              <a:t> </a:t>
            </a:r>
            <a:r>
              <a:rPr lang="en-US" dirty="0" smtClean="0"/>
              <a:t>Example 1</a:t>
            </a:r>
            <a:endParaRPr lang="en-US" dirty="0"/>
          </a:p>
        </p:txBody>
      </p:sp>
      <p:sp>
        <p:nvSpPr>
          <p:cNvPr id="3" name="Content Placeholder 2"/>
          <p:cNvSpPr>
            <a:spLocks noGrp="1"/>
          </p:cNvSpPr>
          <p:nvPr>
            <p:ph idx="1"/>
          </p:nvPr>
        </p:nvSpPr>
        <p:spPr/>
        <p:txBody>
          <a:bodyPr/>
          <a:lstStyle/>
          <a:p>
            <a:r>
              <a:rPr lang="en-US" dirty="0" smtClean="0"/>
              <a:t>Solving the equation gives us the answer.</a:t>
            </a:r>
          </a:p>
          <a:p>
            <a:pPr algn="ctr">
              <a:buNone/>
            </a:pPr>
            <a:r>
              <a:rPr lang="en-US" dirty="0" smtClean="0"/>
              <a:t>0.05x + 0.08(3000 – x) = </a:t>
            </a:r>
            <a:r>
              <a:rPr lang="en-US" dirty="0" smtClean="0"/>
              <a:t>198</a:t>
            </a:r>
          </a:p>
          <a:p>
            <a:pPr algn="ctr">
              <a:buNone/>
            </a:pPr>
            <a:r>
              <a:rPr lang="en-US" dirty="0" smtClean="0"/>
              <a:t>0.05x + 240 – 0.08x = 198</a:t>
            </a:r>
          </a:p>
          <a:p>
            <a:pPr algn="ctr">
              <a:buNone/>
            </a:pPr>
            <a:r>
              <a:rPr lang="en-US" dirty="0" smtClean="0"/>
              <a:t>- 0.03x + 240 = 198</a:t>
            </a:r>
          </a:p>
          <a:p>
            <a:pPr algn="ctr">
              <a:buFontTx/>
              <a:buChar char="-"/>
            </a:pPr>
            <a:r>
              <a:rPr lang="en-US" dirty="0" smtClean="0"/>
              <a:t>0.03x = -42</a:t>
            </a:r>
          </a:p>
          <a:p>
            <a:pPr algn="ctr">
              <a:buNone/>
            </a:pPr>
            <a:r>
              <a:rPr lang="en-US" dirty="0" smtClean="0"/>
              <a:t> </a:t>
            </a:r>
            <a:r>
              <a:rPr lang="en-US" dirty="0" smtClean="0"/>
              <a:t>x = 1400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Interest</a:t>
            </a:r>
            <a:r>
              <a:rPr lang="en-US" dirty="0" smtClean="0"/>
              <a:t> </a:t>
            </a:r>
            <a:r>
              <a:rPr lang="en-US" dirty="0" smtClean="0"/>
              <a:t>example 1</a:t>
            </a:r>
            <a:endParaRPr lang="en-US" dirty="0"/>
          </a:p>
        </p:txBody>
      </p:sp>
      <p:sp>
        <p:nvSpPr>
          <p:cNvPr id="3" name="Content Placeholder 2"/>
          <p:cNvSpPr>
            <a:spLocks noGrp="1"/>
          </p:cNvSpPr>
          <p:nvPr>
            <p:ph idx="1"/>
          </p:nvPr>
        </p:nvSpPr>
        <p:spPr/>
        <p:txBody>
          <a:bodyPr/>
          <a:lstStyle/>
          <a:p>
            <a:r>
              <a:rPr lang="en-US" dirty="0" smtClean="0"/>
              <a:t>As with any word problem.  We need to now answer the question. </a:t>
            </a:r>
          </a:p>
          <a:p>
            <a:pPr>
              <a:buNone/>
            </a:pPr>
            <a:endParaRPr lang="en-US" dirty="0" smtClean="0"/>
          </a:p>
          <a:p>
            <a:pPr>
              <a:buNone/>
            </a:pPr>
            <a:r>
              <a:rPr lang="en-US" dirty="0" smtClean="0"/>
              <a:t>	x = </a:t>
            </a:r>
            <a:r>
              <a:rPr lang="en-US" dirty="0" smtClean="0"/>
              <a:t>$1400 invested in stock A</a:t>
            </a:r>
            <a:endParaRPr lang="en-US" dirty="0" smtClean="0"/>
          </a:p>
          <a:p>
            <a:pPr>
              <a:buNone/>
            </a:pPr>
            <a:r>
              <a:rPr lang="en-US" dirty="0"/>
              <a:t>	</a:t>
            </a:r>
            <a:r>
              <a:rPr lang="en-US" dirty="0" smtClean="0"/>
              <a:t>300</a:t>
            </a:r>
            <a:r>
              <a:rPr lang="en-US" dirty="0" smtClean="0"/>
              <a:t>0 </a:t>
            </a:r>
            <a:r>
              <a:rPr lang="en-US" dirty="0" smtClean="0"/>
              <a:t>– x = </a:t>
            </a:r>
            <a:r>
              <a:rPr lang="en-US" dirty="0" smtClean="0"/>
              <a:t>3000 </a:t>
            </a:r>
            <a:r>
              <a:rPr lang="en-US" dirty="0" smtClean="0"/>
              <a:t>– </a:t>
            </a:r>
            <a:r>
              <a:rPr lang="en-US" dirty="0" smtClean="0"/>
              <a:t>1400</a:t>
            </a:r>
            <a:br>
              <a:rPr lang="en-US" dirty="0" smtClean="0"/>
            </a:br>
            <a:r>
              <a:rPr lang="en-US" dirty="0" smtClean="0"/>
              <a:t>                </a:t>
            </a:r>
            <a:r>
              <a:rPr lang="en-US" dirty="0" smtClean="0"/>
              <a:t>= </a:t>
            </a:r>
            <a:r>
              <a:rPr lang="en-US" dirty="0" smtClean="0"/>
              <a:t>$1600 invested in stock B</a:t>
            </a:r>
            <a:endParaRPr lang="en-US" dirty="0" smtClean="0"/>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t>
            </a:r>
            <a:r>
              <a:rPr lang="en-US" dirty="0" smtClean="0"/>
              <a:t>Interest Example 2</a:t>
            </a:r>
            <a:endParaRPr lang="en-US" dirty="0"/>
          </a:p>
        </p:txBody>
      </p:sp>
      <p:sp>
        <p:nvSpPr>
          <p:cNvPr id="3" name="Content Placeholder 2"/>
          <p:cNvSpPr>
            <a:spLocks noGrp="1"/>
          </p:cNvSpPr>
          <p:nvPr>
            <p:ph idx="1"/>
          </p:nvPr>
        </p:nvSpPr>
        <p:spPr/>
        <p:txBody>
          <a:bodyPr>
            <a:normAutofit lnSpcReduction="10000"/>
          </a:bodyPr>
          <a:lstStyle/>
          <a:p>
            <a:r>
              <a:rPr lang="en-US" dirty="0" smtClean="0"/>
              <a:t>Lets try another </a:t>
            </a:r>
            <a:r>
              <a:rPr lang="en-US" dirty="0" smtClean="0"/>
              <a:t>simple interest</a:t>
            </a:r>
            <a:r>
              <a:rPr lang="en-US" dirty="0" smtClean="0"/>
              <a:t> problem.  </a:t>
            </a:r>
            <a:endParaRPr lang="en-US" dirty="0" smtClean="0"/>
          </a:p>
          <a:p>
            <a:r>
              <a:rPr lang="en-US" dirty="0" smtClean="0"/>
              <a:t>Rick </a:t>
            </a:r>
            <a:r>
              <a:rPr lang="en-US" dirty="0" smtClean="0"/>
              <a:t>invested in stocks and bonds.  He invested $400 more in bonds than he did in stocks.  </a:t>
            </a:r>
            <a:r>
              <a:rPr lang="en-US" dirty="0" smtClean="0"/>
              <a:t>T</a:t>
            </a:r>
            <a:r>
              <a:rPr lang="en-US" dirty="0" smtClean="0"/>
              <a:t>he stocks yielded 8% simple interest and the bonds yielded 4% simple interest.  In 3 months, the stocks and bonds yielded the same amount of interest.  How much did he invest in stocks?  How much did he invest in bonds?</a:t>
            </a:r>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Interest</a:t>
            </a:r>
            <a:r>
              <a:rPr lang="en-US" dirty="0" smtClean="0"/>
              <a:t> </a:t>
            </a:r>
            <a:r>
              <a:rPr lang="en-US" dirty="0" smtClean="0"/>
              <a:t>Example 2</a:t>
            </a:r>
            <a:endParaRPr lang="en-US" dirty="0"/>
          </a:p>
        </p:txBody>
      </p:sp>
      <p:sp>
        <p:nvSpPr>
          <p:cNvPr id="3" name="Content Placeholder 2"/>
          <p:cNvSpPr>
            <a:spLocks noGrp="1"/>
          </p:cNvSpPr>
          <p:nvPr>
            <p:ph idx="1"/>
          </p:nvPr>
        </p:nvSpPr>
        <p:spPr/>
        <p:txBody>
          <a:bodyPr/>
          <a:lstStyle/>
          <a:p>
            <a:r>
              <a:rPr lang="en-US" dirty="0" smtClean="0"/>
              <a:t>See if you can fill out the table this time.  Try to fill out the table before going on to the next slide</a:t>
            </a:r>
            <a:r>
              <a:rPr lang="en-US" dirty="0" smtClean="0"/>
              <a:t>.</a:t>
            </a:r>
          </a:p>
          <a:p>
            <a:pPr algn="ctr">
              <a:buNone/>
            </a:pPr>
            <a:endParaRPr lang="en-US" dirty="0" smtClean="0"/>
          </a:p>
          <a:p>
            <a:pPr algn="ctr">
              <a:buNone/>
            </a:pPr>
            <a:endParaRPr lang="en-US" dirty="0"/>
          </a:p>
        </p:txBody>
      </p:sp>
      <p:graphicFrame>
        <p:nvGraphicFramePr>
          <p:cNvPr id="5" name="Table 4"/>
          <p:cNvGraphicFramePr>
            <a:graphicFrameLocks noGrp="1"/>
          </p:cNvGraphicFramePr>
          <p:nvPr/>
        </p:nvGraphicFramePr>
        <p:xfrm>
          <a:off x="1524000" y="3352800"/>
          <a:ext cx="6096000" cy="274320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685800">
                <a:tc>
                  <a:txBody>
                    <a:bodyPr/>
                    <a:lstStyle/>
                    <a:p>
                      <a:endParaRPr lang="en-US" dirty="0"/>
                    </a:p>
                  </a:txBody>
                  <a:tcPr/>
                </a:tc>
                <a:tc>
                  <a:txBody>
                    <a:bodyPr/>
                    <a:lstStyle/>
                    <a:p>
                      <a:r>
                        <a:rPr lang="en-US" dirty="0" smtClean="0"/>
                        <a:t>Principle</a:t>
                      </a:r>
                      <a:endParaRPr lang="en-US" dirty="0"/>
                    </a:p>
                  </a:txBody>
                  <a:tcPr/>
                </a:tc>
                <a:tc>
                  <a:txBody>
                    <a:bodyPr/>
                    <a:lstStyle/>
                    <a:p>
                      <a:r>
                        <a:rPr lang="en-US" dirty="0" smtClean="0"/>
                        <a:t>Interest</a:t>
                      </a:r>
                      <a:r>
                        <a:rPr lang="en-US" baseline="0" dirty="0" smtClean="0"/>
                        <a:t> rate</a:t>
                      </a:r>
                      <a:endParaRPr lang="en-US" dirty="0"/>
                    </a:p>
                  </a:txBody>
                  <a:tcPr/>
                </a:tc>
                <a:tc>
                  <a:txBody>
                    <a:bodyPr/>
                    <a:lstStyle/>
                    <a:p>
                      <a:r>
                        <a:rPr lang="en-US" dirty="0" smtClean="0"/>
                        <a:t>Time  =</a:t>
                      </a:r>
                      <a:endParaRPr lang="en-US" dirty="0"/>
                    </a:p>
                  </a:txBody>
                  <a:tcPr/>
                </a:tc>
                <a:tc>
                  <a:txBody>
                    <a:bodyPr/>
                    <a:lstStyle/>
                    <a:p>
                      <a:r>
                        <a:rPr lang="en-US" dirty="0" smtClean="0"/>
                        <a:t>Interest</a:t>
                      </a:r>
                      <a:endParaRPr lang="en-US" dirty="0"/>
                    </a:p>
                  </a:txBody>
                  <a:tcPr/>
                </a:tc>
              </a:tr>
              <a:tr h="685800">
                <a:tc>
                  <a:txBody>
                    <a:bodyPr/>
                    <a:lstStyle/>
                    <a:p>
                      <a:r>
                        <a:rPr lang="en-US" dirty="0" smtClean="0"/>
                        <a:t>Stocks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r>
              <a:tr h="685800">
                <a:tc>
                  <a:txBody>
                    <a:bodyPr/>
                    <a:lstStyle/>
                    <a:p>
                      <a:r>
                        <a:rPr lang="en-US" dirty="0" smtClean="0"/>
                        <a:t>Bonds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685800">
                <a:tc>
                  <a:txBody>
                    <a:bodyPr/>
                    <a:lstStyle/>
                    <a:p>
                      <a:r>
                        <a:rPr lang="en-US" dirty="0" smtClean="0"/>
                        <a:t>Total</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Interest</a:t>
            </a:r>
            <a:r>
              <a:rPr lang="en-US" dirty="0" smtClean="0"/>
              <a:t> </a:t>
            </a:r>
            <a:r>
              <a:rPr lang="en-US" dirty="0" smtClean="0"/>
              <a:t>Example 2</a:t>
            </a:r>
            <a:endParaRPr lang="en-US" dirty="0"/>
          </a:p>
        </p:txBody>
      </p:sp>
      <p:sp>
        <p:nvSpPr>
          <p:cNvPr id="3" name="Content Placeholder 2"/>
          <p:cNvSpPr>
            <a:spLocks noGrp="1"/>
          </p:cNvSpPr>
          <p:nvPr>
            <p:ph idx="1"/>
          </p:nvPr>
        </p:nvSpPr>
        <p:spPr/>
        <p:txBody>
          <a:bodyPr/>
          <a:lstStyle/>
          <a:p>
            <a:r>
              <a:rPr lang="en-US" dirty="0" smtClean="0"/>
              <a:t>Let x = the amount invested in stocks.  Since he invested $400 more in bonds, let x + 400 = the amount invested in bonds.  Three months = ¼ year or 0.25</a:t>
            </a:r>
          </a:p>
          <a:p>
            <a:pPr algn="ctr">
              <a:buNone/>
            </a:pPr>
            <a:endParaRPr lang="en-US" dirty="0" smtClean="0"/>
          </a:p>
          <a:p>
            <a:pPr>
              <a:buNone/>
            </a:pPr>
            <a:endParaRPr lang="en-US" dirty="0" smtClean="0"/>
          </a:p>
          <a:p>
            <a:pPr>
              <a:buNone/>
            </a:pPr>
            <a:endParaRPr lang="en-US" dirty="0"/>
          </a:p>
        </p:txBody>
      </p:sp>
      <p:graphicFrame>
        <p:nvGraphicFramePr>
          <p:cNvPr id="5" name="Table 4"/>
          <p:cNvGraphicFramePr>
            <a:graphicFrameLocks noGrp="1"/>
          </p:cNvGraphicFramePr>
          <p:nvPr/>
        </p:nvGraphicFramePr>
        <p:xfrm>
          <a:off x="1524000" y="3696519"/>
          <a:ext cx="6096000" cy="1991811"/>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602799">
                <a:tc>
                  <a:txBody>
                    <a:bodyPr/>
                    <a:lstStyle/>
                    <a:p>
                      <a:endParaRPr lang="en-US" dirty="0"/>
                    </a:p>
                  </a:txBody>
                  <a:tcPr/>
                </a:tc>
                <a:tc>
                  <a:txBody>
                    <a:bodyPr/>
                    <a:lstStyle/>
                    <a:p>
                      <a:r>
                        <a:rPr lang="en-US" dirty="0" smtClean="0"/>
                        <a:t>Principle</a:t>
                      </a:r>
                      <a:endParaRPr lang="en-US" dirty="0"/>
                    </a:p>
                  </a:txBody>
                  <a:tcPr/>
                </a:tc>
                <a:tc>
                  <a:txBody>
                    <a:bodyPr/>
                    <a:lstStyle/>
                    <a:p>
                      <a:r>
                        <a:rPr lang="en-US" dirty="0" smtClean="0"/>
                        <a:t>Interest</a:t>
                      </a:r>
                      <a:r>
                        <a:rPr lang="en-US" baseline="0" dirty="0" smtClean="0"/>
                        <a:t> rate</a:t>
                      </a:r>
                      <a:endParaRPr lang="en-US" dirty="0"/>
                    </a:p>
                  </a:txBody>
                  <a:tcPr/>
                </a:tc>
                <a:tc>
                  <a:txBody>
                    <a:bodyPr/>
                    <a:lstStyle/>
                    <a:p>
                      <a:r>
                        <a:rPr lang="en-US" dirty="0" smtClean="0"/>
                        <a:t>Time  =</a:t>
                      </a:r>
                      <a:endParaRPr lang="en-US" dirty="0"/>
                    </a:p>
                  </a:txBody>
                  <a:tcPr/>
                </a:tc>
                <a:tc>
                  <a:txBody>
                    <a:bodyPr/>
                    <a:lstStyle/>
                    <a:p>
                      <a:r>
                        <a:rPr lang="en-US" dirty="0" smtClean="0"/>
                        <a:t>Interest</a:t>
                      </a:r>
                      <a:endParaRPr lang="en-US" dirty="0"/>
                    </a:p>
                  </a:txBody>
                  <a:tcPr/>
                </a:tc>
              </a:tr>
              <a:tr h="450577">
                <a:tc>
                  <a:txBody>
                    <a:bodyPr/>
                    <a:lstStyle/>
                    <a:p>
                      <a:r>
                        <a:rPr lang="en-US" dirty="0" smtClean="0"/>
                        <a:t>Stocks</a:t>
                      </a:r>
                      <a:endParaRPr lang="en-US" dirty="0"/>
                    </a:p>
                  </a:txBody>
                  <a:tcPr/>
                </a:tc>
                <a:tc>
                  <a:txBody>
                    <a:bodyPr/>
                    <a:lstStyle/>
                    <a:p>
                      <a:pPr algn="ctr"/>
                      <a:r>
                        <a:rPr lang="en-US" dirty="0" smtClean="0"/>
                        <a:t>x</a:t>
                      </a:r>
                      <a:endParaRPr lang="en-US" dirty="0"/>
                    </a:p>
                  </a:txBody>
                  <a:tcPr/>
                </a:tc>
                <a:tc>
                  <a:txBody>
                    <a:bodyPr/>
                    <a:lstStyle/>
                    <a:p>
                      <a:pPr algn="ctr"/>
                      <a:r>
                        <a:rPr lang="en-US" dirty="0" smtClean="0"/>
                        <a:t>0.08</a:t>
                      </a:r>
                      <a:endParaRPr lang="en-US" dirty="0"/>
                    </a:p>
                  </a:txBody>
                  <a:tcPr/>
                </a:tc>
                <a:tc>
                  <a:txBody>
                    <a:bodyPr/>
                    <a:lstStyle/>
                    <a:p>
                      <a:pPr algn="ctr"/>
                      <a:r>
                        <a:rPr lang="en-US" dirty="0" smtClean="0"/>
                        <a:t>  0.25</a:t>
                      </a:r>
                      <a:endParaRPr lang="en-US" dirty="0"/>
                    </a:p>
                  </a:txBody>
                  <a:tcPr/>
                </a:tc>
                <a:tc>
                  <a:txBody>
                    <a:bodyPr/>
                    <a:lstStyle/>
                    <a:p>
                      <a:endParaRPr lang="en-US"/>
                    </a:p>
                  </a:txBody>
                  <a:tcPr/>
                </a:tc>
              </a:tr>
              <a:tr h="450577">
                <a:tc>
                  <a:txBody>
                    <a:bodyPr/>
                    <a:lstStyle/>
                    <a:p>
                      <a:r>
                        <a:rPr lang="en-US" dirty="0" smtClean="0"/>
                        <a:t>Bonds</a:t>
                      </a:r>
                      <a:endParaRPr lang="en-US" dirty="0"/>
                    </a:p>
                  </a:txBody>
                  <a:tcPr/>
                </a:tc>
                <a:tc>
                  <a:txBody>
                    <a:bodyPr/>
                    <a:lstStyle/>
                    <a:p>
                      <a:pPr algn="ctr"/>
                      <a:r>
                        <a:rPr lang="en-US" dirty="0" smtClean="0"/>
                        <a:t>x</a:t>
                      </a:r>
                      <a:r>
                        <a:rPr lang="en-US" baseline="0" dirty="0" smtClean="0"/>
                        <a:t> + 400</a:t>
                      </a:r>
                      <a:endParaRPr lang="en-US" dirty="0"/>
                    </a:p>
                  </a:txBody>
                  <a:tcPr/>
                </a:tc>
                <a:tc>
                  <a:txBody>
                    <a:bodyPr/>
                    <a:lstStyle/>
                    <a:p>
                      <a:pPr algn="ctr"/>
                      <a:r>
                        <a:rPr lang="en-US" dirty="0" smtClean="0"/>
                        <a:t>0.04</a:t>
                      </a:r>
                      <a:endParaRPr lang="en-US" dirty="0"/>
                    </a:p>
                  </a:txBody>
                  <a:tcPr/>
                </a:tc>
                <a:tc>
                  <a:txBody>
                    <a:bodyPr/>
                    <a:lstStyle/>
                    <a:p>
                      <a:pPr algn="ctr"/>
                      <a:r>
                        <a:rPr lang="en-US" dirty="0" smtClean="0"/>
                        <a:t>0.25</a:t>
                      </a:r>
                      <a:endParaRPr lang="en-US" dirty="0"/>
                    </a:p>
                  </a:txBody>
                  <a:tcPr/>
                </a:tc>
                <a:tc>
                  <a:txBody>
                    <a:bodyPr/>
                    <a:lstStyle/>
                    <a:p>
                      <a:endParaRPr lang="en-US" dirty="0"/>
                    </a:p>
                  </a:txBody>
                  <a:tcPr/>
                </a:tc>
              </a:tr>
              <a:tr h="450577">
                <a:tc>
                  <a:txBody>
                    <a:bodyPr/>
                    <a:lstStyle/>
                    <a:p>
                      <a:r>
                        <a:rPr lang="en-US" dirty="0" smtClean="0"/>
                        <a:t>Total</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Interest</a:t>
            </a:r>
            <a:r>
              <a:rPr lang="en-US" dirty="0" smtClean="0"/>
              <a:t> </a:t>
            </a:r>
            <a:r>
              <a:rPr lang="en-US" dirty="0" smtClean="0"/>
              <a:t>Example 2</a:t>
            </a:r>
            <a:endParaRPr lang="en-US" dirty="0"/>
          </a:p>
        </p:txBody>
      </p:sp>
      <p:sp>
        <p:nvSpPr>
          <p:cNvPr id="3" name="Content Placeholder 2"/>
          <p:cNvSpPr>
            <a:spLocks noGrp="1"/>
          </p:cNvSpPr>
          <p:nvPr>
            <p:ph idx="1"/>
          </p:nvPr>
        </p:nvSpPr>
        <p:spPr/>
        <p:txBody>
          <a:bodyPr/>
          <a:lstStyle/>
          <a:p>
            <a:r>
              <a:rPr lang="en-US" dirty="0" smtClean="0"/>
              <a:t>Again.  If we multiply the </a:t>
            </a:r>
            <a:r>
              <a:rPr lang="en-US" dirty="0" smtClean="0"/>
              <a:t>principle times the interest rate times the time, </a:t>
            </a:r>
            <a:r>
              <a:rPr lang="en-US" dirty="0" smtClean="0"/>
              <a:t>we </a:t>
            </a:r>
            <a:r>
              <a:rPr lang="en-US" dirty="0" smtClean="0"/>
              <a:t>will get expressions to describe our </a:t>
            </a:r>
            <a:r>
              <a:rPr lang="en-US" dirty="0" smtClean="0"/>
              <a:t>interest</a:t>
            </a:r>
            <a:r>
              <a:rPr lang="en-US" dirty="0" smtClean="0"/>
              <a:t>.</a:t>
            </a:r>
          </a:p>
          <a:p>
            <a:pPr algn="ctr">
              <a:buNone/>
            </a:pPr>
            <a:endParaRPr lang="en-US" dirty="0" smtClean="0"/>
          </a:p>
          <a:p>
            <a:pPr algn="ctr">
              <a:buNone/>
            </a:pPr>
            <a:endParaRPr lang="en-US" dirty="0"/>
          </a:p>
        </p:txBody>
      </p:sp>
      <p:graphicFrame>
        <p:nvGraphicFramePr>
          <p:cNvPr id="5" name="Table 4"/>
          <p:cNvGraphicFramePr>
            <a:graphicFrameLocks noGrp="1"/>
          </p:cNvGraphicFramePr>
          <p:nvPr/>
        </p:nvGraphicFramePr>
        <p:xfrm>
          <a:off x="1066800" y="3657600"/>
          <a:ext cx="6934200" cy="2209800"/>
        </p:xfrm>
        <a:graphic>
          <a:graphicData uri="http://schemas.openxmlformats.org/drawingml/2006/table">
            <a:tbl>
              <a:tblPr firstRow="1" bandRow="1">
                <a:tableStyleId>{5C22544A-7EE6-4342-B048-85BDC9FD1C3A}</a:tableStyleId>
              </a:tblPr>
              <a:tblGrid>
                <a:gridCol w="1386840"/>
                <a:gridCol w="1386840"/>
                <a:gridCol w="1386840"/>
                <a:gridCol w="1386840"/>
                <a:gridCol w="1386840"/>
              </a:tblGrid>
              <a:tr h="552450">
                <a:tc>
                  <a:txBody>
                    <a:bodyPr/>
                    <a:lstStyle/>
                    <a:p>
                      <a:endParaRPr lang="en-US" dirty="0"/>
                    </a:p>
                  </a:txBody>
                  <a:tcPr/>
                </a:tc>
                <a:tc>
                  <a:txBody>
                    <a:bodyPr/>
                    <a:lstStyle/>
                    <a:p>
                      <a:r>
                        <a:rPr lang="en-US" dirty="0" smtClean="0"/>
                        <a:t>Principle</a:t>
                      </a:r>
                      <a:endParaRPr lang="en-US" dirty="0"/>
                    </a:p>
                  </a:txBody>
                  <a:tcPr/>
                </a:tc>
                <a:tc>
                  <a:txBody>
                    <a:bodyPr/>
                    <a:lstStyle/>
                    <a:p>
                      <a:r>
                        <a:rPr lang="en-US" dirty="0" smtClean="0"/>
                        <a:t>Interest</a:t>
                      </a:r>
                      <a:r>
                        <a:rPr lang="en-US" baseline="0" dirty="0" smtClean="0"/>
                        <a:t> rate</a:t>
                      </a:r>
                      <a:endParaRPr lang="en-US" dirty="0"/>
                    </a:p>
                  </a:txBody>
                  <a:tcPr/>
                </a:tc>
                <a:tc>
                  <a:txBody>
                    <a:bodyPr/>
                    <a:lstStyle/>
                    <a:p>
                      <a:r>
                        <a:rPr lang="en-US" dirty="0" smtClean="0"/>
                        <a:t>Time  =</a:t>
                      </a:r>
                      <a:endParaRPr lang="en-US" dirty="0"/>
                    </a:p>
                  </a:txBody>
                  <a:tcPr/>
                </a:tc>
                <a:tc>
                  <a:txBody>
                    <a:bodyPr/>
                    <a:lstStyle/>
                    <a:p>
                      <a:r>
                        <a:rPr lang="en-US" dirty="0" smtClean="0"/>
                        <a:t>Interest</a:t>
                      </a:r>
                      <a:endParaRPr lang="en-US" dirty="0"/>
                    </a:p>
                  </a:txBody>
                  <a:tcPr/>
                </a:tc>
              </a:tr>
              <a:tr h="552450">
                <a:tc>
                  <a:txBody>
                    <a:bodyPr/>
                    <a:lstStyle/>
                    <a:p>
                      <a:r>
                        <a:rPr lang="en-US" dirty="0" smtClean="0"/>
                        <a:t>Stocks</a:t>
                      </a:r>
                      <a:endParaRPr lang="en-US" dirty="0"/>
                    </a:p>
                  </a:txBody>
                  <a:tcPr/>
                </a:tc>
                <a:tc>
                  <a:txBody>
                    <a:bodyPr/>
                    <a:lstStyle/>
                    <a:p>
                      <a:pPr algn="ctr"/>
                      <a:r>
                        <a:rPr lang="en-US" dirty="0" smtClean="0"/>
                        <a:t>x</a:t>
                      </a:r>
                      <a:endParaRPr lang="en-US" dirty="0"/>
                    </a:p>
                  </a:txBody>
                  <a:tcPr/>
                </a:tc>
                <a:tc>
                  <a:txBody>
                    <a:bodyPr/>
                    <a:lstStyle/>
                    <a:p>
                      <a:pPr algn="ctr"/>
                      <a:r>
                        <a:rPr lang="en-US" dirty="0" smtClean="0"/>
                        <a:t>0.08</a:t>
                      </a:r>
                      <a:endParaRPr lang="en-US" dirty="0"/>
                    </a:p>
                  </a:txBody>
                  <a:tcPr/>
                </a:tc>
                <a:tc>
                  <a:txBody>
                    <a:bodyPr/>
                    <a:lstStyle/>
                    <a:p>
                      <a:pPr algn="ctr"/>
                      <a:r>
                        <a:rPr lang="en-US" dirty="0" smtClean="0"/>
                        <a:t>  0.25</a:t>
                      </a:r>
                      <a:endParaRPr lang="en-US" dirty="0"/>
                    </a:p>
                  </a:txBody>
                  <a:tcPr/>
                </a:tc>
                <a:tc>
                  <a:txBody>
                    <a:bodyPr/>
                    <a:lstStyle/>
                    <a:p>
                      <a:pPr algn="ctr"/>
                      <a:r>
                        <a:rPr lang="en-US" dirty="0" smtClean="0"/>
                        <a:t>0.02x</a:t>
                      </a:r>
                      <a:endParaRPr lang="en-US" dirty="0"/>
                    </a:p>
                  </a:txBody>
                  <a:tcPr/>
                </a:tc>
              </a:tr>
              <a:tr h="552450">
                <a:tc>
                  <a:txBody>
                    <a:bodyPr/>
                    <a:lstStyle/>
                    <a:p>
                      <a:r>
                        <a:rPr lang="en-US" dirty="0" smtClean="0"/>
                        <a:t>Bonds</a:t>
                      </a:r>
                      <a:endParaRPr lang="en-US" dirty="0"/>
                    </a:p>
                  </a:txBody>
                  <a:tcPr/>
                </a:tc>
                <a:tc>
                  <a:txBody>
                    <a:bodyPr/>
                    <a:lstStyle/>
                    <a:p>
                      <a:pPr algn="ctr"/>
                      <a:r>
                        <a:rPr lang="en-US" dirty="0" smtClean="0"/>
                        <a:t>x</a:t>
                      </a:r>
                      <a:r>
                        <a:rPr lang="en-US" baseline="0" dirty="0" smtClean="0"/>
                        <a:t> + </a:t>
                      </a:r>
                      <a:r>
                        <a:rPr lang="en-US" baseline="0" dirty="0" smtClean="0"/>
                        <a:t>400</a:t>
                      </a:r>
                      <a:endParaRPr lang="en-US" dirty="0"/>
                    </a:p>
                  </a:txBody>
                  <a:tcPr/>
                </a:tc>
                <a:tc>
                  <a:txBody>
                    <a:bodyPr/>
                    <a:lstStyle/>
                    <a:p>
                      <a:pPr algn="ctr"/>
                      <a:r>
                        <a:rPr lang="en-US" dirty="0" smtClean="0"/>
                        <a:t>0.04</a:t>
                      </a:r>
                      <a:endParaRPr lang="en-US" dirty="0"/>
                    </a:p>
                  </a:txBody>
                  <a:tcPr/>
                </a:tc>
                <a:tc>
                  <a:txBody>
                    <a:bodyPr/>
                    <a:lstStyle/>
                    <a:p>
                      <a:pPr algn="ctr"/>
                      <a:r>
                        <a:rPr lang="en-US" dirty="0" smtClean="0"/>
                        <a:t>0.25</a:t>
                      </a:r>
                      <a:endParaRPr lang="en-US" dirty="0"/>
                    </a:p>
                  </a:txBody>
                  <a:tcPr/>
                </a:tc>
                <a:tc>
                  <a:txBody>
                    <a:bodyPr/>
                    <a:lstStyle/>
                    <a:p>
                      <a:pPr algn="ctr"/>
                      <a:r>
                        <a:rPr lang="en-US" dirty="0" smtClean="0"/>
                        <a:t>0.01(x</a:t>
                      </a:r>
                      <a:r>
                        <a:rPr lang="en-US" baseline="0" dirty="0" smtClean="0"/>
                        <a:t> +400)</a:t>
                      </a:r>
                      <a:endParaRPr lang="en-US" dirty="0"/>
                    </a:p>
                  </a:txBody>
                  <a:tcPr/>
                </a:tc>
              </a:tr>
              <a:tr h="552450">
                <a:tc>
                  <a:txBody>
                    <a:bodyPr/>
                    <a:lstStyle/>
                    <a:p>
                      <a:r>
                        <a:rPr lang="en-US" dirty="0" smtClean="0"/>
                        <a:t>Total</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Interest</a:t>
            </a:r>
            <a:r>
              <a:rPr lang="en-US" dirty="0" smtClean="0"/>
              <a:t> </a:t>
            </a:r>
            <a:r>
              <a:rPr lang="en-US" dirty="0" smtClean="0"/>
              <a:t>Example 2</a:t>
            </a:r>
            <a:endParaRPr lang="en-US" dirty="0"/>
          </a:p>
        </p:txBody>
      </p:sp>
      <p:sp>
        <p:nvSpPr>
          <p:cNvPr id="3" name="Content Placeholder 2"/>
          <p:cNvSpPr>
            <a:spLocks noGrp="1"/>
          </p:cNvSpPr>
          <p:nvPr>
            <p:ph idx="1"/>
          </p:nvPr>
        </p:nvSpPr>
        <p:spPr/>
        <p:txBody>
          <a:bodyPr/>
          <a:lstStyle/>
          <a:p>
            <a:pPr>
              <a:buNone/>
            </a:pPr>
            <a:r>
              <a:rPr lang="en-US" dirty="0" smtClean="0"/>
              <a:t> </a:t>
            </a:r>
            <a:r>
              <a:rPr lang="en-US" dirty="0" smtClean="0"/>
              <a:t>- In this problem, they do not give us any of the totals.  We do not have the total invested or the total interest, but they did say that the two investments had the same amount of interest.  So we will set the interest expressions equal.  See if you can solve before moving on to the next slide.</a:t>
            </a:r>
          </a:p>
          <a:p>
            <a:pPr algn="ctr">
              <a:buNone/>
            </a:pPr>
            <a:r>
              <a:rPr lang="en-US" dirty="0" smtClean="0"/>
              <a:t>0.02x = 0.01 ( x + 400)</a:t>
            </a:r>
          </a:p>
          <a:p>
            <a:pPr algn="ctr">
              <a:buNone/>
            </a:pPr>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Interest</a:t>
            </a:r>
            <a:r>
              <a:rPr lang="en-US" dirty="0" smtClean="0"/>
              <a:t> </a:t>
            </a:r>
            <a:r>
              <a:rPr lang="en-US" dirty="0" smtClean="0"/>
              <a:t>Example 2</a:t>
            </a:r>
            <a:endParaRPr lang="en-US" dirty="0"/>
          </a:p>
        </p:txBody>
      </p:sp>
      <p:sp>
        <p:nvSpPr>
          <p:cNvPr id="3" name="Content Placeholder 2"/>
          <p:cNvSpPr>
            <a:spLocks noGrp="1"/>
          </p:cNvSpPr>
          <p:nvPr>
            <p:ph idx="1"/>
          </p:nvPr>
        </p:nvSpPr>
        <p:spPr/>
        <p:txBody>
          <a:bodyPr/>
          <a:lstStyle/>
          <a:p>
            <a:r>
              <a:rPr lang="en-US" dirty="0" smtClean="0"/>
              <a:t>Solving the equation will give us the answer.</a:t>
            </a:r>
          </a:p>
          <a:p>
            <a:pPr algn="ctr">
              <a:buNone/>
            </a:pPr>
            <a:r>
              <a:rPr lang="en-US" dirty="0" smtClean="0"/>
              <a:t>0.02x = 0.01 ( x + 400)</a:t>
            </a:r>
          </a:p>
          <a:p>
            <a:pPr algn="ctr">
              <a:buNone/>
            </a:pPr>
            <a:r>
              <a:rPr lang="en-US" dirty="0" smtClean="0"/>
              <a:t>0.02x = 0.01x + 4</a:t>
            </a:r>
          </a:p>
          <a:p>
            <a:pPr algn="ctr">
              <a:buNone/>
            </a:pPr>
            <a:r>
              <a:rPr lang="en-US" dirty="0" smtClean="0"/>
              <a:t>0.01x = 4</a:t>
            </a:r>
          </a:p>
          <a:p>
            <a:pPr algn="ctr">
              <a:buNone/>
            </a:pPr>
            <a:r>
              <a:rPr lang="en-US" dirty="0" smtClean="0"/>
              <a:t>x = 400</a:t>
            </a:r>
          </a:p>
          <a:p>
            <a:pPr algn="ctr">
              <a:buNone/>
            </a:pPr>
            <a:r>
              <a:rPr lang="en-US" dirty="0" smtClean="0"/>
              <a:t>So we have $400 invested in stocks and </a:t>
            </a:r>
            <a:br>
              <a:rPr lang="en-US" dirty="0" smtClean="0"/>
            </a:br>
            <a:r>
              <a:rPr lang="en-US" dirty="0" smtClean="0"/>
              <a:t>$400 + $400 = $800 invested in bonds.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Problems</a:t>
            </a:r>
            <a:endParaRPr lang="en-US" dirty="0"/>
          </a:p>
        </p:txBody>
      </p:sp>
      <p:sp>
        <p:nvSpPr>
          <p:cNvPr id="3" name="Content Placeholder 2"/>
          <p:cNvSpPr>
            <a:spLocks noGrp="1"/>
          </p:cNvSpPr>
          <p:nvPr>
            <p:ph idx="1"/>
          </p:nvPr>
        </p:nvSpPr>
        <p:spPr/>
        <p:txBody>
          <a:bodyPr/>
          <a:lstStyle/>
          <a:p>
            <a:r>
              <a:rPr lang="en-US" dirty="0" smtClean="0"/>
              <a:t>Now it is time for you to practice.  Solve the following two </a:t>
            </a:r>
            <a:r>
              <a:rPr lang="en-US" dirty="0" smtClean="0"/>
              <a:t>Interest</a:t>
            </a:r>
            <a:r>
              <a:rPr lang="en-US" dirty="0" smtClean="0"/>
              <a:t> </a:t>
            </a:r>
            <a:r>
              <a:rPr lang="en-US" dirty="0" smtClean="0"/>
              <a:t>problems.  Remember to use the </a:t>
            </a:r>
            <a:r>
              <a:rPr lang="en-US" dirty="0" smtClean="0"/>
              <a:t>formula </a:t>
            </a:r>
            <a:r>
              <a:rPr lang="en-US" dirty="0" smtClean="0"/>
              <a:t>and a table to help set them up</a:t>
            </a:r>
            <a:r>
              <a:rPr lang="en-US" dirty="0" smtClean="0"/>
              <a:t>.</a:t>
            </a:r>
          </a:p>
          <a:p>
            <a:pPr algn="ctr">
              <a:buNone/>
            </a:pPr>
            <a:r>
              <a:rPr lang="en-US" dirty="0" smtClean="0"/>
              <a:t>Principle  X  interest rate  X  time  =  Interest</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Interest</a:t>
            </a:r>
            <a:r>
              <a:rPr lang="en-US" dirty="0" smtClean="0"/>
              <a:t> Problems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To solve </a:t>
            </a:r>
            <a:r>
              <a:rPr lang="en-US" dirty="0" smtClean="0"/>
              <a:t>Simple </a:t>
            </a:r>
            <a:r>
              <a:rPr lang="en-US" dirty="0" smtClean="0"/>
              <a:t>Interest</a:t>
            </a:r>
            <a:r>
              <a:rPr lang="en-US" dirty="0" smtClean="0"/>
              <a:t> problems, </a:t>
            </a:r>
            <a:r>
              <a:rPr lang="en-US" dirty="0" smtClean="0"/>
              <a:t>we need to first understand </a:t>
            </a:r>
            <a:r>
              <a:rPr lang="en-US" dirty="0" smtClean="0"/>
              <a:t>what interest is and how to calculate it</a:t>
            </a:r>
            <a:r>
              <a:rPr lang="en-US" dirty="0" smtClean="0"/>
              <a:t>.</a:t>
            </a:r>
            <a:endParaRPr lang="en-US" dirty="0" smtClean="0"/>
          </a:p>
          <a:p>
            <a:r>
              <a:rPr lang="en-US" dirty="0" smtClean="0"/>
              <a:t>Let’s take an example.  Suppose </a:t>
            </a:r>
            <a:r>
              <a:rPr lang="en-US" dirty="0" smtClean="0"/>
              <a:t>you invest </a:t>
            </a:r>
            <a:r>
              <a:rPr lang="en-US" dirty="0" smtClean="0"/>
              <a:t>$500</a:t>
            </a:r>
            <a:r>
              <a:rPr lang="en-US" dirty="0" smtClean="0"/>
              <a:t> into a bank account that yields 4% </a:t>
            </a:r>
            <a:r>
              <a:rPr lang="en-US" dirty="0" smtClean="0"/>
              <a:t>simple interest.  This means that the bank will pay you 4% of your $500 for using your money for 1 year.</a:t>
            </a:r>
            <a:r>
              <a:rPr lang="en-US" dirty="0" smtClean="0"/>
              <a:t> To </a:t>
            </a:r>
            <a:r>
              <a:rPr lang="en-US" dirty="0" smtClean="0"/>
              <a:t>find the </a:t>
            </a:r>
            <a:r>
              <a:rPr lang="en-US" dirty="0" smtClean="0"/>
              <a:t>interest</a:t>
            </a:r>
            <a:r>
              <a:rPr lang="en-US" dirty="0" smtClean="0"/>
              <a:t> </a:t>
            </a:r>
            <a:r>
              <a:rPr lang="en-US" dirty="0" smtClean="0"/>
              <a:t>we multiply the </a:t>
            </a:r>
            <a:r>
              <a:rPr lang="en-US" dirty="0" smtClean="0"/>
              <a:t>amount invested </a:t>
            </a:r>
            <a:r>
              <a:rPr lang="en-US" dirty="0" smtClean="0"/>
              <a:t>times the interest rate times the time.</a:t>
            </a:r>
            <a:endParaRPr lang="en-US" dirty="0" smtClean="0"/>
          </a:p>
          <a:p>
            <a:r>
              <a:rPr lang="en-US" dirty="0" smtClean="0"/>
              <a:t>$500  X  0.04  X  1  =  $20 of simple interest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Problems</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None/>
            </a:pPr>
            <a:r>
              <a:rPr lang="en-US" dirty="0"/>
              <a:t> </a:t>
            </a:r>
            <a:r>
              <a:rPr lang="en-US" dirty="0" smtClean="0"/>
              <a:t>- Solve the following two practice problems. Then check your answers on the next slide.</a:t>
            </a:r>
          </a:p>
          <a:p>
            <a:pPr marL="514350" indent="-514350">
              <a:buAutoNum type="arabicPeriod"/>
            </a:pPr>
            <a:r>
              <a:rPr lang="en-US" dirty="0" smtClean="0"/>
              <a:t>Lucy invested a total of $1200 into two investments.  One yielded 3% simple interest and the other yielded 6% simple interest.  How much did she invest in each if the total interest from both investments after one year was $45?</a:t>
            </a:r>
          </a:p>
          <a:p>
            <a:pPr marL="514350" indent="-514350">
              <a:buAutoNum type="arabicPeriod"/>
            </a:pPr>
            <a:r>
              <a:rPr lang="en-US" dirty="0" smtClean="0"/>
              <a:t>Mike invested $2000 into one bank that yielded 4% interest.  How much should he invest in a second bank that yields 9% interest so that the total interest from both banks for one year will be 5% of the total investment? </a:t>
            </a:r>
            <a:r>
              <a:rPr lang="en-US" dirty="0" smtClean="0"/>
              <a: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 Answers</a:t>
            </a:r>
            <a:endParaRPr lang="en-US" dirty="0"/>
          </a:p>
        </p:txBody>
      </p:sp>
      <p:sp>
        <p:nvSpPr>
          <p:cNvPr id="3" name="Content Placeholder 2"/>
          <p:cNvSpPr>
            <a:spLocks noGrp="1"/>
          </p:cNvSpPr>
          <p:nvPr>
            <p:ph idx="1"/>
          </p:nvPr>
        </p:nvSpPr>
        <p:spPr/>
        <p:txBody>
          <a:bodyPr>
            <a:normAutofit fontScale="92500"/>
          </a:bodyPr>
          <a:lstStyle/>
          <a:p>
            <a:pPr>
              <a:buNone/>
            </a:pPr>
            <a:r>
              <a:rPr lang="en-US" dirty="0"/>
              <a:t> </a:t>
            </a:r>
            <a:r>
              <a:rPr lang="en-US" dirty="0" smtClean="0"/>
              <a:t>- Here are the answers.  If you got either of them wrong.  Go on to the next slides and figure out what you did wrong.  Then next to your problem, write down in complete sentences what you did wrong and what steps you should take so that you will not make the same mistake again.</a:t>
            </a:r>
          </a:p>
          <a:p>
            <a:pPr marL="514350" indent="-514350">
              <a:buAutoNum type="arabicPeriod"/>
            </a:pPr>
            <a:r>
              <a:rPr lang="en-US" dirty="0" smtClean="0"/>
              <a:t>$900 invested at 3% and $300 invested at 6%.</a:t>
            </a:r>
          </a:p>
          <a:p>
            <a:pPr marL="514350" indent="-514350">
              <a:buAutoNum type="arabicPeriod"/>
            </a:pPr>
            <a:r>
              <a:rPr lang="en-US" dirty="0" smtClean="0"/>
              <a:t>$500 invested in the second bank</a:t>
            </a:r>
            <a:endParaRPr lang="en-US" dirty="0" smtClean="0"/>
          </a:p>
          <a:p>
            <a:pPr marL="514350" indent="-514350">
              <a:buAutoNum type="arabicPeriod"/>
            </a:pPr>
            <a:endParaRPr lang="en-US" dirty="0" smtClean="0"/>
          </a:p>
          <a:p>
            <a:pPr marL="514350" indent="-514350">
              <a:buAutoNum type="arabicPeriod"/>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Practice problem #1 answer</a:t>
            </a:r>
            <a:endParaRPr lang="en-US" dirty="0"/>
          </a:p>
        </p:txBody>
      </p:sp>
      <p:graphicFrame>
        <p:nvGraphicFramePr>
          <p:cNvPr id="6" name="Content Placeholder 5"/>
          <p:cNvGraphicFramePr>
            <a:graphicFrameLocks noGrp="1"/>
          </p:cNvGraphicFramePr>
          <p:nvPr>
            <p:ph idx="1"/>
          </p:nvPr>
        </p:nvGraphicFramePr>
        <p:xfrm>
          <a:off x="457200" y="1600200"/>
          <a:ext cx="8229600" cy="148336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endParaRPr lang="en-US" dirty="0"/>
                    </a:p>
                  </a:txBody>
                  <a:tcPr/>
                </a:tc>
                <a:tc>
                  <a:txBody>
                    <a:bodyPr/>
                    <a:lstStyle/>
                    <a:p>
                      <a:pPr algn="ctr"/>
                      <a:r>
                        <a:rPr lang="en-US" dirty="0" smtClean="0"/>
                        <a:t>Principle</a:t>
                      </a:r>
                      <a:endParaRPr lang="en-US" dirty="0"/>
                    </a:p>
                  </a:txBody>
                  <a:tcPr/>
                </a:tc>
                <a:tc>
                  <a:txBody>
                    <a:bodyPr/>
                    <a:lstStyle/>
                    <a:p>
                      <a:pPr algn="ctr"/>
                      <a:r>
                        <a:rPr lang="en-US" dirty="0" smtClean="0"/>
                        <a:t>Interest Rate</a:t>
                      </a:r>
                      <a:endParaRPr lang="en-US" dirty="0"/>
                    </a:p>
                  </a:txBody>
                  <a:tcPr/>
                </a:tc>
                <a:tc>
                  <a:txBody>
                    <a:bodyPr/>
                    <a:lstStyle/>
                    <a:p>
                      <a:pPr algn="ctr"/>
                      <a:r>
                        <a:rPr lang="en-US" dirty="0" smtClean="0"/>
                        <a:t>Time  =</a:t>
                      </a:r>
                      <a:endParaRPr lang="en-US" dirty="0"/>
                    </a:p>
                  </a:txBody>
                  <a:tcPr/>
                </a:tc>
                <a:tc>
                  <a:txBody>
                    <a:bodyPr/>
                    <a:lstStyle/>
                    <a:p>
                      <a:pPr algn="ctr"/>
                      <a:r>
                        <a:rPr lang="en-US" dirty="0" smtClean="0"/>
                        <a:t>Interest</a:t>
                      </a:r>
                      <a:endParaRPr lang="en-US" dirty="0"/>
                    </a:p>
                  </a:txBody>
                  <a:tcPr/>
                </a:tc>
              </a:tr>
              <a:tr h="370840">
                <a:tc>
                  <a:txBody>
                    <a:bodyPr/>
                    <a:lstStyle/>
                    <a:p>
                      <a:pPr algn="ctr"/>
                      <a:r>
                        <a:rPr lang="en-US" dirty="0" smtClean="0"/>
                        <a:t>Investment A</a:t>
                      </a:r>
                      <a:endParaRPr lang="en-US" dirty="0"/>
                    </a:p>
                  </a:txBody>
                  <a:tcPr/>
                </a:tc>
                <a:tc>
                  <a:txBody>
                    <a:bodyPr/>
                    <a:lstStyle/>
                    <a:p>
                      <a:pPr algn="ctr"/>
                      <a:r>
                        <a:rPr lang="en-US" dirty="0" smtClean="0"/>
                        <a:t>x</a:t>
                      </a:r>
                      <a:endParaRPr lang="en-US" dirty="0"/>
                    </a:p>
                  </a:txBody>
                  <a:tcPr/>
                </a:tc>
                <a:tc>
                  <a:txBody>
                    <a:bodyPr/>
                    <a:lstStyle/>
                    <a:p>
                      <a:pPr algn="ctr"/>
                      <a:r>
                        <a:rPr lang="en-US" dirty="0" smtClean="0"/>
                        <a:t>0.03</a:t>
                      </a:r>
                      <a:endParaRPr lang="en-US" dirty="0"/>
                    </a:p>
                  </a:txBody>
                  <a:tcPr/>
                </a:tc>
                <a:tc>
                  <a:txBody>
                    <a:bodyPr/>
                    <a:lstStyle/>
                    <a:p>
                      <a:pPr algn="ctr"/>
                      <a:r>
                        <a:rPr lang="en-US" dirty="0" smtClean="0"/>
                        <a:t>1</a:t>
                      </a:r>
                      <a:endParaRPr lang="en-US" dirty="0"/>
                    </a:p>
                  </a:txBody>
                  <a:tcPr/>
                </a:tc>
                <a:tc>
                  <a:txBody>
                    <a:bodyPr/>
                    <a:lstStyle/>
                    <a:p>
                      <a:pPr algn="ctr"/>
                      <a:r>
                        <a:rPr lang="en-US" dirty="0" smtClean="0"/>
                        <a:t>0.03x</a:t>
                      </a:r>
                      <a:endParaRPr lang="en-US" dirty="0"/>
                    </a:p>
                  </a:txBody>
                  <a:tcPr/>
                </a:tc>
              </a:tr>
              <a:tr h="370840">
                <a:tc>
                  <a:txBody>
                    <a:bodyPr/>
                    <a:lstStyle/>
                    <a:p>
                      <a:pPr algn="ctr"/>
                      <a:r>
                        <a:rPr lang="en-US" dirty="0" smtClean="0"/>
                        <a:t>Investment B</a:t>
                      </a:r>
                      <a:endParaRPr lang="en-US" dirty="0"/>
                    </a:p>
                  </a:txBody>
                  <a:tcPr/>
                </a:tc>
                <a:tc>
                  <a:txBody>
                    <a:bodyPr/>
                    <a:lstStyle/>
                    <a:p>
                      <a:pPr algn="ctr"/>
                      <a:r>
                        <a:rPr lang="en-US" dirty="0" smtClean="0"/>
                        <a:t>1200 - x</a:t>
                      </a:r>
                      <a:endParaRPr lang="en-US" dirty="0"/>
                    </a:p>
                  </a:txBody>
                  <a:tcPr/>
                </a:tc>
                <a:tc>
                  <a:txBody>
                    <a:bodyPr/>
                    <a:lstStyle/>
                    <a:p>
                      <a:pPr algn="ctr"/>
                      <a:r>
                        <a:rPr lang="en-US" dirty="0" smtClean="0"/>
                        <a:t>0.06</a:t>
                      </a:r>
                      <a:endParaRPr lang="en-US" dirty="0"/>
                    </a:p>
                  </a:txBody>
                  <a:tcPr/>
                </a:tc>
                <a:tc>
                  <a:txBody>
                    <a:bodyPr/>
                    <a:lstStyle/>
                    <a:p>
                      <a:pPr algn="ctr"/>
                      <a:r>
                        <a:rPr lang="en-US" dirty="0" smtClean="0"/>
                        <a:t>1</a:t>
                      </a:r>
                      <a:endParaRPr lang="en-US" dirty="0"/>
                    </a:p>
                  </a:txBody>
                  <a:tcPr/>
                </a:tc>
                <a:tc>
                  <a:txBody>
                    <a:bodyPr/>
                    <a:lstStyle/>
                    <a:p>
                      <a:pPr algn="ctr"/>
                      <a:r>
                        <a:rPr lang="en-US" dirty="0" smtClean="0"/>
                        <a:t>0.06(1200-x)</a:t>
                      </a:r>
                      <a:endParaRPr lang="en-US" dirty="0"/>
                    </a:p>
                  </a:txBody>
                  <a:tcPr/>
                </a:tc>
              </a:tr>
              <a:tr h="370840">
                <a:tc>
                  <a:txBody>
                    <a:bodyPr/>
                    <a:lstStyle/>
                    <a:p>
                      <a:pPr algn="ctr"/>
                      <a:r>
                        <a:rPr lang="en-US" dirty="0" smtClean="0"/>
                        <a:t>Total</a:t>
                      </a:r>
                      <a:endParaRPr lang="en-US" dirty="0"/>
                    </a:p>
                  </a:txBody>
                  <a:tcPr/>
                </a:tc>
                <a:tc>
                  <a:txBody>
                    <a:bodyPr/>
                    <a:lstStyle/>
                    <a:p>
                      <a:pPr algn="ctr"/>
                      <a:r>
                        <a:rPr lang="en-US" dirty="0" smtClean="0"/>
                        <a:t>1200</a:t>
                      </a:r>
                      <a:endParaRPr lang="en-US" dirty="0"/>
                    </a:p>
                  </a:txBody>
                  <a:tcPr/>
                </a:tc>
                <a:tc>
                  <a:txBody>
                    <a:bodyPr/>
                    <a:lstStyle/>
                    <a:p>
                      <a:endParaRPr lang="en-US" dirty="0"/>
                    </a:p>
                  </a:txBody>
                  <a:tcPr/>
                </a:tc>
                <a:tc>
                  <a:txBody>
                    <a:bodyPr/>
                    <a:lstStyle/>
                    <a:p>
                      <a:endParaRPr lang="en-US" dirty="0"/>
                    </a:p>
                  </a:txBody>
                  <a:tcPr/>
                </a:tc>
                <a:tc>
                  <a:txBody>
                    <a:bodyPr/>
                    <a:lstStyle/>
                    <a:p>
                      <a:pPr algn="ctr"/>
                      <a:r>
                        <a:rPr lang="en-US" dirty="0" smtClean="0"/>
                        <a:t>45</a:t>
                      </a:r>
                      <a:endParaRPr lang="en-US" dirty="0"/>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Practice Problem #1 Answer</a:t>
            </a:r>
            <a:endParaRPr lang="en-US" dirty="0"/>
          </a:p>
        </p:txBody>
      </p:sp>
      <p:sp>
        <p:nvSpPr>
          <p:cNvPr id="3" name="Content Placeholder 2"/>
          <p:cNvSpPr>
            <a:spLocks noGrp="1"/>
          </p:cNvSpPr>
          <p:nvPr>
            <p:ph idx="1"/>
          </p:nvPr>
        </p:nvSpPr>
        <p:spPr/>
        <p:txBody>
          <a:bodyPr>
            <a:normAutofit lnSpcReduction="10000"/>
          </a:bodyPr>
          <a:lstStyle/>
          <a:p>
            <a:pPr algn="ctr">
              <a:buNone/>
            </a:pPr>
            <a:r>
              <a:rPr lang="en-US" dirty="0" smtClean="0"/>
              <a:t>0.03x + 0.06 (1200 – x ) = 45</a:t>
            </a:r>
          </a:p>
          <a:p>
            <a:pPr algn="ctr">
              <a:buNone/>
            </a:pPr>
            <a:r>
              <a:rPr lang="en-US" dirty="0" smtClean="0"/>
              <a:t>0.03x + 72 – 0.06x = 45</a:t>
            </a:r>
          </a:p>
          <a:p>
            <a:pPr algn="ctr">
              <a:buNone/>
            </a:pPr>
            <a:r>
              <a:rPr lang="en-US" dirty="0" smtClean="0"/>
              <a:t>- </a:t>
            </a:r>
            <a:r>
              <a:rPr lang="en-US" dirty="0" smtClean="0"/>
              <a:t>0.03x + 72 = 45</a:t>
            </a:r>
          </a:p>
          <a:p>
            <a:pPr algn="ctr">
              <a:buFontTx/>
              <a:buChar char="-"/>
            </a:pPr>
            <a:r>
              <a:rPr lang="en-US" dirty="0" smtClean="0"/>
              <a:t>0.03x = - 27</a:t>
            </a:r>
          </a:p>
          <a:p>
            <a:pPr algn="ctr">
              <a:buNone/>
            </a:pPr>
            <a:r>
              <a:rPr lang="en-US" dirty="0" smtClean="0"/>
              <a:t>x = 900</a:t>
            </a:r>
          </a:p>
          <a:p>
            <a:pPr algn="ctr">
              <a:buNone/>
            </a:pPr>
            <a:r>
              <a:rPr lang="en-US" dirty="0" smtClean="0"/>
              <a:t>So $900 in the 3% investment</a:t>
            </a:r>
          </a:p>
          <a:p>
            <a:pPr algn="ctr">
              <a:buNone/>
            </a:pPr>
            <a:r>
              <a:rPr lang="en-US" dirty="0" smtClean="0"/>
              <a:t>Since 1200 – 900 = 300 , we</a:t>
            </a:r>
            <a:endParaRPr lang="en-US" dirty="0" smtClean="0"/>
          </a:p>
          <a:p>
            <a:pPr algn="ctr">
              <a:buNone/>
            </a:pPr>
            <a:r>
              <a:rPr lang="en-US" dirty="0" smtClean="0"/>
              <a:t>have $300 in the 6% investment</a:t>
            </a:r>
            <a:endParaRPr 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 #2 Answer</a:t>
            </a:r>
            <a:endParaRPr lang="en-US" dirty="0"/>
          </a:p>
        </p:txBody>
      </p:sp>
      <p:graphicFrame>
        <p:nvGraphicFramePr>
          <p:cNvPr id="6" name="Content Placeholder 5"/>
          <p:cNvGraphicFramePr>
            <a:graphicFrameLocks noGrp="1"/>
          </p:cNvGraphicFramePr>
          <p:nvPr>
            <p:ph idx="1"/>
          </p:nvPr>
        </p:nvGraphicFramePr>
        <p:xfrm>
          <a:off x="457200" y="1600200"/>
          <a:ext cx="8229600" cy="148336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endParaRPr lang="en-US" dirty="0"/>
                    </a:p>
                  </a:txBody>
                  <a:tcPr/>
                </a:tc>
                <a:tc>
                  <a:txBody>
                    <a:bodyPr/>
                    <a:lstStyle/>
                    <a:p>
                      <a:pPr algn="ctr"/>
                      <a:r>
                        <a:rPr lang="en-US" dirty="0" smtClean="0"/>
                        <a:t>Principle</a:t>
                      </a:r>
                      <a:endParaRPr lang="en-US" dirty="0"/>
                    </a:p>
                  </a:txBody>
                  <a:tcPr/>
                </a:tc>
                <a:tc>
                  <a:txBody>
                    <a:bodyPr/>
                    <a:lstStyle/>
                    <a:p>
                      <a:pPr algn="ctr"/>
                      <a:r>
                        <a:rPr lang="en-US" dirty="0" smtClean="0"/>
                        <a:t>Interest Rate</a:t>
                      </a:r>
                      <a:endParaRPr lang="en-US" dirty="0"/>
                    </a:p>
                  </a:txBody>
                  <a:tcPr/>
                </a:tc>
                <a:tc>
                  <a:txBody>
                    <a:bodyPr/>
                    <a:lstStyle/>
                    <a:p>
                      <a:pPr algn="ctr"/>
                      <a:r>
                        <a:rPr lang="en-US" dirty="0" smtClean="0"/>
                        <a:t>Time  =</a:t>
                      </a:r>
                      <a:endParaRPr lang="en-US" dirty="0"/>
                    </a:p>
                  </a:txBody>
                  <a:tcPr/>
                </a:tc>
                <a:tc>
                  <a:txBody>
                    <a:bodyPr/>
                    <a:lstStyle/>
                    <a:p>
                      <a:pPr algn="ctr"/>
                      <a:r>
                        <a:rPr lang="en-US" dirty="0" smtClean="0"/>
                        <a:t>Interest</a:t>
                      </a:r>
                      <a:endParaRPr lang="en-US" dirty="0"/>
                    </a:p>
                  </a:txBody>
                  <a:tcPr/>
                </a:tc>
              </a:tr>
              <a:tr h="370840">
                <a:tc>
                  <a:txBody>
                    <a:bodyPr/>
                    <a:lstStyle/>
                    <a:p>
                      <a:pPr algn="ctr"/>
                      <a:r>
                        <a:rPr lang="en-US" dirty="0" smtClean="0"/>
                        <a:t>Investment A</a:t>
                      </a:r>
                      <a:endParaRPr lang="en-US" dirty="0"/>
                    </a:p>
                  </a:txBody>
                  <a:tcPr/>
                </a:tc>
                <a:tc>
                  <a:txBody>
                    <a:bodyPr/>
                    <a:lstStyle/>
                    <a:p>
                      <a:pPr algn="ctr"/>
                      <a:r>
                        <a:rPr lang="en-US" dirty="0" smtClean="0"/>
                        <a:t>2000</a:t>
                      </a:r>
                      <a:endParaRPr lang="en-US" dirty="0"/>
                    </a:p>
                  </a:txBody>
                  <a:tcPr/>
                </a:tc>
                <a:tc>
                  <a:txBody>
                    <a:bodyPr/>
                    <a:lstStyle/>
                    <a:p>
                      <a:pPr algn="ctr"/>
                      <a:r>
                        <a:rPr lang="en-US" dirty="0" smtClean="0"/>
                        <a:t>0.04</a:t>
                      </a:r>
                      <a:endParaRPr lang="en-US" dirty="0"/>
                    </a:p>
                  </a:txBody>
                  <a:tcPr/>
                </a:tc>
                <a:tc>
                  <a:txBody>
                    <a:bodyPr/>
                    <a:lstStyle/>
                    <a:p>
                      <a:pPr algn="ctr"/>
                      <a:r>
                        <a:rPr lang="en-US" dirty="0" smtClean="0"/>
                        <a:t>1</a:t>
                      </a:r>
                      <a:endParaRPr lang="en-US" dirty="0"/>
                    </a:p>
                  </a:txBody>
                  <a:tcPr/>
                </a:tc>
                <a:tc>
                  <a:txBody>
                    <a:bodyPr/>
                    <a:lstStyle/>
                    <a:p>
                      <a:pPr algn="ctr"/>
                      <a:r>
                        <a:rPr lang="en-US" dirty="0" smtClean="0"/>
                        <a:t>80</a:t>
                      </a:r>
                      <a:endParaRPr lang="en-US" dirty="0"/>
                    </a:p>
                  </a:txBody>
                  <a:tcPr/>
                </a:tc>
              </a:tr>
              <a:tr h="370840">
                <a:tc>
                  <a:txBody>
                    <a:bodyPr/>
                    <a:lstStyle/>
                    <a:p>
                      <a:pPr algn="ctr"/>
                      <a:r>
                        <a:rPr lang="en-US" dirty="0" smtClean="0"/>
                        <a:t>Investment B</a:t>
                      </a:r>
                      <a:endParaRPr lang="en-US" dirty="0"/>
                    </a:p>
                  </a:txBody>
                  <a:tcPr/>
                </a:tc>
                <a:tc>
                  <a:txBody>
                    <a:bodyPr/>
                    <a:lstStyle/>
                    <a:p>
                      <a:pPr algn="ctr"/>
                      <a:r>
                        <a:rPr lang="en-US" dirty="0" smtClean="0"/>
                        <a:t>x</a:t>
                      </a:r>
                      <a:endParaRPr lang="en-US" dirty="0"/>
                    </a:p>
                  </a:txBody>
                  <a:tcPr/>
                </a:tc>
                <a:tc>
                  <a:txBody>
                    <a:bodyPr/>
                    <a:lstStyle/>
                    <a:p>
                      <a:pPr algn="ctr"/>
                      <a:r>
                        <a:rPr lang="en-US" dirty="0" smtClean="0"/>
                        <a:t>0.09</a:t>
                      </a:r>
                      <a:endParaRPr lang="en-US" dirty="0"/>
                    </a:p>
                  </a:txBody>
                  <a:tcPr/>
                </a:tc>
                <a:tc>
                  <a:txBody>
                    <a:bodyPr/>
                    <a:lstStyle/>
                    <a:p>
                      <a:pPr algn="ctr"/>
                      <a:r>
                        <a:rPr lang="en-US" dirty="0" smtClean="0"/>
                        <a:t>1</a:t>
                      </a:r>
                      <a:endParaRPr lang="en-US" dirty="0"/>
                    </a:p>
                  </a:txBody>
                  <a:tcPr/>
                </a:tc>
                <a:tc>
                  <a:txBody>
                    <a:bodyPr/>
                    <a:lstStyle/>
                    <a:p>
                      <a:pPr algn="ctr"/>
                      <a:r>
                        <a:rPr lang="en-US" dirty="0" smtClean="0"/>
                        <a:t>0.09x</a:t>
                      </a:r>
                      <a:endParaRPr lang="en-US" dirty="0"/>
                    </a:p>
                  </a:txBody>
                  <a:tcPr/>
                </a:tc>
              </a:tr>
              <a:tr h="370840">
                <a:tc>
                  <a:txBody>
                    <a:bodyPr/>
                    <a:lstStyle/>
                    <a:p>
                      <a:pPr algn="ctr"/>
                      <a:r>
                        <a:rPr lang="en-US" dirty="0" smtClean="0"/>
                        <a:t>Total</a:t>
                      </a:r>
                      <a:endParaRPr lang="en-US" dirty="0"/>
                    </a:p>
                  </a:txBody>
                  <a:tcPr/>
                </a:tc>
                <a:tc>
                  <a:txBody>
                    <a:bodyPr/>
                    <a:lstStyle/>
                    <a:p>
                      <a:pPr algn="ctr"/>
                      <a:r>
                        <a:rPr lang="en-US" dirty="0" smtClean="0"/>
                        <a:t>x</a:t>
                      </a:r>
                      <a:r>
                        <a:rPr lang="en-US" baseline="0" dirty="0" smtClean="0"/>
                        <a:t> + 2000</a:t>
                      </a:r>
                      <a:endParaRPr lang="en-US" dirty="0"/>
                    </a:p>
                  </a:txBody>
                  <a:tcPr/>
                </a:tc>
                <a:tc>
                  <a:txBody>
                    <a:bodyPr/>
                    <a:lstStyle/>
                    <a:p>
                      <a:pPr algn="ctr"/>
                      <a:r>
                        <a:rPr lang="en-US" dirty="0" smtClean="0"/>
                        <a:t>0.05</a:t>
                      </a:r>
                      <a:endParaRPr lang="en-US" dirty="0"/>
                    </a:p>
                  </a:txBody>
                  <a:tcPr/>
                </a:tc>
                <a:tc>
                  <a:txBody>
                    <a:bodyPr/>
                    <a:lstStyle/>
                    <a:p>
                      <a:pPr algn="ctr"/>
                      <a:r>
                        <a:rPr lang="en-US" dirty="0" smtClean="0"/>
                        <a:t>1</a:t>
                      </a:r>
                      <a:endParaRPr lang="en-US" dirty="0"/>
                    </a:p>
                  </a:txBody>
                  <a:tcPr/>
                </a:tc>
                <a:tc>
                  <a:txBody>
                    <a:bodyPr/>
                    <a:lstStyle/>
                    <a:p>
                      <a:pPr algn="ctr"/>
                      <a:r>
                        <a:rPr lang="en-US" dirty="0" smtClean="0"/>
                        <a:t>0.05(x+2000)</a:t>
                      </a:r>
                      <a:endParaRPr lang="en-US" dirty="0"/>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Practice Problem #2 Answer</a:t>
            </a:r>
            <a:endParaRPr lang="en-US" dirty="0"/>
          </a:p>
        </p:txBody>
      </p:sp>
      <p:sp>
        <p:nvSpPr>
          <p:cNvPr id="3" name="Content Placeholder 2"/>
          <p:cNvSpPr>
            <a:spLocks noGrp="1"/>
          </p:cNvSpPr>
          <p:nvPr>
            <p:ph idx="1"/>
          </p:nvPr>
        </p:nvSpPr>
        <p:spPr/>
        <p:txBody>
          <a:bodyPr/>
          <a:lstStyle/>
          <a:p>
            <a:pPr algn="ctr">
              <a:buNone/>
            </a:pPr>
            <a:r>
              <a:rPr lang="en-US" dirty="0" smtClean="0"/>
              <a:t>80 + 0.09x</a:t>
            </a:r>
            <a:r>
              <a:rPr lang="en-US" dirty="0" smtClean="0"/>
              <a:t> </a:t>
            </a:r>
            <a:r>
              <a:rPr lang="en-US" dirty="0" smtClean="0"/>
              <a:t>= </a:t>
            </a:r>
            <a:r>
              <a:rPr lang="en-US" dirty="0" smtClean="0"/>
              <a:t>0.05 </a:t>
            </a:r>
            <a:r>
              <a:rPr lang="en-US" dirty="0" smtClean="0"/>
              <a:t>( x + </a:t>
            </a:r>
            <a:r>
              <a:rPr lang="en-US" dirty="0" smtClean="0"/>
              <a:t>2000</a:t>
            </a:r>
            <a:r>
              <a:rPr lang="en-US" dirty="0" smtClean="0"/>
              <a:t>)</a:t>
            </a:r>
            <a:endParaRPr lang="en-US" dirty="0" smtClean="0"/>
          </a:p>
          <a:p>
            <a:pPr algn="ctr">
              <a:buNone/>
            </a:pPr>
            <a:r>
              <a:rPr lang="en-US" dirty="0" smtClean="0"/>
              <a:t>80 + 0.09x</a:t>
            </a:r>
            <a:r>
              <a:rPr lang="en-US" dirty="0" smtClean="0"/>
              <a:t> </a:t>
            </a:r>
            <a:r>
              <a:rPr lang="en-US" dirty="0" smtClean="0"/>
              <a:t>= </a:t>
            </a:r>
            <a:r>
              <a:rPr lang="en-US" dirty="0" smtClean="0"/>
              <a:t>0.05x </a:t>
            </a:r>
            <a:r>
              <a:rPr lang="en-US" dirty="0" smtClean="0"/>
              <a:t>+ </a:t>
            </a:r>
            <a:r>
              <a:rPr lang="en-US" dirty="0" smtClean="0"/>
              <a:t>100</a:t>
            </a:r>
            <a:endParaRPr lang="en-US" dirty="0" smtClean="0"/>
          </a:p>
          <a:p>
            <a:pPr algn="ctr">
              <a:buNone/>
            </a:pPr>
            <a:r>
              <a:rPr lang="en-US" dirty="0" smtClean="0"/>
              <a:t>0.04x </a:t>
            </a:r>
            <a:r>
              <a:rPr lang="en-US" dirty="0" smtClean="0"/>
              <a:t>+ </a:t>
            </a:r>
            <a:r>
              <a:rPr lang="en-US" dirty="0" smtClean="0"/>
              <a:t>80</a:t>
            </a:r>
            <a:r>
              <a:rPr lang="en-US" dirty="0" smtClean="0"/>
              <a:t> </a:t>
            </a:r>
            <a:r>
              <a:rPr lang="en-US" dirty="0" smtClean="0"/>
              <a:t>= </a:t>
            </a:r>
            <a:r>
              <a:rPr lang="en-US" dirty="0" smtClean="0"/>
              <a:t>100</a:t>
            </a:r>
            <a:endParaRPr lang="en-US" dirty="0" smtClean="0"/>
          </a:p>
          <a:p>
            <a:pPr algn="ctr">
              <a:buNone/>
            </a:pPr>
            <a:r>
              <a:rPr lang="en-US" dirty="0" smtClean="0"/>
              <a:t>0.04x </a:t>
            </a:r>
            <a:r>
              <a:rPr lang="en-US" dirty="0" smtClean="0"/>
              <a:t>= </a:t>
            </a:r>
            <a:r>
              <a:rPr lang="en-US" dirty="0" smtClean="0"/>
              <a:t>20</a:t>
            </a:r>
            <a:endParaRPr lang="en-US" dirty="0" smtClean="0"/>
          </a:p>
          <a:p>
            <a:pPr algn="ctr">
              <a:buNone/>
            </a:pPr>
            <a:r>
              <a:rPr lang="en-US" dirty="0" smtClean="0"/>
              <a:t>x = </a:t>
            </a:r>
            <a:r>
              <a:rPr lang="en-US" dirty="0" smtClean="0"/>
              <a:t>500</a:t>
            </a:r>
            <a:endParaRPr lang="en-US" dirty="0" smtClean="0"/>
          </a:p>
          <a:p>
            <a:pPr algn="ctr">
              <a:buNone/>
            </a:pPr>
            <a:r>
              <a:rPr lang="en-US" dirty="0" smtClean="0"/>
              <a:t>He should invest $500 into the second bank.</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Interest Problems</a:t>
            </a:r>
            <a:endParaRPr lang="en-US" dirty="0"/>
          </a:p>
        </p:txBody>
      </p:sp>
      <p:sp>
        <p:nvSpPr>
          <p:cNvPr id="3" name="Content Placeholder 2"/>
          <p:cNvSpPr>
            <a:spLocks noGrp="1"/>
          </p:cNvSpPr>
          <p:nvPr>
            <p:ph idx="1"/>
          </p:nvPr>
        </p:nvSpPr>
        <p:spPr/>
        <p:txBody>
          <a:bodyPr>
            <a:normAutofit lnSpcReduction="10000"/>
          </a:bodyPr>
          <a:lstStyle/>
          <a:p>
            <a:r>
              <a:rPr lang="en-US" dirty="0" smtClean="0"/>
              <a:t>In general, we use the following equation.</a:t>
            </a:r>
          </a:p>
          <a:p>
            <a:pPr>
              <a:buNone/>
            </a:pPr>
            <a:endParaRPr lang="en-US" dirty="0"/>
          </a:p>
          <a:p>
            <a:pPr algn="ctr">
              <a:buNone/>
            </a:pPr>
            <a:r>
              <a:rPr lang="en-US" dirty="0" smtClean="0"/>
              <a:t>	</a:t>
            </a:r>
            <a:r>
              <a:rPr lang="en-US" dirty="0" smtClean="0"/>
              <a:t>Interest = </a:t>
            </a:r>
            <a:r>
              <a:rPr lang="en-US" dirty="0" smtClean="0"/>
              <a:t>Principle  X  interest rate  X   time</a:t>
            </a:r>
          </a:p>
          <a:p>
            <a:pPr algn="ctr">
              <a:buNone/>
            </a:pPr>
            <a:r>
              <a:rPr lang="en-US" dirty="0" smtClean="0"/>
              <a:t>or</a:t>
            </a:r>
          </a:p>
          <a:p>
            <a:pPr algn="ctr">
              <a:buNone/>
            </a:pPr>
            <a:r>
              <a:rPr lang="en-US" dirty="0" smtClean="0"/>
              <a:t>I = P r t</a:t>
            </a:r>
          </a:p>
          <a:p>
            <a:pPr>
              <a:buNone/>
            </a:pPr>
            <a:r>
              <a:rPr lang="en-US" dirty="0" smtClean="0"/>
              <a:t>Where  P = amount invested</a:t>
            </a:r>
            <a:r>
              <a:rPr lang="en-US" dirty="0" smtClean="0"/>
              <a:t/>
            </a:r>
            <a:br>
              <a:rPr lang="en-US" dirty="0" smtClean="0"/>
            </a:br>
            <a:r>
              <a:rPr lang="en-US" dirty="0" smtClean="0"/>
              <a:t>           r = Interest Rate (%)</a:t>
            </a:r>
          </a:p>
          <a:p>
            <a:pPr>
              <a:buNone/>
            </a:pPr>
            <a:r>
              <a:rPr lang="en-US" dirty="0" smtClean="0"/>
              <a:t>	</a:t>
            </a:r>
            <a:r>
              <a:rPr lang="en-US" dirty="0" smtClean="0"/>
              <a:t>	     t = Number of years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Interest Problems</a:t>
            </a:r>
            <a:endParaRPr lang="en-US" dirty="0"/>
          </a:p>
        </p:txBody>
      </p:sp>
      <p:sp>
        <p:nvSpPr>
          <p:cNvPr id="3" name="Content Placeholder 2"/>
          <p:cNvSpPr>
            <a:spLocks noGrp="1"/>
          </p:cNvSpPr>
          <p:nvPr>
            <p:ph idx="1"/>
          </p:nvPr>
        </p:nvSpPr>
        <p:spPr/>
        <p:txBody>
          <a:bodyPr/>
          <a:lstStyle/>
          <a:p>
            <a:r>
              <a:rPr lang="en-US" dirty="0" smtClean="0"/>
              <a:t>There is a couple things to keep in mind when looking at simple interest.  </a:t>
            </a:r>
          </a:p>
          <a:p>
            <a:pPr>
              <a:buNone/>
            </a:pPr>
            <a:r>
              <a:rPr lang="en-US" dirty="0" smtClean="0"/>
              <a:t> </a:t>
            </a:r>
            <a:r>
              <a:rPr lang="en-US" dirty="0" smtClean="0"/>
              <a:t>   1.  Be careful when plugging in the interest</a:t>
            </a:r>
            <a:br>
              <a:rPr lang="en-US" dirty="0" smtClean="0"/>
            </a:br>
            <a:r>
              <a:rPr lang="en-US" dirty="0" smtClean="0"/>
              <a:t>     rate %.  For example 6.5% is 0.065 (not .65)</a:t>
            </a:r>
          </a:p>
          <a:p>
            <a:pPr>
              <a:buNone/>
            </a:pPr>
            <a:r>
              <a:rPr lang="en-US" dirty="0" smtClean="0"/>
              <a:t>	</a:t>
            </a:r>
            <a:r>
              <a:rPr lang="en-US" dirty="0" smtClean="0"/>
              <a:t>2.  The time must be in years.  So suppose we</a:t>
            </a:r>
            <a:br>
              <a:rPr lang="en-US" dirty="0" smtClean="0"/>
            </a:br>
            <a:r>
              <a:rPr lang="en-US" dirty="0" smtClean="0"/>
              <a:t>     have a time of 6 months.  We will need to </a:t>
            </a:r>
            <a:br>
              <a:rPr lang="en-US" dirty="0" smtClean="0"/>
            </a:br>
            <a:r>
              <a:rPr lang="en-US" dirty="0" smtClean="0"/>
              <a:t>     convert that to ½ year before plugging into </a:t>
            </a:r>
            <a:br>
              <a:rPr lang="en-US" dirty="0" smtClean="0"/>
            </a:br>
            <a:r>
              <a:rPr lang="en-US" dirty="0" smtClean="0"/>
              <a:t>     our interest equation.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Interest </a:t>
            </a:r>
            <a:r>
              <a:rPr lang="en-US" dirty="0" smtClean="0"/>
              <a:t>Example </a:t>
            </a:r>
            <a:r>
              <a:rPr lang="en-US" dirty="0" smtClean="0"/>
              <a:t>1</a:t>
            </a:r>
            <a:endParaRPr lang="en-US" dirty="0"/>
          </a:p>
        </p:txBody>
      </p:sp>
      <p:sp>
        <p:nvSpPr>
          <p:cNvPr id="3" name="Content Placeholder 2"/>
          <p:cNvSpPr>
            <a:spLocks noGrp="1"/>
          </p:cNvSpPr>
          <p:nvPr>
            <p:ph idx="1"/>
          </p:nvPr>
        </p:nvSpPr>
        <p:spPr/>
        <p:txBody>
          <a:bodyPr/>
          <a:lstStyle/>
          <a:p>
            <a:r>
              <a:rPr lang="en-US" dirty="0" smtClean="0"/>
              <a:t>Let’s look at the following example</a:t>
            </a:r>
            <a:r>
              <a:rPr lang="en-US" dirty="0" smtClean="0"/>
              <a:t>.</a:t>
            </a:r>
          </a:p>
          <a:p>
            <a:r>
              <a:rPr lang="en-US" dirty="0" smtClean="0"/>
              <a:t>Mary Lou invested a total of $3000 into two stocks.  Stock A yielded 5% interest and stock B yielded 8% interest.  If the total interest was $198, how much did she originally invest in each of the two stocks? </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t>
            </a:r>
            <a:r>
              <a:rPr lang="en-US" dirty="0" smtClean="0"/>
              <a:t>Interest </a:t>
            </a:r>
            <a:r>
              <a:rPr lang="en-US" dirty="0" smtClean="0"/>
              <a:t>Example 1</a:t>
            </a:r>
            <a:endParaRPr lang="en-US" dirty="0"/>
          </a:p>
        </p:txBody>
      </p:sp>
      <p:sp>
        <p:nvSpPr>
          <p:cNvPr id="3" name="Content Placeholder 2"/>
          <p:cNvSpPr>
            <a:spLocks noGrp="1"/>
          </p:cNvSpPr>
          <p:nvPr>
            <p:ph idx="1"/>
          </p:nvPr>
        </p:nvSpPr>
        <p:spPr/>
        <p:txBody>
          <a:bodyPr/>
          <a:lstStyle/>
          <a:p>
            <a:r>
              <a:rPr lang="en-US" dirty="0" smtClean="0"/>
              <a:t>Setting up a table can really help.  Look at the following table.  See if you can fill in the blanks</a:t>
            </a:r>
            <a:r>
              <a:rPr lang="en-US" dirty="0" smtClean="0"/>
              <a:t>.</a:t>
            </a:r>
          </a:p>
          <a:p>
            <a:pPr algn="ctr">
              <a:buNone/>
            </a:pPr>
            <a:endParaRPr lang="en-US" dirty="0" smtClean="0"/>
          </a:p>
          <a:p>
            <a:pPr algn="ctr">
              <a:buNone/>
            </a:pPr>
            <a:endParaRPr lang="en-US" dirty="0"/>
          </a:p>
        </p:txBody>
      </p:sp>
      <p:graphicFrame>
        <p:nvGraphicFramePr>
          <p:cNvPr id="6" name="Table 5"/>
          <p:cNvGraphicFramePr>
            <a:graphicFrameLocks noGrp="1"/>
          </p:cNvGraphicFramePr>
          <p:nvPr/>
        </p:nvGraphicFramePr>
        <p:xfrm>
          <a:off x="1524000" y="3276600"/>
          <a:ext cx="6096000" cy="21259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495300">
                <a:tc>
                  <a:txBody>
                    <a:bodyPr/>
                    <a:lstStyle/>
                    <a:p>
                      <a:endParaRPr lang="en-US" dirty="0"/>
                    </a:p>
                  </a:txBody>
                  <a:tcPr/>
                </a:tc>
                <a:tc>
                  <a:txBody>
                    <a:bodyPr/>
                    <a:lstStyle/>
                    <a:p>
                      <a:r>
                        <a:rPr lang="en-US" dirty="0" smtClean="0"/>
                        <a:t>Principle</a:t>
                      </a:r>
                      <a:endParaRPr lang="en-US" dirty="0"/>
                    </a:p>
                  </a:txBody>
                  <a:tcPr/>
                </a:tc>
                <a:tc>
                  <a:txBody>
                    <a:bodyPr/>
                    <a:lstStyle/>
                    <a:p>
                      <a:r>
                        <a:rPr lang="en-US" dirty="0" smtClean="0"/>
                        <a:t>Interest</a:t>
                      </a:r>
                      <a:r>
                        <a:rPr lang="en-US" baseline="0" dirty="0" smtClean="0"/>
                        <a:t> rate</a:t>
                      </a:r>
                      <a:endParaRPr lang="en-US" dirty="0"/>
                    </a:p>
                  </a:txBody>
                  <a:tcPr/>
                </a:tc>
                <a:tc>
                  <a:txBody>
                    <a:bodyPr/>
                    <a:lstStyle/>
                    <a:p>
                      <a:r>
                        <a:rPr lang="en-US" dirty="0" smtClean="0"/>
                        <a:t>Time  =</a:t>
                      </a:r>
                      <a:endParaRPr lang="en-US" dirty="0"/>
                    </a:p>
                  </a:txBody>
                  <a:tcPr/>
                </a:tc>
                <a:tc>
                  <a:txBody>
                    <a:bodyPr/>
                    <a:lstStyle/>
                    <a:p>
                      <a:r>
                        <a:rPr lang="en-US" dirty="0" smtClean="0"/>
                        <a:t>Interest</a:t>
                      </a:r>
                      <a:endParaRPr lang="en-US" dirty="0"/>
                    </a:p>
                  </a:txBody>
                  <a:tcPr/>
                </a:tc>
              </a:tr>
              <a:tr h="495300">
                <a:tc>
                  <a:txBody>
                    <a:bodyPr/>
                    <a:lstStyle/>
                    <a:p>
                      <a:r>
                        <a:rPr lang="en-US" dirty="0" smtClean="0"/>
                        <a:t>Stock A</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495300">
                <a:tc>
                  <a:txBody>
                    <a:bodyPr/>
                    <a:lstStyle/>
                    <a:p>
                      <a:r>
                        <a:rPr lang="en-US" dirty="0" smtClean="0"/>
                        <a:t>Stock B</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95300">
                <a:tc>
                  <a:txBody>
                    <a:bodyPr/>
                    <a:lstStyle/>
                    <a:p>
                      <a:r>
                        <a:rPr lang="en-US" dirty="0" smtClean="0"/>
                        <a:t>Total</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Interest</a:t>
            </a:r>
            <a:r>
              <a:rPr lang="en-US" dirty="0" smtClean="0"/>
              <a:t> </a:t>
            </a:r>
            <a:r>
              <a:rPr lang="en-US" dirty="0" smtClean="0"/>
              <a:t>Example 1</a:t>
            </a:r>
            <a:endParaRPr lang="en-US" dirty="0"/>
          </a:p>
        </p:txBody>
      </p:sp>
      <p:sp>
        <p:nvSpPr>
          <p:cNvPr id="3" name="Content Placeholder 2"/>
          <p:cNvSpPr>
            <a:spLocks noGrp="1"/>
          </p:cNvSpPr>
          <p:nvPr>
            <p:ph idx="1"/>
          </p:nvPr>
        </p:nvSpPr>
        <p:spPr/>
        <p:txBody>
          <a:bodyPr/>
          <a:lstStyle/>
          <a:p>
            <a:r>
              <a:rPr lang="en-US" dirty="0" smtClean="0"/>
              <a:t>As with any word problem.  The key step is to use a variable and algebraic expressions to describe our unknowns.  For example.  Let x represent the amount </a:t>
            </a:r>
            <a:r>
              <a:rPr lang="en-US" dirty="0" smtClean="0"/>
              <a:t>invested in stock A</a:t>
            </a:r>
            <a:r>
              <a:rPr lang="en-US" dirty="0" smtClean="0"/>
              <a:t>.  </a:t>
            </a:r>
            <a:r>
              <a:rPr lang="en-US" dirty="0" smtClean="0"/>
              <a:t>Since we have to have a total of </a:t>
            </a:r>
            <a:r>
              <a:rPr lang="en-US" dirty="0" smtClean="0"/>
              <a:t>$3000 invested</a:t>
            </a:r>
            <a:r>
              <a:rPr lang="en-US" dirty="0" smtClean="0"/>
              <a:t>, we </a:t>
            </a:r>
            <a:r>
              <a:rPr lang="en-US" dirty="0" smtClean="0"/>
              <a:t>can let </a:t>
            </a:r>
            <a:r>
              <a:rPr lang="en-US" dirty="0" smtClean="0"/>
              <a:t>3000 – x </a:t>
            </a:r>
            <a:r>
              <a:rPr lang="en-US" dirty="0" smtClean="0"/>
              <a:t>represent </a:t>
            </a:r>
            <a:r>
              <a:rPr lang="en-US" dirty="0" smtClean="0"/>
              <a:t>the amount </a:t>
            </a:r>
            <a:r>
              <a:rPr lang="en-US" dirty="0" smtClean="0"/>
              <a:t>invested in stock B</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Interest</a:t>
            </a:r>
            <a:r>
              <a:rPr lang="en-US" dirty="0" smtClean="0"/>
              <a:t> </a:t>
            </a:r>
            <a:r>
              <a:rPr lang="en-US" dirty="0" smtClean="0"/>
              <a:t>Example 1</a:t>
            </a:r>
            <a:endParaRPr lang="en-US" dirty="0"/>
          </a:p>
        </p:txBody>
      </p:sp>
      <p:sp>
        <p:nvSpPr>
          <p:cNvPr id="3" name="Content Placeholder 2"/>
          <p:cNvSpPr>
            <a:spLocks noGrp="1"/>
          </p:cNvSpPr>
          <p:nvPr>
            <p:ph idx="1"/>
          </p:nvPr>
        </p:nvSpPr>
        <p:spPr/>
        <p:txBody>
          <a:bodyPr/>
          <a:lstStyle/>
          <a:p>
            <a:r>
              <a:rPr lang="en-US" dirty="0" smtClean="0"/>
              <a:t>Let’s start filling in the table</a:t>
            </a:r>
            <a:r>
              <a:rPr lang="en-US" dirty="0" smtClean="0"/>
              <a:t>.</a:t>
            </a:r>
          </a:p>
          <a:p>
            <a:pPr algn="ctr">
              <a:buNone/>
            </a:pPr>
            <a:endParaRPr lang="en-US" dirty="0" smtClean="0"/>
          </a:p>
          <a:p>
            <a:pPr algn="ctr">
              <a:buNone/>
            </a:pPr>
            <a:endParaRPr lang="en-US" dirty="0"/>
          </a:p>
          <a:p>
            <a:pPr algn="ctr">
              <a:buNone/>
            </a:pPr>
            <a:endParaRPr lang="en-US" dirty="0" smtClean="0"/>
          </a:p>
          <a:p>
            <a:pPr algn="ctr">
              <a:buNone/>
            </a:pPr>
            <a:endParaRPr lang="en-US" dirty="0"/>
          </a:p>
        </p:txBody>
      </p:sp>
      <p:graphicFrame>
        <p:nvGraphicFramePr>
          <p:cNvPr id="5" name="Table 4"/>
          <p:cNvGraphicFramePr>
            <a:graphicFrameLocks noGrp="1"/>
          </p:cNvGraphicFramePr>
          <p:nvPr/>
        </p:nvGraphicFramePr>
        <p:xfrm>
          <a:off x="1524000" y="2819400"/>
          <a:ext cx="6096000" cy="24688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609600">
                <a:tc>
                  <a:txBody>
                    <a:bodyPr/>
                    <a:lstStyle/>
                    <a:p>
                      <a:endParaRPr lang="en-US" dirty="0"/>
                    </a:p>
                  </a:txBody>
                  <a:tcPr/>
                </a:tc>
                <a:tc>
                  <a:txBody>
                    <a:bodyPr/>
                    <a:lstStyle/>
                    <a:p>
                      <a:r>
                        <a:rPr lang="en-US" dirty="0" smtClean="0"/>
                        <a:t>Principle</a:t>
                      </a:r>
                      <a:endParaRPr lang="en-US" dirty="0"/>
                    </a:p>
                  </a:txBody>
                  <a:tcPr/>
                </a:tc>
                <a:tc>
                  <a:txBody>
                    <a:bodyPr/>
                    <a:lstStyle/>
                    <a:p>
                      <a:r>
                        <a:rPr lang="en-US" dirty="0" smtClean="0"/>
                        <a:t>Interest</a:t>
                      </a:r>
                      <a:r>
                        <a:rPr lang="en-US" baseline="0" dirty="0" smtClean="0"/>
                        <a:t> rate</a:t>
                      </a:r>
                      <a:endParaRPr lang="en-US" dirty="0"/>
                    </a:p>
                  </a:txBody>
                  <a:tcPr/>
                </a:tc>
                <a:tc>
                  <a:txBody>
                    <a:bodyPr/>
                    <a:lstStyle/>
                    <a:p>
                      <a:r>
                        <a:rPr lang="en-US" dirty="0" smtClean="0"/>
                        <a:t>Time  =</a:t>
                      </a:r>
                      <a:endParaRPr lang="en-US" dirty="0"/>
                    </a:p>
                  </a:txBody>
                  <a:tcPr/>
                </a:tc>
                <a:tc>
                  <a:txBody>
                    <a:bodyPr/>
                    <a:lstStyle/>
                    <a:p>
                      <a:r>
                        <a:rPr lang="en-US" dirty="0" smtClean="0"/>
                        <a:t>Interest</a:t>
                      </a:r>
                      <a:endParaRPr lang="en-US" dirty="0"/>
                    </a:p>
                  </a:txBody>
                  <a:tcPr/>
                </a:tc>
              </a:tr>
              <a:tr h="609600">
                <a:tc>
                  <a:txBody>
                    <a:bodyPr/>
                    <a:lstStyle/>
                    <a:p>
                      <a:r>
                        <a:rPr lang="en-US" dirty="0" smtClean="0"/>
                        <a:t>Stock A</a:t>
                      </a:r>
                      <a:endParaRPr lang="en-US" dirty="0"/>
                    </a:p>
                  </a:txBody>
                  <a:tcPr/>
                </a:tc>
                <a:tc>
                  <a:txBody>
                    <a:bodyPr/>
                    <a:lstStyle/>
                    <a:p>
                      <a:pPr algn="ctr"/>
                      <a:r>
                        <a:rPr lang="en-US" dirty="0" smtClean="0"/>
                        <a:t>x</a:t>
                      </a:r>
                      <a:endParaRPr lang="en-US" dirty="0"/>
                    </a:p>
                  </a:txBody>
                  <a:tcPr/>
                </a:tc>
                <a:tc>
                  <a:txBody>
                    <a:bodyPr/>
                    <a:lstStyle/>
                    <a:p>
                      <a:pPr algn="ctr"/>
                      <a:r>
                        <a:rPr lang="en-US" dirty="0" smtClean="0"/>
                        <a:t>0.05</a:t>
                      </a:r>
                      <a:endParaRPr lang="en-US" dirty="0"/>
                    </a:p>
                  </a:txBody>
                  <a:tcPr/>
                </a:tc>
                <a:tc>
                  <a:txBody>
                    <a:bodyPr/>
                    <a:lstStyle/>
                    <a:p>
                      <a:pPr algn="ctr"/>
                      <a:r>
                        <a:rPr lang="en-US" dirty="0" smtClean="0"/>
                        <a:t>1</a:t>
                      </a:r>
                      <a:endParaRPr lang="en-US" dirty="0"/>
                    </a:p>
                  </a:txBody>
                  <a:tcPr/>
                </a:tc>
                <a:tc>
                  <a:txBody>
                    <a:bodyPr/>
                    <a:lstStyle/>
                    <a:p>
                      <a:endParaRPr lang="en-US" dirty="0"/>
                    </a:p>
                  </a:txBody>
                  <a:tcPr/>
                </a:tc>
              </a:tr>
              <a:tr h="609600">
                <a:tc>
                  <a:txBody>
                    <a:bodyPr/>
                    <a:lstStyle/>
                    <a:p>
                      <a:r>
                        <a:rPr lang="en-US" dirty="0" smtClean="0"/>
                        <a:t>Stock B</a:t>
                      </a:r>
                      <a:endParaRPr lang="en-US" dirty="0"/>
                    </a:p>
                  </a:txBody>
                  <a:tcPr/>
                </a:tc>
                <a:tc>
                  <a:txBody>
                    <a:bodyPr/>
                    <a:lstStyle/>
                    <a:p>
                      <a:pPr algn="ctr"/>
                      <a:r>
                        <a:rPr lang="en-US" dirty="0" smtClean="0"/>
                        <a:t>3000-x</a:t>
                      </a:r>
                      <a:endParaRPr lang="en-US" dirty="0"/>
                    </a:p>
                  </a:txBody>
                  <a:tcPr/>
                </a:tc>
                <a:tc>
                  <a:txBody>
                    <a:bodyPr/>
                    <a:lstStyle/>
                    <a:p>
                      <a:pPr algn="ctr"/>
                      <a:r>
                        <a:rPr lang="en-US" dirty="0" smtClean="0"/>
                        <a:t>0.08</a:t>
                      </a:r>
                      <a:endParaRPr lang="en-US" dirty="0"/>
                    </a:p>
                  </a:txBody>
                  <a:tcPr/>
                </a:tc>
                <a:tc>
                  <a:txBody>
                    <a:bodyPr/>
                    <a:lstStyle/>
                    <a:p>
                      <a:pPr algn="ctr"/>
                      <a:r>
                        <a:rPr lang="en-US" dirty="0" smtClean="0"/>
                        <a:t>1</a:t>
                      </a:r>
                      <a:endParaRPr lang="en-US" dirty="0"/>
                    </a:p>
                  </a:txBody>
                  <a:tcPr/>
                </a:tc>
                <a:tc>
                  <a:txBody>
                    <a:bodyPr/>
                    <a:lstStyle/>
                    <a:p>
                      <a:endParaRPr lang="en-US" dirty="0"/>
                    </a:p>
                  </a:txBody>
                  <a:tcPr/>
                </a:tc>
              </a:tr>
              <a:tr h="609600">
                <a:tc>
                  <a:txBody>
                    <a:bodyPr/>
                    <a:lstStyle/>
                    <a:p>
                      <a:r>
                        <a:rPr lang="en-US" dirty="0" smtClean="0"/>
                        <a:t>Total</a:t>
                      </a:r>
                      <a:endParaRPr lang="en-US" dirty="0"/>
                    </a:p>
                  </a:txBody>
                  <a:tcPr/>
                </a:tc>
                <a:tc>
                  <a:txBody>
                    <a:bodyPr/>
                    <a:lstStyle/>
                    <a:p>
                      <a:pPr algn="ct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t>
            </a:r>
            <a:r>
              <a:rPr lang="en-US" dirty="0" smtClean="0"/>
              <a:t>Interest </a:t>
            </a:r>
            <a:r>
              <a:rPr lang="en-US" dirty="0" smtClean="0"/>
              <a:t>Example 1</a:t>
            </a:r>
            <a:endParaRPr lang="en-US" dirty="0"/>
          </a:p>
        </p:txBody>
      </p:sp>
      <p:sp>
        <p:nvSpPr>
          <p:cNvPr id="3" name="Content Placeholder 2"/>
          <p:cNvSpPr>
            <a:spLocks noGrp="1"/>
          </p:cNvSpPr>
          <p:nvPr>
            <p:ph idx="1"/>
          </p:nvPr>
        </p:nvSpPr>
        <p:spPr/>
        <p:txBody>
          <a:bodyPr/>
          <a:lstStyle/>
          <a:p>
            <a:r>
              <a:rPr lang="en-US" dirty="0" smtClean="0"/>
              <a:t>Now if we multiply the cells we can get expressions to describe the </a:t>
            </a:r>
            <a:r>
              <a:rPr lang="en-US" dirty="0" smtClean="0"/>
              <a:t>amount</a:t>
            </a:r>
            <a:r>
              <a:rPr lang="en-US" dirty="0" smtClean="0"/>
              <a:t> of interest she will receive from each investment. </a:t>
            </a:r>
            <a:r>
              <a:rPr lang="en-US" dirty="0" smtClean="0"/>
              <a:t>T</a:t>
            </a:r>
            <a:r>
              <a:rPr lang="en-US" dirty="0" smtClean="0"/>
              <a:t>he total amount invested was $3000 and the total amount of interest was $198.</a:t>
            </a:r>
          </a:p>
          <a:p>
            <a:pPr algn="ctr">
              <a:buNone/>
            </a:pPr>
            <a:endParaRPr lang="en-US" dirty="0" smtClean="0"/>
          </a:p>
          <a:p>
            <a:pPr algn="ctr">
              <a:buNone/>
            </a:pPr>
            <a:endParaRPr lang="en-US" dirty="0"/>
          </a:p>
        </p:txBody>
      </p:sp>
      <p:graphicFrame>
        <p:nvGraphicFramePr>
          <p:cNvPr id="5" name="Table 4"/>
          <p:cNvGraphicFramePr>
            <a:graphicFrameLocks noGrp="1"/>
          </p:cNvGraphicFramePr>
          <p:nvPr/>
        </p:nvGraphicFramePr>
        <p:xfrm>
          <a:off x="990600" y="4267200"/>
          <a:ext cx="6934200" cy="1752600"/>
        </p:xfrm>
        <a:graphic>
          <a:graphicData uri="http://schemas.openxmlformats.org/drawingml/2006/table">
            <a:tbl>
              <a:tblPr firstRow="1" bandRow="1">
                <a:tableStyleId>{5C22544A-7EE6-4342-B048-85BDC9FD1C3A}</a:tableStyleId>
              </a:tblPr>
              <a:tblGrid>
                <a:gridCol w="1386840"/>
                <a:gridCol w="1386840"/>
                <a:gridCol w="1386840"/>
                <a:gridCol w="1386840"/>
                <a:gridCol w="1386840"/>
              </a:tblGrid>
              <a:tr h="438150">
                <a:tc>
                  <a:txBody>
                    <a:bodyPr/>
                    <a:lstStyle/>
                    <a:p>
                      <a:endParaRPr lang="en-US" dirty="0"/>
                    </a:p>
                  </a:txBody>
                  <a:tcPr/>
                </a:tc>
                <a:tc>
                  <a:txBody>
                    <a:bodyPr/>
                    <a:lstStyle/>
                    <a:p>
                      <a:r>
                        <a:rPr lang="en-US" dirty="0" smtClean="0"/>
                        <a:t>Principle</a:t>
                      </a:r>
                      <a:endParaRPr lang="en-US" dirty="0"/>
                    </a:p>
                  </a:txBody>
                  <a:tcPr/>
                </a:tc>
                <a:tc>
                  <a:txBody>
                    <a:bodyPr/>
                    <a:lstStyle/>
                    <a:p>
                      <a:r>
                        <a:rPr lang="en-US" dirty="0" smtClean="0"/>
                        <a:t>Interest</a:t>
                      </a:r>
                      <a:r>
                        <a:rPr lang="en-US" baseline="0" dirty="0" smtClean="0"/>
                        <a:t> rate</a:t>
                      </a:r>
                      <a:endParaRPr lang="en-US" dirty="0"/>
                    </a:p>
                  </a:txBody>
                  <a:tcPr/>
                </a:tc>
                <a:tc>
                  <a:txBody>
                    <a:bodyPr/>
                    <a:lstStyle/>
                    <a:p>
                      <a:r>
                        <a:rPr lang="en-US" dirty="0" smtClean="0"/>
                        <a:t>Time  =</a:t>
                      </a:r>
                      <a:endParaRPr lang="en-US" dirty="0"/>
                    </a:p>
                  </a:txBody>
                  <a:tcPr/>
                </a:tc>
                <a:tc>
                  <a:txBody>
                    <a:bodyPr/>
                    <a:lstStyle/>
                    <a:p>
                      <a:r>
                        <a:rPr lang="en-US" dirty="0" smtClean="0"/>
                        <a:t>Interest</a:t>
                      </a:r>
                      <a:endParaRPr lang="en-US" dirty="0"/>
                    </a:p>
                  </a:txBody>
                  <a:tcPr/>
                </a:tc>
              </a:tr>
              <a:tr h="438150">
                <a:tc>
                  <a:txBody>
                    <a:bodyPr/>
                    <a:lstStyle/>
                    <a:p>
                      <a:r>
                        <a:rPr lang="en-US" dirty="0" smtClean="0"/>
                        <a:t>Stock A</a:t>
                      </a:r>
                      <a:endParaRPr lang="en-US" dirty="0"/>
                    </a:p>
                  </a:txBody>
                  <a:tcPr/>
                </a:tc>
                <a:tc>
                  <a:txBody>
                    <a:bodyPr/>
                    <a:lstStyle/>
                    <a:p>
                      <a:pPr algn="ctr"/>
                      <a:r>
                        <a:rPr lang="en-US" dirty="0" smtClean="0"/>
                        <a:t>x</a:t>
                      </a:r>
                      <a:endParaRPr lang="en-US" dirty="0"/>
                    </a:p>
                  </a:txBody>
                  <a:tcPr/>
                </a:tc>
                <a:tc>
                  <a:txBody>
                    <a:bodyPr/>
                    <a:lstStyle/>
                    <a:p>
                      <a:pPr algn="ctr"/>
                      <a:r>
                        <a:rPr lang="en-US" dirty="0" smtClean="0"/>
                        <a:t>0.05</a:t>
                      </a:r>
                      <a:endParaRPr lang="en-US" dirty="0"/>
                    </a:p>
                  </a:txBody>
                  <a:tcPr/>
                </a:tc>
                <a:tc>
                  <a:txBody>
                    <a:bodyPr/>
                    <a:lstStyle/>
                    <a:p>
                      <a:pPr algn="ctr"/>
                      <a:r>
                        <a:rPr lang="en-US" dirty="0" smtClean="0"/>
                        <a:t>1</a:t>
                      </a:r>
                      <a:endParaRPr lang="en-US" dirty="0"/>
                    </a:p>
                  </a:txBody>
                  <a:tcPr/>
                </a:tc>
                <a:tc>
                  <a:txBody>
                    <a:bodyPr/>
                    <a:lstStyle/>
                    <a:p>
                      <a:pPr algn="ctr"/>
                      <a:r>
                        <a:rPr lang="en-US" dirty="0" smtClean="0"/>
                        <a:t>0.05x</a:t>
                      </a:r>
                      <a:endParaRPr lang="en-US" dirty="0"/>
                    </a:p>
                  </a:txBody>
                  <a:tcPr/>
                </a:tc>
              </a:tr>
              <a:tr h="438150">
                <a:tc>
                  <a:txBody>
                    <a:bodyPr/>
                    <a:lstStyle/>
                    <a:p>
                      <a:r>
                        <a:rPr lang="en-US" dirty="0" smtClean="0"/>
                        <a:t>Stock B</a:t>
                      </a:r>
                      <a:endParaRPr lang="en-US" dirty="0"/>
                    </a:p>
                  </a:txBody>
                  <a:tcPr/>
                </a:tc>
                <a:tc>
                  <a:txBody>
                    <a:bodyPr/>
                    <a:lstStyle/>
                    <a:p>
                      <a:pPr algn="ctr"/>
                      <a:r>
                        <a:rPr lang="en-US" dirty="0" smtClean="0"/>
                        <a:t>3000-x</a:t>
                      </a:r>
                      <a:endParaRPr lang="en-US" dirty="0"/>
                    </a:p>
                  </a:txBody>
                  <a:tcPr/>
                </a:tc>
                <a:tc>
                  <a:txBody>
                    <a:bodyPr/>
                    <a:lstStyle/>
                    <a:p>
                      <a:pPr algn="ctr"/>
                      <a:r>
                        <a:rPr lang="en-US" dirty="0" smtClean="0"/>
                        <a:t>0.08</a:t>
                      </a:r>
                      <a:endParaRPr lang="en-US" dirty="0"/>
                    </a:p>
                  </a:txBody>
                  <a:tcPr/>
                </a:tc>
                <a:tc>
                  <a:txBody>
                    <a:bodyPr/>
                    <a:lstStyle/>
                    <a:p>
                      <a:pPr algn="ctr"/>
                      <a:r>
                        <a:rPr lang="en-US" dirty="0" smtClean="0"/>
                        <a:t>1</a:t>
                      </a:r>
                      <a:endParaRPr lang="en-US" dirty="0"/>
                    </a:p>
                  </a:txBody>
                  <a:tcPr/>
                </a:tc>
                <a:tc>
                  <a:txBody>
                    <a:bodyPr/>
                    <a:lstStyle/>
                    <a:p>
                      <a:pPr algn="ctr"/>
                      <a:r>
                        <a:rPr lang="en-US" dirty="0" smtClean="0"/>
                        <a:t>0.08(3000-x)</a:t>
                      </a:r>
                      <a:endParaRPr lang="en-US" dirty="0"/>
                    </a:p>
                  </a:txBody>
                  <a:tcPr/>
                </a:tc>
              </a:tr>
              <a:tr h="438150">
                <a:tc>
                  <a:txBody>
                    <a:bodyPr/>
                    <a:lstStyle/>
                    <a:p>
                      <a:r>
                        <a:rPr lang="en-US" dirty="0" smtClean="0"/>
                        <a:t>Total</a:t>
                      </a:r>
                      <a:endParaRPr lang="en-US" dirty="0"/>
                    </a:p>
                  </a:txBody>
                  <a:tcPr/>
                </a:tc>
                <a:tc>
                  <a:txBody>
                    <a:bodyPr/>
                    <a:lstStyle/>
                    <a:p>
                      <a:pPr algn="ctr"/>
                      <a:r>
                        <a:rPr lang="en-US" dirty="0" smtClean="0"/>
                        <a:t>3000</a:t>
                      </a:r>
                      <a:endParaRPr lang="en-US" dirty="0"/>
                    </a:p>
                  </a:txBody>
                  <a:tcPr/>
                </a:tc>
                <a:tc>
                  <a:txBody>
                    <a:bodyPr/>
                    <a:lstStyle/>
                    <a:p>
                      <a:endParaRPr lang="en-US" dirty="0"/>
                    </a:p>
                  </a:txBody>
                  <a:tcPr/>
                </a:tc>
                <a:tc>
                  <a:txBody>
                    <a:bodyPr/>
                    <a:lstStyle/>
                    <a:p>
                      <a:endParaRPr lang="en-US" dirty="0"/>
                    </a:p>
                  </a:txBody>
                  <a:tcPr/>
                </a:tc>
                <a:tc>
                  <a:txBody>
                    <a:bodyPr/>
                    <a:lstStyle/>
                    <a:p>
                      <a:pPr algn="ctr"/>
                      <a:r>
                        <a:rPr lang="en-US" dirty="0" smtClean="0"/>
                        <a:t>198</a:t>
                      </a:r>
                      <a:endParaRPr lang="en-US"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TotalTime>
  <Words>1257</Words>
  <Application>Microsoft Office PowerPoint</Application>
  <PresentationFormat>On-screen Show (4:3)</PresentationFormat>
  <Paragraphs>204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Guided Learning Activity College of the Canyons</vt:lpstr>
      <vt:lpstr>Simple Interest Problems</vt:lpstr>
      <vt:lpstr>Simple Interest Problems</vt:lpstr>
      <vt:lpstr>Simple Interest Problems</vt:lpstr>
      <vt:lpstr>Simple Interest Example 1</vt:lpstr>
      <vt:lpstr>Simple Interest Example 1</vt:lpstr>
      <vt:lpstr>Simple Interest Example 1</vt:lpstr>
      <vt:lpstr>Simple Interest Example 1</vt:lpstr>
      <vt:lpstr>Simple Interest Example 1</vt:lpstr>
      <vt:lpstr>Simple Interest Example 1</vt:lpstr>
      <vt:lpstr>Simple Interest Example 1</vt:lpstr>
      <vt:lpstr>Simple Interest example 1</vt:lpstr>
      <vt:lpstr>Simple Interest Example 2</vt:lpstr>
      <vt:lpstr>Simple Interest Example 2</vt:lpstr>
      <vt:lpstr>Simple Interest Example 2</vt:lpstr>
      <vt:lpstr>Simple Interest Example 2</vt:lpstr>
      <vt:lpstr>Simple Interest Example 2</vt:lpstr>
      <vt:lpstr>Simple Interest Example 2</vt:lpstr>
      <vt:lpstr>Practice Problems</vt:lpstr>
      <vt:lpstr>Practice Problems</vt:lpstr>
      <vt:lpstr>Practice problem Answers</vt:lpstr>
      <vt:lpstr>Practice problem #1 answer</vt:lpstr>
      <vt:lpstr>Practice Problem #1 Answer</vt:lpstr>
      <vt:lpstr>Practice Problem #2 Answer</vt:lpstr>
      <vt:lpstr>Practice Problem #2 Answer</vt:lpstr>
    </vt:vector>
  </TitlesOfParts>
  <Company>Colleg of the Canyons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Guided Learning Activity College of the Canyons</dc:title>
  <dc:creator>teachout_m</dc:creator>
  <cp:lastModifiedBy>teachout_m</cp:lastModifiedBy>
  <cp:revision>65</cp:revision>
  <dcterms:created xsi:type="dcterms:W3CDTF">2010-10-18T02:07:54Z</dcterms:created>
  <dcterms:modified xsi:type="dcterms:W3CDTF">2010-10-18T23:38:38Z</dcterms:modified>
</cp:coreProperties>
</file>