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9" r:id="rId23"/>
    <p:sldId id="276" r:id="rId24"/>
    <p:sldId id="277" r:id="rId25"/>
    <p:sldId id="280" r:id="rId26"/>
    <p:sldId id="281" r:id="rId27"/>
    <p:sldId id="282" r:id="rId28"/>
    <p:sldId id="283" r:id="rId29"/>
    <p:sldId id="284" r:id="rId30"/>
    <p:sldId id="285" r:id="rId31"/>
    <p:sldId id="289" r:id="rId32"/>
    <p:sldId id="290" r:id="rId33"/>
    <p:sldId id="286" r:id="rId34"/>
    <p:sldId id="287" r:id="rId35"/>
    <p:sldId id="288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dows User" initials="W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4660"/>
  </p:normalViewPr>
  <p:slideViewPr>
    <p:cSldViewPr>
      <p:cViewPr varScale="1">
        <p:scale>
          <a:sx n="87" d="100"/>
          <a:sy n="87" d="100"/>
        </p:scale>
        <p:origin x="-10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812"/>
    </p:cViewPr>
  </p:sorter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02-19T11:34:41.736" idx="1">
    <p:pos x="4756" y="1588"/>
    <p:text>Need a better title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212C42-DB1D-404C-8D9D-E71A6114D6AC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ECF15-BF9E-446F-BD60-00C255AE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0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1DB49-FA70-4E53-929E-C74200539A9B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49C31D-A315-4E90-A84D-B5FCBE54C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89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49C31D-A315-4E90-A84D-B5FCBE54C7B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69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7C4EA-4685-4242-B059-AB628FF9691B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E0552-9FBC-45AC-ADCF-30B7D587BA16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7C4EA-4685-4242-B059-AB628FF9691B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E0552-9FBC-45AC-ADCF-30B7D587BA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7C4EA-4685-4242-B059-AB628FF9691B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E0552-9FBC-45AC-ADCF-30B7D587BA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7C4EA-4685-4242-B059-AB628FF9691B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E0552-9FBC-45AC-ADCF-30B7D587BA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7C4EA-4685-4242-B059-AB628FF9691B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E0552-9FBC-45AC-ADCF-30B7D587BA1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7C4EA-4685-4242-B059-AB628FF9691B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E0552-9FBC-45AC-ADCF-30B7D587BA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7C4EA-4685-4242-B059-AB628FF9691B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E0552-9FBC-45AC-ADCF-30B7D587BA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7C4EA-4685-4242-B059-AB628FF9691B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E0552-9FBC-45AC-ADCF-30B7D587BA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7C4EA-4685-4242-B059-AB628FF9691B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E0552-9FBC-45AC-ADCF-30B7D587BA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7C4EA-4685-4242-B059-AB628FF9691B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E0552-9FBC-45AC-ADCF-30B7D587BA16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7C4EA-4685-4242-B059-AB628FF9691B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E0552-9FBC-45AC-ADCF-30B7D587BA16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D27C4EA-4685-4242-B059-AB628FF9691B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247E0552-9FBC-45AC-ADCF-30B7D587BA1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rnitin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Follow Instructions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4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syllabus is both a</a:t>
            </a:r>
            <a:r>
              <a:rPr lang="en-US" b="1" dirty="0" smtClean="0"/>
              <a:t> course outline</a:t>
            </a:r>
            <a:r>
              <a:rPr lang="en-US" dirty="0" smtClean="0"/>
              <a:t> and a </a:t>
            </a:r>
            <a:r>
              <a:rPr lang="en-US" b="1" dirty="0" smtClean="0"/>
              <a:t>contract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Course outline:  The syllabus will let you know what books are required, what assignments  you will complete, and what you are supposed to learn in the class.</a:t>
            </a:r>
          </a:p>
          <a:p>
            <a:r>
              <a:rPr lang="en-US" dirty="0" smtClean="0"/>
              <a:t>Contract:  The syllabus will provide information on how the instructor will determine your grade.  In addition, it includes important policies that you should know.</a:t>
            </a:r>
            <a:endParaRPr lang="en-US" dirty="0"/>
          </a:p>
        </p:txBody>
      </p:sp>
      <p:pic>
        <p:nvPicPr>
          <p:cNvPr id="6148" name="Picture 4" descr="http://collegecandy.files.wordpress.com/2011/05/college-professor-cop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493623"/>
            <a:ext cx="207645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672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You can expect to see the following components in most syllabi:</a:t>
            </a:r>
          </a:p>
          <a:p>
            <a:pPr lvl="0"/>
            <a:r>
              <a:rPr lang="en-US" dirty="0" smtClean="0"/>
              <a:t>Required Books</a:t>
            </a:r>
          </a:p>
          <a:p>
            <a:pPr lvl="0"/>
            <a:r>
              <a:rPr lang="en-US" dirty="0" smtClean="0"/>
              <a:t>List of Assignments</a:t>
            </a:r>
          </a:p>
          <a:p>
            <a:pPr lvl="0"/>
            <a:r>
              <a:rPr lang="en-US" dirty="0" smtClean="0"/>
              <a:t>Grading Policy</a:t>
            </a:r>
          </a:p>
          <a:p>
            <a:pPr lvl="0"/>
            <a:r>
              <a:rPr lang="en-US" dirty="0" smtClean="0"/>
              <a:t>Attendance/Drop policy</a:t>
            </a:r>
          </a:p>
          <a:p>
            <a:pPr lvl="0"/>
            <a:r>
              <a:rPr lang="en-US" dirty="0" smtClean="0"/>
              <a:t>Academic </a:t>
            </a:r>
            <a:r>
              <a:rPr lang="en-US" dirty="0"/>
              <a:t>Integrity </a:t>
            </a:r>
            <a:r>
              <a:rPr lang="en-US" dirty="0" smtClean="0"/>
              <a:t>Policy</a:t>
            </a:r>
          </a:p>
          <a:p>
            <a:pPr lvl="0"/>
            <a:r>
              <a:rPr lang="en-US" dirty="0" smtClean="0"/>
              <a:t>Office Hours/Location</a:t>
            </a:r>
          </a:p>
          <a:p>
            <a:pPr lvl="0"/>
            <a:r>
              <a:rPr lang="en-US" dirty="0"/>
              <a:t>I</a:t>
            </a:r>
            <a:r>
              <a:rPr lang="en-US" dirty="0" smtClean="0"/>
              <a:t>nstructor’s contact information</a:t>
            </a:r>
          </a:p>
          <a:p>
            <a:pPr lvl="0"/>
            <a:r>
              <a:rPr lang="en-US" dirty="0"/>
              <a:t>D</a:t>
            </a:r>
            <a:r>
              <a:rPr lang="en-US" dirty="0" smtClean="0"/>
              <a:t>isability accommodation</a:t>
            </a:r>
          </a:p>
          <a:p>
            <a:pPr lvl="0"/>
            <a:r>
              <a:rPr lang="en-US" dirty="0" smtClean="0"/>
              <a:t>Student Learning Outcomes </a:t>
            </a:r>
          </a:p>
          <a:p>
            <a:pPr lvl="0"/>
            <a:r>
              <a:rPr lang="en-US" dirty="0" smtClean="0"/>
              <a:t>Assignment/Reading </a:t>
            </a:r>
            <a:r>
              <a:rPr lang="en-US" dirty="0"/>
              <a:t>Calendar</a:t>
            </a:r>
          </a:p>
        </p:txBody>
      </p:sp>
      <p:pic>
        <p:nvPicPr>
          <p:cNvPr id="7170" name="Picture 2" descr="http://www.morethanatestscore.com/wp-content/uploads/2012/01/syllabus_bind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4384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85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Syllabus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86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Instructors expect students to be familiar with the policies listed in the syllabus.  They often do a great deal of work to make sure all their policies are clear to their students.</a:t>
            </a:r>
          </a:p>
          <a:p>
            <a:r>
              <a:rPr lang="en-US" dirty="0" smtClean="0"/>
              <a:t>Bring your syllabus to class.</a:t>
            </a:r>
          </a:p>
          <a:p>
            <a:r>
              <a:rPr lang="en-US" dirty="0" smtClean="0"/>
              <a:t>Review the syllabus periodically.</a:t>
            </a:r>
          </a:p>
          <a:p>
            <a:r>
              <a:rPr lang="en-US" dirty="0" smtClean="0"/>
              <a:t>Check the syllabus before asking a question about course policies.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tp://media-cache-ec0.pinimg.com/236x/23/6f/8f/236f8f4167c177b4569c06bab812f59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1" y="1981200"/>
            <a:ext cx="2514599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58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Activity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through the sample syllabus in the handout.</a:t>
            </a:r>
          </a:p>
          <a:p>
            <a:r>
              <a:rPr lang="en-US" dirty="0" smtClean="0"/>
              <a:t>Take notes for yourself; underline the most important information.</a:t>
            </a:r>
          </a:p>
          <a:p>
            <a:r>
              <a:rPr lang="en-US" dirty="0" smtClean="0"/>
              <a:t>Answer the syllabus questions on the handout.</a:t>
            </a:r>
            <a:endParaRPr lang="en-US" dirty="0"/>
          </a:p>
        </p:txBody>
      </p:sp>
      <p:pic>
        <p:nvPicPr>
          <p:cNvPr id="8194" name="Picture 2" descr="http://www.teachingcollegeenglish.com/wp-content/uploads/2013/11/students-reading-in-libra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581400"/>
            <a:ext cx="4048125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81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Prompts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00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The assignment prompt gives students instructions on how to complete an assignment.</a:t>
            </a:r>
          </a:p>
          <a:p>
            <a:r>
              <a:rPr lang="en-US" dirty="0" smtClean="0"/>
              <a:t>Some prompts are long; be prepared to read the entire document.</a:t>
            </a:r>
          </a:p>
          <a:p>
            <a:r>
              <a:rPr lang="en-US" dirty="0" smtClean="0"/>
              <a:t>Instructors design prompts to help you succeed.</a:t>
            </a:r>
          </a:p>
          <a:p>
            <a:r>
              <a:rPr lang="en-US" dirty="0" smtClean="0"/>
              <a:t>If students do not follow the instructions on the prompt, they may receive a failing grade for the assignment.</a:t>
            </a:r>
            <a:endParaRPr lang="en-US" dirty="0"/>
          </a:p>
        </p:txBody>
      </p:sp>
      <p:pic>
        <p:nvPicPr>
          <p:cNvPr id="9218" name="Picture 2" descr="http://post.mnsun.com/wp-content/uploads/2012/08/school-books-college-stud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981200"/>
            <a:ext cx="3200399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89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Assignment Prompt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You can expect to see some of the following components in most assignment prompts:</a:t>
            </a:r>
          </a:p>
          <a:p>
            <a:pPr lvl="0"/>
            <a:r>
              <a:rPr lang="en-US" dirty="0"/>
              <a:t>Due date</a:t>
            </a:r>
          </a:p>
          <a:p>
            <a:pPr lvl="0"/>
            <a:r>
              <a:rPr lang="en-US" dirty="0"/>
              <a:t>Grading</a:t>
            </a:r>
          </a:p>
          <a:p>
            <a:pPr lvl="1"/>
            <a:r>
              <a:rPr lang="en-US" dirty="0"/>
              <a:t>Assignment </a:t>
            </a:r>
            <a:r>
              <a:rPr lang="en-US" dirty="0" smtClean="0"/>
              <a:t>value:  How much is the assignment worth?</a:t>
            </a:r>
            <a:endParaRPr lang="en-US" dirty="0"/>
          </a:p>
          <a:p>
            <a:pPr lvl="1"/>
            <a:r>
              <a:rPr lang="en-US" dirty="0" smtClean="0"/>
              <a:t>Rubric:  How will the instructor determine your grade?</a:t>
            </a:r>
            <a:endParaRPr lang="en-US" dirty="0"/>
          </a:p>
          <a:p>
            <a:pPr lvl="0"/>
            <a:r>
              <a:rPr lang="en-US" dirty="0" smtClean="0"/>
              <a:t>Task:  What do you have to do to complete the assignment? </a:t>
            </a:r>
            <a:endParaRPr lang="en-US" dirty="0"/>
          </a:p>
          <a:p>
            <a:pPr lvl="1"/>
            <a:r>
              <a:rPr lang="en-US" dirty="0" smtClean="0"/>
              <a:t>Question(s) that you should answer</a:t>
            </a:r>
            <a:endParaRPr lang="en-US" dirty="0"/>
          </a:p>
          <a:p>
            <a:pPr lvl="1"/>
            <a:r>
              <a:rPr lang="en-US" dirty="0"/>
              <a:t>Key </a:t>
            </a:r>
            <a:r>
              <a:rPr lang="en-US" dirty="0" smtClean="0"/>
              <a:t>words that tell you how to respond</a:t>
            </a:r>
            <a:endParaRPr lang="en-US" dirty="0"/>
          </a:p>
          <a:p>
            <a:pPr lvl="1"/>
            <a:r>
              <a:rPr lang="en-US" dirty="0" smtClean="0"/>
              <a:t>Steps to complete the assignment successfully</a:t>
            </a:r>
            <a:endParaRPr lang="en-US" dirty="0"/>
          </a:p>
          <a:p>
            <a:pPr lvl="0"/>
            <a:r>
              <a:rPr lang="en-US" dirty="0"/>
              <a:t>Background information</a:t>
            </a:r>
          </a:p>
          <a:p>
            <a:pPr lvl="0"/>
            <a:r>
              <a:rPr lang="en-US" dirty="0"/>
              <a:t>Formatting </a:t>
            </a:r>
            <a:r>
              <a:rPr lang="en-US" dirty="0" smtClean="0"/>
              <a:t>Instructions:  What should the assignment look like?</a:t>
            </a:r>
            <a:endParaRPr lang="en-US" dirty="0"/>
          </a:p>
          <a:p>
            <a:pPr lvl="0"/>
            <a:r>
              <a:rPr lang="en-US" dirty="0"/>
              <a:t>Requirements</a:t>
            </a:r>
          </a:p>
          <a:p>
            <a:pPr lvl="1"/>
            <a:r>
              <a:rPr lang="en-US" dirty="0" smtClean="0"/>
              <a:t>Research:  Do you need it?  How much?</a:t>
            </a:r>
            <a:endParaRPr lang="en-US" dirty="0"/>
          </a:p>
          <a:p>
            <a:pPr lvl="1"/>
            <a:r>
              <a:rPr lang="en-US" dirty="0"/>
              <a:t>Length </a:t>
            </a:r>
          </a:p>
          <a:p>
            <a:pPr lvl="1"/>
            <a:r>
              <a:rPr lang="en-US" dirty="0"/>
              <a:t>Submission </a:t>
            </a:r>
            <a:r>
              <a:rPr lang="en-US" dirty="0" smtClean="0"/>
              <a:t>(</a:t>
            </a:r>
            <a:r>
              <a:rPr lang="en-US" dirty="0" smtClean="0">
                <a:hlinkClick r:id="rId3"/>
              </a:rPr>
              <a:t>www.turnitin.com</a:t>
            </a:r>
            <a:r>
              <a:rPr lang="en-US" dirty="0" smtClean="0"/>
              <a:t>, for example)</a:t>
            </a:r>
            <a:endParaRPr lang="en-US" dirty="0"/>
          </a:p>
          <a:p>
            <a:pPr lvl="0"/>
            <a:r>
              <a:rPr lang="en-US" dirty="0" smtClean="0"/>
              <a:t>Warnings</a:t>
            </a:r>
            <a:r>
              <a:rPr lang="en-US" dirty="0"/>
              <a:t>:  </a:t>
            </a:r>
            <a:r>
              <a:rPr lang="en-US" dirty="0" smtClean="0"/>
              <a:t>What </a:t>
            </a:r>
            <a:r>
              <a:rPr lang="en-US" dirty="0"/>
              <a:t>happens if you don’t follow </a:t>
            </a:r>
            <a:r>
              <a:rPr lang="en-US" dirty="0" smtClean="0"/>
              <a:t>instructions?</a:t>
            </a:r>
            <a:endParaRPr lang="en-US" dirty="0"/>
          </a:p>
          <a:p>
            <a:pPr lvl="0"/>
            <a:r>
              <a:rPr lang="en-US" dirty="0"/>
              <a:t>Calendar/Writing process:  What drafts are due </a:t>
            </a:r>
            <a:r>
              <a:rPr lang="en-US" dirty="0" smtClean="0"/>
              <a:t>when?</a:t>
            </a:r>
            <a:endParaRPr lang="en-US" dirty="0"/>
          </a:p>
          <a:p>
            <a:pPr lvl="0"/>
            <a:r>
              <a:rPr lang="en-US" dirty="0"/>
              <a:t>Sample </a:t>
            </a:r>
            <a:r>
              <a:rPr lang="en-US" dirty="0" smtClean="0"/>
              <a:t>topics:  What could you write about?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39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an Assignment Prompt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1600200"/>
            <a:ext cx="6248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Read the assignment prompt thoroughly, several times, before you begin work.</a:t>
            </a:r>
          </a:p>
          <a:p>
            <a:r>
              <a:rPr lang="en-US" dirty="0" smtClean="0"/>
              <a:t>Make sure that you understand what the prompt is asking you to do.  Look up any unfamiliar words.</a:t>
            </a:r>
          </a:p>
          <a:p>
            <a:r>
              <a:rPr lang="en-US" dirty="0" smtClean="0"/>
              <a:t>Write notes on the prompt, emphasizing the  most important information.</a:t>
            </a:r>
          </a:p>
          <a:p>
            <a:r>
              <a:rPr lang="en-US" dirty="0" smtClean="0"/>
              <a:t>Notice the instructor’s formatting; s/he wants you to pay extra attention to the text in bold, for example.</a:t>
            </a:r>
          </a:p>
          <a:p>
            <a:r>
              <a:rPr lang="en-US" dirty="0" smtClean="0"/>
              <a:t>Use the prompt as a checklist before you submit your assignment.</a:t>
            </a:r>
            <a:endParaRPr lang="en-US" dirty="0"/>
          </a:p>
        </p:txBody>
      </p:sp>
      <p:pic>
        <p:nvPicPr>
          <p:cNvPr id="10242" name="Picture 2" descr="http://www.actions-speak.com/hand-writ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62200"/>
            <a:ext cx="2238375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35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Activity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through the </a:t>
            </a:r>
            <a:r>
              <a:rPr lang="en-US" dirty="0" smtClean="0"/>
              <a:t>sample assignment prompt </a:t>
            </a:r>
            <a:r>
              <a:rPr lang="en-US" dirty="0"/>
              <a:t>in the handout.</a:t>
            </a:r>
          </a:p>
          <a:p>
            <a:r>
              <a:rPr lang="en-US" dirty="0"/>
              <a:t>Take notes for yourself; underline the most important information.</a:t>
            </a:r>
          </a:p>
          <a:p>
            <a:r>
              <a:rPr lang="en-US" dirty="0"/>
              <a:t>Answer the </a:t>
            </a:r>
            <a:r>
              <a:rPr lang="en-US" dirty="0" smtClean="0"/>
              <a:t>prompt </a:t>
            </a:r>
            <a:r>
              <a:rPr lang="en-US" dirty="0"/>
              <a:t>questions on the handout.</a:t>
            </a:r>
          </a:p>
          <a:p>
            <a:endParaRPr lang="en-US" dirty="0"/>
          </a:p>
        </p:txBody>
      </p:sp>
      <p:pic>
        <p:nvPicPr>
          <p:cNvPr id="11266" name="Picture 2" descr="http://cdn.blackenterprise.com/wp-content/blogs.dir/1/files/2011/11/college-student-reading-book-300x3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077" y="3352800"/>
            <a:ext cx="2664823" cy="310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65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the Prompt as a Prewriting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Once you thoroughly understand an writing prompt, you can use the prompt as a prewriting tool.</a:t>
            </a:r>
          </a:p>
          <a:p>
            <a:r>
              <a:rPr lang="en-US" dirty="0" smtClean="0"/>
              <a:t>Use the prompt to help you:</a:t>
            </a:r>
          </a:p>
          <a:p>
            <a:pPr lvl="1"/>
            <a:r>
              <a:rPr lang="en-US" dirty="0" smtClean="0"/>
              <a:t>Define the writing task</a:t>
            </a:r>
          </a:p>
          <a:p>
            <a:pPr lvl="1"/>
            <a:r>
              <a:rPr lang="en-US" dirty="0"/>
              <a:t>Find your role as a writer</a:t>
            </a:r>
          </a:p>
          <a:p>
            <a:pPr lvl="1"/>
            <a:r>
              <a:rPr lang="en-US" dirty="0"/>
              <a:t>Address your audience </a:t>
            </a:r>
            <a:r>
              <a:rPr lang="en-US" dirty="0" smtClean="0"/>
              <a:t>appropriately</a:t>
            </a:r>
          </a:p>
          <a:p>
            <a:pPr lvl="1"/>
            <a:r>
              <a:rPr lang="en-US" dirty="0" smtClean="0"/>
              <a:t>Integrate convincing evidence and examples</a:t>
            </a:r>
          </a:p>
          <a:p>
            <a:pPr lvl="1"/>
            <a:r>
              <a:rPr lang="en-US" dirty="0" smtClean="0"/>
              <a:t>Use the required format</a:t>
            </a:r>
          </a:p>
        </p:txBody>
      </p:sp>
      <p:pic>
        <p:nvPicPr>
          <p:cNvPr id="12290" name="Picture 2" descr="http://media.salon.com/2012/01/letter_writ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4419600"/>
            <a:ext cx="33147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00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the Writing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As you begin work on your assignment, it is important to use the assignment prompt to answer the following questions:</a:t>
            </a:r>
          </a:p>
          <a:p>
            <a:r>
              <a:rPr lang="en-US" dirty="0" smtClean="0"/>
              <a:t>What, exactly, are you supposed to do for this assignment?</a:t>
            </a:r>
          </a:p>
          <a:p>
            <a:r>
              <a:rPr lang="en-US" dirty="0" smtClean="0"/>
              <a:t>What is your purpose in completing the assignment?  In other words, what are you trying to achieve?</a:t>
            </a:r>
          </a:p>
          <a:p>
            <a:r>
              <a:rPr lang="en-US" dirty="0" smtClean="0"/>
              <a:t>What key words does the prompt use?  (See examples on the next slide.)</a:t>
            </a:r>
          </a:p>
          <a:p>
            <a:r>
              <a:rPr lang="en-US" dirty="0" smtClean="0"/>
              <a:t>What vocabulary should you use in your answer?</a:t>
            </a:r>
            <a:endParaRPr lang="en-US" dirty="0"/>
          </a:p>
        </p:txBody>
      </p:sp>
      <p:pic>
        <p:nvPicPr>
          <p:cNvPr id="13314" name="Picture 2" descr="http://cdn2-b.examiner.com/sites/default/files/styles/image_content_width/hash/b7/bb/b7bbd8a55a18085d7a01fe961a22aecd.jpg?itok=2ePDTAD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04800"/>
            <a:ext cx="1994169" cy="132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93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Before beginning the Following Instructions lesson, please do this short exercise: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Read the </a:t>
            </a:r>
            <a:r>
              <a:rPr lang="en-US" b="1" dirty="0" smtClean="0"/>
              <a:t>entire exercise </a:t>
            </a:r>
            <a:r>
              <a:rPr lang="en-US" dirty="0" smtClean="0"/>
              <a:t>before starting.  Use a scratch paper if necessary.</a:t>
            </a:r>
          </a:p>
          <a:p>
            <a:pPr marL="514350" indent="-514350">
              <a:buAutoNum type="arabicPeriod"/>
            </a:pPr>
            <a:r>
              <a:rPr lang="en-US" dirty="0" smtClean="0"/>
              <a:t>Sign your name.</a:t>
            </a:r>
          </a:p>
          <a:p>
            <a:pPr marL="514350" indent="-514350">
              <a:buAutoNum type="arabicPeriod"/>
            </a:pPr>
            <a:r>
              <a:rPr lang="en-US" dirty="0" smtClean="0"/>
              <a:t>Write one sentence about  your favorite college class.</a:t>
            </a:r>
          </a:p>
          <a:p>
            <a:pPr marL="514350" indent="-514350">
              <a:buAutoNum type="arabicPeriod"/>
            </a:pPr>
            <a:r>
              <a:rPr lang="en-US" dirty="0" smtClean="0"/>
              <a:t>List three reasons why it is important to follow instructions.</a:t>
            </a:r>
            <a:endParaRPr lang="en-US" dirty="0"/>
          </a:p>
        </p:txBody>
      </p:sp>
      <p:sp>
        <p:nvSpPr>
          <p:cNvPr id="4" name="Rectangle 3">
            <a:hlinkClick r:id="rId2" action="ppaction://hlinksldjump"/>
          </p:cNvPr>
          <p:cNvSpPr/>
          <p:nvPr/>
        </p:nvSpPr>
        <p:spPr>
          <a:xfrm>
            <a:off x="5033554" y="4876800"/>
            <a:ext cx="30480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 page:</a:t>
            </a:r>
          </a:p>
          <a:p>
            <a:pPr algn="ctr"/>
            <a:r>
              <a:rPr lang="en-US" dirty="0" smtClean="0"/>
              <a:t>Exercise Continued</a:t>
            </a:r>
            <a:endParaRPr lang="en-US" dirty="0"/>
          </a:p>
        </p:txBody>
      </p:sp>
      <p:pic>
        <p:nvPicPr>
          <p:cNvPr id="1026" name="Picture 2" descr="https://cdn1.iconfinder.com/data/icons/brain-games/1042/Quiz-Gam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81000"/>
            <a:ext cx="12801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31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 Words that Shape the Writing Task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1133603"/>
              </p:ext>
            </p:extLst>
          </p:nvPr>
        </p:nvGraphicFramePr>
        <p:xfrm>
          <a:off x="457200" y="1508760"/>
          <a:ext cx="822960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5867400"/>
              </a:tblGrid>
              <a:tr h="350879">
                <a:tc>
                  <a:txBody>
                    <a:bodyPr/>
                    <a:lstStyle/>
                    <a:p>
                      <a:r>
                        <a:rPr lang="en-US" dirty="0" smtClean="0"/>
                        <a:t>Key 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Definition</a:t>
                      </a:r>
                      <a:endParaRPr lang="en-US" dirty="0"/>
                    </a:p>
                  </a:txBody>
                  <a:tcPr/>
                </a:tc>
              </a:tr>
              <a:tr h="350879">
                <a:tc>
                  <a:txBody>
                    <a:bodyPr/>
                    <a:lstStyle/>
                    <a:p>
                      <a:r>
                        <a:rPr lang="en-US" dirty="0" smtClean="0"/>
                        <a:t>Describe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 a detailed account of</a:t>
                      </a:r>
                      <a:endParaRPr lang="en-US" dirty="0"/>
                    </a:p>
                  </a:txBody>
                  <a:tcPr/>
                </a:tc>
              </a:tr>
              <a:tr h="350879">
                <a:tc>
                  <a:txBody>
                    <a:bodyPr/>
                    <a:lstStyle/>
                    <a:p>
                      <a:r>
                        <a:rPr lang="en-US" dirty="0" smtClean="0"/>
                        <a:t>Illustrate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Make clear through examples</a:t>
                      </a:r>
                      <a:endParaRPr lang="en-US" dirty="0"/>
                    </a:p>
                  </a:txBody>
                  <a:tcPr/>
                </a:tc>
              </a:tr>
              <a:tr h="350879">
                <a:tc>
                  <a:txBody>
                    <a:bodyPr/>
                    <a:lstStyle/>
                    <a:p>
                      <a:r>
                        <a:rPr lang="en-US" dirty="0" smtClean="0"/>
                        <a:t>Explain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Make clear by giving details or reasons</a:t>
                      </a:r>
                      <a:endParaRPr lang="en-US" dirty="0"/>
                    </a:p>
                  </a:txBody>
                  <a:tcPr/>
                </a:tc>
              </a:tr>
              <a:tr h="350879">
                <a:tc>
                  <a:txBody>
                    <a:bodyPr/>
                    <a:lstStyle/>
                    <a:p>
                      <a:r>
                        <a:rPr lang="en-US" dirty="0" smtClean="0"/>
                        <a:t>Summarize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Give a brief</a:t>
                      </a:r>
                      <a:r>
                        <a:rPr lang="en-US" baseline="0" dirty="0" smtClean="0"/>
                        <a:t> overview of the main points</a:t>
                      </a:r>
                      <a:endParaRPr lang="en-US" dirty="0"/>
                    </a:p>
                  </a:txBody>
                  <a:tcPr/>
                </a:tc>
              </a:tr>
              <a:tr h="350879">
                <a:tc>
                  <a:txBody>
                    <a:bodyPr/>
                    <a:lstStyle/>
                    <a:p>
                      <a:r>
                        <a:rPr lang="en-US" dirty="0" smtClean="0"/>
                        <a:t>Discuss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Objectively write about</a:t>
                      </a:r>
                      <a:endParaRPr lang="en-US" dirty="0"/>
                    </a:p>
                  </a:txBody>
                  <a:tcPr/>
                </a:tc>
              </a:tr>
              <a:tr h="350879">
                <a:tc>
                  <a:txBody>
                    <a:bodyPr/>
                    <a:lstStyle/>
                    <a:p>
                      <a:r>
                        <a:rPr lang="en-US" dirty="0" smtClean="0"/>
                        <a:t>Compare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 about the similarities of</a:t>
                      </a:r>
                      <a:endParaRPr lang="en-US" dirty="0"/>
                    </a:p>
                  </a:txBody>
                  <a:tcPr/>
                </a:tc>
              </a:tr>
              <a:tr h="350879">
                <a:tc>
                  <a:txBody>
                    <a:bodyPr/>
                    <a:lstStyle/>
                    <a:p>
                      <a:r>
                        <a:rPr lang="en-US" dirty="0" smtClean="0"/>
                        <a:t>Contrast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</a:t>
                      </a:r>
                      <a:r>
                        <a:rPr lang="en-US" baseline="0" dirty="0" smtClean="0"/>
                        <a:t> about the differences of</a:t>
                      </a:r>
                      <a:endParaRPr lang="en-US" dirty="0"/>
                    </a:p>
                  </a:txBody>
                  <a:tcPr/>
                </a:tc>
              </a:tr>
              <a:tr h="605626">
                <a:tc>
                  <a:txBody>
                    <a:bodyPr/>
                    <a:lstStyle/>
                    <a:p>
                      <a:r>
                        <a:rPr lang="en-US" dirty="0" smtClean="0"/>
                        <a:t>Analyze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Examine the parts of something to better understand</a:t>
                      </a:r>
                      <a:r>
                        <a:rPr lang="en-US" baseline="0" dirty="0" smtClean="0"/>
                        <a:t> them and how they fit together</a:t>
                      </a:r>
                      <a:endParaRPr lang="en-US" dirty="0"/>
                    </a:p>
                  </a:txBody>
                  <a:tcPr/>
                </a:tc>
              </a:tr>
              <a:tr h="605626">
                <a:tc>
                  <a:txBody>
                    <a:bodyPr/>
                    <a:lstStyle/>
                    <a:p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Determine the worth</a:t>
                      </a:r>
                      <a:r>
                        <a:rPr lang="en-US" baseline="0" dirty="0" smtClean="0"/>
                        <a:t> or quality of something after considering its strengths and weaknesses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57200" y="5867400"/>
            <a:ext cx="822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Remember—some prompts will ask you to use more than one of these key words!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83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Your Role as a Writer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prompt may also give you hints about the role you should take.  As you prepare to write, answer the following questions:</a:t>
            </a:r>
          </a:p>
          <a:p>
            <a:r>
              <a:rPr lang="en-US" dirty="0" smtClean="0"/>
              <a:t>What do you want to the audience to think of you after reading your work?</a:t>
            </a:r>
          </a:p>
          <a:p>
            <a:r>
              <a:rPr lang="en-US" dirty="0" smtClean="0"/>
              <a:t>How can you show that you are credible?</a:t>
            </a:r>
          </a:p>
          <a:p>
            <a:r>
              <a:rPr lang="en-US" dirty="0" smtClean="0"/>
              <a:t>As a writer, you have an opportunity to be </a:t>
            </a:r>
            <a:r>
              <a:rPr lang="en-US" b="1" dirty="0" smtClean="0"/>
              <a:t>interesting</a:t>
            </a:r>
            <a:r>
              <a:rPr lang="en-US" dirty="0" smtClean="0"/>
              <a:t>.  Most instructors would rather read an interesting assignment than a boring one.</a:t>
            </a:r>
            <a:endParaRPr lang="en-US" dirty="0"/>
          </a:p>
        </p:txBody>
      </p:sp>
      <p:pic>
        <p:nvPicPr>
          <p:cNvPr id="14338" name="Picture 2" descr="http://theessayexpert.com/blog/wp-content/uploads/2012/12/college-student-computer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724400"/>
            <a:ext cx="274523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86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Address Your Audience Appropriately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1600200"/>
            <a:ext cx="5715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Consider who you are writing to, and shape your assignment to meet the audience’s expectations.</a:t>
            </a:r>
          </a:p>
          <a:p>
            <a:r>
              <a:rPr lang="en-US" dirty="0" smtClean="0"/>
              <a:t>Who is your audience?</a:t>
            </a:r>
          </a:p>
          <a:p>
            <a:r>
              <a:rPr lang="en-US" dirty="0" smtClean="0"/>
              <a:t>What do they care about?</a:t>
            </a:r>
          </a:p>
          <a:p>
            <a:r>
              <a:rPr lang="en-US" dirty="0" smtClean="0"/>
              <a:t>What will they be looking for in your writing?</a:t>
            </a:r>
          </a:p>
          <a:p>
            <a:r>
              <a:rPr lang="en-US" dirty="0" smtClean="0"/>
              <a:t>How can you meet their needs?</a:t>
            </a:r>
          </a:p>
          <a:p>
            <a:r>
              <a:rPr lang="en-US" dirty="0" smtClean="0"/>
              <a:t>How will the audience’s expectations affect your writing style?</a:t>
            </a:r>
            <a:endParaRPr lang="en-US" dirty="0"/>
          </a:p>
        </p:txBody>
      </p:sp>
      <p:pic>
        <p:nvPicPr>
          <p:cNvPr id="15364" name="Picture 4" descr="http://www.ihatepresentations.com/wp-content/uploads/2012/10/audienc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71"/>
          <a:stretch/>
        </p:blipFill>
        <p:spPr bwMode="auto">
          <a:xfrm>
            <a:off x="457200" y="2590800"/>
            <a:ext cx="2372144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97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Integrate Convincing Evidence and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prompt may tell you what type of information you should use to complete the assignment.</a:t>
            </a:r>
          </a:p>
          <a:p>
            <a:r>
              <a:rPr lang="en-US" dirty="0" smtClean="0"/>
              <a:t>How much research do you need to complete this assignment?</a:t>
            </a:r>
          </a:p>
          <a:p>
            <a:r>
              <a:rPr lang="en-US" dirty="0" smtClean="0"/>
              <a:t>What past information from the class will help you?</a:t>
            </a:r>
          </a:p>
          <a:p>
            <a:r>
              <a:rPr lang="en-US" dirty="0" smtClean="0"/>
              <a:t>What outside sources are acceptable?</a:t>
            </a:r>
          </a:p>
          <a:p>
            <a:r>
              <a:rPr lang="en-US" dirty="0" smtClean="0"/>
              <a:t>How many outside sources are required?</a:t>
            </a:r>
          </a:p>
          <a:p>
            <a:r>
              <a:rPr lang="en-US" dirty="0" smtClean="0"/>
              <a:t>What types of research, evidence, or examples will be convincing to your audience?</a:t>
            </a:r>
            <a:endParaRPr lang="en-US" dirty="0"/>
          </a:p>
        </p:txBody>
      </p:sp>
      <p:pic>
        <p:nvPicPr>
          <p:cNvPr id="16386" name="Picture 2" descr="http://www.vernier.com/images/cache/action.lq-mini.lp.stir.ph-bta.vdc-btd._college._chemistry._cropped.001.986.35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029200"/>
            <a:ext cx="4544433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67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the Required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81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prompt may also give you information about the assignment format.</a:t>
            </a:r>
          </a:p>
          <a:p>
            <a:r>
              <a:rPr lang="en-US" dirty="0" smtClean="0"/>
              <a:t>What type of document are you supposed to write?</a:t>
            </a:r>
          </a:p>
          <a:p>
            <a:pPr lvl="1"/>
            <a:r>
              <a:rPr lang="en-US" dirty="0" smtClean="0"/>
              <a:t>Essay</a:t>
            </a:r>
          </a:p>
          <a:p>
            <a:pPr lvl="1"/>
            <a:r>
              <a:rPr lang="en-US" dirty="0" smtClean="0"/>
              <a:t>Report</a:t>
            </a:r>
          </a:p>
          <a:p>
            <a:pPr lvl="1"/>
            <a:r>
              <a:rPr lang="en-US" dirty="0" smtClean="0"/>
              <a:t>Letter</a:t>
            </a:r>
          </a:p>
          <a:p>
            <a:r>
              <a:rPr lang="en-US" dirty="0" smtClean="0"/>
              <a:t>What does that document look like?</a:t>
            </a:r>
          </a:p>
          <a:p>
            <a:r>
              <a:rPr lang="en-US" dirty="0" smtClean="0"/>
              <a:t>Does the instructor include any specific formatting instructions for you to follow?</a:t>
            </a:r>
            <a:endParaRPr lang="en-US" dirty="0"/>
          </a:p>
        </p:txBody>
      </p:sp>
      <p:pic>
        <p:nvPicPr>
          <p:cNvPr id="17410" name="Picture 2" descr="http://engl101017.files.wordpress.com/2012/10/mla-form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318657"/>
            <a:ext cx="3235960" cy="2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11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Activity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38800" cy="4525963"/>
          </a:xfrm>
        </p:spPr>
        <p:txBody>
          <a:bodyPr/>
          <a:lstStyle/>
          <a:p>
            <a:r>
              <a:rPr lang="en-US" dirty="0" smtClean="0"/>
              <a:t>Read the sample essay question on your handout.</a:t>
            </a:r>
          </a:p>
          <a:p>
            <a:r>
              <a:rPr lang="en-US" dirty="0" smtClean="0"/>
              <a:t>Annotate the essay question, paying special attention to key words that dictate what </a:t>
            </a:r>
            <a:r>
              <a:rPr lang="en-US" b="1" dirty="0" smtClean="0"/>
              <a:t>kind</a:t>
            </a:r>
            <a:r>
              <a:rPr lang="en-US" dirty="0" smtClean="0"/>
              <a:t> of essay you should write.</a:t>
            </a:r>
          </a:p>
          <a:p>
            <a:r>
              <a:rPr lang="en-US" dirty="0" smtClean="0"/>
              <a:t>Write a paragraph that explains </a:t>
            </a:r>
            <a:r>
              <a:rPr lang="en-US" dirty="0"/>
              <a:t>how you would approach this essay if you were assigned it in </a:t>
            </a:r>
            <a:r>
              <a:rPr lang="en-US" dirty="0" smtClean="0"/>
              <a:t>class.</a:t>
            </a:r>
            <a:endParaRPr lang="en-US" dirty="0"/>
          </a:p>
        </p:txBody>
      </p:sp>
      <p:pic>
        <p:nvPicPr>
          <p:cNvPr id="18434" name="Picture 2" descr="http://www.citytowninfo.com/images/education-news/college-students-who-use-twitter-earn-higher-grades-study-shows-101115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752600"/>
            <a:ext cx="2381250" cy="303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11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Places for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Online Classes, especially the Orientation Letter</a:t>
            </a:r>
          </a:p>
          <a:p>
            <a:r>
              <a:rPr lang="en-US" dirty="0" smtClean="0"/>
              <a:t>In class, either spoken or written</a:t>
            </a:r>
            <a:endParaRPr lang="en-US" dirty="0"/>
          </a:p>
        </p:txBody>
      </p:sp>
      <p:pic>
        <p:nvPicPr>
          <p:cNvPr id="19458" name="Picture 2" descr="https://encrypted-tbn2.gstatic.com/images?q=tbn:ANd9GcRUYPtGurkJ7E9h7d-OjdRqM7IOo_cZwlzEp70Kz3QY1mzyDyE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429000"/>
            <a:ext cx="3965114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17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864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Success in an online class requires you to read instructions thoroughly on your own.</a:t>
            </a:r>
          </a:p>
          <a:p>
            <a:r>
              <a:rPr lang="en-US" dirty="0" smtClean="0"/>
              <a:t>You do not meet with an instructor in person.</a:t>
            </a:r>
          </a:p>
          <a:p>
            <a:r>
              <a:rPr lang="en-US" dirty="0" smtClean="0"/>
              <a:t>Most (if not all) of the instructions are delivered in writing.</a:t>
            </a:r>
          </a:p>
          <a:p>
            <a:r>
              <a:rPr lang="en-US" dirty="0" smtClean="0"/>
              <a:t>Be sure to read the orientation letter and syllabus thoroughly; they will set you up for success in the class.</a:t>
            </a:r>
          </a:p>
          <a:p>
            <a:r>
              <a:rPr lang="en-US" dirty="0" smtClean="0"/>
              <a:t>Before registering for an online class, take an assessment to make sure you are ready for the online learning environment.</a:t>
            </a:r>
            <a:endParaRPr lang="en-US" dirty="0"/>
          </a:p>
        </p:txBody>
      </p:sp>
      <p:pic>
        <p:nvPicPr>
          <p:cNvPr id="20482" name="Picture 2" descr="http://www.blackeoejournal.com/sites/default/files/stud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748" y="1981200"/>
            <a:ext cx="2713352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56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Instructions in Class </a:t>
            </a:r>
            <a:br>
              <a:rPr lang="en-US" dirty="0" smtClean="0"/>
            </a:br>
            <a:r>
              <a:rPr lang="en-US" dirty="0" smtClean="0"/>
              <a:t>(Spoken or Written)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instructor will issue instructions during class.</a:t>
            </a:r>
          </a:p>
          <a:p>
            <a:r>
              <a:rPr lang="en-US" dirty="0" smtClean="0"/>
              <a:t>Be sure to pay close attention, especially if the instructions are only spoken.</a:t>
            </a:r>
          </a:p>
          <a:p>
            <a:r>
              <a:rPr lang="en-US" dirty="0" smtClean="0"/>
              <a:t>Take careful notes; for more information, you can take the Guided Learning Activity on Note Taking.</a:t>
            </a:r>
          </a:p>
          <a:p>
            <a:r>
              <a:rPr lang="en-US" dirty="0" smtClean="0"/>
              <a:t>Ask questions to clarify the instructions.</a:t>
            </a:r>
            <a:endParaRPr lang="en-US" dirty="0"/>
          </a:p>
        </p:txBody>
      </p:sp>
      <p:pic>
        <p:nvPicPr>
          <p:cNvPr id="21506" name="Picture 2" descr="http://www.osgoodepd.ca/images/prof_front_lecture_0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91"/>
          <a:stretch/>
        </p:blipFill>
        <p:spPr bwMode="auto">
          <a:xfrm>
            <a:off x="609600" y="4267200"/>
            <a:ext cx="2646028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67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Ask for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76800" cy="4525963"/>
          </a:xfrm>
        </p:spPr>
        <p:txBody>
          <a:bodyPr/>
          <a:lstStyle/>
          <a:p>
            <a:r>
              <a:rPr lang="en-US" dirty="0" smtClean="0"/>
              <a:t>If you are struggling with a class or assignment, there are several places you can go for help, such as:</a:t>
            </a:r>
          </a:p>
          <a:p>
            <a:pPr lvl="1"/>
            <a:r>
              <a:rPr lang="en-US" dirty="0" smtClean="0"/>
              <a:t>Instructor’s Office Hours</a:t>
            </a:r>
          </a:p>
          <a:p>
            <a:pPr lvl="1"/>
            <a:r>
              <a:rPr lang="en-US" dirty="0" smtClean="0"/>
              <a:t>The Learning Center (TLC)</a:t>
            </a:r>
          </a:p>
          <a:p>
            <a:r>
              <a:rPr lang="en-US" dirty="0" smtClean="0"/>
              <a:t>Before you ask for help, though, carefully review any instructions you have been given.</a:t>
            </a:r>
            <a:endParaRPr lang="en-US" dirty="0"/>
          </a:p>
        </p:txBody>
      </p:sp>
      <p:pic>
        <p:nvPicPr>
          <p:cNvPr id="22530" name="Picture 2" descr="https://encrypted-tbn1.gstatic.com/images?q=tbn:ANd9GcQhuVe_2IeLhOTxzl4rTiObtJRhf7geGYtcoJexgKvOY99E56v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316" y="1828800"/>
            <a:ext cx="2857500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92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Write a sentence explaining what you would like to do in your future career.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Draw a happy face next to your sentence.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Now that you have finished reading everything, score your work.  How many questions did you answer?</a:t>
            </a:r>
            <a:endParaRPr lang="en-US" dirty="0"/>
          </a:p>
        </p:txBody>
      </p:sp>
      <p:sp>
        <p:nvSpPr>
          <p:cNvPr id="4" name="Rectangle 3">
            <a:hlinkClick r:id="rId2" action="ppaction://hlinksldjump"/>
          </p:cNvPr>
          <p:cNvSpPr/>
          <p:nvPr/>
        </p:nvSpPr>
        <p:spPr>
          <a:xfrm>
            <a:off x="5033554" y="4876800"/>
            <a:ext cx="30480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 page:</a:t>
            </a:r>
          </a:p>
          <a:p>
            <a:pPr algn="ctr"/>
            <a:r>
              <a:rPr lang="en-US" dirty="0" smtClean="0"/>
              <a:t>Scoring the Exercise</a:t>
            </a:r>
            <a:endParaRPr lang="en-US" dirty="0"/>
          </a:p>
        </p:txBody>
      </p:sp>
      <p:pic>
        <p:nvPicPr>
          <p:cNvPr id="2050" name="Picture 2" descr="https://encrypted-tbn1.gstatic.com/images?q=tbn:ANd9GcQ6G17iLkVKub9c0ZWkVmhzg3DqKpYZasMTgS_zP3fdeLJuytxPZ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076" y="304801"/>
            <a:ext cx="1830157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78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Asking Your Instructor for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Determine your purpose:  What do you need help with?</a:t>
            </a:r>
          </a:p>
          <a:p>
            <a:r>
              <a:rPr lang="en-US" dirty="0" smtClean="0"/>
              <a:t>Determine the best time to meet.  You can ask questions before and after class, by email or phone, or during office hours.  </a:t>
            </a:r>
          </a:p>
          <a:p>
            <a:pPr marL="914400" lvl="1" indent="-514350"/>
            <a:r>
              <a:rPr lang="en-US" dirty="0" smtClean="0"/>
              <a:t>If your question is likely to take a significant amount of time to answer, make an appointment to visit office hours.</a:t>
            </a:r>
          </a:p>
          <a:p>
            <a:pPr marL="914400" lvl="1" indent="-514350"/>
            <a:r>
              <a:rPr lang="en-US" dirty="0" smtClean="0"/>
              <a:t>Ask your question well in advance of due dates.  Instructors are likely to be unreceptive immediately before an assignment is due.</a:t>
            </a:r>
          </a:p>
        </p:txBody>
      </p:sp>
      <p:pic>
        <p:nvPicPr>
          <p:cNvPr id="23554" name="Picture 2" descr="http://blog.flashnotes.com/wp-content/uploads/2013/09/professor-office-hour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267200"/>
            <a:ext cx="343154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821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Talking with Your Instructor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Have your questions prepared in advance.  Write them down so you don’t forget what you want to say.</a:t>
            </a:r>
          </a:p>
          <a:p>
            <a:r>
              <a:rPr lang="en-US" dirty="0" smtClean="0"/>
              <a:t>Come prepared.  Bring a pen, paper, syllabus, and assignment prompt.</a:t>
            </a:r>
          </a:p>
          <a:p>
            <a:r>
              <a:rPr lang="en-US" dirty="0" smtClean="0"/>
              <a:t>Be on time, especially if you’ve made an appointment outside of regular office hours.</a:t>
            </a:r>
          </a:p>
          <a:p>
            <a:r>
              <a:rPr lang="en-US" dirty="0" smtClean="0"/>
              <a:t>Call your instructor by his/her last name unless s/he has invited you to do otherwise.</a:t>
            </a:r>
          </a:p>
          <a:p>
            <a:r>
              <a:rPr lang="en-US" dirty="0" smtClean="0"/>
              <a:t>Show gratitude.  Thank the instructor for his/her help.</a:t>
            </a:r>
          </a:p>
        </p:txBody>
      </p:sp>
      <p:pic>
        <p:nvPicPr>
          <p:cNvPr id="24578" name="Picture 2" descr="http://www.phoenixcollege.edu/sites/default/files/imagecache/791x222/images/program/header-1175-interior-design-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334000"/>
            <a:ext cx="4556397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07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Overcoming Fear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0" y="1600200"/>
            <a:ext cx="5334000" cy="4525963"/>
          </a:xfrm>
        </p:spPr>
        <p:txBody>
          <a:bodyPr/>
          <a:lstStyle/>
          <a:p>
            <a:r>
              <a:rPr lang="en-US" dirty="0" smtClean="0"/>
              <a:t>Often, students seek out professor’s help because they are experiencing a problem (like falling behind in their assignments).</a:t>
            </a:r>
          </a:p>
          <a:p>
            <a:r>
              <a:rPr lang="en-US" dirty="0" smtClean="0"/>
              <a:t>They may feel afraid or intimidated by the idea of talking to the professor alone.</a:t>
            </a:r>
          </a:p>
          <a:p>
            <a:r>
              <a:rPr lang="en-US" dirty="0" smtClean="0"/>
              <a:t>In order to succeed in college, though, it is necessary to set aside fear and ask for the help that you need.</a:t>
            </a:r>
          </a:p>
          <a:p>
            <a:endParaRPr lang="en-US" dirty="0"/>
          </a:p>
        </p:txBody>
      </p:sp>
      <p:pic>
        <p:nvPicPr>
          <p:cNvPr id="25602" name="Picture 2" descr="https://edc2.healthtap.com/ht-staging/user_answer/avatars/776828/large/open-uri20130101-9995-27mzpz.jpeg?13866102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38400"/>
            <a:ext cx="2631367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37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Preparing for a Tutoring Session at The Learning Center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Bring the </a:t>
            </a:r>
            <a:r>
              <a:rPr lang="en-US" dirty="0" smtClean="0"/>
              <a:t>assignment </a:t>
            </a:r>
            <a:r>
              <a:rPr lang="en-US" dirty="0"/>
              <a:t>and a printed draft of your </a:t>
            </a:r>
            <a:r>
              <a:rPr lang="en-US" dirty="0" smtClean="0"/>
              <a:t>work</a:t>
            </a:r>
          </a:p>
          <a:p>
            <a:r>
              <a:rPr lang="en-US" dirty="0" smtClean="0"/>
              <a:t>Prepare questions for a tutor in advance</a:t>
            </a:r>
          </a:p>
          <a:p>
            <a:r>
              <a:rPr lang="en-US" dirty="0" smtClean="0"/>
              <a:t>Expect to spend about 30 minutes with a tutor working on 2-3 main areas in your assignment</a:t>
            </a:r>
            <a:endParaRPr lang="en-US" dirty="0"/>
          </a:p>
          <a:p>
            <a:r>
              <a:rPr lang="en-US" dirty="0" smtClean="0"/>
              <a:t>Don’t forget your student ID!</a:t>
            </a:r>
            <a:endParaRPr lang="en-US" dirty="0"/>
          </a:p>
        </p:txBody>
      </p:sp>
      <p:pic>
        <p:nvPicPr>
          <p:cNvPr id="26626" name="Picture 2" descr="http://www.canyons.edu/Offices/Facilities/PublishingImages/tlcimgp2583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199" y="3810000"/>
            <a:ext cx="3792047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18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If you liked this lesson and would like more information, consider attending: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sz="3000" dirty="0" smtClean="0"/>
              <a:t>Test Taking Strategies</a:t>
            </a:r>
          </a:p>
          <a:p>
            <a:r>
              <a:rPr lang="en-US" sz="3000" dirty="0" smtClean="0"/>
              <a:t>Timed Writing</a:t>
            </a:r>
          </a:p>
          <a:p>
            <a:r>
              <a:rPr lang="en-US" sz="3000" dirty="0" smtClean="0"/>
              <a:t>Note-Taking</a:t>
            </a:r>
          </a:p>
          <a:p>
            <a:endParaRPr lang="en-US" sz="3000" dirty="0"/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endParaRPr lang="en-US" sz="3000" dirty="0" smtClean="0"/>
          </a:p>
          <a:p>
            <a:pPr marL="114300" indent="0">
              <a:buNone/>
            </a:pPr>
            <a:endParaRPr lang="en-US" sz="3000" b="1" dirty="0" smtClean="0"/>
          </a:p>
          <a:p>
            <a:pPr marL="114300" indent="0">
              <a:buNone/>
            </a:pPr>
            <a:r>
              <a:rPr lang="en-US" sz="3000" b="1" dirty="0" smtClean="0"/>
              <a:t>Why </a:t>
            </a:r>
            <a:r>
              <a:rPr lang="en-US" sz="3000" b="1" dirty="0"/>
              <a:t>should you come back?</a:t>
            </a:r>
          </a:p>
          <a:p>
            <a:pPr marL="114300" indent="0">
              <a:buNone/>
            </a:pPr>
            <a:r>
              <a:rPr lang="en-US" sz="3000" dirty="0"/>
              <a:t>Students completing Supplemental Learning Activities had a 10% higher success rate across the disciplines, a 21% higher success rate in Math, and a 49% higher success rate in English courses.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http://www.skctechprep.org/images/computer-stud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52600"/>
            <a:ext cx="3876675" cy="258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6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Answer the reflection questions on your handout.</a:t>
            </a:r>
          </a:p>
          <a:p>
            <a:r>
              <a:rPr lang="en-US" dirty="0" smtClean="0"/>
              <a:t>Discuss your answers to the activities with a tutor.</a:t>
            </a:r>
            <a:endParaRPr lang="en-US" dirty="0"/>
          </a:p>
        </p:txBody>
      </p:sp>
      <p:pic>
        <p:nvPicPr>
          <p:cNvPr id="27652" name="Picture 4" descr="http://im1.indiancolleges.com/uploaded_images/article/Student-Girl-With-Problems-Thinking,-Isolated-On-White-Background_348X26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667000"/>
            <a:ext cx="4914900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26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Scoring the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did not answer any questions, you get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100%!  You followed instructions perfectly!</a:t>
            </a:r>
          </a:p>
          <a:p>
            <a:r>
              <a:rPr lang="en-US" dirty="0" smtClean="0"/>
              <a:t>If you answered any of the questions, review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the first instruction:  </a:t>
            </a:r>
          </a:p>
          <a:p>
            <a:pPr marL="0" indent="0" algn="ctr">
              <a:buNone/>
            </a:pPr>
            <a:r>
              <a:rPr lang="en-US" b="1" dirty="0" smtClean="0"/>
              <a:t>Read everything before starting.</a:t>
            </a:r>
          </a:p>
          <a:p>
            <a:pPr marL="0" indent="0" algn="ctr">
              <a:buNone/>
            </a:pPr>
            <a:endParaRPr lang="en-US" b="1" dirty="0" smtClean="0"/>
          </a:p>
          <a:p>
            <a:r>
              <a:rPr lang="en-US" dirty="0" smtClean="0"/>
              <a:t>You should have read the entire exercise without answering any questions first.</a:t>
            </a:r>
          </a:p>
        </p:txBody>
      </p:sp>
      <p:pic>
        <p:nvPicPr>
          <p:cNvPr id="3074" name="Picture 2" descr="https://encrypted-tbn2.gstatic.com/images?q=tbn:ANd9GcQG17RT7xQYgwcawzg5tNYv3m6yzlH8a8TaeQWg6j6CowHmAY4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447800"/>
            <a:ext cx="163502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41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try one more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wanted to vote for Al Gore, which circle would you ink?</a:t>
            </a:r>
            <a:endParaRPr lang="en-US" dirty="0"/>
          </a:p>
        </p:txBody>
      </p:sp>
      <p:pic>
        <p:nvPicPr>
          <p:cNvPr id="1028" name="Picture 4" descr="http://www.brennancenter.org/page/-/newsletter/New%20Pi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286000"/>
            <a:ext cx="6248400" cy="402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74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Scoring the Second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picked the third circle, you are correct!</a:t>
            </a:r>
            <a:endParaRPr lang="en-US" dirty="0"/>
          </a:p>
        </p:txBody>
      </p:sp>
      <p:pic>
        <p:nvPicPr>
          <p:cNvPr id="4" name="Picture 4" descr="http://www.brennancenter.org/page/-/newsletter/New%20Pi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209800"/>
            <a:ext cx="6248400" cy="402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onut 4"/>
          <p:cNvSpPr/>
          <p:nvPr/>
        </p:nvSpPr>
        <p:spPr>
          <a:xfrm>
            <a:off x="4305300" y="3040380"/>
            <a:ext cx="533400" cy="533400"/>
          </a:xfrm>
          <a:prstGeom prst="don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62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Explaining the Second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second quiz shows a butterfly ballot from the 2000 Presidential election.</a:t>
            </a:r>
          </a:p>
          <a:p>
            <a:r>
              <a:rPr lang="en-US" dirty="0" smtClean="0"/>
              <a:t>19,000 butterfly ballots in Palm Beach, Florida were thrown out because voters voted for more than one Presidential candidate.</a:t>
            </a:r>
          </a:p>
          <a:p>
            <a:r>
              <a:rPr lang="en-US" dirty="0" smtClean="0"/>
              <a:t>These voters didn’t understand—or didn’t read—the instructions on the ballot.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20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 why is it important to follow instructions?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Following instructions will help you get a better grade on an assignment</a:t>
            </a:r>
          </a:p>
          <a:p>
            <a:r>
              <a:rPr lang="en-US" dirty="0" smtClean="0"/>
              <a:t>Following instructions will help make sure that you learn the required information/skills from a class or assignment</a:t>
            </a:r>
          </a:p>
          <a:p>
            <a:r>
              <a:rPr lang="en-US" dirty="0" smtClean="0"/>
              <a:t>Following instructions will help you have positive interactions with your instructors</a:t>
            </a:r>
          </a:p>
          <a:p>
            <a:r>
              <a:rPr lang="en-US" dirty="0" smtClean="0"/>
              <a:t>Your employers (present or future) will expect it of you</a:t>
            </a:r>
          </a:p>
          <a:p>
            <a:r>
              <a:rPr lang="en-US" dirty="0" smtClean="0"/>
              <a:t>Failure to follow instructions thoroughly could result in a failing grade.</a:t>
            </a:r>
            <a:endParaRPr lang="en-US" dirty="0"/>
          </a:p>
        </p:txBody>
      </p:sp>
      <p:pic>
        <p:nvPicPr>
          <p:cNvPr id="4098" name="Picture 2" descr="http://2.bp.blogspot.com/_obuJBgNlxdw/TSaZ8cG40tI/AAAAAAAAACI/Wp_FPNqz2vk/s1600/grade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029200"/>
            <a:ext cx="1603828" cy="155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7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will I find instructions?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1600200"/>
            <a:ext cx="5257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You may find instructions in many different places.  For the purposes of this lesson, we will focus on:</a:t>
            </a:r>
          </a:p>
          <a:p>
            <a:r>
              <a:rPr lang="en-US" dirty="0" smtClean="0"/>
              <a:t>Syllabus</a:t>
            </a:r>
          </a:p>
          <a:p>
            <a:r>
              <a:rPr lang="en-US" dirty="0" smtClean="0"/>
              <a:t>Assignment Prompts</a:t>
            </a:r>
          </a:p>
          <a:p>
            <a:r>
              <a:rPr lang="en-US" dirty="0" smtClean="0"/>
              <a:t>Online class:  orientation letter</a:t>
            </a:r>
          </a:p>
          <a:p>
            <a:r>
              <a:rPr lang="en-US" dirty="0" smtClean="0"/>
              <a:t>In class (verbal or written)</a:t>
            </a:r>
            <a:endParaRPr lang="en-US" dirty="0"/>
          </a:p>
        </p:txBody>
      </p:sp>
      <p:pic>
        <p:nvPicPr>
          <p:cNvPr id="5122" name="Picture 2" descr="http://thepowerplayermag.com/wp-content/uploads/2014/03/buine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09800"/>
            <a:ext cx="2756169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19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tch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491</TotalTime>
  <Words>1962</Words>
  <Application>Microsoft Office PowerPoint</Application>
  <PresentationFormat>On-screen Show (4:3)</PresentationFormat>
  <Paragraphs>223</Paragraphs>
  <Slides>35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Thatch</vt:lpstr>
      <vt:lpstr>How to Follow Instructions</vt:lpstr>
      <vt:lpstr>Exercise 1</vt:lpstr>
      <vt:lpstr>Exercise Continued</vt:lpstr>
      <vt:lpstr>Scoring the Exercise</vt:lpstr>
      <vt:lpstr>Let’s try one more exercise</vt:lpstr>
      <vt:lpstr>Scoring the Second Exercise</vt:lpstr>
      <vt:lpstr>Explaining the Second Exercise</vt:lpstr>
      <vt:lpstr>So why is it important to follow instructions?</vt:lpstr>
      <vt:lpstr>Where will I find instructions?</vt:lpstr>
      <vt:lpstr>Syllabus</vt:lpstr>
      <vt:lpstr>Syllabus Components</vt:lpstr>
      <vt:lpstr>Using the Syllabus</vt:lpstr>
      <vt:lpstr>Activity 1</vt:lpstr>
      <vt:lpstr>Assignment Prompts</vt:lpstr>
      <vt:lpstr>Assignment Prompt Components</vt:lpstr>
      <vt:lpstr>Using an Assignment Prompt</vt:lpstr>
      <vt:lpstr>Activity 2</vt:lpstr>
      <vt:lpstr>Using the Prompt as a Prewriting Tool</vt:lpstr>
      <vt:lpstr>Define the Writing Task</vt:lpstr>
      <vt:lpstr>Key Words that Shape the Writing Task</vt:lpstr>
      <vt:lpstr>Find Your Role as a Writer</vt:lpstr>
      <vt:lpstr>Address Your Audience Appropriately</vt:lpstr>
      <vt:lpstr>Integrate Convincing Evidence and Examples</vt:lpstr>
      <vt:lpstr>Use the Required Format</vt:lpstr>
      <vt:lpstr>Activity 3</vt:lpstr>
      <vt:lpstr>Other Places for Instructions</vt:lpstr>
      <vt:lpstr>Online Classes</vt:lpstr>
      <vt:lpstr>Instructions in Class  (Spoken or Written)</vt:lpstr>
      <vt:lpstr>How to Ask for Help</vt:lpstr>
      <vt:lpstr>Asking Your Instructor for Help</vt:lpstr>
      <vt:lpstr>Talking with Your Instructor</vt:lpstr>
      <vt:lpstr>Overcoming Fear</vt:lpstr>
      <vt:lpstr>Preparing for a Tutoring Session at The Learning Center</vt:lpstr>
      <vt:lpstr>If you liked this lesson and would like more information, consider attending:</vt:lpstr>
      <vt:lpstr>Reflection</vt:lpstr>
    </vt:vector>
  </TitlesOfParts>
  <Company>College of the Canyons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Follow Instructions</dc:title>
  <dc:creator>Windows User</dc:creator>
  <cp:lastModifiedBy>Windows User</cp:lastModifiedBy>
  <cp:revision>42</cp:revision>
  <dcterms:created xsi:type="dcterms:W3CDTF">2014-02-19T19:34:18Z</dcterms:created>
  <dcterms:modified xsi:type="dcterms:W3CDTF">2014-05-21T17:37:00Z</dcterms:modified>
</cp:coreProperties>
</file>