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31"/>
  </p:handoutMasterIdLst>
  <p:sldIdLst>
    <p:sldId id="256" r:id="rId2"/>
    <p:sldId id="283" r:id="rId3"/>
    <p:sldId id="257" r:id="rId4"/>
    <p:sldId id="258" r:id="rId5"/>
    <p:sldId id="271" r:id="rId6"/>
    <p:sldId id="272" r:id="rId7"/>
    <p:sldId id="273" r:id="rId8"/>
    <p:sldId id="274" r:id="rId9"/>
    <p:sldId id="259" r:id="rId10"/>
    <p:sldId id="275" r:id="rId11"/>
    <p:sldId id="260" r:id="rId12"/>
    <p:sldId id="261" r:id="rId13"/>
    <p:sldId id="262" r:id="rId14"/>
    <p:sldId id="263" r:id="rId15"/>
    <p:sldId id="264" r:id="rId16"/>
    <p:sldId id="276" r:id="rId17"/>
    <p:sldId id="277" r:id="rId18"/>
    <p:sldId id="278" r:id="rId19"/>
    <p:sldId id="279" r:id="rId20"/>
    <p:sldId id="280" r:id="rId21"/>
    <p:sldId id="281" r:id="rId22"/>
    <p:sldId id="284" r:id="rId23"/>
    <p:sldId id="266" r:id="rId24"/>
    <p:sldId id="282" r:id="rId25"/>
    <p:sldId id="267" r:id="rId26"/>
    <p:sldId id="268" r:id="rId27"/>
    <p:sldId id="285" r:id="rId28"/>
    <p:sldId id="269" r:id="rId29"/>
    <p:sldId id="27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>
      <p:cViewPr varScale="1">
        <p:scale>
          <a:sx n="87" d="100"/>
          <a:sy n="87" d="100"/>
        </p:scale>
        <p:origin x="11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800EB-1DFC-4971-B759-C65197E6510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39D734-260C-4B42-A822-E959D15F13F3}">
      <dgm:prSet phldrT="[Text]"/>
      <dgm:spPr/>
      <dgm:t>
        <a:bodyPr/>
        <a:lstStyle/>
        <a:p>
          <a:r>
            <a:rPr lang="en-US" dirty="0" smtClean="0"/>
            <a:t>Before a Lecture:</a:t>
          </a:r>
          <a:endParaRPr lang="en-US" dirty="0"/>
        </a:p>
      </dgm:t>
    </dgm:pt>
    <dgm:pt modelId="{32567801-8794-44EE-8AD7-6979DD1F64A9}" type="parTrans" cxnId="{F2A860FE-AB53-44C4-A381-A6AAF93F2AB1}">
      <dgm:prSet/>
      <dgm:spPr/>
      <dgm:t>
        <a:bodyPr/>
        <a:lstStyle/>
        <a:p>
          <a:endParaRPr lang="en-US"/>
        </a:p>
      </dgm:t>
    </dgm:pt>
    <dgm:pt modelId="{E2FF261A-4165-4CB6-8937-AEED332B9984}" type="sibTrans" cxnId="{F2A860FE-AB53-44C4-A381-A6AAF93F2AB1}">
      <dgm:prSet/>
      <dgm:spPr/>
      <dgm:t>
        <a:bodyPr/>
        <a:lstStyle/>
        <a:p>
          <a:endParaRPr lang="en-US"/>
        </a:p>
      </dgm:t>
    </dgm:pt>
    <dgm:pt modelId="{42E11BA2-5B42-4818-9F9B-BA8476E839E8}">
      <dgm:prSet phldrT="[Text]"/>
      <dgm:spPr/>
      <dgm:t>
        <a:bodyPr/>
        <a:lstStyle/>
        <a:p>
          <a:r>
            <a:rPr lang="en-US" dirty="0" smtClean="0"/>
            <a:t>During a Lecture:</a:t>
          </a:r>
          <a:endParaRPr lang="en-US" dirty="0"/>
        </a:p>
      </dgm:t>
    </dgm:pt>
    <dgm:pt modelId="{3ECC91F5-55BB-4940-99A6-3F808CE1EDB7}" type="parTrans" cxnId="{4530976B-610F-43E6-A9E5-ED01AF429597}">
      <dgm:prSet/>
      <dgm:spPr/>
      <dgm:t>
        <a:bodyPr/>
        <a:lstStyle/>
        <a:p>
          <a:endParaRPr lang="en-US"/>
        </a:p>
      </dgm:t>
    </dgm:pt>
    <dgm:pt modelId="{83948453-B750-4D3E-B377-FAF0A28E9920}" type="sibTrans" cxnId="{4530976B-610F-43E6-A9E5-ED01AF429597}">
      <dgm:prSet/>
      <dgm:spPr/>
      <dgm:t>
        <a:bodyPr/>
        <a:lstStyle/>
        <a:p>
          <a:endParaRPr lang="en-US"/>
        </a:p>
      </dgm:t>
    </dgm:pt>
    <dgm:pt modelId="{DC0CE2AE-928D-4DBC-ADAF-A912E2250D2F}">
      <dgm:prSet phldrT="[Text]"/>
      <dgm:spPr/>
      <dgm:t>
        <a:bodyPr/>
        <a:lstStyle/>
        <a:p>
          <a:r>
            <a:rPr lang="en-US" dirty="0" smtClean="0"/>
            <a:t>Set aside distractions</a:t>
          </a:r>
          <a:endParaRPr lang="en-US" dirty="0"/>
        </a:p>
      </dgm:t>
    </dgm:pt>
    <dgm:pt modelId="{4B62D535-C2CD-4C33-84C9-792EC4A7AC3D}" type="parTrans" cxnId="{E0FBF15D-171C-42A0-ACFB-640F10A1C0A1}">
      <dgm:prSet/>
      <dgm:spPr/>
      <dgm:t>
        <a:bodyPr/>
        <a:lstStyle/>
        <a:p>
          <a:endParaRPr lang="en-US"/>
        </a:p>
      </dgm:t>
    </dgm:pt>
    <dgm:pt modelId="{BFD86890-D9B9-4FAB-935C-CC8E87F361A8}" type="sibTrans" cxnId="{E0FBF15D-171C-42A0-ACFB-640F10A1C0A1}">
      <dgm:prSet/>
      <dgm:spPr/>
      <dgm:t>
        <a:bodyPr/>
        <a:lstStyle/>
        <a:p>
          <a:endParaRPr lang="en-US"/>
        </a:p>
      </dgm:t>
    </dgm:pt>
    <dgm:pt modelId="{64A27292-DB2C-4C03-89D4-4E90DF540183}">
      <dgm:prSet phldrT="[Text]"/>
      <dgm:spPr/>
      <dgm:t>
        <a:bodyPr/>
        <a:lstStyle/>
        <a:p>
          <a:r>
            <a:rPr lang="en-US" dirty="0" smtClean="0"/>
            <a:t>Read any assigned materials before class</a:t>
          </a:r>
          <a:endParaRPr lang="en-US" dirty="0"/>
        </a:p>
      </dgm:t>
    </dgm:pt>
    <dgm:pt modelId="{1869E92D-D969-41E9-A2D7-44520FA34133}" type="parTrans" cxnId="{3F93A2C3-0E6B-4957-87BF-D14C52F3793A}">
      <dgm:prSet/>
      <dgm:spPr/>
      <dgm:t>
        <a:bodyPr/>
        <a:lstStyle/>
        <a:p>
          <a:endParaRPr lang="en-US"/>
        </a:p>
      </dgm:t>
    </dgm:pt>
    <dgm:pt modelId="{E1F52543-2124-4ABB-9FD6-4F82DEEC0420}" type="sibTrans" cxnId="{3F93A2C3-0E6B-4957-87BF-D14C52F3793A}">
      <dgm:prSet/>
      <dgm:spPr/>
      <dgm:t>
        <a:bodyPr/>
        <a:lstStyle/>
        <a:p>
          <a:endParaRPr lang="en-US"/>
        </a:p>
      </dgm:t>
    </dgm:pt>
    <dgm:pt modelId="{FDD529B2-F597-4994-A47B-E8ECEC393BB0}">
      <dgm:prSet phldrT="[Text]"/>
      <dgm:spPr/>
      <dgm:t>
        <a:bodyPr/>
        <a:lstStyle/>
        <a:p>
          <a:r>
            <a:rPr lang="en-US" dirty="0" smtClean="0"/>
            <a:t>Mentally review what you already know about the subject</a:t>
          </a:r>
          <a:endParaRPr lang="en-US" dirty="0"/>
        </a:p>
      </dgm:t>
    </dgm:pt>
    <dgm:pt modelId="{E0682062-5EC7-4A31-AD26-5354EA93E459}" type="parTrans" cxnId="{2A8BCD7A-4D77-41A2-8339-C6AED2FF43A1}">
      <dgm:prSet/>
      <dgm:spPr/>
      <dgm:t>
        <a:bodyPr/>
        <a:lstStyle/>
        <a:p>
          <a:endParaRPr lang="en-US"/>
        </a:p>
      </dgm:t>
    </dgm:pt>
    <dgm:pt modelId="{F0F76EA7-634E-4D1A-A393-DE4980B593F4}" type="sibTrans" cxnId="{2A8BCD7A-4D77-41A2-8339-C6AED2FF43A1}">
      <dgm:prSet/>
      <dgm:spPr/>
      <dgm:t>
        <a:bodyPr/>
        <a:lstStyle/>
        <a:p>
          <a:endParaRPr lang="en-US"/>
        </a:p>
      </dgm:t>
    </dgm:pt>
    <dgm:pt modelId="{D8763127-9722-4799-8A01-08202F8517F3}">
      <dgm:prSet phldrT="[Text]"/>
      <dgm:spPr/>
      <dgm:t>
        <a:bodyPr/>
        <a:lstStyle/>
        <a:p>
          <a:r>
            <a:rPr lang="en-US" dirty="0" smtClean="0"/>
            <a:t>Be open-minded</a:t>
          </a:r>
          <a:endParaRPr lang="en-US" dirty="0"/>
        </a:p>
      </dgm:t>
    </dgm:pt>
    <dgm:pt modelId="{CE518AA5-5D68-4FC4-A300-4549C7089DC0}" type="parTrans" cxnId="{9847B808-71C0-4AC0-A2CE-38EDC3A738F3}">
      <dgm:prSet/>
      <dgm:spPr/>
      <dgm:t>
        <a:bodyPr/>
        <a:lstStyle/>
        <a:p>
          <a:endParaRPr lang="en-US"/>
        </a:p>
      </dgm:t>
    </dgm:pt>
    <dgm:pt modelId="{0EC8620C-FDE4-45C6-A264-169BE6F584B3}" type="sibTrans" cxnId="{9847B808-71C0-4AC0-A2CE-38EDC3A738F3}">
      <dgm:prSet/>
      <dgm:spPr/>
      <dgm:t>
        <a:bodyPr/>
        <a:lstStyle/>
        <a:p>
          <a:endParaRPr lang="en-US"/>
        </a:p>
      </dgm:t>
    </dgm:pt>
    <dgm:pt modelId="{6EE0272A-75BA-41AF-A806-B99B1C1241FD}">
      <dgm:prSet phldrT="[Text]"/>
      <dgm:spPr/>
      <dgm:t>
        <a:bodyPr/>
        <a:lstStyle/>
        <a:p>
          <a:r>
            <a:rPr lang="en-US" dirty="0" smtClean="0"/>
            <a:t>Focus on the person communicating</a:t>
          </a:r>
          <a:endParaRPr lang="en-US" dirty="0"/>
        </a:p>
      </dgm:t>
    </dgm:pt>
    <dgm:pt modelId="{572F4C4D-7BED-47EC-918B-F2BA7E623E61}" type="parTrans" cxnId="{1EF982C5-E1BD-4DD8-8012-C22D39D322C8}">
      <dgm:prSet/>
      <dgm:spPr/>
      <dgm:t>
        <a:bodyPr/>
        <a:lstStyle/>
        <a:p>
          <a:endParaRPr lang="en-US"/>
        </a:p>
      </dgm:t>
    </dgm:pt>
    <dgm:pt modelId="{6B1E0F05-A158-4498-83AB-981DD103D683}" type="sibTrans" cxnId="{1EF982C5-E1BD-4DD8-8012-C22D39D322C8}">
      <dgm:prSet/>
      <dgm:spPr/>
      <dgm:t>
        <a:bodyPr/>
        <a:lstStyle/>
        <a:p>
          <a:endParaRPr lang="en-US"/>
        </a:p>
      </dgm:t>
    </dgm:pt>
    <dgm:pt modelId="{E5107F46-1F5D-4EB8-8468-96A89605A4D3}">
      <dgm:prSet phldrT="[Text]"/>
      <dgm:spPr/>
      <dgm:t>
        <a:bodyPr/>
        <a:lstStyle/>
        <a:p>
          <a:r>
            <a:rPr lang="en-US" dirty="0" smtClean="0"/>
            <a:t>Determine the speaker’s main point</a:t>
          </a:r>
          <a:endParaRPr lang="en-US" dirty="0"/>
        </a:p>
      </dgm:t>
    </dgm:pt>
    <dgm:pt modelId="{F2CA824C-95AA-4F54-ADC6-F1BF5B572E07}" type="parTrans" cxnId="{EB614455-89F0-4107-9D08-A8C7ED277F26}">
      <dgm:prSet/>
      <dgm:spPr/>
      <dgm:t>
        <a:bodyPr/>
        <a:lstStyle/>
        <a:p>
          <a:endParaRPr lang="en-US"/>
        </a:p>
      </dgm:t>
    </dgm:pt>
    <dgm:pt modelId="{42694C7E-8361-4CED-8F61-A4C77FC54A2E}" type="sibTrans" cxnId="{EB614455-89F0-4107-9D08-A8C7ED277F26}">
      <dgm:prSet/>
      <dgm:spPr/>
      <dgm:t>
        <a:bodyPr/>
        <a:lstStyle/>
        <a:p>
          <a:endParaRPr lang="en-US"/>
        </a:p>
      </dgm:t>
    </dgm:pt>
    <dgm:pt modelId="{1BFBAE34-BE8E-442C-AF93-2A6897332012}">
      <dgm:prSet phldrT="[Text]"/>
      <dgm:spPr/>
      <dgm:t>
        <a:bodyPr/>
        <a:lstStyle/>
        <a:p>
          <a:r>
            <a:rPr lang="en-US" dirty="0" smtClean="0"/>
            <a:t>Actively respond to questions and directions</a:t>
          </a:r>
          <a:endParaRPr lang="en-US" dirty="0"/>
        </a:p>
      </dgm:t>
    </dgm:pt>
    <dgm:pt modelId="{C2625283-6303-42D4-B5F1-73D422A8E7D2}" type="parTrans" cxnId="{C7B99EBF-33F1-4061-9B01-8A6E8F6CDA7E}">
      <dgm:prSet/>
      <dgm:spPr/>
      <dgm:t>
        <a:bodyPr/>
        <a:lstStyle/>
        <a:p>
          <a:endParaRPr lang="en-US"/>
        </a:p>
      </dgm:t>
    </dgm:pt>
    <dgm:pt modelId="{3587C622-C59E-4CF3-8955-AE4A6D1D48C3}" type="sibTrans" cxnId="{C7B99EBF-33F1-4061-9B01-8A6E8F6CDA7E}">
      <dgm:prSet/>
      <dgm:spPr/>
      <dgm:t>
        <a:bodyPr/>
        <a:lstStyle/>
        <a:p>
          <a:endParaRPr lang="en-US"/>
        </a:p>
      </dgm:t>
    </dgm:pt>
    <dgm:pt modelId="{80828E14-0FB1-473C-9F50-4BAF85C38C48}" type="pres">
      <dgm:prSet presAssocID="{F8E800EB-1DFC-4971-B759-C65197E6510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371479-4651-4E39-B7A7-72121D3F4F50}" type="pres">
      <dgm:prSet presAssocID="{4139D734-260C-4B42-A822-E959D15F13F3}" presName="node" presStyleLbl="node1" presStyleIdx="0" presStyleCnt="2" custScaleX="236490" custLinFactNeighborX="-4097" custLinFactNeighborY="-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8F05B-294B-42C6-ADD6-D60DE12BFE12}" type="pres">
      <dgm:prSet presAssocID="{E2FF261A-4165-4CB6-8937-AEED332B9984}" presName="sibTrans" presStyleCnt="0"/>
      <dgm:spPr/>
    </dgm:pt>
    <dgm:pt modelId="{5728C1FB-B88B-48FC-BADB-619BC9ADB9FE}" type="pres">
      <dgm:prSet presAssocID="{42E11BA2-5B42-4818-9F9B-BA8476E839E8}" presName="node" presStyleLbl="node1" presStyleIdx="1" presStyleCnt="2" custScaleX="236763" custLinFactX="-10026" custLinFactNeighborX="-100000" custLinFactNeighborY="542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A860FE-AB53-44C4-A381-A6AAF93F2AB1}" srcId="{F8E800EB-1DFC-4971-B759-C65197E65102}" destId="{4139D734-260C-4B42-A822-E959D15F13F3}" srcOrd="0" destOrd="0" parTransId="{32567801-8794-44EE-8AD7-6979DD1F64A9}" sibTransId="{E2FF261A-4165-4CB6-8937-AEED332B9984}"/>
    <dgm:cxn modelId="{4530976B-610F-43E6-A9E5-ED01AF429597}" srcId="{F8E800EB-1DFC-4971-B759-C65197E65102}" destId="{42E11BA2-5B42-4818-9F9B-BA8476E839E8}" srcOrd="1" destOrd="0" parTransId="{3ECC91F5-55BB-4940-99A6-3F808CE1EDB7}" sibTransId="{83948453-B750-4D3E-B377-FAF0A28E9920}"/>
    <dgm:cxn modelId="{1EF982C5-E1BD-4DD8-8012-C22D39D322C8}" srcId="{42E11BA2-5B42-4818-9F9B-BA8476E839E8}" destId="{6EE0272A-75BA-41AF-A806-B99B1C1241FD}" srcOrd="0" destOrd="0" parTransId="{572F4C4D-7BED-47EC-918B-F2BA7E623E61}" sibTransId="{6B1E0F05-A158-4498-83AB-981DD103D683}"/>
    <dgm:cxn modelId="{EB614455-89F0-4107-9D08-A8C7ED277F26}" srcId="{42E11BA2-5B42-4818-9F9B-BA8476E839E8}" destId="{E5107F46-1F5D-4EB8-8468-96A89605A4D3}" srcOrd="1" destOrd="0" parTransId="{F2CA824C-95AA-4F54-ADC6-F1BF5B572E07}" sibTransId="{42694C7E-8361-4CED-8F61-A4C77FC54A2E}"/>
    <dgm:cxn modelId="{22FCBACB-18DF-44AF-8987-F4958ECAC703}" type="presOf" srcId="{42E11BA2-5B42-4818-9F9B-BA8476E839E8}" destId="{5728C1FB-B88B-48FC-BADB-619BC9ADB9FE}" srcOrd="0" destOrd="0" presId="urn:microsoft.com/office/officeart/2005/8/layout/default"/>
    <dgm:cxn modelId="{C7B99EBF-33F1-4061-9B01-8A6E8F6CDA7E}" srcId="{42E11BA2-5B42-4818-9F9B-BA8476E839E8}" destId="{1BFBAE34-BE8E-442C-AF93-2A6897332012}" srcOrd="2" destOrd="0" parTransId="{C2625283-6303-42D4-B5F1-73D422A8E7D2}" sibTransId="{3587C622-C59E-4CF3-8955-AE4A6D1D48C3}"/>
    <dgm:cxn modelId="{F0E9FE2E-9AD7-4A36-A0F3-2FBDBC51D1CD}" type="presOf" srcId="{6EE0272A-75BA-41AF-A806-B99B1C1241FD}" destId="{5728C1FB-B88B-48FC-BADB-619BC9ADB9FE}" srcOrd="0" destOrd="1" presId="urn:microsoft.com/office/officeart/2005/8/layout/default"/>
    <dgm:cxn modelId="{88F86894-A58D-4994-9863-EF2C60078CDC}" type="presOf" srcId="{FDD529B2-F597-4994-A47B-E8ECEC393BB0}" destId="{96371479-4651-4E39-B7A7-72121D3F4F50}" srcOrd="0" destOrd="3" presId="urn:microsoft.com/office/officeart/2005/8/layout/default"/>
    <dgm:cxn modelId="{D6227698-7424-4199-A7DB-1C898F66C610}" type="presOf" srcId="{D8763127-9722-4799-8A01-08202F8517F3}" destId="{96371479-4651-4E39-B7A7-72121D3F4F50}" srcOrd="0" destOrd="4" presId="urn:microsoft.com/office/officeart/2005/8/layout/default"/>
    <dgm:cxn modelId="{2A8BCD7A-4D77-41A2-8339-C6AED2FF43A1}" srcId="{4139D734-260C-4B42-A822-E959D15F13F3}" destId="{FDD529B2-F597-4994-A47B-E8ECEC393BB0}" srcOrd="2" destOrd="0" parTransId="{E0682062-5EC7-4A31-AD26-5354EA93E459}" sibTransId="{F0F76EA7-634E-4D1A-A393-DE4980B593F4}"/>
    <dgm:cxn modelId="{A3F3E34D-D15A-4CCC-ADD3-570AC8937598}" type="presOf" srcId="{64A27292-DB2C-4C03-89D4-4E90DF540183}" destId="{96371479-4651-4E39-B7A7-72121D3F4F50}" srcOrd="0" destOrd="2" presId="urn:microsoft.com/office/officeart/2005/8/layout/default"/>
    <dgm:cxn modelId="{E0FBF15D-171C-42A0-ACFB-640F10A1C0A1}" srcId="{4139D734-260C-4B42-A822-E959D15F13F3}" destId="{DC0CE2AE-928D-4DBC-ADAF-A912E2250D2F}" srcOrd="0" destOrd="0" parTransId="{4B62D535-C2CD-4C33-84C9-792EC4A7AC3D}" sibTransId="{BFD86890-D9B9-4FAB-935C-CC8E87F361A8}"/>
    <dgm:cxn modelId="{A8590DBB-6586-49C1-A41C-5CF12A85BCEE}" type="presOf" srcId="{4139D734-260C-4B42-A822-E959D15F13F3}" destId="{96371479-4651-4E39-B7A7-72121D3F4F50}" srcOrd="0" destOrd="0" presId="urn:microsoft.com/office/officeart/2005/8/layout/default"/>
    <dgm:cxn modelId="{55DAE52B-5162-43BF-A4A0-66843E7086F8}" type="presOf" srcId="{F8E800EB-1DFC-4971-B759-C65197E65102}" destId="{80828E14-0FB1-473C-9F50-4BAF85C38C48}" srcOrd="0" destOrd="0" presId="urn:microsoft.com/office/officeart/2005/8/layout/default"/>
    <dgm:cxn modelId="{B93B54A0-AD8E-48ED-871A-1CDF21C1A190}" type="presOf" srcId="{1BFBAE34-BE8E-442C-AF93-2A6897332012}" destId="{5728C1FB-B88B-48FC-BADB-619BC9ADB9FE}" srcOrd="0" destOrd="3" presId="urn:microsoft.com/office/officeart/2005/8/layout/default"/>
    <dgm:cxn modelId="{9847B808-71C0-4AC0-A2CE-38EDC3A738F3}" srcId="{4139D734-260C-4B42-A822-E959D15F13F3}" destId="{D8763127-9722-4799-8A01-08202F8517F3}" srcOrd="3" destOrd="0" parTransId="{CE518AA5-5D68-4FC4-A300-4549C7089DC0}" sibTransId="{0EC8620C-FDE4-45C6-A264-169BE6F584B3}"/>
    <dgm:cxn modelId="{3F93A2C3-0E6B-4957-87BF-D14C52F3793A}" srcId="{4139D734-260C-4B42-A822-E959D15F13F3}" destId="{64A27292-DB2C-4C03-89D4-4E90DF540183}" srcOrd="1" destOrd="0" parTransId="{1869E92D-D969-41E9-A2D7-44520FA34133}" sibTransId="{E1F52543-2124-4ABB-9FD6-4F82DEEC0420}"/>
    <dgm:cxn modelId="{489C0788-F13E-4DAE-A408-4799EBFC125B}" type="presOf" srcId="{DC0CE2AE-928D-4DBC-ADAF-A912E2250D2F}" destId="{96371479-4651-4E39-B7A7-72121D3F4F50}" srcOrd="0" destOrd="1" presId="urn:microsoft.com/office/officeart/2005/8/layout/default"/>
    <dgm:cxn modelId="{6ED791B4-702A-43D7-9685-B2D95D2EBDF4}" type="presOf" srcId="{E5107F46-1F5D-4EB8-8468-96A89605A4D3}" destId="{5728C1FB-B88B-48FC-BADB-619BC9ADB9FE}" srcOrd="0" destOrd="2" presId="urn:microsoft.com/office/officeart/2005/8/layout/default"/>
    <dgm:cxn modelId="{3AEE0541-D3C0-45FC-8EAD-1DCF07C4C0DF}" type="presParOf" srcId="{80828E14-0FB1-473C-9F50-4BAF85C38C48}" destId="{96371479-4651-4E39-B7A7-72121D3F4F50}" srcOrd="0" destOrd="0" presId="urn:microsoft.com/office/officeart/2005/8/layout/default"/>
    <dgm:cxn modelId="{7B9F2A9B-0D3A-449D-AA0A-65E1BEAA947E}" type="presParOf" srcId="{80828E14-0FB1-473C-9F50-4BAF85C38C48}" destId="{5788F05B-294B-42C6-ADD6-D60DE12BFE12}" srcOrd="1" destOrd="0" presId="urn:microsoft.com/office/officeart/2005/8/layout/default"/>
    <dgm:cxn modelId="{0CEBF2D8-69D7-4A0A-9E8F-1A935DB86D7C}" type="presParOf" srcId="{80828E14-0FB1-473C-9F50-4BAF85C38C48}" destId="{5728C1FB-B88B-48FC-BADB-619BC9ADB9F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BD874-DD6B-466C-9F39-158A42E4B658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AC5EE-015F-4CEA-BA2E-A5586588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72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907-3EB2-4C20-BE11-5B520C66B16D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ED300E-5B1F-4E8D-95A7-7119E92174D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907-3EB2-4C20-BE11-5B520C66B16D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300E-5B1F-4E8D-95A7-7119E9217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907-3EB2-4C20-BE11-5B520C66B16D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300E-5B1F-4E8D-95A7-7119E9217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907-3EB2-4C20-BE11-5B520C66B16D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300E-5B1F-4E8D-95A7-7119E9217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907-3EB2-4C20-BE11-5B520C66B16D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300E-5B1F-4E8D-95A7-7119E92174D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907-3EB2-4C20-BE11-5B520C66B16D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300E-5B1F-4E8D-95A7-7119E9217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907-3EB2-4C20-BE11-5B520C66B16D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300E-5B1F-4E8D-95A7-7119E9217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907-3EB2-4C20-BE11-5B520C66B16D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300E-5B1F-4E8D-95A7-7119E9217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907-3EB2-4C20-BE11-5B520C66B16D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300E-5B1F-4E8D-95A7-7119E9217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907-3EB2-4C20-BE11-5B520C66B16D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300E-5B1F-4E8D-95A7-7119E92174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907-3EB2-4C20-BE11-5B520C66B16D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300E-5B1F-4E8D-95A7-7119E92174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E25E907-3EB2-4C20-BE11-5B520C66B16D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D300E-5B1F-4E8D-95A7-7119E92174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227388"/>
            <a:ext cx="6629400" cy="1219200"/>
          </a:xfrm>
        </p:spPr>
        <p:txBody>
          <a:bodyPr/>
          <a:lstStyle/>
          <a:p>
            <a:r>
              <a:rPr lang="en-US" dirty="0" smtClean="0"/>
              <a:t>Note-taking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419600"/>
            <a:ext cx="1600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taking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Cornell</a:t>
            </a:r>
          </a:p>
          <a:p>
            <a:r>
              <a:rPr lang="en-US" dirty="0" smtClean="0"/>
              <a:t>Outlining</a:t>
            </a:r>
          </a:p>
          <a:p>
            <a:r>
              <a:rPr lang="en-US" dirty="0" smtClean="0"/>
              <a:t>Mapping</a:t>
            </a:r>
          </a:p>
          <a:p>
            <a:r>
              <a:rPr lang="en-US" dirty="0" smtClean="0"/>
              <a:t>Charting</a:t>
            </a:r>
          </a:p>
          <a:p>
            <a:r>
              <a:rPr lang="en-US" dirty="0" smtClean="0"/>
              <a:t>Parallel Note-Taking</a:t>
            </a:r>
          </a:p>
        </p:txBody>
      </p:sp>
      <p:pic>
        <p:nvPicPr>
          <p:cNvPr id="7170" name="Picture 2" descr="http://cdn-4.lifehack.org/wp-content/files/2012/05/note_taking_softw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2600"/>
            <a:ext cx="2847975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8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Cornell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4724400" cy="4373563"/>
          </a:xfrm>
        </p:spPr>
        <p:txBody>
          <a:bodyPr/>
          <a:lstStyle/>
          <a:p>
            <a:r>
              <a:rPr lang="en-US" dirty="0"/>
              <a:t>Cornell notes </a:t>
            </a:r>
            <a:r>
              <a:rPr lang="en-US" dirty="0" smtClean="0"/>
              <a:t>are a specific system for organizing notes.</a:t>
            </a:r>
            <a:endParaRPr lang="en-US" dirty="0"/>
          </a:p>
          <a:p>
            <a:r>
              <a:rPr lang="en-US" dirty="0" smtClean="0"/>
              <a:t>Cornell notes have three parts:</a:t>
            </a:r>
          </a:p>
          <a:p>
            <a:pPr lvl="1"/>
            <a:r>
              <a:rPr lang="en-US" dirty="0" smtClean="0"/>
              <a:t>A left column with cues (questions, key words)</a:t>
            </a:r>
          </a:p>
          <a:p>
            <a:pPr lvl="1"/>
            <a:r>
              <a:rPr lang="en-US" dirty="0" smtClean="0"/>
              <a:t>A right column with information from the lecture</a:t>
            </a:r>
          </a:p>
          <a:p>
            <a:pPr lvl="1"/>
            <a:r>
              <a:rPr lang="en-US" dirty="0" smtClean="0"/>
              <a:t>A summary section at the bottom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03229"/>
              </p:ext>
            </p:extLst>
          </p:nvPr>
        </p:nvGraphicFramePr>
        <p:xfrm>
          <a:off x="4876800" y="1905000"/>
          <a:ext cx="4038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667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Note-Taking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are Cornell notes?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Cornell Notes are a specific method of taking notes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 goes on the left</a:t>
                      </a:r>
                      <a:r>
                        <a:rPr lang="en-US" baseline="0" dirty="0" smtClean="0"/>
                        <a:t> side?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the left</a:t>
                      </a:r>
                      <a:r>
                        <a:rPr lang="en-US" baseline="0" dirty="0" smtClean="0"/>
                        <a:t> column, write questions or key words that relate to information on the right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Cornell</a:t>
                      </a:r>
                      <a:r>
                        <a:rPr lang="en-US" baseline="0" dirty="0" smtClean="0"/>
                        <a:t> notes provide a specific organizational  structure for taking notes.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0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Cornell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begin, make a line or fold in your paper about 2 or 3 inches from the left margin</a:t>
            </a:r>
          </a:p>
          <a:p>
            <a:r>
              <a:rPr lang="en-US" dirty="0" smtClean="0"/>
              <a:t>Label your notes at the top of the page with the class, date, and topic of the lecture</a:t>
            </a:r>
            <a:endParaRPr lang="en-US" dirty="0"/>
          </a:p>
        </p:txBody>
      </p:sp>
      <p:pic>
        <p:nvPicPr>
          <p:cNvPr id="8194" name="Picture 2" descr="http://thisisdahlia.files.wordpress.com/2014/01/blank_noteboo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7600"/>
            <a:ext cx="412396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2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905000"/>
            <a:ext cx="4343400" cy="4373563"/>
          </a:xfrm>
        </p:spPr>
        <p:txBody>
          <a:bodyPr/>
          <a:lstStyle/>
          <a:p>
            <a:r>
              <a:rPr lang="en-US" dirty="0" smtClean="0"/>
              <a:t>During class, write down information from the lecture on the right side of the page</a:t>
            </a:r>
          </a:p>
          <a:p>
            <a:r>
              <a:rPr lang="en-US" dirty="0" smtClean="0"/>
              <a:t>When the instructor moves to a new topic, skip a few lines</a:t>
            </a:r>
            <a:endParaRPr lang="en-US" dirty="0"/>
          </a:p>
        </p:txBody>
      </p:sp>
      <p:pic>
        <p:nvPicPr>
          <p:cNvPr id="9218" name="Picture 2" descr="http://www1.uwindsor.ca/disability/system/files/stock-footage-group-of-students-taking-notes-in-lecture-theater%281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38100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2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soon after class as possible, write questions and/or key terms in the left column that describe the information in the right column</a:t>
            </a:r>
          </a:p>
          <a:p>
            <a:r>
              <a:rPr lang="en-US" dirty="0" smtClean="0"/>
              <a:t>You may have time to do some of this in class, but be sure to review and expand after class</a:t>
            </a:r>
            <a:endParaRPr lang="en-US" dirty="0"/>
          </a:p>
        </p:txBody>
      </p:sp>
      <p:pic>
        <p:nvPicPr>
          <p:cNvPr id="10242" name="Picture 2" descr="http://postgradproblems.com/wp-content/uploads/2013/11/016e76867acc54f5610fb0726fa7ba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0"/>
            <a:ext cx="413618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9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638800" cy="4373563"/>
          </a:xfrm>
        </p:spPr>
        <p:txBody>
          <a:bodyPr/>
          <a:lstStyle/>
          <a:p>
            <a:r>
              <a:rPr lang="en-US" dirty="0" smtClean="0"/>
              <a:t>After class, draw a line across the bottom of your notes</a:t>
            </a:r>
          </a:p>
          <a:p>
            <a:r>
              <a:rPr lang="en-US" dirty="0" smtClean="0"/>
              <a:t>Reread your notes and write a few sentences that summarize the content of the lecture below the line</a:t>
            </a:r>
            <a:endParaRPr lang="en-US" dirty="0"/>
          </a:p>
        </p:txBody>
      </p:sp>
      <p:pic>
        <p:nvPicPr>
          <p:cNvPr id="11266" name="Picture 2" descr="http://www.citytowninfo.com/images/education-news/csu-orders-site-to-stop-selling-students-lecture-notes-101019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81200"/>
            <a:ext cx="23812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8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Outlining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752600"/>
            <a:ext cx="4343400" cy="4373563"/>
          </a:xfrm>
        </p:spPr>
        <p:txBody>
          <a:bodyPr/>
          <a:lstStyle/>
          <a:p>
            <a:r>
              <a:rPr lang="en-US" dirty="0" smtClean="0"/>
              <a:t>An outline is an organized list</a:t>
            </a:r>
          </a:p>
          <a:p>
            <a:r>
              <a:rPr lang="en-US" dirty="0" smtClean="0"/>
              <a:t>Main points to the left margin</a:t>
            </a:r>
          </a:p>
          <a:p>
            <a:r>
              <a:rPr lang="en-US" dirty="0" smtClean="0"/>
              <a:t>Sub-points indented below the main point</a:t>
            </a:r>
          </a:p>
          <a:p>
            <a:r>
              <a:rPr lang="en-US" dirty="0" smtClean="0"/>
              <a:t>For lecture notes, no need to use Roman numerals, letters, or numbers</a:t>
            </a:r>
            <a:endParaRPr lang="en-US" dirty="0"/>
          </a:p>
        </p:txBody>
      </p:sp>
      <p:pic>
        <p:nvPicPr>
          <p:cNvPr id="12290" name="Picture 2" descr="http://jmarkbertrand.typepad.com/.a/6a00e3981f1e3988330133f1bccada970b-500w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3" t="-1188" b="1188"/>
          <a:stretch/>
        </p:blipFill>
        <p:spPr bwMode="auto">
          <a:xfrm>
            <a:off x="228600" y="2209800"/>
            <a:ext cx="4022271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0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52600"/>
            <a:ext cx="5943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Extrasensory perception </a:t>
            </a:r>
            <a:endParaRPr lang="en-US" dirty="0" smtClean="0"/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efinition</a:t>
            </a:r>
            <a:r>
              <a:rPr lang="en-US" dirty="0"/>
              <a:t>: means of perceiving without use of sense organs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hree </a:t>
            </a:r>
            <a:r>
              <a:rPr lang="en-US" dirty="0"/>
              <a:t>kinds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Telepathy</a:t>
            </a:r>
            <a:r>
              <a:rPr lang="en-US" dirty="0"/>
              <a:t>: sending messages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Clairvoyance</a:t>
            </a:r>
            <a:r>
              <a:rPr lang="en-US" dirty="0"/>
              <a:t>: forecasting the future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err="1" smtClean="0"/>
              <a:t>Psychokinesis</a:t>
            </a:r>
            <a:r>
              <a:rPr lang="en-US" dirty="0"/>
              <a:t>: perceiving events external to situation </a:t>
            </a:r>
            <a:endParaRPr lang="en-US" dirty="0" smtClean="0"/>
          </a:p>
          <a:p>
            <a:pPr lvl="2"/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urrent </a:t>
            </a:r>
            <a:r>
              <a:rPr lang="en-US" dirty="0"/>
              <a:t>status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current research to support or refute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Few </a:t>
            </a:r>
            <a:r>
              <a:rPr lang="en-US" dirty="0"/>
              <a:t>psychologists say impossible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Door </a:t>
            </a:r>
            <a:r>
              <a:rPr lang="en-US" dirty="0"/>
              <a:t>open to future</a:t>
            </a:r>
          </a:p>
          <a:p>
            <a:pPr algn="ctr"/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3424646" y="1447800"/>
            <a:ext cx="1752600" cy="914400"/>
          </a:xfrm>
          <a:prstGeom prst="lef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Title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6172200" y="2057400"/>
            <a:ext cx="1752600" cy="914400"/>
          </a:xfrm>
          <a:prstGeom prst="lef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Main Point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6490063" y="3543300"/>
            <a:ext cx="1752600" cy="914400"/>
          </a:xfrm>
          <a:prstGeom prst="lef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Sub-points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5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Focuses on the relationship between topics</a:t>
            </a:r>
          </a:p>
          <a:p>
            <a:r>
              <a:rPr lang="en-US" dirty="0" smtClean="0"/>
              <a:t>Graphic representation, so it’s good for visual learners</a:t>
            </a:r>
          </a:p>
          <a:p>
            <a:r>
              <a:rPr lang="en-US" dirty="0" smtClean="0"/>
              <a:t>Can incorporate color and images easily</a:t>
            </a:r>
          </a:p>
          <a:p>
            <a:r>
              <a:rPr lang="en-US" dirty="0" smtClean="0"/>
              <a:t>Students can also use their traditional lecture notes to create maps after a lecture</a:t>
            </a:r>
            <a:endParaRPr lang="en-US" dirty="0"/>
          </a:p>
        </p:txBody>
      </p:sp>
      <p:pic>
        <p:nvPicPr>
          <p:cNvPr id="13314" name="Picture 2" descr="http://www.mymindmap.net/images/Mind_Map_Template_Mulit_R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343400"/>
            <a:ext cx="2967699" cy="224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2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Example</a:t>
            </a:r>
            <a:endParaRPr lang="en-US" dirty="0"/>
          </a:p>
        </p:txBody>
      </p:sp>
      <p:pic>
        <p:nvPicPr>
          <p:cNvPr id="1026" name="Picture 2" descr="http://cdn.socialmediaexaminer.com/wp-content/uploads/2013/02/notetaking-visuall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1529" y="1752600"/>
            <a:ext cx="5980941" cy="43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16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you know…?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019800" cy="4373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99% of college students take notes during lectures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HOWEVER…</a:t>
            </a:r>
          </a:p>
          <a:p>
            <a:r>
              <a:rPr lang="en-US" dirty="0" smtClean="0"/>
              <a:t>The typical student records less than 40% of the lecture’s content in their notes</a:t>
            </a:r>
          </a:p>
          <a:p>
            <a:r>
              <a:rPr lang="en-US" dirty="0" smtClean="0"/>
              <a:t>Only 47% review their notes later</a:t>
            </a:r>
          </a:p>
          <a:p>
            <a:r>
              <a:rPr lang="en-US" dirty="0" smtClean="0"/>
              <a:t>Only 29% edit their notes later by adding, deleting, or reorganizing information</a:t>
            </a:r>
            <a:endParaRPr lang="en-US" dirty="0"/>
          </a:p>
        </p:txBody>
      </p:sp>
      <p:pic>
        <p:nvPicPr>
          <p:cNvPr id="2050" name="Picture 2" descr="http://www.eduguide.org/img/cache/xl_content/uploads/content_images/istock_cefutcher-11-diverse-college-students-taking-notes-or-a-test-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590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752600"/>
            <a:ext cx="4648200" cy="4373563"/>
          </a:xfrm>
        </p:spPr>
        <p:txBody>
          <a:bodyPr/>
          <a:lstStyle/>
          <a:p>
            <a:r>
              <a:rPr lang="en-US" dirty="0" smtClean="0"/>
              <a:t>Create a table with labeled columns</a:t>
            </a:r>
          </a:p>
          <a:p>
            <a:r>
              <a:rPr lang="en-US" dirty="0" smtClean="0"/>
              <a:t>Fill in the table as class progresses</a:t>
            </a:r>
          </a:p>
          <a:p>
            <a:r>
              <a:rPr lang="en-US" dirty="0" smtClean="0"/>
              <a:t>Useful for dates or key terms</a:t>
            </a:r>
          </a:p>
          <a:p>
            <a:r>
              <a:rPr lang="en-US" dirty="0" smtClean="0"/>
              <a:t>Helps to differentiate information by category</a:t>
            </a:r>
            <a:endParaRPr lang="en-US" dirty="0"/>
          </a:p>
        </p:txBody>
      </p:sp>
      <p:pic>
        <p:nvPicPr>
          <p:cNvPr id="14338" name="Picture 2" descr="http://www.easilearn.com/us/attachments/32f5da45-0195-4a22-97af-66628c4131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365963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5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Charting Example</a:t>
            </a:r>
            <a:endParaRPr lang="en-US" dirty="0"/>
          </a:p>
        </p:txBody>
      </p:sp>
      <p:pic>
        <p:nvPicPr>
          <p:cNvPr id="2050" name="Picture 2" descr="Example of Charting Method of Notetak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9883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8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Note-Taking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867400" cy="4373563"/>
          </a:xfrm>
        </p:spPr>
        <p:txBody>
          <a:bodyPr/>
          <a:lstStyle/>
          <a:p>
            <a:r>
              <a:rPr lang="en-US" dirty="0" smtClean="0"/>
              <a:t>Instructors often provide e-support for lectures, such as PowerPoint presentations, lecture notes, or handouts.</a:t>
            </a:r>
          </a:p>
          <a:p>
            <a:r>
              <a:rPr lang="en-US" dirty="0" smtClean="0"/>
              <a:t>If possible, print these support documents before the lecture.</a:t>
            </a:r>
          </a:p>
          <a:p>
            <a:r>
              <a:rPr lang="en-US" dirty="0" smtClean="0"/>
              <a:t>As your instructor lectures, take notes directly on the document.</a:t>
            </a:r>
          </a:p>
          <a:p>
            <a:r>
              <a:rPr lang="en-US" dirty="0" smtClean="0"/>
              <a:t>You can combine this technique with other note-taking techniques like the Cornell system.</a:t>
            </a:r>
            <a:endParaRPr lang="en-US" dirty="0"/>
          </a:p>
        </p:txBody>
      </p:sp>
      <p:pic>
        <p:nvPicPr>
          <p:cNvPr id="15362" name="Picture 2" descr="https://confluence.bethel.edu/download/attachments/3014801/3%20per%20slide%20image.jpg?version=1&amp;modificationDate=1339515660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86000"/>
            <a:ext cx="24098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1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Tips for Taking Notes:</a:t>
            </a:r>
            <a:br>
              <a:rPr lang="en-US" dirty="0" smtClean="0"/>
            </a:br>
            <a:r>
              <a:rPr lang="en-US" dirty="0" smtClean="0"/>
              <a:t>Before the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752600"/>
            <a:ext cx="5029200" cy="4373563"/>
          </a:xfrm>
        </p:spPr>
        <p:txBody>
          <a:bodyPr/>
          <a:lstStyle/>
          <a:p>
            <a:r>
              <a:rPr lang="en-US" dirty="0" smtClean="0"/>
              <a:t>Come to class prepared (paper, pens, assigned reading completed)</a:t>
            </a:r>
          </a:p>
          <a:p>
            <a:r>
              <a:rPr lang="en-US" dirty="0" smtClean="0"/>
              <a:t>Review notes from the previous lecture</a:t>
            </a:r>
          </a:p>
          <a:p>
            <a:r>
              <a:rPr lang="en-US" dirty="0" smtClean="0"/>
              <a:t>Eliminate distractions</a:t>
            </a:r>
          </a:p>
          <a:p>
            <a:r>
              <a:rPr lang="en-US" dirty="0" smtClean="0"/>
              <a:t>Sit where you can see and hear easily</a:t>
            </a:r>
          </a:p>
        </p:txBody>
      </p:sp>
      <p:pic>
        <p:nvPicPr>
          <p:cNvPr id="16386" name="Picture 2" descr="http://nawicnh.weebly.com/uploads/1/1/2/0/11201882/7997538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344521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0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Tips for Taking Notes:</a:t>
            </a:r>
            <a:br>
              <a:rPr lang="en-US" dirty="0"/>
            </a:br>
            <a:r>
              <a:rPr lang="en-US" dirty="0" smtClean="0"/>
              <a:t>During </a:t>
            </a:r>
            <a:r>
              <a:rPr lang="en-US" dirty="0"/>
              <a:t>the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5051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Write down the title of the lecture, the name of the course, and the date</a:t>
            </a:r>
          </a:p>
          <a:p>
            <a:r>
              <a:rPr lang="en-US" dirty="0" smtClean="0"/>
              <a:t>Pay attention to the class agenda/outline</a:t>
            </a:r>
          </a:p>
          <a:p>
            <a:r>
              <a:rPr lang="en-US" dirty="0" smtClean="0"/>
              <a:t>Don’t </a:t>
            </a:r>
            <a:r>
              <a:rPr lang="en-US" dirty="0"/>
              <a:t>try to write down every word—use phrases rather than sentences and abbreviate whenever you </a:t>
            </a:r>
            <a:r>
              <a:rPr lang="en-US" dirty="0" smtClean="0"/>
              <a:t>can</a:t>
            </a:r>
          </a:p>
          <a:p>
            <a:r>
              <a:rPr lang="en-US" dirty="0" smtClean="0"/>
              <a:t>Pay attention to the summary at the end of the lecture</a:t>
            </a:r>
          </a:p>
          <a:p>
            <a:r>
              <a:rPr lang="en-US" dirty="0" smtClean="0"/>
              <a:t>At the end of the lecture, ask questions to clarify any points you don’t understand</a:t>
            </a:r>
            <a:endParaRPr lang="en-US" dirty="0"/>
          </a:p>
          <a:p>
            <a:endParaRPr lang="en-US" dirty="0"/>
          </a:p>
        </p:txBody>
      </p:sp>
      <p:pic>
        <p:nvPicPr>
          <p:cNvPr id="17410" name="Picture 2" descr="http://i.huffpost.com/gen/1265935/thumbs/r-COLLEGE-CLASS-large570.jpg?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4"/>
          <a:stretch/>
        </p:blipFill>
        <p:spPr bwMode="auto">
          <a:xfrm>
            <a:off x="2438400" y="4876800"/>
            <a:ext cx="4154366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09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symbols and abbreviations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And:  +</a:t>
            </a:r>
          </a:p>
          <a:p>
            <a:r>
              <a:rPr lang="en-US" dirty="0" smtClean="0"/>
              <a:t>More than:  &gt;</a:t>
            </a:r>
          </a:p>
          <a:p>
            <a:r>
              <a:rPr lang="en-US" dirty="0" smtClean="0"/>
              <a:t>Less than:  &lt;</a:t>
            </a:r>
          </a:p>
          <a:p>
            <a:r>
              <a:rPr lang="en-US" dirty="0" smtClean="0"/>
              <a:t>With:  w/</a:t>
            </a:r>
          </a:p>
          <a:p>
            <a:r>
              <a:rPr lang="en-US" dirty="0" smtClean="0"/>
              <a:t>Because:  b/c</a:t>
            </a:r>
          </a:p>
          <a:p>
            <a:r>
              <a:rPr lang="en-US" dirty="0" smtClean="0"/>
              <a:t>For example:  e.g.</a:t>
            </a:r>
          </a:p>
          <a:p>
            <a:r>
              <a:rPr lang="en-US" dirty="0" smtClean="0"/>
              <a:t>That is:  i.e.</a:t>
            </a:r>
          </a:p>
          <a:p>
            <a:r>
              <a:rPr lang="en-US" dirty="0" smtClean="0"/>
              <a:t>Versus:  </a:t>
            </a:r>
            <a:r>
              <a:rPr lang="en-US" dirty="0" err="1" smtClean="0"/>
              <a:t>vs</a:t>
            </a:r>
            <a:endParaRPr lang="en-US" dirty="0" smtClean="0"/>
          </a:p>
          <a:p>
            <a:r>
              <a:rPr lang="en-US" dirty="0" smtClean="0"/>
              <a:t>Circa:  c.</a:t>
            </a:r>
          </a:p>
          <a:p>
            <a:r>
              <a:rPr lang="en-US" dirty="0" smtClean="0"/>
              <a:t>Question:  ?</a:t>
            </a:r>
          </a:p>
          <a:p>
            <a:r>
              <a:rPr lang="en-US" dirty="0" smtClean="0"/>
              <a:t>Answer:  A</a:t>
            </a:r>
          </a:p>
          <a:p>
            <a:r>
              <a:rPr lang="en-US" dirty="0" smtClean="0"/>
              <a:t>Difference:  diff</a:t>
            </a:r>
          </a:p>
          <a:p>
            <a:r>
              <a:rPr lang="en-US" dirty="0" smtClean="0"/>
              <a:t>Like:  </a:t>
            </a:r>
            <a:r>
              <a:rPr lang="en-US" dirty="0" err="1" smtClean="0"/>
              <a:t>lk</a:t>
            </a:r>
            <a:endParaRPr lang="en-US" dirty="0" smtClean="0"/>
          </a:p>
          <a:p>
            <a:r>
              <a:rPr lang="en-US" dirty="0" smtClean="0"/>
              <a:t>At:  @</a:t>
            </a:r>
          </a:p>
          <a:p>
            <a:r>
              <a:rPr lang="en-US" dirty="0" smtClean="0"/>
              <a:t>Approximately:  ~</a:t>
            </a:r>
          </a:p>
          <a:p>
            <a:r>
              <a:rPr lang="en-US" dirty="0" smtClean="0"/>
              <a:t>Number:  #</a:t>
            </a:r>
          </a:p>
          <a:p>
            <a:r>
              <a:rPr lang="en-US" dirty="0" smtClean="0"/>
              <a:t>Leads to:  →</a:t>
            </a:r>
          </a:p>
          <a:p>
            <a:r>
              <a:rPr lang="en-US" dirty="0" smtClean="0"/>
              <a:t>Comes from:  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3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your notes for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reread your notes</a:t>
            </a:r>
          </a:p>
          <a:p>
            <a:pPr lvl="1"/>
            <a:r>
              <a:rPr lang="en-US" dirty="0" smtClean="0"/>
              <a:t>Try to fill in any blanks</a:t>
            </a:r>
          </a:p>
          <a:p>
            <a:pPr lvl="1"/>
            <a:r>
              <a:rPr lang="en-US" dirty="0" smtClean="0"/>
              <a:t>Identify key words and main ideas</a:t>
            </a:r>
          </a:p>
          <a:p>
            <a:pPr lvl="1"/>
            <a:r>
              <a:rPr lang="en-US" dirty="0" smtClean="0"/>
              <a:t>Make connections between info from the textbook and the lecture notes</a:t>
            </a:r>
          </a:p>
          <a:p>
            <a:r>
              <a:rPr lang="en-US" dirty="0" smtClean="0"/>
              <a:t>Then, use notes to prepare for assignments and exams</a:t>
            </a:r>
          </a:p>
          <a:p>
            <a:pPr lvl="1"/>
            <a:r>
              <a:rPr lang="en-US" dirty="0" smtClean="0"/>
              <a:t>Review periodically to avoid cramming for an exam</a:t>
            </a:r>
          </a:p>
          <a:p>
            <a:pPr lvl="1"/>
            <a:r>
              <a:rPr lang="en-US" dirty="0" smtClean="0"/>
              <a:t>Quiz yourself</a:t>
            </a:r>
          </a:p>
          <a:p>
            <a:pPr lvl="1"/>
            <a:r>
              <a:rPr lang="en-US" dirty="0" smtClean="0"/>
              <a:t>Create flashcards or concept maps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5562600"/>
            <a:ext cx="7620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TIP:  </a:t>
            </a:r>
            <a:r>
              <a:rPr lang="en-US" dirty="0" smtClean="0"/>
              <a:t>Compare your notes with a classmate.  You can help fill in the blanks in each other’s notes and discuss the lecture to make sure you both understand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If you liked this </a:t>
            </a:r>
            <a:r>
              <a:rPr lang="en-US" sz="2400" dirty="0" smtClean="0"/>
              <a:t>Lesson </a:t>
            </a:r>
            <a:r>
              <a:rPr lang="en-US" sz="2400" dirty="0"/>
              <a:t>and would like more information, consider attending: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Autofit/>
          </a:bodyPr>
          <a:lstStyle/>
          <a:p>
            <a:r>
              <a:rPr lang="en-US" dirty="0" smtClean="0"/>
              <a:t>Outlining Your Essay</a:t>
            </a:r>
          </a:p>
          <a:p>
            <a:r>
              <a:rPr lang="en-US" dirty="0" smtClean="0"/>
              <a:t>Outlining Readings</a:t>
            </a:r>
          </a:p>
          <a:p>
            <a:r>
              <a:rPr lang="en-US" dirty="0" smtClean="0"/>
              <a:t>Reading Textbooks</a:t>
            </a:r>
          </a:p>
          <a:p>
            <a:r>
              <a:rPr lang="en-US" dirty="0" smtClean="0"/>
              <a:t>Test Taking Strategies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Why should you come back?</a:t>
            </a:r>
          </a:p>
          <a:p>
            <a:pPr marL="114300" indent="0">
              <a:buNone/>
            </a:pPr>
            <a:r>
              <a:rPr lang="en-US" dirty="0" smtClean="0"/>
              <a:t>Students </a:t>
            </a:r>
            <a:r>
              <a:rPr lang="en-US" dirty="0"/>
              <a:t>completing Supplemental Learning Activities had a 10% higher success rate across the disciplines, a 21% higher success rate in Math, and a 49% higher success rate in English courses. </a:t>
            </a:r>
            <a:br>
              <a:rPr lang="en-US" dirty="0"/>
            </a:br>
            <a:endParaRPr lang="en-US" dirty="0"/>
          </a:p>
        </p:txBody>
      </p:sp>
      <p:pic>
        <p:nvPicPr>
          <p:cNvPr id="19458" name="Picture 2" descr="http://www.skctechprep.org/images/computer-stud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600"/>
            <a:ext cx="3876675" cy="258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6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Practice:  Taking notes from a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are ready, click on the button to start the lecture.</a:t>
            </a:r>
          </a:p>
          <a:p>
            <a:r>
              <a:rPr lang="en-US" dirty="0" smtClean="0"/>
              <a:t>Use one of the different note taking systems to take notes during the lecture.</a:t>
            </a:r>
          </a:p>
          <a:p>
            <a:pPr lvl="1"/>
            <a:r>
              <a:rPr lang="en-US" dirty="0" smtClean="0"/>
              <a:t>Cornell</a:t>
            </a:r>
          </a:p>
          <a:p>
            <a:pPr lvl="1"/>
            <a:r>
              <a:rPr lang="en-US" dirty="0" smtClean="0"/>
              <a:t>Outlining</a:t>
            </a:r>
          </a:p>
          <a:p>
            <a:pPr lvl="1"/>
            <a:r>
              <a:rPr lang="en-US" dirty="0" smtClean="0"/>
              <a:t>Mapping</a:t>
            </a:r>
          </a:p>
          <a:p>
            <a:pPr lvl="1"/>
            <a:r>
              <a:rPr lang="en-US" dirty="0" smtClean="0"/>
              <a:t>Charting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have completed the first step of the GLA.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step is to apply what you have learned by completing the handout exercises and reviewing your work with a tutor.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it important to take good notes?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410200" cy="4373563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Good notes will…</a:t>
            </a:r>
          </a:p>
          <a:p>
            <a:r>
              <a:rPr lang="en-US" dirty="0" smtClean="0"/>
              <a:t>Keep you actively listening to lectures</a:t>
            </a:r>
          </a:p>
          <a:p>
            <a:r>
              <a:rPr lang="en-US" dirty="0" smtClean="0"/>
              <a:t>Provide a record of the lecture for later use</a:t>
            </a:r>
          </a:p>
          <a:p>
            <a:r>
              <a:rPr lang="en-US" dirty="0" smtClean="0"/>
              <a:t>Allow you to organize and structure information</a:t>
            </a:r>
          </a:p>
          <a:p>
            <a:r>
              <a:rPr lang="en-US" dirty="0" smtClean="0"/>
              <a:t>Help you remember information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1999" y="5105400"/>
            <a:ext cx="762000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take notes, you have a 50% chance of recalling the information at test time.  If you do not take notes, you have a 15% chance of remembering the information.</a:t>
            </a:r>
            <a:endParaRPr lang="en-US" dirty="0"/>
          </a:p>
        </p:txBody>
      </p:sp>
      <p:pic>
        <p:nvPicPr>
          <p:cNvPr id="1028" name="Picture 4" descr="http://blog.iyogi.com/files/2013/10/note-tak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133600"/>
            <a:ext cx="3214688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0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to take good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752600"/>
            <a:ext cx="6172200" cy="4373563"/>
          </a:xfrm>
        </p:spPr>
        <p:txBody>
          <a:bodyPr/>
          <a:lstStyle/>
          <a:p>
            <a:r>
              <a:rPr lang="en-US" dirty="0" smtClean="0"/>
              <a:t>Use a note-taking system</a:t>
            </a:r>
          </a:p>
          <a:p>
            <a:r>
              <a:rPr lang="en-US" dirty="0" smtClean="0"/>
              <a:t>Develop note-taking skills</a:t>
            </a:r>
          </a:p>
          <a:p>
            <a:pPr lvl="1"/>
            <a:r>
              <a:rPr lang="en-US" dirty="0" smtClean="0"/>
              <a:t>Active listening</a:t>
            </a:r>
          </a:p>
          <a:p>
            <a:pPr lvl="1"/>
            <a:r>
              <a:rPr lang="en-US" dirty="0" smtClean="0"/>
              <a:t>Organization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4038600"/>
            <a:ext cx="7620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are </a:t>
            </a:r>
            <a:r>
              <a:rPr lang="en-US" b="1" i="1" dirty="0" smtClean="0"/>
              <a:t>good</a:t>
            </a:r>
            <a:r>
              <a:rPr lang="en-US" dirty="0" smtClean="0"/>
              <a:t> notes?</a:t>
            </a:r>
          </a:p>
          <a:p>
            <a:pPr algn="ctr"/>
            <a:r>
              <a:rPr lang="en-US" dirty="0" smtClean="0"/>
              <a:t>  </a:t>
            </a:r>
          </a:p>
          <a:p>
            <a:pPr algn="ctr"/>
            <a:r>
              <a:rPr lang="en-US" dirty="0" smtClean="0"/>
              <a:t>Good notes occur when you write an </a:t>
            </a:r>
            <a:r>
              <a:rPr lang="en-US" b="1" dirty="0" smtClean="0"/>
              <a:t>accurate</a:t>
            </a:r>
            <a:r>
              <a:rPr lang="en-US" dirty="0" smtClean="0"/>
              <a:t>, </a:t>
            </a:r>
            <a:r>
              <a:rPr lang="en-US" b="1" dirty="0" smtClean="0"/>
              <a:t>complete</a:t>
            </a:r>
            <a:r>
              <a:rPr lang="en-US" dirty="0" smtClean="0"/>
              <a:t>, </a:t>
            </a:r>
            <a:r>
              <a:rPr lang="en-US" b="1" dirty="0" smtClean="0"/>
              <a:t>organized</a:t>
            </a:r>
            <a:r>
              <a:rPr lang="en-US" dirty="0" smtClean="0"/>
              <a:t> account of what you hear in class.</a:t>
            </a:r>
            <a:endParaRPr lang="en-US" dirty="0"/>
          </a:p>
        </p:txBody>
      </p:sp>
      <p:pic>
        <p:nvPicPr>
          <p:cNvPr id="3074" name="Picture 2" descr="http://www.visualphotos.com/photo/2x2727808/high_school_student_taking_notes_in_class_42-1695588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7" b="5976"/>
          <a:stretch/>
        </p:blipFill>
        <p:spPr bwMode="auto">
          <a:xfrm>
            <a:off x="803277" y="1828800"/>
            <a:ext cx="1597846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90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it important to listen actively?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943600" cy="4373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There is a big difference between the speed we speak (125-175 words per minute) and the speed we listen (450 words per minute).    This means we only use 25% of our mental capacity to listen.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After listening to a lecture, the average person has heard and understood about 50% of what was said.  Within 48 hours, they forget about half of that.  This means we only comprehend about 25% of what we hear.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434" name="Picture 2" descr="http://coachingandthejourney.files.wordpress.com/2012/10/liste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895600"/>
            <a:ext cx="217068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4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Active Listening?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series of techniques designed to help students avoid distractions and focus fully on a lecture or presentation.</a:t>
            </a:r>
            <a:endParaRPr lang="en-US" dirty="0"/>
          </a:p>
        </p:txBody>
      </p:sp>
      <p:pic>
        <p:nvPicPr>
          <p:cNvPr id="4100" name="Picture 4" descr="http://www.pr-squared.com/iStock_000004060935XSmall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48000"/>
            <a:ext cx="3352800" cy="333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8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listen actively?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950783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0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554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When actively listening, use the following cues to recognize when the speaker is making an important point: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32" y="1981200"/>
            <a:ext cx="8229600" cy="4144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Pausing</a:t>
            </a:r>
          </a:p>
          <a:p>
            <a:r>
              <a:rPr lang="en-US" dirty="0" smtClean="0"/>
              <a:t>Giving Examples</a:t>
            </a:r>
          </a:p>
          <a:p>
            <a:r>
              <a:rPr lang="en-US" dirty="0" smtClean="0"/>
              <a:t>Repeating him/herself</a:t>
            </a:r>
          </a:p>
          <a:p>
            <a:r>
              <a:rPr lang="en-US" dirty="0" smtClean="0"/>
              <a:t>Repeating the Textbook</a:t>
            </a:r>
          </a:p>
          <a:p>
            <a:r>
              <a:rPr lang="en-US" dirty="0" smtClean="0"/>
              <a:t>Increasing volume/changing pitch</a:t>
            </a:r>
          </a:p>
          <a:p>
            <a:r>
              <a:rPr lang="en-US" dirty="0" smtClean="0"/>
              <a:t>Taking more time in one area</a:t>
            </a:r>
          </a:p>
          <a:p>
            <a:r>
              <a:rPr lang="en-US" dirty="0" smtClean="0"/>
              <a:t>Adding activities or worksheets</a:t>
            </a:r>
          </a:p>
          <a:p>
            <a:r>
              <a:rPr lang="en-US" dirty="0" smtClean="0"/>
              <a:t>Using body language</a:t>
            </a:r>
          </a:p>
          <a:p>
            <a:r>
              <a:rPr lang="en-US" dirty="0" smtClean="0"/>
              <a:t>Writing on the board</a:t>
            </a:r>
          </a:p>
          <a:p>
            <a:r>
              <a:rPr lang="en-US" dirty="0" smtClean="0"/>
              <a:t>Using direct statements (this is important) or signal words (significant, most)</a:t>
            </a:r>
            <a:endParaRPr lang="en-US" dirty="0"/>
          </a:p>
        </p:txBody>
      </p:sp>
      <p:pic>
        <p:nvPicPr>
          <p:cNvPr id="5122" name="Picture 2" descr="http://news.fullerton.edu/2012fa/images/hinesmon-matthews-4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05000"/>
            <a:ext cx="274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5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Pre-Reflection:  Stop here for a moment and answer a few questions on your handout: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already know about taking notes?</a:t>
            </a:r>
          </a:p>
          <a:p>
            <a:r>
              <a:rPr lang="en-US" dirty="0" smtClean="0"/>
              <a:t>What methods do you usually use?</a:t>
            </a:r>
          </a:p>
          <a:p>
            <a:r>
              <a:rPr lang="en-US" dirty="0" smtClean="0"/>
              <a:t>What challenges do you sometimes face when taking notes?</a:t>
            </a:r>
            <a:endParaRPr lang="en-US" dirty="0"/>
          </a:p>
        </p:txBody>
      </p:sp>
      <p:pic>
        <p:nvPicPr>
          <p:cNvPr id="6146" name="Picture 2" descr="http://www.freeimageslive.com/galleries/workplace/office2/pics/notebook_and_penc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05200"/>
            <a:ext cx="4212265" cy="280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1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307</TotalTime>
  <Words>1284</Words>
  <Application>Microsoft Office PowerPoint</Application>
  <PresentationFormat>On-screen Show (4:3)</PresentationFormat>
  <Paragraphs>181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Book Antiqua</vt:lpstr>
      <vt:lpstr>Calibri</vt:lpstr>
      <vt:lpstr>Century Gothic</vt:lpstr>
      <vt:lpstr>Apothecary</vt:lpstr>
      <vt:lpstr>Note-taking</vt:lpstr>
      <vt:lpstr>Did you know…?</vt:lpstr>
      <vt:lpstr>Why is it important to take good notes?</vt:lpstr>
      <vt:lpstr>Learning to take good notes</vt:lpstr>
      <vt:lpstr>Why is it important to listen actively?</vt:lpstr>
      <vt:lpstr>What is Active Listening?</vt:lpstr>
      <vt:lpstr>How do I listen actively?</vt:lpstr>
      <vt:lpstr>When actively listening, use the following cues to recognize when the speaker is making an important point:</vt:lpstr>
      <vt:lpstr>Pre-Reflection:  Stop here for a moment and answer a few questions on your handout: </vt:lpstr>
      <vt:lpstr>Note taking Systems</vt:lpstr>
      <vt:lpstr>Cornell Notes</vt:lpstr>
      <vt:lpstr>Getting started with Cornell</vt:lpstr>
      <vt:lpstr>During class</vt:lpstr>
      <vt:lpstr>Cues</vt:lpstr>
      <vt:lpstr>Summary</vt:lpstr>
      <vt:lpstr>Outlining Notes</vt:lpstr>
      <vt:lpstr>Outline Example</vt:lpstr>
      <vt:lpstr>Mapping</vt:lpstr>
      <vt:lpstr>Mapping Example</vt:lpstr>
      <vt:lpstr>Charting</vt:lpstr>
      <vt:lpstr>Charting Example</vt:lpstr>
      <vt:lpstr>Parallel Note-Taking</vt:lpstr>
      <vt:lpstr>Tips for Taking Notes: Before the Lecture</vt:lpstr>
      <vt:lpstr>Tips for Taking Notes: During the Lecture</vt:lpstr>
      <vt:lpstr>Common symbols and abbreviations</vt:lpstr>
      <vt:lpstr>Using your notes for review</vt:lpstr>
      <vt:lpstr>If you liked this Lesson and would like more information, consider attending:</vt:lpstr>
      <vt:lpstr>Practice:  Taking notes from a lecture</vt:lpstr>
      <vt:lpstr>You have completed the first step of the GLA.</vt:lpstr>
    </vt:vector>
  </TitlesOfParts>
  <Company>College of the Canyons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Notetaking</dc:title>
  <dc:creator>Windows User</dc:creator>
  <cp:lastModifiedBy>Haglund, Kimberly</cp:lastModifiedBy>
  <cp:revision>37</cp:revision>
  <dcterms:created xsi:type="dcterms:W3CDTF">2014-02-12T19:06:02Z</dcterms:created>
  <dcterms:modified xsi:type="dcterms:W3CDTF">2014-08-08T16:12:09Z</dcterms:modified>
</cp:coreProperties>
</file>