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37" r:id="rId16"/>
    <p:sldId id="326" r:id="rId17"/>
    <p:sldId id="327" r:id="rId18"/>
    <p:sldId id="328" r:id="rId19"/>
    <p:sldId id="330" r:id="rId20"/>
    <p:sldId id="332" r:id="rId21"/>
    <p:sldId id="333" r:id="rId22"/>
    <p:sldId id="334" r:id="rId23"/>
    <p:sldId id="335" r:id="rId24"/>
    <p:sldId id="338" r:id="rId25"/>
    <p:sldId id="339" r:id="rId26"/>
    <p:sldId id="340" r:id="rId27"/>
    <p:sldId id="341" r:id="rId28"/>
    <p:sldId id="342" r:id="rId29"/>
    <p:sldId id="343" r:id="rId30"/>
    <p:sldId id="344" r:id="rId31"/>
    <p:sldId id="345" r:id="rId32"/>
    <p:sldId id="346" r:id="rId33"/>
    <p:sldId id="347"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8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26506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21900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27097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426246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12737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85370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3010563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93290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94873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20884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FA1F3-41A5-45B2-BFE7-5C8375BF4027}"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32575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FFA1F3-41A5-45B2-BFE7-5C8375BF4027}"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71140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FA1F3-41A5-45B2-BFE7-5C8375BF4027}" type="datetimeFigureOut">
              <a:rPr lang="en-US" smtClean="0"/>
              <a:pPr/>
              <a:t>10/8/2014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47212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FA1F3-41A5-45B2-BFE7-5C8375BF4027}" type="datetimeFigureOut">
              <a:rPr lang="en-US" smtClean="0"/>
              <a:pPr/>
              <a:t>10/8/2014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5642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FA1F3-41A5-45B2-BFE7-5C8375BF4027}" type="datetimeFigureOut">
              <a:rPr lang="en-US" smtClean="0"/>
              <a:pPr/>
              <a:t>10/8/2014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264922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96255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FA1F3-41A5-45B2-BFE7-5C8375BF4027}"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9A70B-6BB3-4632-993D-AFC63E270F00}" type="slidenum">
              <a:rPr lang="en-US" smtClean="0"/>
              <a:pPr/>
              <a:t>‹#›</a:t>
            </a:fld>
            <a:endParaRPr lang="en-US"/>
          </a:p>
        </p:txBody>
      </p:sp>
    </p:spTree>
    <p:extLst>
      <p:ext uri="{BB962C8B-B14F-4D97-AF65-F5344CB8AC3E}">
        <p14:creationId xmlns:p14="http://schemas.microsoft.com/office/powerpoint/2010/main" val="143156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FA1F3-41A5-45B2-BFE7-5C8375BF4027}" type="datetimeFigureOut">
              <a:rPr lang="en-US" smtClean="0"/>
              <a:pPr/>
              <a:t>10/8/2014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19A70B-6BB3-4632-993D-AFC63E270F00}" type="slidenum">
              <a:rPr lang="en-US" smtClean="0"/>
              <a:pPr/>
              <a:t>‹#›</a:t>
            </a:fld>
            <a:endParaRPr lang="en-US"/>
          </a:p>
        </p:txBody>
      </p:sp>
    </p:spTree>
    <p:extLst>
      <p:ext uri="{BB962C8B-B14F-4D97-AF65-F5344CB8AC3E}">
        <p14:creationId xmlns:p14="http://schemas.microsoft.com/office/powerpoint/2010/main" val="955870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youtube.com/watch?v=xa9YXqMUmj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73375" y="1379538"/>
            <a:ext cx="9318625" cy="2616200"/>
          </a:xfrm>
        </p:spPr>
        <p:txBody>
          <a:bodyPr>
            <a:normAutofit/>
          </a:bodyPr>
          <a:lstStyle/>
          <a:p>
            <a:r>
              <a:rPr lang="en-US" dirty="0"/>
              <a:t>Cultural </a:t>
            </a:r>
            <a:r>
              <a:rPr lang="en-US" dirty="0" smtClean="0"/>
              <a:t>Expectations 2:</a:t>
            </a:r>
            <a:br>
              <a:rPr lang="en-US" dirty="0" smtClean="0"/>
            </a:br>
            <a:r>
              <a:rPr lang="en-US" dirty="0"/>
              <a:t>  </a:t>
            </a:r>
            <a:r>
              <a:rPr lang="en-US" dirty="0" smtClean="0"/>
              <a:t>Seeking Help beyond the Classroom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246" y="3667991"/>
            <a:ext cx="2621972" cy="1310986"/>
          </a:xfrm>
          <a:prstGeom prst="rect">
            <a:avLst/>
          </a:prstGeom>
        </p:spPr>
      </p:pic>
    </p:spTree>
    <p:extLst>
      <p:ext uri="{BB962C8B-B14F-4D97-AF65-F5344CB8AC3E}">
        <p14:creationId xmlns:p14="http://schemas.microsoft.com/office/powerpoint/2010/main" val="1689345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Policies</a:t>
            </a:r>
            <a:endParaRPr lang="en-US" dirty="0"/>
          </a:p>
        </p:txBody>
      </p:sp>
      <p:sp>
        <p:nvSpPr>
          <p:cNvPr id="3" name="Content Placeholder 2"/>
          <p:cNvSpPr>
            <a:spLocks noGrp="1"/>
          </p:cNvSpPr>
          <p:nvPr>
            <p:ph idx="1"/>
          </p:nvPr>
        </p:nvSpPr>
        <p:spPr/>
        <p:txBody>
          <a:bodyPr/>
          <a:lstStyle/>
          <a:p>
            <a:r>
              <a:rPr lang="en-US" dirty="0" smtClean="0"/>
              <a:t>Anyone is welcome to use the library.  However, if you would like to check out books, you must use your College of the Canyons student ID.</a:t>
            </a:r>
          </a:p>
          <a:p>
            <a:r>
              <a:rPr lang="en-US" dirty="0" smtClean="0"/>
              <a:t>If you don’t return books or any items on time, it will cost you money!</a:t>
            </a:r>
          </a:p>
          <a:p>
            <a:r>
              <a:rPr lang="en-US" dirty="0" smtClean="0"/>
              <a:t>Borrowed items are generally renewable.</a:t>
            </a:r>
            <a:endParaRPr lang="en-US" dirty="0"/>
          </a:p>
        </p:txBody>
      </p:sp>
    </p:spTree>
    <p:extLst>
      <p:ext uri="{BB962C8B-B14F-4D97-AF65-F5344CB8AC3E}">
        <p14:creationId xmlns:p14="http://schemas.microsoft.com/office/powerpoint/2010/main" val="370814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Library Resources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library provides online resources that you can access from home, including:</a:t>
            </a:r>
          </a:p>
          <a:p>
            <a:r>
              <a:rPr lang="en-US" dirty="0" smtClean="0"/>
              <a:t>E-books</a:t>
            </a:r>
          </a:p>
          <a:p>
            <a:r>
              <a:rPr lang="en-US" dirty="0" smtClean="0"/>
              <a:t>Databases on a variety of subject areas (Encyclopedia Britannica, </a:t>
            </a:r>
            <a:r>
              <a:rPr lang="en-US" dirty="0" err="1" smtClean="0"/>
              <a:t>Proquest</a:t>
            </a:r>
            <a:r>
              <a:rPr lang="en-US" dirty="0" smtClean="0"/>
              <a:t>, Academic Search Elite, etc.)</a:t>
            </a:r>
          </a:p>
          <a:p>
            <a:pPr marL="0" indent="0">
              <a:buNone/>
            </a:pPr>
            <a:r>
              <a:rPr lang="en-US" dirty="0" smtClean="0"/>
              <a:t>To access these resources, you will need a user name and password.  You can get this information from your instructor or The Learning Center.</a:t>
            </a:r>
          </a:p>
          <a:p>
            <a:pPr marL="0" indent="0">
              <a:buNone/>
            </a:pPr>
            <a:r>
              <a:rPr lang="en-US" dirty="0" smtClean="0"/>
              <a:t>For more information about using these resources, you can take the Online Research GLA.</a:t>
            </a:r>
            <a:endParaRPr lang="en-US" dirty="0"/>
          </a:p>
        </p:txBody>
      </p:sp>
    </p:spTree>
    <p:extLst>
      <p:ext uri="{BB962C8B-B14F-4D97-AF65-F5344CB8AC3E}">
        <p14:creationId xmlns:p14="http://schemas.microsoft.com/office/powerpoint/2010/main" val="301795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Learning Center (TLC)</a:t>
            </a:r>
            <a:endParaRPr lang="en-US" dirty="0"/>
          </a:p>
        </p:txBody>
      </p:sp>
      <p:sp>
        <p:nvSpPr>
          <p:cNvPr id="3" name="Content Placeholder 2"/>
          <p:cNvSpPr>
            <a:spLocks noGrp="1"/>
          </p:cNvSpPr>
          <p:nvPr>
            <p:ph idx="1"/>
          </p:nvPr>
        </p:nvSpPr>
        <p:spPr>
          <a:xfrm>
            <a:off x="1484310" y="2032001"/>
            <a:ext cx="10018713" cy="3759200"/>
          </a:xfrm>
        </p:spPr>
        <p:txBody>
          <a:bodyPr>
            <a:normAutofit fontScale="85000" lnSpcReduction="20000"/>
          </a:bodyPr>
          <a:lstStyle/>
          <a:p>
            <a:pPr marL="0" indent="0">
              <a:buNone/>
            </a:pPr>
            <a:r>
              <a:rPr lang="en-US" dirty="0" smtClean="0"/>
              <a:t>The Learning Center provides a wide variety of resources to support student success, including:</a:t>
            </a:r>
          </a:p>
          <a:p>
            <a:r>
              <a:rPr lang="en-US" dirty="0" smtClean="0"/>
              <a:t>Free tutoring in math, English, ESL, computers, and a variety of subjects</a:t>
            </a:r>
          </a:p>
          <a:p>
            <a:r>
              <a:rPr lang="en-US" dirty="0" smtClean="0"/>
              <a:t>Supplemental Learning Workshops and Guided Learning Activities (like this one) to help students learn about a particular topic</a:t>
            </a:r>
          </a:p>
          <a:p>
            <a:r>
              <a:rPr lang="en-US" dirty="0" smtClean="0"/>
              <a:t>Study and Practice Jams led by tutors to give additional help in particular classes</a:t>
            </a:r>
          </a:p>
          <a:p>
            <a:r>
              <a:rPr lang="en-US" dirty="0" smtClean="0"/>
              <a:t>Computer lab</a:t>
            </a:r>
          </a:p>
          <a:p>
            <a:r>
              <a:rPr lang="en-US" dirty="0" smtClean="0"/>
              <a:t>Group study areas</a:t>
            </a:r>
          </a:p>
          <a:p>
            <a:r>
              <a:rPr lang="en-US" dirty="0" smtClean="0"/>
              <a:t>Test Proctoring Services</a:t>
            </a:r>
          </a:p>
          <a:p>
            <a:pPr marL="0" indent="0">
              <a:buNone/>
            </a:pPr>
            <a:r>
              <a:rPr lang="en-US" dirty="0" smtClean="0"/>
              <a:t>Learn more about TLC by watching </a:t>
            </a:r>
            <a:r>
              <a:rPr lang="en-US" dirty="0" smtClean="0">
                <a:hlinkClick r:id="rId2"/>
              </a:rPr>
              <a:t>this video</a:t>
            </a:r>
            <a:r>
              <a:rPr lang="en-US" dirty="0" smtClean="0"/>
              <a:t>!  </a:t>
            </a:r>
            <a:endParaRPr lang="en-US" dirty="0"/>
          </a:p>
        </p:txBody>
      </p:sp>
    </p:spTree>
    <p:extLst>
      <p:ext uri="{BB962C8B-B14F-4D97-AF65-F5344CB8AC3E}">
        <p14:creationId xmlns:p14="http://schemas.microsoft.com/office/powerpoint/2010/main" val="386954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Skills Development at TLC</a:t>
            </a:r>
            <a:endParaRPr lang="en-US" dirty="0"/>
          </a:p>
        </p:txBody>
      </p:sp>
      <p:sp>
        <p:nvSpPr>
          <p:cNvPr id="3" name="Content Placeholder 2"/>
          <p:cNvSpPr>
            <a:spLocks noGrp="1"/>
          </p:cNvSpPr>
          <p:nvPr>
            <p:ph idx="1"/>
          </p:nvPr>
        </p:nvSpPr>
        <p:spPr>
          <a:xfrm>
            <a:off x="1484310" y="2387601"/>
            <a:ext cx="10018713" cy="3403600"/>
          </a:xfrm>
        </p:spPr>
        <p:txBody>
          <a:bodyPr>
            <a:normAutofit fontScale="92500" lnSpcReduction="20000"/>
          </a:bodyPr>
          <a:lstStyle/>
          <a:p>
            <a:pPr marL="0" indent="0">
              <a:buNone/>
            </a:pPr>
            <a:r>
              <a:rPr lang="en-US" dirty="0" smtClean="0"/>
              <a:t>At TLC, you can practice English with native speakers to help improve your fluency.</a:t>
            </a:r>
          </a:p>
          <a:p>
            <a:pPr marL="0" indent="0">
              <a:buNone/>
            </a:pPr>
            <a:r>
              <a:rPr lang="en-US" dirty="0" smtClean="0"/>
              <a:t>You can take a variety of workshops to improve your academic skills, including:</a:t>
            </a:r>
          </a:p>
          <a:p>
            <a:r>
              <a:rPr lang="en-US" dirty="0" smtClean="0"/>
              <a:t>Reading</a:t>
            </a:r>
          </a:p>
          <a:p>
            <a:r>
              <a:rPr lang="en-US" dirty="0" smtClean="0"/>
              <a:t>Writing</a:t>
            </a:r>
          </a:p>
          <a:p>
            <a:r>
              <a:rPr lang="en-US" dirty="0" smtClean="0"/>
              <a:t>Math</a:t>
            </a:r>
          </a:p>
          <a:p>
            <a:r>
              <a:rPr lang="en-US" dirty="0" smtClean="0"/>
              <a:t>Study Skills</a:t>
            </a:r>
          </a:p>
          <a:p>
            <a:r>
              <a:rPr lang="en-US" dirty="0" smtClean="0"/>
              <a:t>Test Taking Strategies</a:t>
            </a:r>
          </a:p>
          <a:p>
            <a:r>
              <a:rPr lang="en-US" dirty="0" smtClean="0"/>
              <a:t>Research and Citation</a:t>
            </a:r>
            <a:endParaRPr lang="en-US" dirty="0"/>
          </a:p>
        </p:txBody>
      </p:sp>
    </p:spTree>
    <p:extLst>
      <p:ext uri="{BB962C8B-B14F-4D97-AF65-F5344CB8AC3E}">
        <p14:creationId xmlns:p14="http://schemas.microsoft.com/office/powerpoint/2010/main" val="360218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TLC Policies</a:t>
            </a:r>
            <a:endParaRPr lang="en-US" dirty="0"/>
          </a:p>
        </p:txBody>
      </p:sp>
      <p:sp>
        <p:nvSpPr>
          <p:cNvPr id="3" name="Content Placeholder 2"/>
          <p:cNvSpPr>
            <a:spLocks noGrp="1"/>
          </p:cNvSpPr>
          <p:nvPr>
            <p:ph idx="1"/>
          </p:nvPr>
        </p:nvSpPr>
        <p:spPr/>
        <p:txBody>
          <a:bodyPr/>
          <a:lstStyle/>
          <a:p>
            <a:r>
              <a:rPr lang="en-US" dirty="0" smtClean="0"/>
              <a:t>Services are free to students enrolled at COC</a:t>
            </a:r>
          </a:p>
          <a:p>
            <a:r>
              <a:rPr lang="en-US" dirty="0" smtClean="0"/>
              <a:t>No appointments necessary for tutoring</a:t>
            </a:r>
          </a:p>
          <a:p>
            <a:r>
              <a:rPr lang="en-US" dirty="0" smtClean="0"/>
              <a:t>You will need your student ID card to utilize services</a:t>
            </a:r>
          </a:p>
          <a:p>
            <a:r>
              <a:rPr lang="en-US" dirty="0" smtClean="0"/>
              <a:t>If you are attending a workshop or jam, arrive 10-15 minutes early to sign in</a:t>
            </a:r>
            <a:endParaRPr lang="en-US" dirty="0"/>
          </a:p>
        </p:txBody>
      </p:sp>
    </p:spTree>
    <p:extLst>
      <p:ext uri="{BB962C8B-B14F-4D97-AF65-F5344CB8AC3E}">
        <p14:creationId xmlns:p14="http://schemas.microsoft.com/office/powerpoint/2010/main" val="345856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Counseling</a:t>
            </a:r>
            <a:endParaRPr lang="en-US" dirty="0"/>
          </a:p>
        </p:txBody>
      </p:sp>
      <p:sp>
        <p:nvSpPr>
          <p:cNvPr id="3" name="Content Placeholder 2"/>
          <p:cNvSpPr>
            <a:spLocks noGrp="1"/>
          </p:cNvSpPr>
          <p:nvPr>
            <p:ph idx="1"/>
          </p:nvPr>
        </p:nvSpPr>
        <p:spPr/>
        <p:txBody>
          <a:bodyPr/>
          <a:lstStyle/>
          <a:p>
            <a:pPr marL="0" indent="0">
              <a:buNone/>
            </a:pPr>
            <a:r>
              <a:rPr lang="en-US" dirty="0"/>
              <a:t>The Counseling department can help you develop your Educational Plan and prepare for your goals (career certificate, Associate’s Degree, or transfer).</a:t>
            </a:r>
          </a:p>
          <a:p>
            <a:pPr marL="0" indent="0">
              <a:buNone/>
            </a:pPr>
            <a:r>
              <a:rPr lang="en-US" dirty="0"/>
              <a:t>Counseling takes place in a one-on-one session and may involve a discussion of </a:t>
            </a:r>
            <a:r>
              <a:rPr lang="en-US" dirty="0" smtClean="0"/>
              <a:t>goals or </a:t>
            </a:r>
            <a:r>
              <a:rPr lang="en-US" dirty="0"/>
              <a:t>college success skills</a:t>
            </a:r>
            <a:r>
              <a:rPr lang="en-US" dirty="0" smtClean="0"/>
              <a:t>.</a:t>
            </a:r>
            <a:endParaRPr lang="en-US" dirty="0"/>
          </a:p>
        </p:txBody>
      </p:sp>
    </p:spTree>
    <p:extLst>
      <p:ext uri="{BB962C8B-B14F-4D97-AF65-F5344CB8AC3E}">
        <p14:creationId xmlns:p14="http://schemas.microsoft.com/office/powerpoint/2010/main" val="308520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Opportunity Programs and Services (EOPS)</a:t>
            </a:r>
            <a:endParaRPr lang="en-US" dirty="0"/>
          </a:p>
        </p:txBody>
      </p:sp>
      <p:sp>
        <p:nvSpPr>
          <p:cNvPr id="3" name="Content Placeholder 2"/>
          <p:cNvSpPr>
            <a:spLocks noGrp="1"/>
          </p:cNvSpPr>
          <p:nvPr>
            <p:ph idx="1"/>
          </p:nvPr>
        </p:nvSpPr>
        <p:spPr>
          <a:xfrm>
            <a:off x="1484310" y="2311401"/>
            <a:ext cx="10018713" cy="3479800"/>
          </a:xfrm>
        </p:spPr>
        <p:txBody>
          <a:bodyPr>
            <a:normAutofit fontScale="85000" lnSpcReduction="20000"/>
          </a:bodyPr>
          <a:lstStyle/>
          <a:p>
            <a:pPr marL="0" indent="0">
              <a:buNone/>
            </a:pPr>
            <a:r>
              <a:rPr lang="en-US" dirty="0" smtClean="0"/>
              <a:t>EOPS has many helpful resources to help students with academic and financial need.</a:t>
            </a:r>
          </a:p>
          <a:p>
            <a:pPr marL="0" indent="0">
              <a:buNone/>
            </a:pPr>
            <a:r>
              <a:rPr lang="en-US" dirty="0" smtClean="0"/>
              <a:t>Services May Include:</a:t>
            </a:r>
          </a:p>
          <a:p>
            <a:r>
              <a:rPr lang="en-US" dirty="0" smtClean="0"/>
              <a:t>Orientation</a:t>
            </a:r>
          </a:p>
          <a:p>
            <a:r>
              <a:rPr lang="en-US" dirty="0" smtClean="0"/>
              <a:t>Student Support Services</a:t>
            </a:r>
          </a:p>
          <a:p>
            <a:r>
              <a:rPr lang="en-US" dirty="0" smtClean="0"/>
              <a:t>Counseling/Peer Advisement</a:t>
            </a:r>
          </a:p>
          <a:p>
            <a:r>
              <a:rPr lang="en-US" dirty="0" smtClean="0"/>
              <a:t>Instructional Support</a:t>
            </a:r>
          </a:p>
          <a:p>
            <a:r>
              <a:rPr lang="en-US" dirty="0" smtClean="0"/>
              <a:t>University Transfer</a:t>
            </a:r>
          </a:p>
          <a:p>
            <a:pPr marL="0" indent="0">
              <a:buNone/>
            </a:pPr>
            <a:r>
              <a:rPr lang="en-US" dirty="0" smtClean="0"/>
              <a:t>EOPS requires an application.  Your handout provides a link to the EOPS website where you can find the application.</a:t>
            </a:r>
          </a:p>
        </p:txBody>
      </p:sp>
    </p:spTree>
    <p:extLst>
      <p:ext uri="{BB962C8B-B14F-4D97-AF65-F5344CB8AC3E}">
        <p14:creationId xmlns:p14="http://schemas.microsoft.com/office/powerpoint/2010/main" val="40684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Student Government (ASG)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Students can become actively involved in campus life and shared governance of the College by serving in an Associated Student Government position. The ASG is the representative voice of the students at College of the Canyons</a:t>
            </a:r>
            <a:r>
              <a:rPr lang="en-US" dirty="0" smtClean="0"/>
              <a:t>.</a:t>
            </a:r>
          </a:p>
          <a:p>
            <a:pPr marL="0" indent="0">
              <a:buNone/>
            </a:pPr>
            <a:r>
              <a:rPr lang="en-US" dirty="0" smtClean="0"/>
              <a:t>ASG sponsors a variety of events, including:</a:t>
            </a:r>
          </a:p>
          <a:p>
            <a:r>
              <a:rPr lang="en-US" dirty="0" smtClean="0"/>
              <a:t>Blood Drives</a:t>
            </a:r>
          </a:p>
          <a:p>
            <a:r>
              <a:rPr lang="en-US" dirty="0" smtClean="0"/>
              <a:t>Film Culture Events</a:t>
            </a:r>
          </a:p>
          <a:p>
            <a:r>
              <a:rPr lang="en-US" dirty="0" smtClean="0"/>
              <a:t>Open </a:t>
            </a:r>
            <a:r>
              <a:rPr lang="en-US" dirty="0" err="1" smtClean="0"/>
              <a:t>Mic</a:t>
            </a:r>
            <a:r>
              <a:rPr lang="en-US" dirty="0" smtClean="0"/>
              <a:t> Nights</a:t>
            </a:r>
          </a:p>
          <a:p>
            <a:r>
              <a:rPr lang="en-US" dirty="0" smtClean="0"/>
              <a:t>Club Rush</a:t>
            </a:r>
          </a:p>
          <a:p>
            <a:pPr marL="0" indent="0">
              <a:buNone/>
            </a:pPr>
            <a:r>
              <a:rPr lang="en-US" dirty="0" smtClean="0"/>
              <a:t>ASG is a great way to get involved in social, cultural, and educational programs at COC! By joining the community, you will have a greater student experience, you will meet more people, and you will improve your English. </a:t>
            </a:r>
            <a:endParaRPr lang="en-US" dirty="0"/>
          </a:p>
        </p:txBody>
      </p:sp>
    </p:spTree>
    <p:extLst>
      <p:ext uri="{BB962C8B-B14F-4D97-AF65-F5344CB8AC3E}">
        <p14:creationId xmlns:p14="http://schemas.microsoft.com/office/powerpoint/2010/main" val="2963061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and Career Center</a:t>
            </a:r>
            <a:endParaRPr lang="en-US" dirty="0"/>
          </a:p>
        </p:txBody>
      </p:sp>
      <p:sp>
        <p:nvSpPr>
          <p:cNvPr id="3" name="Content Placeholder 2"/>
          <p:cNvSpPr>
            <a:spLocks noGrp="1"/>
          </p:cNvSpPr>
          <p:nvPr>
            <p:ph idx="1"/>
          </p:nvPr>
        </p:nvSpPr>
        <p:spPr>
          <a:xfrm>
            <a:off x="1484310" y="2196935"/>
            <a:ext cx="10018713" cy="3594265"/>
          </a:xfrm>
        </p:spPr>
        <p:txBody>
          <a:bodyPr>
            <a:normAutofit fontScale="77500" lnSpcReduction="20000"/>
          </a:bodyPr>
          <a:lstStyle/>
          <a:p>
            <a:pPr marL="0" indent="0">
              <a:buNone/>
            </a:pPr>
            <a:r>
              <a:rPr lang="en-US" dirty="0" smtClean="0"/>
              <a:t>The Job and Career Center can help you with career exploration and assist you in the job search process.</a:t>
            </a:r>
          </a:p>
          <a:p>
            <a:pPr marL="0" indent="0">
              <a:buNone/>
            </a:pPr>
            <a:r>
              <a:rPr lang="en-US" dirty="0" smtClean="0"/>
              <a:t>Services include:</a:t>
            </a:r>
          </a:p>
          <a:p>
            <a:r>
              <a:rPr lang="en-US" dirty="0" smtClean="0"/>
              <a:t>Advisement meetings</a:t>
            </a:r>
          </a:p>
          <a:p>
            <a:r>
              <a:rPr lang="en-US" dirty="0" smtClean="0"/>
              <a:t>Assessments</a:t>
            </a:r>
          </a:p>
          <a:p>
            <a:r>
              <a:rPr lang="en-US" dirty="0" smtClean="0"/>
              <a:t>Resume development</a:t>
            </a:r>
          </a:p>
          <a:p>
            <a:r>
              <a:rPr lang="en-US" dirty="0" smtClean="0"/>
              <a:t>Interview preparation</a:t>
            </a:r>
          </a:p>
          <a:p>
            <a:r>
              <a:rPr lang="en-US" dirty="0" smtClean="0"/>
              <a:t>Job search assistance</a:t>
            </a:r>
          </a:p>
          <a:p>
            <a:r>
              <a:rPr lang="en-US" dirty="0" smtClean="0"/>
              <a:t>My Jobs Online Database</a:t>
            </a:r>
          </a:p>
          <a:p>
            <a:r>
              <a:rPr lang="en-US" dirty="0" smtClean="0"/>
              <a:t>Workshops and Events</a:t>
            </a:r>
            <a:endParaRPr lang="en-US" dirty="0"/>
          </a:p>
        </p:txBody>
      </p:sp>
    </p:spTree>
    <p:extLst>
      <p:ext uri="{BB962C8B-B14F-4D97-AF65-F5344CB8AC3E}">
        <p14:creationId xmlns:p14="http://schemas.microsoft.com/office/powerpoint/2010/main" val="217262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Health and Wellness Center</a:t>
            </a:r>
            <a:endParaRPr lang="en-US" dirty="0"/>
          </a:p>
        </p:txBody>
      </p:sp>
      <p:sp>
        <p:nvSpPr>
          <p:cNvPr id="3" name="Content Placeholder 2"/>
          <p:cNvSpPr>
            <a:spLocks noGrp="1"/>
          </p:cNvSpPr>
          <p:nvPr>
            <p:ph idx="1"/>
          </p:nvPr>
        </p:nvSpPr>
        <p:spPr>
          <a:xfrm>
            <a:off x="1484310" y="2054432"/>
            <a:ext cx="10018713" cy="3819896"/>
          </a:xfrm>
        </p:spPr>
        <p:txBody>
          <a:bodyPr>
            <a:normAutofit fontScale="77500" lnSpcReduction="20000"/>
          </a:bodyPr>
          <a:lstStyle/>
          <a:p>
            <a:pPr marL="0" indent="0">
              <a:buNone/>
            </a:pPr>
            <a:r>
              <a:rPr lang="en-US" dirty="0" smtClean="0"/>
              <a:t>The Student Health and Wellness Center provides physical and mental health resources to keep students healthy.  Their sources are free or low cost.  You </a:t>
            </a:r>
            <a:r>
              <a:rPr lang="en-US" b="1" dirty="0" smtClean="0"/>
              <a:t>do not</a:t>
            </a:r>
            <a:r>
              <a:rPr lang="en-US" dirty="0" smtClean="0"/>
              <a:t> need health insurance to visit the Health Center.</a:t>
            </a:r>
          </a:p>
          <a:p>
            <a:pPr marL="0" indent="0">
              <a:buNone/>
            </a:pPr>
            <a:r>
              <a:rPr lang="en-US" dirty="0" smtClean="0"/>
              <a:t>Services Include:</a:t>
            </a:r>
          </a:p>
          <a:p>
            <a:r>
              <a:rPr lang="en-US" dirty="0" smtClean="0"/>
              <a:t>TB Skin Tests</a:t>
            </a:r>
          </a:p>
          <a:p>
            <a:r>
              <a:rPr lang="en-US" dirty="0" smtClean="0"/>
              <a:t>Prescription Medication</a:t>
            </a:r>
          </a:p>
          <a:p>
            <a:r>
              <a:rPr lang="en-US" dirty="0" smtClean="0"/>
              <a:t>Vaccinations and Immunizations</a:t>
            </a:r>
          </a:p>
          <a:p>
            <a:r>
              <a:rPr lang="en-US" dirty="0" smtClean="0"/>
              <a:t>Men’s &amp; Women’s Clinic</a:t>
            </a:r>
          </a:p>
          <a:p>
            <a:r>
              <a:rPr lang="en-US" dirty="0" smtClean="0"/>
              <a:t>Personal Counseling</a:t>
            </a:r>
          </a:p>
          <a:p>
            <a:r>
              <a:rPr lang="en-US" dirty="0" smtClean="0"/>
              <a:t>Nutrition Counseling</a:t>
            </a:r>
          </a:p>
          <a:p>
            <a:r>
              <a:rPr lang="en-US" dirty="0" smtClean="0"/>
              <a:t>Tobacco Cessation Counseling</a:t>
            </a:r>
            <a:endParaRPr lang="en-US" dirty="0"/>
          </a:p>
        </p:txBody>
      </p:sp>
    </p:spTree>
    <p:extLst>
      <p:ext uri="{BB962C8B-B14F-4D97-AF65-F5344CB8AC3E}">
        <p14:creationId xmlns:p14="http://schemas.microsoft.com/office/powerpoint/2010/main" val="167279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r>
              <a:rPr lang="en-US" dirty="0" smtClean="0"/>
              <a:t>This workshop will cover…</a:t>
            </a:r>
          </a:p>
          <a:p>
            <a:r>
              <a:rPr lang="en-US" dirty="0" smtClean="0"/>
              <a:t>On-Campus Resources</a:t>
            </a:r>
          </a:p>
          <a:p>
            <a:r>
              <a:rPr lang="en-US" dirty="0" smtClean="0"/>
              <a:t>Online Resources</a:t>
            </a:r>
          </a:p>
          <a:p>
            <a:r>
              <a:rPr lang="en-US" dirty="0" smtClean="0"/>
              <a:t>Off-Campus Resources </a:t>
            </a:r>
            <a:endParaRPr lang="en-US" dirty="0"/>
          </a:p>
        </p:txBody>
      </p:sp>
    </p:spTree>
    <p:extLst>
      <p:ext uri="{BB962C8B-B14F-4D97-AF65-F5344CB8AC3E}">
        <p14:creationId xmlns:p14="http://schemas.microsoft.com/office/powerpoint/2010/main" val="2820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Clubs and Organizations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College of the Canyons has a wide variety of clubs and organizations.  Joining a club is a great way to meet new people who share interests with you.  </a:t>
            </a:r>
          </a:p>
          <a:p>
            <a:pPr marL="0" indent="0">
              <a:buNone/>
            </a:pPr>
            <a:r>
              <a:rPr lang="en-US" dirty="0" smtClean="0"/>
              <a:t>Some of our campus clubs are:</a:t>
            </a:r>
          </a:p>
          <a:p>
            <a:r>
              <a:rPr lang="en-US" dirty="0" smtClean="0"/>
              <a:t>Astronomy and Physics Club</a:t>
            </a:r>
          </a:p>
          <a:p>
            <a:r>
              <a:rPr lang="en-US" dirty="0" smtClean="0"/>
              <a:t>Future Business Leaders of America</a:t>
            </a:r>
          </a:p>
          <a:p>
            <a:r>
              <a:rPr lang="en-US" dirty="0" smtClean="0"/>
              <a:t>Gay-Straight Alliance</a:t>
            </a:r>
          </a:p>
          <a:p>
            <a:r>
              <a:rPr lang="en-US" dirty="0" smtClean="0"/>
              <a:t>Student Nutrition &amp; Wellness Advocates at COC (SNAC)</a:t>
            </a:r>
          </a:p>
          <a:p>
            <a:pPr marL="0" indent="0">
              <a:buNone/>
            </a:pPr>
            <a:r>
              <a:rPr lang="en-US" dirty="0" smtClean="0"/>
              <a:t>If COC doesn’t have the club you want, you can start your own club!  Your handout has a link to the Clubs and Organizations website if you’d like more information.  </a:t>
            </a:r>
            <a:endParaRPr lang="en-US" dirty="0"/>
          </a:p>
        </p:txBody>
      </p:sp>
    </p:spTree>
    <p:extLst>
      <p:ext uri="{BB962C8B-B14F-4D97-AF65-F5344CB8AC3E}">
        <p14:creationId xmlns:p14="http://schemas.microsoft.com/office/powerpoint/2010/main" val="137970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2:</a:t>
            </a:r>
            <a:br>
              <a:rPr lang="en-US" dirty="0" smtClean="0"/>
            </a:br>
            <a:r>
              <a:rPr lang="en-US" dirty="0" smtClean="0"/>
              <a:t>Online Resources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9707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marL="0" indent="0">
              <a:buNone/>
            </a:pPr>
            <a:r>
              <a:rPr lang="en-US" dirty="0" smtClean="0"/>
              <a:t>There are a wide variety of online resources that can help you succeed as a college student.  They include:</a:t>
            </a:r>
          </a:p>
          <a:p>
            <a:r>
              <a:rPr lang="en-US" dirty="0" smtClean="0"/>
              <a:t>Distance Learning (Online and Hybrid classes)</a:t>
            </a:r>
          </a:p>
          <a:p>
            <a:r>
              <a:rPr lang="en-US" dirty="0" smtClean="0"/>
              <a:t>Online Academic Resources (like dictionaries and study aids)</a:t>
            </a:r>
            <a:endParaRPr lang="en-US" dirty="0"/>
          </a:p>
        </p:txBody>
      </p:sp>
    </p:spTree>
    <p:extLst>
      <p:ext uri="{BB962C8B-B14F-4D97-AF65-F5344CB8AC3E}">
        <p14:creationId xmlns:p14="http://schemas.microsoft.com/office/powerpoint/2010/main" val="2996509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Learning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Most American colleges and universities (including COC) provide options for students to take courses online.  The course may be either:</a:t>
            </a:r>
          </a:p>
          <a:p>
            <a:r>
              <a:rPr lang="en-US" dirty="0" smtClean="0"/>
              <a:t>100% Online:  Students learn through the course website and submit all work online.  The class is not required to meet in person.  Students learn at the most convenient time of day or night for their schedule.</a:t>
            </a:r>
          </a:p>
          <a:p>
            <a:r>
              <a:rPr lang="en-US" dirty="0" smtClean="0"/>
              <a:t>Hybrid:  The course is conducted partially in person and partially online.  The class is required to meet in person, but less frequently than face-to-face classes.</a:t>
            </a:r>
            <a:endParaRPr lang="en-US" dirty="0"/>
          </a:p>
        </p:txBody>
      </p:sp>
    </p:spTree>
    <p:extLst>
      <p:ext uri="{BB962C8B-B14F-4D97-AF65-F5344CB8AC3E}">
        <p14:creationId xmlns:p14="http://schemas.microsoft.com/office/powerpoint/2010/main" val="327200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Academic Resources</a:t>
            </a:r>
            <a:endParaRPr lang="en-US" dirty="0"/>
          </a:p>
        </p:txBody>
      </p:sp>
      <p:sp>
        <p:nvSpPr>
          <p:cNvPr id="3" name="Content Placeholder 2"/>
          <p:cNvSpPr>
            <a:spLocks noGrp="1"/>
          </p:cNvSpPr>
          <p:nvPr>
            <p:ph idx="1"/>
          </p:nvPr>
        </p:nvSpPr>
        <p:spPr/>
        <p:txBody>
          <a:bodyPr/>
          <a:lstStyle/>
          <a:p>
            <a:pPr marL="0" indent="0">
              <a:buNone/>
            </a:pPr>
            <a:r>
              <a:rPr lang="en-US" dirty="0" smtClean="0"/>
              <a:t>The internet offers a wide variety of websites that help students achieve.  They include:</a:t>
            </a:r>
          </a:p>
          <a:p>
            <a:r>
              <a:rPr lang="en-US" dirty="0" smtClean="0"/>
              <a:t>Online dictionaries</a:t>
            </a:r>
          </a:p>
          <a:p>
            <a:r>
              <a:rPr lang="en-US" dirty="0" smtClean="0"/>
              <a:t>Writing and grammar assistance</a:t>
            </a:r>
          </a:p>
          <a:p>
            <a:r>
              <a:rPr lang="en-US" dirty="0" smtClean="0"/>
              <a:t>Open Source textbooks</a:t>
            </a:r>
          </a:p>
          <a:p>
            <a:r>
              <a:rPr lang="en-US" dirty="0" smtClean="0"/>
              <a:t>Entire courses or lectures from other universities (Open Courseware)</a:t>
            </a:r>
          </a:p>
        </p:txBody>
      </p:sp>
    </p:spTree>
    <p:extLst>
      <p:ext uri="{BB962C8B-B14F-4D97-AF65-F5344CB8AC3E}">
        <p14:creationId xmlns:p14="http://schemas.microsoft.com/office/powerpoint/2010/main" val="236409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Dictionaries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Online dictionaries provide the definitions of words.  They may also include other key information like:</a:t>
            </a:r>
          </a:p>
          <a:p>
            <a:r>
              <a:rPr lang="en-US" dirty="0" smtClean="0"/>
              <a:t>Pronunciation Guide / Sound Recording </a:t>
            </a:r>
          </a:p>
          <a:p>
            <a:r>
              <a:rPr lang="en-US" dirty="0" smtClean="0"/>
              <a:t>Plural spelling</a:t>
            </a:r>
          </a:p>
          <a:p>
            <a:r>
              <a:rPr lang="en-US" dirty="0" smtClean="0"/>
              <a:t>Word Origin</a:t>
            </a:r>
          </a:p>
          <a:p>
            <a:r>
              <a:rPr lang="en-US" dirty="0" smtClean="0"/>
              <a:t>Specific uses of the word</a:t>
            </a:r>
          </a:p>
          <a:p>
            <a:r>
              <a:rPr lang="en-US" dirty="0" smtClean="0"/>
              <a:t>Synonyms and antonyms</a:t>
            </a:r>
            <a:endParaRPr lang="en-US" dirty="0"/>
          </a:p>
        </p:txBody>
      </p:sp>
    </p:spTree>
    <p:extLst>
      <p:ext uri="{BB962C8B-B14F-4D97-AF65-F5344CB8AC3E}">
        <p14:creationId xmlns:p14="http://schemas.microsoft.com/office/powerpoint/2010/main" val="202423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and Grammar Assistance</a:t>
            </a:r>
            <a:endParaRPr lang="en-US" dirty="0"/>
          </a:p>
        </p:txBody>
      </p:sp>
      <p:sp>
        <p:nvSpPr>
          <p:cNvPr id="3" name="Content Placeholder 2"/>
          <p:cNvSpPr>
            <a:spLocks noGrp="1"/>
          </p:cNvSpPr>
          <p:nvPr>
            <p:ph idx="1"/>
          </p:nvPr>
        </p:nvSpPr>
        <p:spPr/>
        <p:txBody>
          <a:bodyPr/>
          <a:lstStyle/>
          <a:p>
            <a:pPr marL="0" indent="0">
              <a:buNone/>
            </a:pPr>
            <a:r>
              <a:rPr lang="en-US" dirty="0" smtClean="0"/>
              <a:t>There are several helpful online resources for students who need help with their writing and grammar.  </a:t>
            </a:r>
          </a:p>
          <a:p>
            <a:pPr marL="0" indent="0">
              <a:buNone/>
            </a:pPr>
            <a:r>
              <a:rPr lang="en-US" dirty="0" smtClean="0"/>
              <a:t>The Learning Center provides a variety of handouts and other helpful resources that you can access online.</a:t>
            </a:r>
          </a:p>
          <a:p>
            <a:pPr marL="0" indent="0">
              <a:buNone/>
            </a:pPr>
            <a:r>
              <a:rPr lang="en-US" dirty="0" smtClean="0"/>
              <a:t>In addition, other colleges provide their resources for free online.  One of the best is the Purdue Online Writing Lab (OWL).  A link to the OWL is in your handout.</a:t>
            </a:r>
            <a:endParaRPr lang="en-US" dirty="0"/>
          </a:p>
        </p:txBody>
      </p:sp>
    </p:spTree>
    <p:extLst>
      <p:ext uri="{BB962C8B-B14F-4D97-AF65-F5344CB8AC3E}">
        <p14:creationId xmlns:p14="http://schemas.microsoft.com/office/powerpoint/2010/main" val="220572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Textbooks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source textbooks are books that are made available free online for students.  Professors may assign the open source textbooks as a way to solve problems with traditional textbooks, like price.  </a:t>
            </a:r>
          </a:p>
          <a:p>
            <a:pPr marL="0" indent="0">
              <a:buNone/>
            </a:pPr>
            <a:r>
              <a:rPr lang="en-US" dirty="0"/>
              <a:t>S</a:t>
            </a:r>
            <a:r>
              <a:rPr lang="en-US" dirty="0" smtClean="0"/>
              <a:t>tudents can also search for open source textbooks to provide additional information on concepts they may be struggling with.</a:t>
            </a:r>
          </a:p>
          <a:p>
            <a:pPr marL="0" indent="0">
              <a:buNone/>
            </a:pPr>
            <a:r>
              <a:rPr lang="en-US" dirty="0" smtClean="0"/>
              <a:t>Your handout includes a link for one Open Source Textbook website.</a:t>
            </a:r>
            <a:endParaRPr lang="en-US" dirty="0"/>
          </a:p>
        </p:txBody>
      </p:sp>
    </p:spTree>
    <p:extLst>
      <p:ext uri="{BB962C8B-B14F-4D97-AF65-F5344CB8AC3E}">
        <p14:creationId xmlns:p14="http://schemas.microsoft.com/office/powerpoint/2010/main" val="403838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Courseware</a:t>
            </a:r>
            <a:endParaRPr lang="en-US" dirty="0"/>
          </a:p>
        </p:txBody>
      </p:sp>
      <p:sp>
        <p:nvSpPr>
          <p:cNvPr id="3" name="Content Placeholder 2"/>
          <p:cNvSpPr>
            <a:spLocks noGrp="1"/>
          </p:cNvSpPr>
          <p:nvPr>
            <p:ph idx="1"/>
          </p:nvPr>
        </p:nvSpPr>
        <p:spPr/>
        <p:txBody>
          <a:bodyPr/>
          <a:lstStyle/>
          <a:p>
            <a:pPr marL="0" indent="0">
              <a:buNone/>
            </a:pPr>
            <a:r>
              <a:rPr lang="en-US" dirty="0" smtClean="0"/>
              <a:t>Open Courseware:  A college or university makes its materials freely available to the public.  Students can listen to entire lectures conducted at other colleges.  Like open source textbooks, open courseware can provide important information about topics that you study in class.</a:t>
            </a:r>
          </a:p>
          <a:p>
            <a:pPr marL="0" indent="0">
              <a:buNone/>
            </a:pPr>
            <a:r>
              <a:rPr lang="en-US" dirty="0" smtClean="0"/>
              <a:t>iTunes provides many lectures through their iTunes University service.  Some colleges, like MIT, make a wide variety of material available online.</a:t>
            </a:r>
            <a:endParaRPr lang="en-US" dirty="0"/>
          </a:p>
        </p:txBody>
      </p:sp>
    </p:spTree>
    <p:extLst>
      <p:ext uri="{BB962C8B-B14F-4D97-AF65-F5344CB8AC3E}">
        <p14:creationId xmlns:p14="http://schemas.microsoft.com/office/powerpoint/2010/main" val="224785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3:</a:t>
            </a:r>
            <a:br>
              <a:rPr lang="en-US" dirty="0" smtClean="0"/>
            </a:br>
            <a:r>
              <a:rPr lang="en-US" dirty="0" smtClean="0"/>
              <a:t>Off-Campus Resources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492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1:</a:t>
            </a:r>
            <a:br>
              <a:rPr lang="en-US" dirty="0" smtClean="0"/>
            </a:br>
            <a:r>
              <a:rPr lang="en-US" dirty="0" smtClean="0"/>
              <a:t>On-Campus Resources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2487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marL="0" indent="0">
              <a:buNone/>
            </a:pPr>
            <a:r>
              <a:rPr lang="en-US" dirty="0" smtClean="0"/>
              <a:t>Part of the American college experience is learning outside of the classroom.  Some off-campus places where you can learn are:</a:t>
            </a:r>
          </a:p>
          <a:p>
            <a:r>
              <a:rPr lang="en-US" dirty="0" smtClean="0"/>
              <a:t>Public libraries</a:t>
            </a:r>
          </a:p>
          <a:p>
            <a:r>
              <a:rPr lang="en-US" dirty="0" smtClean="0"/>
              <a:t>Museums and Cultural Centers</a:t>
            </a:r>
          </a:p>
          <a:p>
            <a:r>
              <a:rPr lang="en-US" dirty="0" smtClean="0"/>
              <a:t>Internships</a:t>
            </a:r>
          </a:p>
        </p:txBody>
      </p:sp>
    </p:spTree>
    <p:extLst>
      <p:ext uri="{BB962C8B-B14F-4D97-AF65-F5344CB8AC3E}">
        <p14:creationId xmlns:p14="http://schemas.microsoft.com/office/powerpoint/2010/main" val="900640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Libraries </a:t>
            </a:r>
            <a:endParaRPr lang="en-US" dirty="0"/>
          </a:p>
        </p:txBody>
      </p:sp>
      <p:sp>
        <p:nvSpPr>
          <p:cNvPr id="3" name="Content Placeholder 2"/>
          <p:cNvSpPr>
            <a:spLocks noGrp="1"/>
          </p:cNvSpPr>
          <p:nvPr>
            <p:ph idx="1"/>
          </p:nvPr>
        </p:nvSpPr>
        <p:spPr/>
        <p:txBody>
          <a:bodyPr>
            <a:normAutofit fontScale="92500"/>
          </a:bodyPr>
          <a:lstStyle/>
          <a:p>
            <a:r>
              <a:rPr lang="en-US" dirty="0" smtClean="0"/>
              <a:t>U.S. public libraries are a source of books and periodicals that people can access for free.</a:t>
            </a:r>
          </a:p>
          <a:p>
            <a:r>
              <a:rPr lang="en-US" dirty="0" smtClean="0"/>
              <a:t>Some libraries allow users to check out e-books that can be accessed on Kindle or other e-readers.</a:t>
            </a:r>
          </a:p>
          <a:p>
            <a:r>
              <a:rPr lang="en-US" dirty="0" smtClean="0"/>
              <a:t>Public libraries are also a quiet place to study or work on school projects.</a:t>
            </a:r>
          </a:p>
          <a:p>
            <a:r>
              <a:rPr lang="en-US" dirty="0" smtClean="0"/>
              <a:t>They also offer interesting programs, like author talks or story time for children.</a:t>
            </a:r>
          </a:p>
          <a:p>
            <a:r>
              <a:rPr lang="en-US" dirty="0" smtClean="0"/>
              <a:t>Each library has its own hours; be sure to check the hours before visiting.</a:t>
            </a:r>
            <a:endParaRPr lang="en-US" dirty="0"/>
          </a:p>
        </p:txBody>
      </p:sp>
    </p:spTree>
    <p:extLst>
      <p:ext uri="{BB962C8B-B14F-4D97-AF65-F5344CB8AC3E}">
        <p14:creationId xmlns:p14="http://schemas.microsoft.com/office/powerpoint/2010/main" val="24571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Museums and Cultural Centers</a:t>
            </a:r>
            <a:endParaRPr lang="en-US" dirty="0"/>
          </a:p>
        </p:txBody>
      </p:sp>
      <p:sp>
        <p:nvSpPr>
          <p:cNvPr id="3" name="Content Placeholder 2"/>
          <p:cNvSpPr>
            <a:spLocks noGrp="1"/>
          </p:cNvSpPr>
          <p:nvPr>
            <p:ph idx="1"/>
          </p:nvPr>
        </p:nvSpPr>
        <p:spPr/>
        <p:txBody>
          <a:bodyPr/>
          <a:lstStyle/>
          <a:p>
            <a:r>
              <a:rPr lang="en-US" dirty="0" smtClean="0"/>
              <a:t>Students in American colleges can use cultural centers like museums, art galleries, gardens, and zoos to expand their outlook.</a:t>
            </a:r>
          </a:p>
          <a:p>
            <a:r>
              <a:rPr lang="en-US" dirty="0" smtClean="0"/>
              <a:t>There are many cultural centers in Los Angeles to explore—you can learn about everything from prehistoric life at the La Brea Tar Pits to modern art at the Museum of Contemporary Art (MOCA).</a:t>
            </a:r>
            <a:endParaRPr lang="en-US" dirty="0"/>
          </a:p>
        </p:txBody>
      </p:sp>
    </p:spTree>
    <p:extLst>
      <p:ext uri="{BB962C8B-B14F-4D97-AF65-F5344CB8AC3E}">
        <p14:creationId xmlns:p14="http://schemas.microsoft.com/office/powerpoint/2010/main" val="235093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Internships</a:t>
            </a:r>
            <a:endParaRPr lang="en-US" dirty="0"/>
          </a:p>
        </p:txBody>
      </p:sp>
      <p:sp>
        <p:nvSpPr>
          <p:cNvPr id="3" name="Content Placeholder 2"/>
          <p:cNvSpPr>
            <a:spLocks noGrp="1"/>
          </p:cNvSpPr>
          <p:nvPr>
            <p:ph idx="1"/>
          </p:nvPr>
        </p:nvSpPr>
        <p:spPr/>
        <p:txBody>
          <a:bodyPr/>
          <a:lstStyle/>
          <a:p>
            <a:r>
              <a:rPr lang="en-US" dirty="0" smtClean="0"/>
              <a:t>Internships are limited period jobs offered to potential employees.  Some internships are unpaid; however, students can earn units by completing an internship.</a:t>
            </a:r>
          </a:p>
          <a:p>
            <a:r>
              <a:rPr lang="en-US" dirty="0" smtClean="0"/>
              <a:t>They vary in time between a week and a year.</a:t>
            </a:r>
          </a:p>
          <a:p>
            <a:r>
              <a:rPr lang="en-US" dirty="0" smtClean="0"/>
              <a:t>Some internships lead to a permanent job offer.</a:t>
            </a:r>
          </a:p>
          <a:p>
            <a:r>
              <a:rPr lang="en-US" dirty="0" smtClean="0"/>
              <a:t>At COC, Cooperative Work Experience Education program (CWEE) helps students explore career possibilities through for-credit internships.</a:t>
            </a:r>
            <a:endParaRPr lang="en-US" dirty="0"/>
          </a:p>
        </p:txBody>
      </p:sp>
    </p:spTree>
    <p:extLst>
      <p:ext uri="{BB962C8B-B14F-4D97-AF65-F5344CB8AC3E}">
        <p14:creationId xmlns:p14="http://schemas.microsoft.com/office/powerpoint/2010/main" val="129386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liked this lesson and would like more information, consider attending:</a:t>
            </a:r>
            <a:endParaRPr lang="en-US" dirty="0"/>
          </a:p>
        </p:txBody>
      </p:sp>
      <p:sp>
        <p:nvSpPr>
          <p:cNvPr id="3" name="Content Placeholder 2"/>
          <p:cNvSpPr>
            <a:spLocks noGrp="1"/>
          </p:cNvSpPr>
          <p:nvPr>
            <p:ph idx="1"/>
          </p:nvPr>
        </p:nvSpPr>
        <p:spPr>
          <a:xfrm>
            <a:off x="1484310" y="2336800"/>
            <a:ext cx="10018713" cy="3886199"/>
          </a:xfrm>
        </p:spPr>
        <p:txBody>
          <a:bodyPr>
            <a:normAutofit/>
          </a:bodyPr>
          <a:lstStyle/>
          <a:p>
            <a:r>
              <a:rPr lang="en-US" dirty="0" smtClean="0"/>
              <a:t>Cultural Expectations 1 and 3</a:t>
            </a:r>
          </a:p>
          <a:p>
            <a:r>
              <a:rPr lang="en-US" dirty="0" smtClean="0"/>
              <a:t>Online Research</a:t>
            </a:r>
            <a:endParaRPr lang="en-US" dirty="0"/>
          </a:p>
          <a:p>
            <a:r>
              <a:rPr lang="en-US" dirty="0" smtClean="0"/>
              <a:t>Vocabulary Building </a:t>
            </a:r>
            <a:endParaRPr lang="en-US" dirty="0"/>
          </a:p>
          <a:p>
            <a:pPr marL="114300" indent="0">
              <a:buNone/>
            </a:pPr>
            <a:endParaRPr lang="en-US" b="1" dirty="0" smtClean="0"/>
          </a:p>
          <a:p>
            <a:pPr marL="114300" indent="0">
              <a:buNone/>
            </a:pPr>
            <a:r>
              <a:rPr lang="en-US" b="1" dirty="0" smtClean="0"/>
              <a:t>Why </a:t>
            </a:r>
            <a:r>
              <a:rPr lang="en-US" b="1" dirty="0"/>
              <a:t>should you come back?</a:t>
            </a:r>
          </a:p>
          <a:p>
            <a:pPr marL="114300" indent="0">
              <a:buNone/>
            </a:pPr>
            <a:r>
              <a:rPr lang="en-US" dirty="0"/>
              <a:t>Students completing Supplemental Learning Activities had a 10% higher success rate across the disciplines, a 21% higher success rate in Math, and a 49% higher success rate in English courses. </a:t>
            </a:r>
            <a:endParaRPr lang="en-US" dirty="0" smtClean="0"/>
          </a:p>
        </p:txBody>
      </p:sp>
      <p:pic>
        <p:nvPicPr>
          <p:cNvPr id="4" name="Picture 2" descr="http://www.skctechprep.org/images/computer-stud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545" y="2341371"/>
            <a:ext cx="3876675" cy="258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84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a:xfrm>
            <a:off x="1554648" y="2159000"/>
            <a:ext cx="10018713" cy="4171461"/>
          </a:xfrm>
        </p:spPr>
        <p:txBody>
          <a:bodyPr>
            <a:normAutofit fontScale="70000" lnSpcReduction="20000"/>
          </a:bodyPr>
          <a:lstStyle/>
          <a:p>
            <a:pPr marL="0" indent="0">
              <a:buNone/>
            </a:pPr>
            <a:r>
              <a:rPr lang="en-US" dirty="0" smtClean="0"/>
              <a:t>College of the Canyons provides a variety of resources designed to help students succeed, including:</a:t>
            </a:r>
          </a:p>
          <a:p>
            <a:r>
              <a:rPr lang="en-US" dirty="0" smtClean="0"/>
              <a:t>Professors’ Office Hours</a:t>
            </a:r>
          </a:p>
          <a:p>
            <a:r>
              <a:rPr lang="en-US" dirty="0" smtClean="0"/>
              <a:t>Library</a:t>
            </a:r>
          </a:p>
          <a:p>
            <a:r>
              <a:rPr lang="en-US" dirty="0" smtClean="0"/>
              <a:t>The Learning Center (TLC)</a:t>
            </a:r>
          </a:p>
          <a:p>
            <a:r>
              <a:rPr lang="en-US" dirty="0" smtClean="0"/>
              <a:t>Counseling</a:t>
            </a:r>
          </a:p>
          <a:p>
            <a:r>
              <a:rPr lang="en-US" dirty="0" smtClean="0"/>
              <a:t>Extended Opportunity Programs and Services (EOPS)</a:t>
            </a:r>
          </a:p>
          <a:p>
            <a:r>
              <a:rPr lang="en-US" dirty="0" smtClean="0"/>
              <a:t>Associated Student Government (ASG)</a:t>
            </a:r>
          </a:p>
          <a:p>
            <a:r>
              <a:rPr lang="en-US" dirty="0" smtClean="0"/>
              <a:t>Job and Career Center</a:t>
            </a:r>
          </a:p>
          <a:p>
            <a:r>
              <a:rPr lang="en-US" dirty="0" smtClean="0"/>
              <a:t>Student Health and Wellness Center</a:t>
            </a:r>
          </a:p>
          <a:p>
            <a:r>
              <a:rPr lang="en-US" dirty="0" smtClean="0"/>
              <a:t>Clubs and Organizations</a:t>
            </a:r>
          </a:p>
          <a:p>
            <a:pPr marL="0" indent="0">
              <a:buNone/>
            </a:pPr>
            <a:r>
              <a:rPr lang="en-US" b="1" i="1" dirty="0" smtClean="0">
                <a:solidFill>
                  <a:schemeClr val="accent1">
                    <a:lumMod val="75000"/>
                  </a:schemeClr>
                </a:solidFill>
              </a:rPr>
              <a:t>Please note:  </a:t>
            </a:r>
            <a:r>
              <a:rPr lang="en-US" dirty="0" smtClean="0">
                <a:solidFill>
                  <a:schemeClr val="accent1">
                    <a:lumMod val="75000"/>
                  </a:schemeClr>
                </a:solidFill>
              </a:rPr>
              <a:t>Web links for each of these resources are provided in your handout.</a:t>
            </a:r>
            <a:endParaRPr lang="en-US" b="1" i="1" dirty="0" smtClean="0">
              <a:solidFill>
                <a:schemeClr val="accent1">
                  <a:lumMod val="75000"/>
                </a:schemeClr>
              </a:solidFill>
            </a:endParaRPr>
          </a:p>
        </p:txBody>
      </p:sp>
    </p:spTree>
    <p:extLst>
      <p:ext uri="{BB962C8B-B14F-4D97-AF65-F5344CB8AC3E}">
        <p14:creationId xmlns:p14="http://schemas.microsoft.com/office/powerpoint/2010/main" val="19207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Professors’ Office Hours</a:t>
            </a:r>
            <a:endParaRPr lang="en-US" dirty="0"/>
          </a:p>
        </p:txBody>
      </p:sp>
      <p:sp>
        <p:nvSpPr>
          <p:cNvPr id="3" name="Content Placeholder 2"/>
          <p:cNvSpPr>
            <a:spLocks noGrp="1"/>
          </p:cNvSpPr>
          <p:nvPr>
            <p:ph idx="1"/>
          </p:nvPr>
        </p:nvSpPr>
        <p:spPr>
          <a:xfrm>
            <a:off x="1484310" y="2133601"/>
            <a:ext cx="10018713" cy="3657600"/>
          </a:xfrm>
        </p:spPr>
        <p:txBody>
          <a:bodyPr>
            <a:normAutofit fontScale="92500"/>
          </a:bodyPr>
          <a:lstStyle/>
          <a:p>
            <a:r>
              <a:rPr lang="en-US" dirty="0" smtClean="0"/>
              <a:t>College professors hold office hours so students can meet with them.  </a:t>
            </a:r>
          </a:p>
          <a:p>
            <a:r>
              <a:rPr lang="en-US" dirty="0" smtClean="0"/>
              <a:t>Students visit office hours to ask for help on an assignment, for help understanding some of the class material, or to discuss private issues with their professor (like their grade in the class).</a:t>
            </a:r>
          </a:p>
          <a:p>
            <a:r>
              <a:rPr lang="en-US" dirty="0" smtClean="0"/>
              <a:t>If you have a question that will take more than 2-3 minutes for your professor to answer, you should plan to meet with the professor in office hours.</a:t>
            </a:r>
          </a:p>
          <a:p>
            <a:r>
              <a:rPr lang="en-US" dirty="0" smtClean="0"/>
              <a:t>Learning to visit office hours is an important skill for students in the United States.  Professors expect you to visit office hours if you need help with the class.</a:t>
            </a:r>
            <a:endParaRPr lang="en-US" dirty="0"/>
          </a:p>
        </p:txBody>
      </p:sp>
    </p:spTree>
    <p:extLst>
      <p:ext uri="{BB962C8B-B14F-4D97-AF65-F5344CB8AC3E}">
        <p14:creationId xmlns:p14="http://schemas.microsoft.com/office/powerpoint/2010/main" val="399995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Visit Office Hours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Make sure you know where and when the professor holds office hours.  This information should be available in your syllabus.</a:t>
            </a:r>
          </a:p>
          <a:p>
            <a:r>
              <a:rPr lang="en-US" dirty="0" smtClean="0"/>
              <a:t>Your professor may want you to make an appointment.  If so, be sure to email or talk to the professor before visiting office hours.</a:t>
            </a:r>
          </a:p>
          <a:p>
            <a:r>
              <a:rPr lang="en-US" dirty="0" smtClean="0"/>
              <a:t>Before meeting with your professor, have a purpose.  What is your question?  What do you need help with? Write down your questions before you go. That can be very helpful.</a:t>
            </a:r>
          </a:p>
          <a:p>
            <a:r>
              <a:rPr lang="en-US" dirty="0" smtClean="0"/>
              <a:t>Visit office hours well before an assignment is due.  If you go ten minutes before it is due, your professor won’t be able to help you.</a:t>
            </a:r>
            <a:endParaRPr lang="en-US" dirty="0"/>
          </a:p>
        </p:txBody>
      </p:sp>
    </p:spTree>
    <p:extLst>
      <p:ext uri="{BB962C8B-B14F-4D97-AF65-F5344CB8AC3E}">
        <p14:creationId xmlns:p14="http://schemas.microsoft.com/office/powerpoint/2010/main" val="153967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with Your Instructor</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Have your questions prepared in advance.  Write them down so you don’t forget what you want to say.</a:t>
            </a:r>
          </a:p>
          <a:p>
            <a:r>
              <a:rPr lang="en-US" dirty="0"/>
              <a:t>Come prepared.  Bring a pen, paper, syllabus, and assignment prompt.</a:t>
            </a:r>
          </a:p>
          <a:p>
            <a:r>
              <a:rPr lang="en-US" dirty="0"/>
              <a:t>Be on time, especially if you’ve made an appointment outside of regular office hours.</a:t>
            </a:r>
          </a:p>
          <a:p>
            <a:r>
              <a:rPr lang="en-US" dirty="0"/>
              <a:t>Call your instructor </a:t>
            </a:r>
            <a:r>
              <a:rPr lang="en-US" dirty="0" smtClean="0"/>
              <a:t>Professor and his</a:t>
            </a:r>
            <a:r>
              <a:rPr lang="en-US" dirty="0"/>
              <a:t>/her last name unless s/he has invited you to do otherwise.</a:t>
            </a:r>
          </a:p>
          <a:p>
            <a:r>
              <a:rPr lang="en-US" dirty="0"/>
              <a:t>Show gratitude.  Thank the instructor for his/her help</a:t>
            </a:r>
            <a:r>
              <a:rPr lang="en-US" dirty="0" smtClean="0"/>
              <a:t>.</a:t>
            </a:r>
            <a:endParaRPr lang="en-US" dirty="0"/>
          </a:p>
        </p:txBody>
      </p:sp>
    </p:spTree>
    <p:extLst>
      <p:ext uri="{BB962C8B-B14F-4D97-AF65-F5344CB8AC3E}">
        <p14:creationId xmlns:p14="http://schemas.microsoft.com/office/powerpoint/2010/main" val="34533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Overcoming Fear</a:t>
            </a:r>
            <a:endParaRPr lang="en-US" dirty="0"/>
          </a:p>
        </p:txBody>
      </p:sp>
      <p:sp>
        <p:nvSpPr>
          <p:cNvPr id="3" name="Content Placeholder 2"/>
          <p:cNvSpPr>
            <a:spLocks noGrp="1"/>
          </p:cNvSpPr>
          <p:nvPr>
            <p:ph idx="1"/>
          </p:nvPr>
        </p:nvSpPr>
        <p:spPr/>
        <p:txBody>
          <a:bodyPr/>
          <a:lstStyle/>
          <a:p>
            <a:r>
              <a:rPr lang="en-US" dirty="0"/>
              <a:t>Often, students seek out professor’s help because they are experiencing a problem (like falling behind in their assignments).</a:t>
            </a:r>
          </a:p>
          <a:p>
            <a:r>
              <a:rPr lang="en-US" dirty="0"/>
              <a:t>They may feel afraid </a:t>
            </a:r>
            <a:r>
              <a:rPr lang="en-US" dirty="0" smtClean="0"/>
              <a:t>uncomfortable about </a:t>
            </a:r>
            <a:r>
              <a:rPr lang="en-US" dirty="0"/>
              <a:t>the idea of talking to the professor alone.</a:t>
            </a:r>
          </a:p>
          <a:p>
            <a:r>
              <a:rPr lang="en-US" dirty="0"/>
              <a:t>In order to succeed in </a:t>
            </a:r>
            <a:r>
              <a:rPr lang="en-US" dirty="0" smtClean="0"/>
              <a:t>college</a:t>
            </a:r>
            <a:r>
              <a:rPr lang="en-US" dirty="0" smtClean="0">
                <a:solidFill>
                  <a:srgbClr val="FF0000"/>
                </a:solidFill>
              </a:rPr>
              <a:t> </a:t>
            </a:r>
            <a:r>
              <a:rPr lang="en-US" dirty="0" smtClean="0"/>
              <a:t>you cannot be afraid or worried; you have to ask for help when you need it. If wait until the end of the semester, it might be too late.</a:t>
            </a:r>
            <a:endParaRPr lang="en-US" dirty="0"/>
          </a:p>
        </p:txBody>
      </p:sp>
    </p:spTree>
    <p:extLst>
      <p:ext uri="{BB962C8B-B14F-4D97-AF65-F5344CB8AC3E}">
        <p14:creationId xmlns:p14="http://schemas.microsoft.com/office/powerpoint/2010/main" val="94389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endParaRPr lang="en-US" dirty="0"/>
          </a:p>
        </p:txBody>
      </p:sp>
      <p:sp>
        <p:nvSpPr>
          <p:cNvPr id="3" name="Content Placeholder 2"/>
          <p:cNvSpPr>
            <a:spLocks noGrp="1"/>
          </p:cNvSpPr>
          <p:nvPr>
            <p:ph idx="1"/>
          </p:nvPr>
        </p:nvSpPr>
        <p:spPr>
          <a:xfrm>
            <a:off x="1484310" y="2252871"/>
            <a:ext cx="10018713" cy="3538330"/>
          </a:xfrm>
        </p:spPr>
        <p:txBody>
          <a:bodyPr>
            <a:normAutofit fontScale="92500" lnSpcReduction="20000"/>
          </a:bodyPr>
          <a:lstStyle/>
          <a:p>
            <a:r>
              <a:rPr lang="en-US" dirty="0" smtClean="0"/>
              <a:t>The library is a useful place. It has a lot of resources to help you. </a:t>
            </a:r>
          </a:p>
          <a:p>
            <a:r>
              <a:rPr lang="en-US" dirty="0" smtClean="0"/>
              <a:t>It offers…</a:t>
            </a:r>
          </a:p>
          <a:p>
            <a:pPr lvl="1"/>
            <a:r>
              <a:rPr lang="en-US" dirty="0" smtClean="0"/>
              <a:t>Books, periodicals, reference materials, and online databases.</a:t>
            </a:r>
          </a:p>
          <a:p>
            <a:pPr lvl="1"/>
            <a:r>
              <a:rPr lang="en-US" dirty="0" smtClean="0"/>
              <a:t>A </a:t>
            </a:r>
            <a:r>
              <a:rPr lang="en-US" dirty="0"/>
              <a:t>variety of study spaces where you can work independently or with other students.</a:t>
            </a:r>
          </a:p>
          <a:p>
            <a:pPr lvl="1"/>
            <a:r>
              <a:rPr lang="en-US" dirty="0" smtClean="0"/>
              <a:t>An </a:t>
            </a:r>
            <a:r>
              <a:rPr lang="en-US" dirty="0"/>
              <a:t>online class on college research skills called </a:t>
            </a:r>
            <a:r>
              <a:rPr lang="en-US" dirty="0" err="1"/>
              <a:t>LMTech</a:t>
            </a:r>
            <a:r>
              <a:rPr lang="en-US" dirty="0"/>
              <a:t> 100.</a:t>
            </a:r>
          </a:p>
          <a:p>
            <a:pPr lvl="1"/>
            <a:r>
              <a:rPr lang="en-US" dirty="0" smtClean="0"/>
              <a:t>Guidelines for MLA and APA citation styles</a:t>
            </a:r>
          </a:p>
          <a:p>
            <a:r>
              <a:rPr lang="en-US" dirty="0" smtClean="0"/>
              <a:t>It is open for extensive hours for students’ convenience.</a:t>
            </a:r>
            <a:r>
              <a:rPr lang="en-US" dirty="0">
                <a:solidFill>
                  <a:srgbClr val="FF0000"/>
                </a:solidFill>
              </a:rPr>
              <a:t> </a:t>
            </a:r>
            <a:r>
              <a:rPr lang="en-US" dirty="0" smtClean="0"/>
              <a:t>When is it open? You have to check because it can change. However, you can access materials online as well. </a:t>
            </a:r>
          </a:p>
          <a:p>
            <a:r>
              <a:rPr lang="en-US" dirty="0" smtClean="0"/>
              <a:t>The library staff are happy to help you; they will show you around if you ask them. </a:t>
            </a:r>
          </a:p>
        </p:txBody>
      </p:sp>
    </p:spTree>
    <p:extLst>
      <p:ext uri="{BB962C8B-B14F-4D97-AF65-F5344CB8AC3E}">
        <p14:creationId xmlns:p14="http://schemas.microsoft.com/office/powerpoint/2010/main" val="4057806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1545</TotalTime>
  <Words>1946</Words>
  <Application>Microsoft Office PowerPoint</Application>
  <PresentationFormat>Widescreen</PresentationFormat>
  <Paragraphs>189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Corbel</vt:lpstr>
      <vt:lpstr>Parallax</vt:lpstr>
      <vt:lpstr>Cultural Expectations 2:   Seeking Help beyond the Classroom</vt:lpstr>
      <vt:lpstr>Agenda</vt:lpstr>
      <vt:lpstr>Part 1: On-Campus Resources</vt:lpstr>
      <vt:lpstr>Overview</vt:lpstr>
      <vt:lpstr>Professors’ Office Hours</vt:lpstr>
      <vt:lpstr>How to Visit Office Hours</vt:lpstr>
      <vt:lpstr>Talking with Your Instructor</vt:lpstr>
      <vt:lpstr>Overcoming Fear</vt:lpstr>
      <vt:lpstr>Library</vt:lpstr>
      <vt:lpstr>Library Policies</vt:lpstr>
      <vt:lpstr>Online Library Resources</vt:lpstr>
      <vt:lpstr>The Learning Center (TLC)</vt:lpstr>
      <vt:lpstr>Study Skills Development at TLC</vt:lpstr>
      <vt:lpstr>TLC Policies</vt:lpstr>
      <vt:lpstr>Counseling</vt:lpstr>
      <vt:lpstr>Extended Opportunity Programs and Services (EOPS)</vt:lpstr>
      <vt:lpstr>Associated Student Government (ASG)</vt:lpstr>
      <vt:lpstr>Job and Career Center</vt:lpstr>
      <vt:lpstr>Student Health and Wellness Center</vt:lpstr>
      <vt:lpstr>Clubs and Organizations</vt:lpstr>
      <vt:lpstr>Part 2: Online Resources</vt:lpstr>
      <vt:lpstr>Overview</vt:lpstr>
      <vt:lpstr>Distance Learning</vt:lpstr>
      <vt:lpstr>Online Academic Resources</vt:lpstr>
      <vt:lpstr>Online Dictionaries</vt:lpstr>
      <vt:lpstr>Writing and Grammar Assistance</vt:lpstr>
      <vt:lpstr>Open Source Textbooks</vt:lpstr>
      <vt:lpstr>Open Courseware</vt:lpstr>
      <vt:lpstr>Part 3: Off-Campus Resources</vt:lpstr>
      <vt:lpstr>Overview</vt:lpstr>
      <vt:lpstr>Public Libraries </vt:lpstr>
      <vt:lpstr>Museums and Cultural Centers</vt:lpstr>
      <vt:lpstr>Internships</vt:lpstr>
      <vt:lpstr>If you liked this lesson and would like more information, consider attending: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Expectations in the Colleges of the United States of America</dc:title>
  <dc:creator>ErinD</dc:creator>
  <cp:lastModifiedBy>Haglund, Kimberly</cp:lastModifiedBy>
  <cp:revision>322</cp:revision>
  <dcterms:created xsi:type="dcterms:W3CDTF">2014-05-12T18:32:27Z</dcterms:created>
  <dcterms:modified xsi:type="dcterms:W3CDTF">2014-10-08T20:47:10Z</dcterms:modified>
</cp:coreProperties>
</file>