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6" r:id="rId2"/>
    <p:sldId id="257" r:id="rId3"/>
    <p:sldId id="258" r:id="rId4"/>
    <p:sldId id="259" r:id="rId5"/>
    <p:sldId id="260" r:id="rId6"/>
    <p:sldId id="261" r:id="rId7"/>
    <p:sldId id="262" r:id="rId8"/>
    <p:sldId id="263" r:id="rId9"/>
    <p:sldId id="306" r:id="rId10"/>
    <p:sldId id="307" r:id="rId11"/>
    <p:sldId id="308" r:id="rId12"/>
    <p:sldId id="30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8/17/2013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8/17/2013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8/17/2013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7.bin"/></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1.bin"/><Relationship Id="rId14" Type="http://schemas.openxmlformats.org/officeDocument/2006/relationships/image" Target="../media/image43.wmf"/></Relationships>
</file>

<file path=ppt/slides/_rels/slide2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5.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7.bin"/><Relationship Id="rId14" Type="http://schemas.openxmlformats.org/officeDocument/2006/relationships/image" Target="../media/image49.wmf"/></Relationships>
</file>

<file path=ppt/slides/_rels/slide2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51.bin"/><Relationship Id="rId4" Type="http://schemas.openxmlformats.org/officeDocument/2006/relationships/image" Target="../media/image50.wmf"/></Relationships>
</file>

<file path=ppt/slides/_rels/slide2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54.bin"/><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6.wmf"/></Relationships>
</file>

<file path=ppt/slides/_rels/slide26.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1.wmf"/><Relationship Id="rId5" Type="http://schemas.openxmlformats.org/officeDocument/2006/relationships/oleObject" Target="../embeddings/oleObject61.bin"/><Relationship Id="rId4" Type="http://schemas.openxmlformats.org/officeDocument/2006/relationships/image" Target="../media/image60.wmf"/></Relationships>
</file>

<file path=ppt/slides/_rels/slide2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1.wmf"/><Relationship Id="rId5" Type="http://schemas.openxmlformats.org/officeDocument/2006/relationships/oleObject" Target="../embeddings/oleObject64.bin"/><Relationship Id="rId4" Type="http://schemas.openxmlformats.org/officeDocument/2006/relationships/image" Target="../media/image6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4.wmf"/><Relationship Id="rId5" Type="http://schemas.openxmlformats.org/officeDocument/2006/relationships/oleObject" Target="../embeddings/oleObject67.bin"/><Relationship Id="rId4" Type="http://schemas.openxmlformats.org/officeDocument/2006/relationships/image" Target="../media/image63.wmf"/></Relationships>
</file>

<file path=ppt/slides/_rels/slide31.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4.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2.bin"/><Relationship Id="rId14" Type="http://schemas.openxmlformats.org/officeDocument/2006/relationships/image" Target="../media/image6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0.wmf"/><Relationship Id="rId5" Type="http://schemas.openxmlformats.org/officeDocument/2006/relationships/oleObject" Target="../embeddings/oleObject7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8.bin"/></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4.wmf"/><Relationship Id="rId5" Type="http://schemas.openxmlformats.org/officeDocument/2006/relationships/oleObject" Target="../embeddings/oleObject80.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82.bin"/></Relationships>
</file>

<file path=ppt/slides/_rels/slide35.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8.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6.bin"/><Relationship Id="rId14" Type="http://schemas.openxmlformats.org/officeDocument/2006/relationships/image" Target="../media/image82.wmf"/></Relationships>
</file>

<file path=ppt/slides/_rels/slide3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4.wmf"/><Relationship Id="rId5" Type="http://schemas.openxmlformats.org/officeDocument/2006/relationships/oleObject" Target="../embeddings/oleObject90.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92.bin"/></Relationships>
</file>

<file path=ppt/slides/_rels/slide37.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8.wmf"/><Relationship Id="rId5" Type="http://schemas.openxmlformats.org/officeDocument/2006/relationships/oleObject" Target="../embeddings/oleObject94.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2.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10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7.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5.bin"/></Relationships>
</file>

<file path=ppt/slides/_rels/slide41.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2.wmf"/><Relationship Id="rId5" Type="http://schemas.openxmlformats.org/officeDocument/2006/relationships/oleObject" Target="../embeddings/oleObject108.bin"/><Relationship Id="rId4" Type="http://schemas.openxmlformats.org/officeDocument/2006/relationships/image" Target="../media/image101.wmf"/></Relationships>
</file>

<file path=ppt/slides/_rels/slide42.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5.wmf"/><Relationship Id="rId5" Type="http://schemas.openxmlformats.org/officeDocument/2006/relationships/oleObject" Target="../embeddings/oleObject111.bin"/><Relationship Id="rId4" Type="http://schemas.openxmlformats.org/officeDocument/2006/relationships/image" Target="../media/image10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8.wmf"/><Relationship Id="rId5" Type="http://schemas.openxmlformats.org/officeDocument/2006/relationships/oleObject" Target="../embeddings/oleObject114.bin"/><Relationship Id="rId4" Type="http://schemas.openxmlformats.org/officeDocument/2006/relationships/image" Target="../media/image107.wmf"/></Relationships>
</file>

<file path=ppt/slides/_rels/slide45.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1.wmf"/><Relationship Id="rId5" Type="http://schemas.openxmlformats.org/officeDocument/2006/relationships/oleObject" Target="../embeddings/oleObject117.bin"/><Relationship Id="rId4" Type="http://schemas.openxmlformats.org/officeDocument/2006/relationships/image" Target="../media/image110.wmf"/></Relationships>
</file>

<file path=ppt/slides/_rels/slide46.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14.wmf"/><Relationship Id="rId5" Type="http://schemas.openxmlformats.org/officeDocument/2006/relationships/oleObject" Target="../embeddings/oleObject120.bin"/><Relationship Id="rId4" Type="http://schemas.openxmlformats.org/officeDocument/2006/relationships/image" Target="../media/image113.wmf"/></Relationships>
</file>

<file path=ppt/slides/_rels/slide47.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7.wmf"/><Relationship Id="rId5" Type="http://schemas.openxmlformats.org/officeDocument/2006/relationships/oleObject" Target="../embeddings/oleObject123.bin"/><Relationship Id="rId4" Type="http://schemas.openxmlformats.org/officeDocument/2006/relationships/image" Target="../media/image116.wmf"/></Relationships>
</file>

<file path=ppt/slides/_rels/slide48.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0.wmf"/><Relationship Id="rId5" Type="http://schemas.openxmlformats.org/officeDocument/2006/relationships/oleObject" Target="../embeddings/oleObject126.bin"/><Relationship Id="rId4" Type="http://schemas.openxmlformats.org/officeDocument/2006/relationships/image" Target="../media/image119.wmf"/></Relationships>
</file>

<file path=ppt/slides/_rels/slide49.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23.wmf"/><Relationship Id="rId5" Type="http://schemas.openxmlformats.org/officeDocument/2006/relationships/oleObject" Target="../embeddings/oleObject129.bin"/><Relationship Id="rId4" Type="http://schemas.openxmlformats.org/officeDocument/2006/relationships/image" Target="../media/image12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26.wmf"/><Relationship Id="rId5" Type="http://schemas.openxmlformats.org/officeDocument/2006/relationships/oleObject" Target="../embeddings/oleObject132.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34.bin"/></Relationships>
</file>

<file path=ppt/slides/_rels/slide52.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30.wmf"/><Relationship Id="rId5" Type="http://schemas.openxmlformats.org/officeDocument/2006/relationships/oleObject" Target="../embeddings/oleObject136.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Adding and Subtracting Fractions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should also review how to convert a mixed number into an improper fraction.</a:t>
            </a:r>
          </a:p>
          <a:p>
            <a:r>
              <a:rPr lang="en-US" dirty="0" smtClean="0"/>
              <a:t>Use the following formula:</a:t>
            </a:r>
          </a:p>
          <a:p>
            <a:endParaRPr lang="en-US" dirty="0"/>
          </a:p>
          <a:p>
            <a:endParaRPr lang="en-US" dirty="0" smtClean="0"/>
          </a:p>
          <a:p>
            <a:endParaRPr lang="en-US" dirty="0"/>
          </a:p>
          <a:p>
            <a:r>
              <a:rPr lang="en-US" dirty="0" smtClean="0"/>
              <a:t>For example: </a:t>
            </a:r>
            <a:endParaRPr lang="en-US" dirty="0"/>
          </a:p>
        </p:txBody>
      </p:sp>
      <p:sp>
        <p:nvSpPr>
          <p:cNvPr id="3" name="Title 2"/>
          <p:cNvSpPr>
            <a:spLocks noGrp="1"/>
          </p:cNvSpPr>
          <p:nvPr>
            <p:ph type="title"/>
          </p:nvPr>
        </p:nvSpPr>
        <p:spPr/>
        <p:txBody>
          <a:bodyPr>
            <a:normAutofit fontScale="90000"/>
          </a:bodyPr>
          <a:lstStyle/>
          <a:p>
            <a:r>
              <a:rPr lang="en-US" dirty="0"/>
              <a:t>Understanding Fractions and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1298555722"/>
              </p:ext>
            </p:extLst>
          </p:nvPr>
        </p:nvGraphicFramePr>
        <p:xfrm>
          <a:off x="1600200" y="2971800"/>
          <a:ext cx="6335145" cy="706437"/>
        </p:xfrm>
        <a:graphic>
          <a:graphicData uri="http://schemas.openxmlformats.org/presentationml/2006/ole">
            <mc:AlternateContent xmlns:mc="http://schemas.openxmlformats.org/markup-compatibility/2006">
              <mc:Choice xmlns:v="urn:schemas-microsoft-com:vml" Requires="v">
                <p:oleObj spid="_x0000_s96276" name="Equation" r:id="rId3" imgW="3530520" imgH="393480" progId="Equation.DSMT4">
                  <p:embed/>
                </p:oleObj>
              </mc:Choice>
              <mc:Fallback>
                <p:oleObj name="Equation" r:id="rId3" imgW="3530520" imgH="393480" progId="Equation.DSMT4">
                  <p:embed/>
                  <p:pic>
                    <p:nvPicPr>
                      <p:cNvPr id="0" name=""/>
                      <p:cNvPicPr/>
                      <p:nvPr/>
                    </p:nvPicPr>
                    <p:blipFill>
                      <a:blip r:embed="rId4"/>
                      <a:stretch>
                        <a:fillRect/>
                      </a:stretch>
                    </p:blipFill>
                    <p:spPr>
                      <a:xfrm>
                        <a:off x="1600200" y="2971800"/>
                        <a:ext cx="6335145"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16668202"/>
              </p:ext>
            </p:extLst>
          </p:nvPr>
        </p:nvGraphicFramePr>
        <p:xfrm>
          <a:off x="3581400" y="4419600"/>
          <a:ext cx="2142099" cy="706437"/>
        </p:xfrm>
        <a:graphic>
          <a:graphicData uri="http://schemas.openxmlformats.org/presentationml/2006/ole">
            <mc:AlternateContent xmlns:mc="http://schemas.openxmlformats.org/markup-compatibility/2006">
              <mc:Choice xmlns:v="urn:schemas-microsoft-com:vml" Requires="v">
                <p:oleObj spid="_x0000_s96277" name="Equation" r:id="rId5" imgW="1193760" imgH="393480" progId="Equation.DSMT4">
                  <p:embed/>
                </p:oleObj>
              </mc:Choice>
              <mc:Fallback>
                <p:oleObj name="Equation" r:id="rId5" imgW="1193760" imgH="393480" progId="Equation.DSMT4">
                  <p:embed/>
                  <p:pic>
                    <p:nvPicPr>
                      <p:cNvPr id="0" name=""/>
                      <p:cNvPicPr/>
                      <p:nvPr/>
                    </p:nvPicPr>
                    <p:blipFill>
                      <a:blip r:embed="rId6"/>
                      <a:stretch>
                        <a:fillRect/>
                      </a:stretch>
                    </p:blipFill>
                    <p:spPr>
                      <a:xfrm>
                        <a:off x="3581400" y="4419600"/>
                        <a:ext cx="2142099" cy="706437"/>
                      </a:xfrm>
                      <a:prstGeom prst="rect">
                        <a:avLst/>
                      </a:prstGeom>
                    </p:spPr>
                  </p:pic>
                </p:oleObj>
              </mc:Fallback>
            </mc:AlternateContent>
          </a:graphicData>
        </a:graphic>
      </p:graphicFrame>
    </p:spTree>
    <p:extLst>
      <p:ext uri="{BB962C8B-B14F-4D97-AF65-F5344CB8AC3E}">
        <p14:creationId xmlns:p14="http://schemas.microsoft.com/office/powerpoint/2010/main" val="35053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Try the following conversions and check your answers on the next slide.</a:t>
            </a:r>
          </a:p>
          <a:p>
            <a:pPr marL="109728" indent="0">
              <a:buNone/>
            </a:pPr>
            <a:r>
              <a:rPr lang="en-US" sz="2400" dirty="0" smtClean="0"/>
              <a:t>1.  Convert        into a mixed number.</a:t>
            </a:r>
          </a:p>
          <a:p>
            <a:pPr marL="109728" indent="0">
              <a:buNone/>
            </a:pPr>
            <a:endParaRPr lang="en-US" sz="2400" dirty="0" smtClean="0"/>
          </a:p>
          <a:p>
            <a:pPr marL="109728" indent="0">
              <a:buNone/>
            </a:pPr>
            <a:r>
              <a:rPr lang="en-US" sz="2400" dirty="0" smtClean="0"/>
              <a:t>2.  Convert        </a:t>
            </a:r>
            <a:r>
              <a:rPr lang="en-US" sz="2400" dirty="0"/>
              <a:t>into a mixed number</a:t>
            </a:r>
            <a:r>
              <a:rPr lang="en-US" sz="2400" dirty="0" smtClean="0"/>
              <a:t>.</a:t>
            </a:r>
          </a:p>
          <a:p>
            <a:pPr marL="109728" indent="0">
              <a:buNone/>
            </a:pPr>
            <a:endParaRPr lang="en-US" sz="2400" dirty="0"/>
          </a:p>
          <a:p>
            <a:pPr marL="109728" indent="0">
              <a:buNone/>
            </a:pPr>
            <a:r>
              <a:rPr lang="en-US" sz="2400" dirty="0" smtClean="0"/>
              <a:t>3.  Convert        into an improper fraction.</a:t>
            </a:r>
          </a:p>
          <a:p>
            <a:pPr marL="109728" indent="0">
              <a:buNone/>
            </a:pPr>
            <a:endParaRPr lang="en-US" sz="2400" dirty="0" smtClean="0"/>
          </a:p>
          <a:p>
            <a:pPr marL="109728" indent="0">
              <a:buNone/>
            </a:pPr>
            <a:r>
              <a:rPr lang="en-US" sz="2400" dirty="0" smtClean="0"/>
              <a:t>4.  Convert        </a:t>
            </a:r>
            <a:r>
              <a:rPr lang="en-US" sz="2400" dirty="0"/>
              <a:t>into an improper fraction.</a:t>
            </a:r>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87809448"/>
              </p:ext>
            </p:extLst>
          </p:nvPr>
        </p:nvGraphicFramePr>
        <p:xfrm>
          <a:off x="2514600" y="2285999"/>
          <a:ext cx="381000" cy="656167"/>
        </p:xfrm>
        <a:graphic>
          <a:graphicData uri="http://schemas.openxmlformats.org/presentationml/2006/ole">
            <mc:AlternateContent xmlns:mc="http://schemas.openxmlformats.org/markup-compatibility/2006">
              <mc:Choice xmlns:v="urn:schemas-microsoft-com:vml" Requires="v">
                <p:oleObj spid="_x0000_s95272"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2514600" y="2285999"/>
                        <a:ext cx="381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65007160"/>
              </p:ext>
            </p:extLst>
          </p:nvPr>
        </p:nvGraphicFramePr>
        <p:xfrm>
          <a:off x="2514600" y="3048000"/>
          <a:ext cx="376084" cy="685800"/>
        </p:xfrm>
        <a:graphic>
          <a:graphicData uri="http://schemas.openxmlformats.org/presentationml/2006/ole">
            <mc:AlternateContent xmlns:mc="http://schemas.openxmlformats.org/markup-compatibility/2006">
              <mc:Choice xmlns:v="urn:schemas-microsoft-com:vml" Requires="v">
                <p:oleObj spid="_x0000_s95273" name="Equation" r:id="rId5" imgW="215640" imgH="393480" progId="Equation.DSMT4">
                  <p:embed/>
                </p:oleObj>
              </mc:Choice>
              <mc:Fallback>
                <p:oleObj name="Equation" r:id="rId5" imgW="215640" imgH="393480" progId="Equation.DSMT4">
                  <p:embed/>
                  <p:pic>
                    <p:nvPicPr>
                      <p:cNvPr id="0" name=""/>
                      <p:cNvPicPr/>
                      <p:nvPr/>
                    </p:nvPicPr>
                    <p:blipFill>
                      <a:blip r:embed="rId6"/>
                      <a:stretch>
                        <a:fillRect/>
                      </a:stretch>
                    </p:blipFill>
                    <p:spPr>
                      <a:xfrm>
                        <a:off x="2514600" y="3048000"/>
                        <a:ext cx="376084"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57538246"/>
              </p:ext>
            </p:extLst>
          </p:nvPr>
        </p:nvGraphicFramePr>
        <p:xfrm>
          <a:off x="2438400" y="3886200"/>
          <a:ext cx="387350" cy="571802"/>
        </p:xfrm>
        <a:graphic>
          <a:graphicData uri="http://schemas.openxmlformats.org/presentationml/2006/ole">
            <mc:AlternateContent xmlns:mc="http://schemas.openxmlformats.org/markup-compatibility/2006">
              <mc:Choice xmlns:v="urn:schemas-microsoft-com:vml" Requires="v">
                <p:oleObj spid="_x0000_s95274" name="Equation" r:id="rId7" imgW="266400" imgH="393480" progId="Equation.DSMT4">
                  <p:embed/>
                </p:oleObj>
              </mc:Choice>
              <mc:Fallback>
                <p:oleObj name="Equation" r:id="rId7" imgW="266400" imgH="393480" progId="Equation.DSMT4">
                  <p:embed/>
                  <p:pic>
                    <p:nvPicPr>
                      <p:cNvPr id="0" name=""/>
                      <p:cNvPicPr/>
                      <p:nvPr/>
                    </p:nvPicPr>
                    <p:blipFill>
                      <a:blip r:embed="rId8"/>
                      <a:stretch>
                        <a:fillRect/>
                      </a:stretch>
                    </p:blipFill>
                    <p:spPr>
                      <a:xfrm>
                        <a:off x="2438400" y="3886200"/>
                        <a:ext cx="387350" cy="57180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23574122"/>
              </p:ext>
            </p:extLst>
          </p:nvPr>
        </p:nvGraphicFramePr>
        <p:xfrm>
          <a:off x="2497138" y="4724400"/>
          <a:ext cx="423862" cy="571500"/>
        </p:xfrm>
        <a:graphic>
          <a:graphicData uri="http://schemas.openxmlformats.org/presentationml/2006/ole">
            <mc:AlternateContent xmlns:mc="http://schemas.openxmlformats.org/markup-compatibility/2006">
              <mc:Choice xmlns:v="urn:schemas-microsoft-com:vml" Requires="v">
                <p:oleObj spid="_x0000_s95275" name="Equation" r:id="rId9" imgW="291960" imgH="393480" progId="Equation.DSMT4">
                  <p:embed/>
                </p:oleObj>
              </mc:Choice>
              <mc:Fallback>
                <p:oleObj name="Equation" r:id="rId9" imgW="291960" imgH="393480" progId="Equation.DSMT4">
                  <p:embed/>
                  <p:pic>
                    <p:nvPicPr>
                      <p:cNvPr id="0" name="Object 5"/>
                      <p:cNvPicPr>
                        <a:picLocks noChangeAspect="1" noChangeArrowheads="1"/>
                      </p:cNvPicPr>
                      <p:nvPr/>
                    </p:nvPicPr>
                    <p:blipFill>
                      <a:blip r:embed="rId10"/>
                      <a:srcRect/>
                      <a:stretch>
                        <a:fillRect/>
                      </a:stretch>
                    </p:blipFill>
                    <p:spPr bwMode="auto">
                      <a:xfrm>
                        <a:off x="2497138" y="4724400"/>
                        <a:ext cx="4238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0271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Now check your answers.</a:t>
            </a:r>
          </a:p>
          <a:p>
            <a:pPr marL="109728" indent="0">
              <a:buNone/>
            </a:pPr>
            <a:r>
              <a:rPr lang="en-US" sz="2400" dirty="0" smtClean="0"/>
              <a:t>1.  </a:t>
            </a:r>
          </a:p>
          <a:p>
            <a:pPr marL="109728" indent="0">
              <a:buNone/>
            </a:pPr>
            <a:endParaRPr lang="en-US" sz="2400" dirty="0" smtClean="0"/>
          </a:p>
          <a:p>
            <a:pPr marL="109728" indent="0">
              <a:buNone/>
            </a:pPr>
            <a:endParaRPr lang="en-US" sz="2400" dirty="0"/>
          </a:p>
          <a:p>
            <a:pPr marL="109728" indent="0">
              <a:buNone/>
            </a:pPr>
            <a:r>
              <a:rPr lang="en-US" sz="2400" dirty="0" smtClean="0"/>
              <a:t>2.</a:t>
            </a:r>
          </a:p>
          <a:p>
            <a:pPr marL="109728" indent="0">
              <a:buNone/>
            </a:pPr>
            <a:endParaRPr lang="en-US" sz="2400" dirty="0"/>
          </a:p>
          <a:p>
            <a:pPr marL="109728" indent="0">
              <a:buNone/>
            </a:pPr>
            <a:endParaRPr lang="en-US" sz="2400" dirty="0" smtClean="0"/>
          </a:p>
          <a:p>
            <a:pPr marL="109728" indent="0">
              <a:buNone/>
            </a:pPr>
            <a:r>
              <a:rPr lang="en-US" sz="2400" dirty="0" smtClean="0"/>
              <a:t>3.  </a:t>
            </a:r>
          </a:p>
          <a:p>
            <a:pPr marL="109728" indent="0">
              <a:buNone/>
            </a:pPr>
            <a:endParaRPr lang="en-US" sz="2400" dirty="0" smtClean="0"/>
          </a:p>
          <a:p>
            <a:pPr marL="109728" indent="0">
              <a:buNone/>
            </a:pPr>
            <a:endParaRPr lang="en-US" sz="2400" dirty="0"/>
          </a:p>
          <a:p>
            <a:pPr marL="109728" indent="0">
              <a:buNone/>
            </a:pPr>
            <a:r>
              <a:rPr lang="en-US" sz="2400" dirty="0" smtClean="0"/>
              <a:t>4.  </a:t>
            </a:r>
            <a:endParaRPr lang="en-US" dirty="0"/>
          </a:p>
        </p:txBody>
      </p:sp>
      <p:sp>
        <p:nvSpPr>
          <p:cNvPr id="3" name="Title 2"/>
          <p:cNvSpPr>
            <a:spLocks noGrp="1"/>
          </p:cNvSpPr>
          <p:nvPr>
            <p:ph type="title"/>
          </p:nvPr>
        </p:nvSpPr>
        <p:spPr/>
        <p:txBody>
          <a:bodyPr>
            <a:normAutofit fontScale="90000"/>
          </a:bodyPr>
          <a:lstStyle/>
          <a:p>
            <a:r>
              <a:rPr lang="en-US" dirty="0" smtClean="0"/>
              <a:t>Practice Problems #1-4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380455"/>
              </p:ext>
            </p:extLst>
          </p:nvPr>
        </p:nvGraphicFramePr>
        <p:xfrm>
          <a:off x="1447800" y="1905000"/>
          <a:ext cx="1036638" cy="655638"/>
        </p:xfrm>
        <a:graphic>
          <a:graphicData uri="http://schemas.openxmlformats.org/presentationml/2006/ole">
            <mc:AlternateContent xmlns:mc="http://schemas.openxmlformats.org/markup-compatibility/2006">
              <mc:Choice xmlns:v="urn:schemas-microsoft-com:vml" Requires="v">
                <p:oleObj spid="_x0000_s97318"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1447800" y="1905000"/>
                        <a:ext cx="1036638" cy="6556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88295859"/>
              </p:ext>
            </p:extLst>
          </p:nvPr>
        </p:nvGraphicFramePr>
        <p:xfrm>
          <a:off x="1371600" y="3048000"/>
          <a:ext cx="996950" cy="685800"/>
        </p:xfrm>
        <a:graphic>
          <a:graphicData uri="http://schemas.openxmlformats.org/presentationml/2006/ole">
            <mc:AlternateContent xmlns:mc="http://schemas.openxmlformats.org/markup-compatibility/2006">
              <mc:Choice xmlns:v="urn:schemas-microsoft-com:vml" Requires="v">
                <p:oleObj spid="_x0000_s97319" name="Equation" r:id="rId5" imgW="571320" imgH="393480" progId="Equation.DSMT4">
                  <p:embed/>
                </p:oleObj>
              </mc:Choice>
              <mc:Fallback>
                <p:oleObj name="Equation" r:id="rId5" imgW="571320" imgH="393480" progId="Equation.DSMT4">
                  <p:embed/>
                  <p:pic>
                    <p:nvPicPr>
                      <p:cNvPr id="0" name=""/>
                      <p:cNvPicPr/>
                      <p:nvPr/>
                    </p:nvPicPr>
                    <p:blipFill>
                      <a:blip r:embed="rId6"/>
                      <a:stretch>
                        <a:fillRect/>
                      </a:stretch>
                    </p:blipFill>
                    <p:spPr>
                      <a:xfrm>
                        <a:off x="1371600" y="3048000"/>
                        <a:ext cx="996950"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25177568"/>
              </p:ext>
            </p:extLst>
          </p:nvPr>
        </p:nvGraphicFramePr>
        <p:xfrm>
          <a:off x="1447800" y="4038600"/>
          <a:ext cx="847725" cy="571500"/>
        </p:xfrm>
        <a:graphic>
          <a:graphicData uri="http://schemas.openxmlformats.org/presentationml/2006/ole">
            <mc:AlternateContent xmlns:mc="http://schemas.openxmlformats.org/markup-compatibility/2006">
              <mc:Choice xmlns:v="urn:schemas-microsoft-com:vml" Requires="v">
                <p:oleObj spid="_x0000_s97320" name="Equation" r:id="rId7" imgW="583920" imgH="393480" progId="Equation.DSMT4">
                  <p:embed/>
                </p:oleObj>
              </mc:Choice>
              <mc:Fallback>
                <p:oleObj name="Equation" r:id="rId7" imgW="583920" imgH="393480" progId="Equation.DSMT4">
                  <p:embed/>
                  <p:pic>
                    <p:nvPicPr>
                      <p:cNvPr id="0" name=""/>
                      <p:cNvPicPr/>
                      <p:nvPr/>
                    </p:nvPicPr>
                    <p:blipFill>
                      <a:blip r:embed="rId8"/>
                      <a:stretch>
                        <a:fillRect/>
                      </a:stretch>
                    </p:blipFill>
                    <p:spPr>
                      <a:xfrm>
                        <a:off x="1447800" y="4038600"/>
                        <a:ext cx="847725" cy="571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36991104"/>
              </p:ext>
            </p:extLst>
          </p:nvPr>
        </p:nvGraphicFramePr>
        <p:xfrm>
          <a:off x="1524000" y="5181600"/>
          <a:ext cx="903287" cy="571500"/>
        </p:xfrm>
        <a:graphic>
          <a:graphicData uri="http://schemas.openxmlformats.org/presentationml/2006/ole">
            <mc:AlternateContent xmlns:mc="http://schemas.openxmlformats.org/markup-compatibility/2006">
              <mc:Choice xmlns:v="urn:schemas-microsoft-com:vml" Requires="v">
                <p:oleObj spid="_x0000_s97321" name="Equation" r:id="rId9" imgW="622080" imgH="393480" progId="Equation.DSMT4">
                  <p:embed/>
                </p:oleObj>
              </mc:Choice>
              <mc:Fallback>
                <p:oleObj name="Equation" r:id="rId9" imgW="622080" imgH="393480" progId="Equation.DSMT4">
                  <p:embed/>
                  <p:pic>
                    <p:nvPicPr>
                      <p:cNvPr id="0" name=""/>
                      <p:cNvPicPr>
                        <a:picLocks noChangeAspect="1" noChangeArrowheads="1"/>
                      </p:cNvPicPr>
                      <p:nvPr/>
                    </p:nvPicPr>
                    <p:blipFill>
                      <a:blip r:embed="rId10"/>
                      <a:srcRect/>
                      <a:stretch>
                        <a:fillRect/>
                      </a:stretch>
                    </p:blipFill>
                    <p:spPr bwMode="auto">
                      <a:xfrm>
                        <a:off x="1524000" y="5181600"/>
                        <a:ext cx="9032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19265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addition problem:</a:t>
            </a: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smtClean="0"/>
              <a:t>Do you notice the problem?  The pieces are not the same size, so how can we count the total number of equal pieces in one whole?</a:t>
            </a:r>
          </a:p>
          <a:p>
            <a:pPr marL="109728" indent="0">
              <a:buNone/>
            </a:pP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2:  So how do we Add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37431667"/>
              </p:ext>
            </p:extLst>
          </p:nvPr>
        </p:nvGraphicFramePr>
        <p:xfrm>
          <a:off x="7391400" y="1447800"/>
          <a:ext cx="596900" cy="616797"/>
        </p:xfrm>
        <a:graphic>
          <a:graphicData uri="http://schemas.openxmlformats.org/presentationml/2006/ole">
            <mc:AlternateContent xmlns:mc="http://schemas.openxmlformats.org/markup-compatibility/2006">
              <mc:Choice xmlns:v="urn:schemas-microsoft-com:vml" Requires="v">
                <p:oleObj spid="_x0000_s58413"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7391400" y="1447800"/>
                        <a:ext cx="596900" cy="616797"/>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59430833"/>
              </p:ext>
            </p:extLst>
          </p:nvPr>
        </p:nvGraphicFramePr>
        <p:xfrm>
          <a:off x="1219200" y="2286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3632916"/>
              </p:ext>
            </p:extLst>
          </p:nvPr>
        </p:nvGraphicFramePr>
        <p:xfrm>
          <a:off x="1219200" y="2895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53892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addition problem:</a:t>
            </a: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smtClean="0"/>
              <a:t>To make equal pieces we can divide up each half into five equal parts and each fifth into two equal parts.  </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So how do we Add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02485053"/>
              </p:ext>
            </p:extLst>
          </p:nvPr>
        </p:nvGraphicFramePr>
        <p:xfrm>
          <a:off x="7391400" y="1447800"/>
          <a:ext cx="596900" cy="616797"/>
        </p:xfrm>
        <a:graphic>
          <a:graphicData uri="http://schemas.openxmlformats.org/presentationml/2006/ole">
            <mc:AlternateContent xmlns:mc="http://schemas.openxmlformats.org/markup-compatibility/2006">
              <mc:Choice xmlns:v="urn:schemas-microsoft-com:vml" Requires="v">
                <p:oleObj spid="_x0000_s59436"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7391400" y="1447800"/>
                        <a:ext cx="596900" cy="616797"/>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4029980"/>
              </p:ext>
            </p:extLst>
          </p:nvPr>
        </p:nvGraphicFramePr>
        <p:xfrm>
          <a:off x="1219200" y="2286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9189663"/>
              </p:ext>
            </p:extLst>
          </p:nvPr>
        </p:nvGraphicFramePr>
        <p:xfrm>
          <a:off x="1219200" y="2895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04675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          becomes          .  Notice these fraction have the same amount of shaded area as the ones on the previous page, but they now have the same denominator.  This is vital to adding and subtracting fractions correctly.</a:t>
            </a:r>
            <a:endParaRPr lang="en-US" dirty="0"/>
          </a:p>
          <a:p>
            <a:endParaRPr lang="en-US" dirty="0" smtClean="0"/>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dirty="0"/>
              <a:t>So how do we Add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411722457"/>
              </p:ext>
            </p:extLst>
          </p:nvPr>
        </p:nvGraphicFramePr>
        <p:xfrm>
          <a:off x="1600200" y="1371600"/>
          <a:ext cx="596900" cy="617538"/>
        </p:xfrm>
        <a:graphic>
          <a:graphicData uri="http://schemas.openxmlformats.org/presentationml/2006/ole">
            <mc:AlternateContent xmlns:mc="http://schemas.openxmlformats.org/markup-compatibility/2006">
              <mc:Choice xmlns:v="urn:schemas-microsoft-com:vml" Requires="v">
                <p:oleObj spid="_x0000_s60502" name="Equation" r:id="rId3" imgW="380880" imgH="393480" progId="Equation.DSMT4">
                  <p:embed/>
                </p:oleObj>
              </mc:Choice>
              <mc:Fallback>
                <p:oleObj name="Equation" r:id="rId3" imgW="38088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371600"/>
                        <a:ext cx="5969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29501203"/>
              </p:ext>
            </p:extLst>
          </p:nvPr>
        </p:nvGraphicFramePr>
        <p:xfrm>
          <a:off x="4038600" y="1447800"/>
          <a:ext cx="795338" cy="617538"/>
        </p:xfrm>
        <a:graphic>
          <a:graphicData uri="http://schemas.openxmlformats.org/presentationml/2006/ole">
            <mc:AlternateContent xmlns:mc="http://schemas.openxmlformats.org/markup-compatibility/2006">
              <mc:Choice xmlns:v="urn:schemas-microsoft-com:vml" Requires="v">
                <p:oleObj spid="_x0000_s60503" name="Equation" r:id="rId5" imgW="507960" imgH="393480" progId="Equation.DSMT4">
                  <p:embed/>
                </p:oleObj>
              </mc:Choice>
              <mc:Fallback>
                <p:oleObj name="Equation" r:id="rId5" imgW="507960" imgH="393480" progId="Equation.DSMT4">
                  <p:embed/>
                  <p:pic>
                    <p:nvPicPr>
                      <p:cNvPr id="0" name="Object 3"/>
                      <p:cNvPicPr>
                        <a:picLocks noChangeAspect="1" noChangeArrowheads="1"/>
                      </p:cNvPicPr>
                      <p:nvPr/>
                    </p:nvPicPr>
                    <p:blipFill>
                      <a:blip r:embed="rId6"/>
                      <a:srcRect/>
                      <a:stretch>
                        <a:fillRect/>
                      </a:stretch>
                    </p:blipFill>
                    <p:spPr bwMode="auto">
                      <a:xfrm>
                        <a:off x="4038600" y="1447800"/>
                        <a:ext cx="795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0256700"/>
              </p:ext>
            </p:extLst>
          </p:nvPr>
        </p:nvGraphicFramePr>
        <p:xfrm>
          <a:off x="1143000" y="42672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0309094"/>
              </p:ext>
            </p:extLst>
          </p:nvPr>
        </p:nvGraphicFramePr>
        <p:xfrm>
          <a:off x="1143000" y="4953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75405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 let’s finish the problem         .             Remember the denominator is the number of parts in one whole (ten).  How many equal parts are shaded now?  If you said seven you are right and that is the numerator of our answer. </a:t>
            </a:r>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dirty="0"/>
              <a:t>So how do we Add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2162708438"/>
              </p:ext>
            </p:extLst>
          </p:nvPr>
        </p:nvGraphicFramePr>
        <p:xfrm>
          <a:off x="3581400" y="3505200"/>
          <a:ext cx="2028825" cy="617538"/>
        </p:xfrm>
        <a:graphic>
          <a:graphicData uri="http://schemas.openxmlformats.org/presentationml/2006/ole">
            <mc:AlternateContent xmlns:mc="http://schemas.openxmlformats.org/markup-compatibility/2006">
              <mc:Choice xmlns:v="urn:schemas-microsoft-com:vml" Requires="v">
                <p:oleObj spid="_x0000_s61534" name="Equation" r:id="rId3" imgW="1295280" imgH="393480" progId="Equation.DSMT4">
                  <p:embed/>
                </p:oleObj>
              </mc:Choice>
              <mc:Fallback>
                <p:oleObj name="Equation" r:id="rId3" imgW="1295280" imgH="393480" progId="Equation.DSMT4">
                  <p:embed/>
                  <p:pic>
                    <p:nvPicPr>
                      <p:cNvPr id="0" name=""/>
                      <p:cNvPicPr>
                        <a:picLocks noChangeAspect="1" noChangeArrowheads="1"/>
                      </p:cNvPicPr>
                      <p:nvPr/>
                    </p:nvPicPr>
                    <p:blipFill>
                      <a:blip r:embed="rId4"/>
                      <a:srcRect/>
                      <a:stretch>
                        <a:fillRect/>
                      </a:stretch>
                    </p:blipFill>
                    <p:spPr bwMode="auto">
                      <a:xfrm>
                        <a:off x="3581400" y="3505200"/>
                        <a:ext cx="20288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78459508"/>
              </p:ext>
            </p:extLst>
          </p:nvPr>
        </p:nvGraphicFramePr>
        <p:xfrm>
          <a:off x="5410200" y="1371600"/>
          <a:ext cx="795338" cy="617538"/>
        </p:xfrm>
        <a:graphic>
          <a:graphicData uri="http://schemas.openxmlformats.org/presentationml/2006/ole">
            <mc:AlternateContent xmlns:mc="http://schemas.openxmlformats.org/markup-compatibility/2006">
              <mc:Choice xmlns:v="urn:schemas-microsoft-com:vml" Requires="v">
                <p:oleObj spid="_x0000_s61535" name="Equation" r:id="rId5" imgW="507960" imgH="393480" progId="Equation.DSMT4">
                  <p:embed/>
                </p:oleObj>
              </mc:Choice>
              <mc:Fallback>
                <p:oleObj name="Equation" r:id="rId5" imgW="507960" imgH="393480" progId="Equation.DSMT4">
                  <p:embed/>
                  <p:pic>
                    <p:nvPicPr>
                      <p:cNvPr id="0" name=""/>
                      <p:cNvPicPr>
                        <a:picLocks noChangeAspect="1" noChangeArrowheads="1"/>
                      </p:cNvPicPr>
                      <p:nvPr/>
                    </p:nvPicPr>
                    <p:blipFill>
                      <a:blip r:embed="rId6"/>
                      <a:srcRect/>
                      <a:stretch>
                        <a:fillRect/>
                      </a:stretch>
                    </p:blipFill>
                    <p:spPr bwMode="auto">
                      <a:xfrm>
                        <a:off x="5410200" y="1371600"/>
                        <a:ext cx="795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62724403"/>
              </p:ext>
            </p:extLst>
          </p:nvPr>
        </p:nvGraphicFramePr>
        <p:xfrm>
          <a:off x="1143000" y="42672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94708063"/>
              </p:ext>
            </p:extLst>
          </p:nvPr>
        </p:nvGraphicFramePr>
        <p:xfrm>
          <a:off x="1143000" y="4953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19040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last example has explained a lot.  We now see that for us to add pieces of a fraction, the denominators must be the same, otherwise the pieces are not the same size.  </a:t>
            </a:r>
          </a:p>
          <a:p>
            <a:r>
              <a:rPr lang="en-US" dirty="0" smtClean="0"/>
              <a:t>Also, when we add fractions with the same denominator, the denominator does not change.  We simply added the numerators.</a:t>
            </a:r>
            <a:endParaRPr lang="en-US" dirty="0"/>
          </a:p>
        </p:txBody>
      </p:sp>
      <p:sp>
        <p:nvSpPr>
          <p:cNvPr id="3" name="Title 2"/>
          <p:cNvSpPr>
            <a:spLocks noGrp="1"/>
          </p:cNvSpPr>
          <p:nvPr>
            <p:ph type="title"/>
          </p:nvPr>
        </p:nvSpPr>
        <p:spPr/>
        <p:txBody>
          <a:bodyPr/>
          <a:lstStyle/>
          <a:p>
            <a:r>
              <a:rPr lang="en-US" dirty="0"/>
              <a:t>So how do we Add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2688700067"/>
              </p:ext>
            </p:extLst>
          </p:nvPr>
        </p:nvGraphicFramePr>
        <p:xfrm>
          <a:off x="3505200" y="4800600"/>
          <a:ext cx="2212258" cy="685800"/>
        </p:xfrm>
        <a:graphic>
          <a:graphicData uri="http://schemas.openxmlformats.org/presentationml/2006/ole">
            <mc:AlternateContent xmlns:mc="http://schemas.openxmlformats.org/markup-compatibility/2006">
              <mc:Choice xmlns:v="urn:schemas-microsoft-com:vml" Requires="v">
                <p:oleObj spid="_x0000_s62506" name="Equation" r:id="rId3" imgW="1269720" imgH="393480" progId="Equation.DSMT4">
                  <p:embed/>
                </p:oleObj>
              </mc:Choice>
              <mc:Fallback>
                <p:oleObj name="Equation" r:id="rId3" imgW="1269720" imgH="393480" progId="Equation.DSMT4">
                  <p:embed/>
                  <p:pic>
                    <p:nvPicPr>
                      <p:cNvPr id="0" name=""/>
                      <p:cNvPicPr/>
                      <p:nvPr/>
                    </p:nvPicPr>
                    <p:blipFill>
                      <a:blip r:embed="rId4"/>
                      <a:stretch>
                        <a:fillRect/>
                      </a:stretch>
                    </p:blipFill>
                    <p:spPr>
                      <a:xfrm>
                        <a:off x="3505200" y="4800600"/>
                        <a:ext cx="2212258" cy="685800"/>
                      </a:xfrm>
                      <a:prstGeom prst="rect">
                        <a:avLst/>
                      </a:prstGeom>
                    </p:spPr>
                  </p:pic>
                </p:oleObj>
              </mc:Fallback>
            </mc:AlternateContent>
          </a:graphicData>
        </a:graphic>
      </p:graphicFrame>
    </p:spTree>
    <p:extLst>
      <p:ext uri="{BB962C8B-B14F-4D97-AF65-F5344CB8AC3E}">
        <p14:creationId xmlns:p14="http://schemas.microsoft.com/office/powerpoint/2010/main" val="1406334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smtClean="0"/>
              <a:t>lowest common </a:t>
            </a:r>
            <a:r>
              <a:rPr lang="en-US" b="1" dirty="0"/>
              <a:t>denominator (LCD) </a:t>
            </a:r>
            <a:r>
              <a:rPr lang="en-US" dirty="0"/>
              <a:t>is the smallest integer that you can use to make the denominators the same.  It is the smallest number both denominators divide into evenly.</a:t>
            </a:r>
          </a:p>
          <a:p>
            <a:r>
              <a:rPr lang="en-US" dirty="0" smtClean="0"/>
              <a:t>Notice in the last example, the denominators where 2 and 5.  The smallest number that 2 and 5 divide evenly into is 10.  So the LCD=10.</a:t>
            </a:r>
            <a:endParaRPr lang="en-US" dirty="0"/>
          </a:p>
        </p:txBody>
      </p:sp>
      <p:sp>
        <p:nvSpPr>
          <p:cNvPr id="3" name="Title 2"/>
          <p:cNvSpPr>
            <a:spLocks noGrp="1"/>
          </p:cNvSpPr>
          <p:nvPr>
            <p:ph type="title"/>
          </p:nvPr>
        </p:nvSpPr>
        <p:spPr/>
        <p:txBody>
          <a:bodyPr>
            <a:normAutofit fontScale="90000"/>
          </a:bodyPr>
          <a:lstStyle/>
          <a:p>
            <a:r>
              <a:rPr lang="en-US" dirty="0" smtClean="0"/>
              <a:t>Segment 3:  (LCD) Lowest Common Denominator</a:t>
            </a:r>
            <a:endParaRPr lang="en-US" dirty="0"/>
          </a:p>
        </p:txBody>
      </p:sp>
    </p:spTree>
    <p:extLst>
      <p:ext uri="{BB962C8B-B14F-4D97-AF65-F5344CB8AC3E}">
        <p14:creationId xmlns:p14="http://schemas.microsoft.com/office/powerpoint/2010/main" val="3509668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In order to add or subtract fractions, we need the same denominator.  Hence we will need to find the LCD.  Look at the following examples.</a:t>
            </a:r>
          </a:p>
          <a:p>
            <a:pPr marL="109728" indent="0">
              <a:buNone/>
            </a:pPr>
            <a:r>
              <a:rPr lang="en-US" sz="2400" dirty="0" smtClean="0"/>
              <a:t>1.  Find the LCD between       and       ?  </a:t>
            </a:r>
          </a:p>
          <a:p>
            <a:pPr marL="109728" indent="0">
              <a:buNone/>
            </a:pPr>
            <a:r>
              <a:rPr lang="en-US" sz="2400" dirty="0" smtClean="0"/>
              <a:t/>
            </a:r>
            <a:br>
              <a:rPr lang="en-US" sz="2400" dirty="0" smtClean="0"/>
            </a:br>
            <a:r>
              <a:rPr lang="en-US" sz="2400" dirty="0" smtClean="0">
                <a:solidFill>
                  <a:srgbClr val="C00000"/>
                </a:solidFill>
              </a:rPr>
              <a:t>The denominators are 12 and 9.  One way is to write out the multiples of each and find the smallest number in both lists.  Looking at the multiple lists we see the smallest number in both is 36.  Hence the LCD is 36.</a:t>
            </a:r>
            <a:endParaRPr lang="en-US" sz="2400" dirty="0"/>
          </a:p>
        </p:txBody>
      </p:sp>
      <p:sp>
        <p:nvSpPr>
          <p:cNvPr id="3" name="Title 2"/>
          <p:cNvSpPr>
            <a:spLocks noGrp="1"/>
          </p:cNvSpPr>
          <p:nvPr>
            <p:ph type="title"/>
          </p:nvPr>
        </p:nvSpPr>
        <p:spPr/>
        <p:txBody>
          <a:bodyPr>
            <a:normAutofit/>
          </a:bodyPr>
          <a:lstStyle/>
          <a:p>
            <a:r>
              <a:rPr lang="en-US" dirty="0" smtClean="0"/>
              <a:t>Example #1.  Finding the LCD?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35872382"/>
              </p:ext>
            </p:extLst>
          </p:nvPr>
        </p:nvGraphicFramePr>
        <p:xfrm>
          <a:off x="4495800" y="2590800"/>
          <a:ext cx="381000" cy="738188"/>
        </p:xfrm>
        <a:graphic>
          <a:graphicData uri="http://schemas.openxmlformats.org/presentationml/2006/ole">
            <mc:AlternateContent xmlns:mc="http://schemas.openxmlformats.org/markup-compatibility/2006">
              <mc:Choice xmlns:v="urn:schemas-microsoft-com:vml" Requires="v">
                <p:oleObj spid="_x0000_s63654"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4495800" y="2590800"/>
                        <a:ext cx="381000" cy="738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74739110"/>
              </p:ext>
            </p:extLst>
          </p:nvPr>
        </p:nvGraphicFramePr>
        <p:xfrm>
          <a:off x="5791200" y="2590801"/>
          <a:ext cx="270387" cy="762000"/>
        </p:xfrm>
        <a:graphic>
          <a:graphicData uri="http://schemas.openxmlformats.org/presentationml/2006/ole">
            <mc:AlternateContent xmlns:mc="http://schemas.openxmlformats.org/markup-compatibility/2006">
              <mc:Choice xmlns:v="urn:schemas-microsoft-com:vml" Requires="v">
                <p:oleObj spid="_x0000_s63655" name="Equation" r:id="rId5" imgW="139680" imgH="393480" progId="Equation.DSMT4">
                  <p:embed/>
                </p:oleObj>
              </mc:Choice>
              <mc:Fallback>
                <p:oleObj name="Equation" r:id="rId5" imgW="139680" imgH="393480" progId="Equation.DSMT4">
                  <p:embed/>
                  <p:pic>
                    <p:nvPicPr>
                      <p:cNvPr id="0" name=""/>
                      <p:cNvPicPr/>
                      <p:nvPr/>
                    </p:nvPicPr>
                    <p:blipFill>
                      <a:blip r:embed="rId6"/>
                      <a:stretch>
                        <a:fillRect/>
                      </a:stretch>
                    </p:blipFill>
                    <p:spPr>
                      <a:xfrm>
                        <a:off x="5791200" y="2590801"/>
                        <a:ext cx="270387"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82466298"/>
              </p:ext>
            </p:extLst>
          </p:nvPr>
        </p:nvGraphicFramePr>
        <p:xfrm>
          <a:off x="2743200" y="4953000"/>
          <a:ext cx="2286000" cy="457200"/>
        </p:xfrm>
        <a:graphic>
          <a:graphicData uri="http://schemas.openxmlformats.org/presentationml/2006/ole">
            <mc:AlternateContent xmlns:mc="http://schemas.openxmlformats.org/markup-compatibility/2006">
              <mc:Choice xmlns:v="urn:schemas-microsoft-com:vml" Requires="v">
                <p:oleObj spid="_x0000_s63656" name="Equation" r:id="rId7" imgW="1269720" imgH="253800" progId="Equation.DSMT4">
                  <p:embed/>
                </p:oleObj>
              </mc:Choice>
              <mc:Fallback>
                <p:oleObj name="Equation" r:id="rId7" imgW="1269720" imgH="253800" progId="Equation.DSMT4">
                  <p:embed/>
                  <p:pic>
                    <p:nvPicPr>
                      <p:cNvPr id="0" name=""/>
                      <p:cNvPicPr/>
                      <p:nvPr/>
                    </p:nvPicPr>
                    <p:blipFill>
                      <a:blip r:embed="rId8"/>
                      <a:stretch>
                        <a:fillRect/>
                      </a:stretch>
                    </p:blipFill>
                    <p:spPr>
                      <a:xfrm>
                        <a:off x="2743200" y="4953000"/>
                        <a:ext cx="2286000"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47306172"/>
              </p:ext>
            </p:extLst>
          </p:nvPr>
        </p:nvGraphicFramePr>
        <p:xfrm>
          <a:off x="2819400" y="5562600"/>
          <a:ext cx="2880360" cy="457200"/>
        </p:xfrm>
        <a:graphic>
          <a:graphicData uri="http://schemas.openxmlformats.org/presentationml/2006/ole">
            <mc:AlternateContent xmlns:mc="http://schemas.openxmlformats.org/markup-compatibility/2006">
              <mc:Choice xmlns:v="urn:schemas-microsoft-com:vml" Requires="v">
                <p:oleObj spid="_x0000_s63657" name="Equation" r:id="rId9" imgW="1600200" imgH="253800" progId="Equation.DSMT4">
                  <p:embed/>
                </p:oleObj>
              </mc:Choice>
              <mc:Fallback>
                <p:oleObj name="Equation" r:id="rId9" imgW="1600200" imgH="253800" progId="Equation.DSMT4">
                  <p:embed/>
                  <p:pic>
                    <p:nvPicPr>
                      <p:cNvPr id="0" name=""/>
                      <p:cNvPicPr/>
                      <p:nvPr/>
                    </p:nvPicPr>
                    <p:blipFill>
                      <a:blip r:embed="rId10"/>
                      <a:stretch>
                        <a:fillRect/>
                      </a:stretch>
                    </p:blipFill>
                    <p:spPr>
                      <a:xfrm>
                        <a:off x="2819400" y="5562600"/>
                        <a:ext cx="2880360" cy="457200"/>
                      </a:xfrm>
                      <a:prstGeom prst="rect">
                        <a:avLst/>
                      </a:prstGeom>
                    </p:spPr>
                  </p:pic>
                </p:oleObj>
              </mc:Fallback>
            </mc:AlternateContent>
          </a:graphicData>
        </a:graphic>
      </p:graphicFrame>
    </p:spTree>
    <p:extLst>
      <p:ext uri="{BB962C8B-B14F-4D97-AF65-F5344CB8AC3E}">
        <p14:creationId xmlns:p14="http://schemas.microsoft.com/office/powerpoint/2010/main" val="2920136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Review adding and subtracting fractions and mixed numbers, common denominators and conversions between improper fractions and mixed numbers.</a:t>
            </a:r>
            <a:endParaRPr lang="en-US" sz="3600" dirty="0"/>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Let’s look at another example.</a:t>
            </a:r>
          </a:p>
          <a:p>
            <a:pPr marL="109728" indent="0">
              <a:buNone/>
            </a:pPr>
            <a:r>
              <a:rPr lang="en-US" sz="2400" dirty="0" smtClean="0"/>
              <a:t>1.  Find the LCD between       and       ?  </a:t>
            </a:r>
          </a:p>
          <a:p>
            <a:pPr marL="109728" indent="0">
              <a:buNone/>
            </a:pPr>
            <a:r>
              <a:rPr lang="en-US" sz="2400" dirty="0" smtClean="0"/>
              <a:t/>
            </a:r>
            <a:br>
              <a:rPr lang="en-US" sz="2400" dirty="0" smtClean="0"/>
            </a:br>
            <a:r>
              <a:rPr lang="en-US" sz="2400" dirty="0" smtClean="0">
                <a:solidFill>
                  <a:srgbClr val="C00000"/>
                </a:solidFill>
              </a:rPr>
              <a:t>The denominators are 8 and 6.  What is the smallest number that 8 and 6 divide evenly into?  If you said 24, you are right.  You can also look at the multiple lists for 8 and 6 if you can not think of it.  Notice 24 is the smallest number common to both lists.</a:t>
            </a:r>
            <a:endParaRPr lang="en-US" sz="2400" dirty="0"/>
          </a:p>
        </p:txBody>
      </p:sp>
      <p:sp>
        <p:nvSpPr>
          <p:cNvPr id="3" name="Title 2"/>
          <p:cNvSpPr>
            <a:spLocks noGrp="1"/>
          </p:cNvSpPr>
          <p:nvPr>
            <p:ph type="title"/>
          </p:nvPr>
        </p:nvSpPr>
        <p:spPr/>
        <p:txBody>
          <a:bodyPr>
            <a:normAutofit/>
          </a:bodyPr>
          <a:lstStyle/>
          <a:p>
            <a:r>
              <a:rPr lang="en-US" dirty="0" smtClean="0"/>
              <a:t>Example #2.  Finding the LCD?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53293000"/>
              </p:ext>
            </p:extLst>
          </p:nvPr>
        </p:nvGraphicFramePr>
        <p:xfrm>
          <a:off x="4572000" y="1752600"/>
          <a:ext cx="261937" cy="738188"/>
        </p:xfrm>
        <a:graphic>
          <a:graphicData uri="http://schemas.openxmlformats.org/presentationml/2006/ole">
            <mc:AlternateContent xmlns:mc="http://schemas.openxmlformats.org/markup-compatibility/2006">
              <mc:Choice xmlns:v="urn:schemas-microsoft-com:vml" Requires="v">
                <p:oleObj spid="_x0000_s65714"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4572000" y="1752600"/>
                        <a:ext cx="261937" cy="738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02403990"/>
              </p:ext>
            </p:extLst>
          </p:nvPr>
        </p:nvGraphicFramePr>
        <p:xfrm>
          <a:off x="5791200" y="1752600"/>
          <a:ext cx="270387" cy="762000"/>
        </p:xfrm>
        <a:graphic>
          <a:graphicData uri="http://schemas.openxmlformats.org/presentationml/2006/ole">
            <mc:AlternateContent xmlns:mc="http://schemas.openxmlformats.org/markup-compatibility/2006">
              <mc:Choice xmlns:v="urn:schemas-microsoft-com:vml" Requires="v">
                <p:oleObj spid="_x0000_s65715" name="Equation" r:id="rId5" imgW="139680" imgH="393480" progId="Equation.DSMT4">
                  <p:embed/>
                </p:oleObj>
              </mc:Choice>
              <mc:Fallback>
                <p:oleObj name="Equation" r:id="rId5" imgW="139680" imgH="393480" progId="Equation.DSMT4">
                  <p:embed/>
                  <p:pic>
                    <p:nvPicPr>
                      <p:cNvPr id="0" name=""/>
                      <p:cNvPicPr/>
                      <p:nvPr/>
                    </p:nvPicPr>
                    <p:blipFill>
                      <a:blip r:embed="rId6"/>
                      <a:stretch>
                        <a:fillRect/>
                      </a:stretch>
                    </p:blipFill>
                    <p:spPr>
                      <a:xfrm>
                        <a:off x="5791200" y="1752600"/>
                        <a:ext cx="270387"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08867196"/>
              </p:ext>
            </p:extLst>
          </p:nvPr>
        </p:nvGraphicFramePr>
        <p:xfrm>
          <a:off x="3048000" y="4572000"/>
          <a:ext cx="2149475" cy="457200"/>
        </p:xfrm>
        <a:graphic>
          <a:graphicData uri="http://schemas.openxmlformats.org/presentationml/2006/ole">
            <mc:AlternateContent xmlns:mc="http://schemas.openxmlformats.org/markup-compatibility/2006">
              <mc:Choice xmlns:v="urn:schemas-microsoft-com:vml" Requires="v">
                <p:oleObj spid="_x0000_s65716" name="Equation" r:id="rId7" imgW="1193760" imgH="253800" progId="Equation.DSMT4">
                  <p:embed/>
                </p:oleObj>
              </mc:Choice>
              <mc:Fallback>
                <p:oleObj name="Equation" r:id="rId7" imgW="1193760" imgH="253800" progId="Equation.DSMT4">
                  <p:embed/>
                  <p:pic>
                    <p:nvPicPr>
                      <p:cNvPr id="0" name=""/>
                      <p:cNvPicPr/>
                      <p:nvPr/>
                    </p:nvPicPr>
                    <p:blipFill>
                      <a:blip r:embed="rId8"/>
                      <a:stretch>
                        <a:fillRect/>
                      </a:stretch>
                    </p:blipFill>
                    <p:spPr>
                      <a:xfrm>
                        <a:off x="3048000" y="4572000"/>
                        <a:ext cx="2149475"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45643276"/>
              </p:ext>
            </p:extLst>
          </p:nvPr>
        </p:nvGraphicFramePr>
        <p:xfrm>
          <a:off x="3048000" y="5105400"/>
          <a:ext cx="2492375" cy="457200"/>
        </p:xfrm>
        <a:graphic>
          <a:graphicData uri="http://schemas.openxmlformats.org/presentationml/2006/ole">
            <mc:AlternateContent xmlns:mc="http://schemas.openxmlformats.org/markup-compatibility/2006">
              <mc:Choice xmlns:v="urn:schemas-microsoft-com:vml" Requires="v">
                <p:oleObj spid="_x0000_s65717" name="Equation" r:id="rId9" imgW="1384200" imgH="253800" progId="Equation.DSMT4">
                  <p:embed/>
                </p:oleObj>
              </mc:Choice>
              <mc:Fallback>
                <p:oleObj name="Equation" r:id="rId9" imgW="1384200" imgH="253800" progId="Equation.DSMT4">
                  <p:embed/>
                  <p:pic>
                    <p:nvPicPr>
                      <p:cNvPr id="0" name=""/>
                      <p:cNvPicPr/>
                      <p:nvPr/>
                    </p:nvPicPr>
                    <p:blipFill>
                      <a:blip r:embed="rId10"/>
                      <a:stretch>
                        <a:fillRect/>
                      </a:stretch>
                    </p:blipFill>
                    <p:spPr>
                      <a:xfrm>
                        <a:off x="3048000" y="5105400"/>
                        <a:ext cx="2492375" cy="457200"/>
                      </a:xfrm>
                      <a:prstGeom prst="rect">
                        <a:avLst/>
                      </a:prstGeom>
                    </p:spPr>
                  </p:pic>
                </p:oleObj>
              </mc:Fallback>
            </mc:AlternateContent>
          </a:graphicData>
        </a:graphic>
      </p:graphicFrame>
    </p:spTree>
    <p:extLst>
      <p:ext uri="{BB962C8B-B14F-4D97-AF65-F5344CB8AC3E}">
        <p14:creationId xmlns:p14="http://schemas.microsoft.com/office/powerpoint/2010/main" val="1135389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Find the LCD of the following fractions.  You can check your answers on the next slide.</a:t>
            </a:r>
          </a:p>
          <a:p>
            <a:pPr marL="109728" indent="0">
              <a:buNone/>
            </a:pPr>
            <a:r>
              <a:rPr lang="en-US" dirty="0"/>
              <a:t>5</a:t>
            </a:r>
            <a:r>
              <a:rPr lang="en-US" dirty="0" smtClean="0"/>
              <a:t>.  What is the LCD of     and     ?</a:t>
            </a:r>
          </a:p>
          <a:p>
            <a:pPr marL="109728" indent="0">
              <a:buNone/>
            </a:pPr>
            <a:endParaRPr lang="en-US" dirty="0" smtClean="0"/>
          </a:p>
          <a:p>
            <a:pPr marL="109728" indent="0">
              <a:buNone/>
            </a:pPr>
            <a:r>
              <a:rPr lang="en-US" dirty="0"/>
              <a:t>6</a:t>
            </a:r>
            <a:r>
              <a:rPr lang="en-US" dirty="0" smtClean="0"/>
              <a:t>.  What </a:t>
            </a:r>
            <a:r>
              <a:rPr lang="en-US" dirty="0"/>
              <a:t>is the LCD of     </a:t>
            </a:r>
            <a:r>
              <a:rPr lang="en-US" dirty="0" smtClean="0"/>
              <a:t>and      ?</a:t>
            </a:r>
            <a:endParaRPr lang="en-US" dirty="0"/>
          </a:p>
          <a:p>
            <a:pPr marL="109728" indent="0">
              <a:buNone/>
            </a:pPr>
            <a:endParaRPr lang="en-US" dirty="0" smtClean="0"/>
          </a:p>
          <a:p>
            <a:pPr marL="109728" indent="0">
              <a:buNone/>
            </a:pPr>
            <a:r>
              <a:rPr lang="en-US" dirty="0"/>
              <a:t>7</a:t>
            </a:r>
            <a:r>
              <a:rPr lang="en-US" dirty="0" smtClean="0"/>
              <a:t>.  What </a:t>
            </a:r>
            <a:r>
              <a:rPr lang="en-US" dirty="0"/>
              <a:t>is the LCD of     and     ?</a:t>
            </a:r>
          </a:p>
          <a:p>
            <a:pPr marL="109728" indent="0">
              <a:buNone/>
            </a:pPr>
            <a:endParaRPr lang="en-US" dirty="0"/>
          </a:p>
        </p:txBody>
      </p:sp>
      <p:sp>
        <p:nvSpPr>
          <p:cNvPr id="3" name="Title 2"/>
          <p:cNvSpPr>
            <a:spLocks noGrp="1"/>
          </p:cNvSpPr>
          <p:nvPr>
            <p:ph type="title"/>
          </p:nvPr>
        </p:nvSpPr>
        <p:spPr/>
        <p:txBody>
          <a:bodyPr/>
          <a:lstStyle/>
          <a:p>
            <a:r>
              <a:rPr lang="en-US" dirty="0" smtClean="0"/>
              <a:t>Practice Problems #5-7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25319141"/>
              </p:ext>
            </p:extLst>
          </p:nvPr>
        </p:nvGraphicFramePr>
        <p:xfrm>
          <a:off x="4419600" y="2667000"/>
          <a:ext cx="254000" cy="656167"/>
        </p:xfrm>
        <a:graphic>
          <a:graphicData uri="http://schemas.openxmlformats.org/presentationml/2006/ole">
            <mc:AlternateContent xmlns:mc="http://schemas.openxmlformats.org/markup-compatibility/2006">
              <mc:Choice xmlns:v="urn:schemas-microsoft-com:vml" Requires="v">
                <p:oleObj spid="_x0000_s64758"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419600" y="26670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27123334"/>
              </p:ext>
            </p:extLst>
          </p:nvPr>
        </p:nvGraphicFramePr>
        <p:xfrm>
          <a:off x="5638800" y="2590800"/>
          <a:ext cx="265471" cy="685799"/>
        </p:xfrm>
        <a:graphic>
          <a:graphicData uri="http://schemas.openxmlformats.org/presentationml/2006/ole">
            <mc:AlternateContent xmlns:mc="http://schemas.openxmlformats.org/markup-compatibility/2006">
              <mc:Choice xmlns:v="urn:schemas-microsoft-com:vml" Requires="v">
                <p:oleObj spid="_x0000_s64759"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5638800" y="2590800"/>
                        <a:ext cx="265471" cy="68579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2229177"/>
              </p:ext>
            </p:extLst>
          </p:nvPr>
        </p:nvGraphicFramePr>
        <p:xfrm>
          <a:off x="4419600" y="3581400"/>
          <a:ext cx="247650" cy="697923"/>
        </p:xfrm>
        <a:graphic>
          <a:graphicData uri="http://schemas.openxmlformats.org/presentationml/2006/ole">
            <mc:AlternateContent xmlns:mc="http://schemas.openxmlformats.org/markup-compatibility/2006">
              <mc:Choice xmlns:v="urn:schemas-microsoft-com:vml" Requires="v">
                <p:oleObj spid="_x0000_s64760" name="Equation" r:id="rId7" imgW="139680" imgH="393480" progId="Equation.DSMT4">
                  <p:embed/>
                </p:oleObj>
              </mc:Choice>
              <mc:Fallback>
                <p:oleObj name="Equation" r:id="rId7" imgW="139680" imgH="393480" progId="Equation.DSMT4">
                  <p:embed/>
                  <p:pic>
                    <p:nvPicPr>
                      <p:cNvPr id="0" name=""/>
                      <p:cNvPicPr/>
                      <p:nvPr/>
                    </p:nvPicPr>
                    <p:blipFill>
                      <a:blip r:embed="rId8"/>
                      <a:stretch>
                        <a:fillRect/>
                      </a:stretch>
                    </p:blipFill>
                    <p:spPr>
                      <a:xfrm>
                        <a:off x="4419600" y="3581400"/>
                        <a:ext cx="247650" cy="69792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54300076"/>
              </p:ext>
            </p:extLst>
          </p:nvPr>
        </p:nvGraphicFramePr>
        <p:xfrm>
          <a:off x="5638800" y="3581400"/>
          <a:ext cx="360362" cy="698500"/>
        </p:xfrm>
        <a:graphic>
          <a:graphicData uri="http://schemas.openxmlformats.org/presentationml/2006/ole">
            <mc:AlternateContent xmlns:mc="http://schemas.openxmlformats.org/markup-compatibility/2006">
              <mc:Choice xmlns:v="urn:schemas-microsoft-com:vml" Requires="v">
                <p:oleObj spid="_x0000_s64761" name="Equation" r:id="rId9" imgW="203040" imgH="393480" progId="Equation.DSMT4">
                  <p:embed/>
                </p:oleObj>
              </mc:Choice>
              <mc:Fallback>
                <p:oleObj name="Equation" r:id="rId9" imgW="203040" imgH="393480" progId="Equation.DSMT4">
                  <p:embed/>
                  <p:pic>
                    <p:nvPicPr>
                      <p:cNvPr id="0" name="Object 5"/>
                      <p:cNvPicPr>
                        <a:picLocks noChangeAspect="1" noChangeArrowheads="1"/>
                      </p:cNvPicPr>
                      <p:nvPr/>
                    </p:nvPicPr>
                    <p:blipFill>
                      <a:blip r:embed="rId10"/>
                      <a:srcRect/>
                      <a:stretch>
                        <a:fillRect/>
                      </a:stretch>
                    </p:blipFill>
                    <p:spPr bwMode="auto">
                      <a:xfrm>
                        <a:off x="5638800" y="3581400"/>
                        <a:ext cx="3603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28253829"/>
              </p:ext>
            </p:extLst>
          </p:nvPr>
        </p:nvGraphicFramePr>
        <p:xfrm>
          <a:off x="4341813" y="4419600"/>
          <a:ext cx="404812" cy="698500"/>
        </p:xfrm>
        <a:graphic>
          <a:graphicData uri="http://schemas.openxmlformats.org/presentationml/2006/ole">
            <mc:AlternateContent xmlns:mc="http://schemas.openxmlformats.org/markup-compatibility/2006">
              <mc:Choice xmlns:v="urn:schemas-microsoft-com:vml" Requires="v">
                <p:oleObj spid="_x0000_s64762" name="Equation" r:id="rId11" imgW="228600" imgH="393480" progId="Equation.DSMT4">
                  <p:embed/>
                </p:oleObj>
              </mc:Choice>
              <mc:Fallback>
                <p:oleObj name="Equation" r:id="rId11" imgW="228600" imgH="393480" progId="Equation.DSMT4">
                  <p:embed/>
                  <p:pic>
                    <p:nvPicPr>
                      <p:cNvPr id="0" name="Object 5"/>
                      <p:cNvPicPr>
                        <a:picLocks noChangeAspect="1" noChangeArrowheads="1"/>
                      </p:cNvPicPr>
                      <p:nvPr/>
                    </p:nvPicPr>
                    <p:blipFill>
                      <a:blip r:embed="rId12"/>
                      <a:srcRect/>
                      <a:stretch>
                        <a:fillRect/>
                      </a:stretch>
                    </p:blipFill>
                    <p:spPr bwMode="auto">
                      <a:xfrm>
                        <a:off x="4341813" y="4419600"/>
                        <a:ext cx="4048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05411471"/>
              </p:ext>
            </p:extLst>
          </p:nvPr>
        </p:nvGraphicFramePr>
        <p:xfrm>
          <a:off x="5495925" y="4495800"/>
          <a:ext cx="382588" cy="698500"/>
        </p:xfrm>
        <a:graphic>
          <a:graphicData uri="http://schemas.openxmlformats.org/presentationml/2006/ole">
            <mc:AlternateContent xmlns:mc="http://schemas.openxmlformats.org/markup-compatibility/2006">
              <mc:Choice xmlns:v="urn:schemas-microsoft-com:vml" Requires="v">
                <p:oleObj spid="_x0000_s64763" name="Equation" r:id="rId13" imgW="215640" imgH="393480" progId="Equation.DSMT4">
                  <p:embed/>
                </p:oleObj>
              </mc:Choice>
              <mc:Fallback>
                <p:oleObj name="Equation" r:id="rId13" imgW="215640" imgH="393480" progId="Equation.DSMT4">
                  <p:embed/>
                  <p:pic>
                    <p:nvPicPr>
                      <p:cNvPr id="0" name="Object 5"/>
                      <p:cNvPicPr>
                        <a:picLocks noChangeAspect="1" noChangeArrowheads="1"/>
                      </p:cNvPicPr>
                      <p:nvPr/>
                    </p:nvPicPr>
                    <p:blipFill>
                      <a:blip r:embed="rId14"/>
                      <a:srcRect/>
                      <a:stretch>
                        <a:fillRect/>
                      </a:stretch>
                    </p:blipFill>
                    <p:spPr bwMode="auto">
                      <a:xfrm>
                        <a:off x="5495925" y="4495800"/>
                        <a:ext cx="3825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9694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from the previous slide.</a:t>
            </a:r>
          </a:p>
          <a:p>
            <a:pPr marL="109728" indent="0">
              <a:buNone/>
            </a:pPr>
            <a:r>
              <a:rPr lang="en-US" dirty="0"/>
              <a:t>5</a:t>
            </a:r>
            <a:r>
              <a:rPr lang="en-US" dirty="0" smtClean="0"/>
              <a:t>.  What is the LCD of     and     ?   </a:t>
            </a:r>
            <a:r>
              <a:rPr lang="en-US" dirty="0" smtClean="0">
                <a:solidFill>
                  <a:srgbClr val="C00000"/>
                </a:solidFill>
              </a:rPr>
              <a:t>14</a:t>
            </a:r>
            <a:endParaRPr lang="en-US" dirty="0" smtClean="0"/>
          </a:p>
          <a:p>
            <a:pPr marL="109728" indent="0">
              <a:buNone/>
            </a:pPr>
            <a:endParaRPr lang="en-US" dirty="0" smtClean="0"/>
          </a:p>
          <a:p>
            <a:pPr marL="109728" indent="0">
              <a:buNone/>
            </a:pPr>
            <a:r>
              <a:rPr lang="en-US" dirty="0"/>
              <a:t>6</a:t>
            </a:r>
            <a:r>
              <a:rPr lang="en-US" dirty="0" smtClean="0"/>
              <a:t>.  What </a:t>
            </a:r>
            <a:r>
              <a:rPr lang="en-US" dirty="0"/>
              <a:t>is the LCD of     </a:t>
            </a:r>
            <a:r>
              <a:rPr lang="en-US" dirty="0" smtClean="0"/>
              <a:t>and      ?   </a:t>
            </a:r>
            <a:r>
              <a:rPr lang="en-US" dirty="0" smtClean="0">
                <a:solidFill>
                  <a:srgbClr val="C00000"/>
                </a:solidFill>
              </a:rPr>
              <a:t>42</a:t>
            </a:r>
            <a:endParaRPr lang="en-US" dirty="0"/>
          </a:p>
          <a:p>
            <a:pPr marL="109728" indent="0">
              <a:buNone/>
            </a:pPr>
            <a:endParaRPr lang="en-US" dirty="0" smtClean="0"/>
          </a:p>
          <a:p>
            <a:pPr marL="109728" indent="0">
              <a:buNone/>
            </a:pPr>
            <a:r>
              <a:rPr lang="en-US" dirty="0"/>
              <a:t>7</a:t>
            </a:r>
            <a:r>
              <a:rPr lang="en-US" dirty="0" smtClean="0"/>
              <a:t>.  What </a:t>
            </a:r>
            <a:r>
              <a:rPr lang="en-US" dirty="0"/>
              <a:t>is the LCD of     and     </a:t>
            </a:r>
            <a:r>
              <a:rPr lang="en-US" dirty="0" smtClean="0"/>
              <a:t>?   </a:t>
            </a:r>
            <a:r>
              <a:rPr lang="en-US" dirty="0" smtClean="0">
                <a:solidFill>
                  <a:srgbClr val="C00000"/>
                </a:solidFill>
              </a:rPr>
              <a:t>100</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Practice Problems #5-7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6660389"/>
              </p:ext>
            </p:extLst>
          </p:nvPr>
        </p:nvGraphicFramePr>
        <p:xfrm>
          <a:off x="4419600" y="2286000"/>
          <a:ext cx="254000" cy="656167"/>
        </p:xfrm>
        <a:graphic>
          <a:graphicData uri="http://schemas.openxmlformats.org/presentationml/2006/ole">
            <mc:AlternateContent xmlns:mc="http://schemas.openxmlformats.org/markup-compatibility/2006">
              <mc:Choice xmlns:v="urn:schemas-microsoft-com:vml" Requires="v">
                <p:oleObj spid="_x0000_s66796"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419600" y="22860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12574896"/>
              </p:ext>
            </p:extLst>
          </p:nvPr>
        </p:nvGraphicFramePr>
        <p:xfrm>
          <a:off x="5562600" y="2286000"/>
          <a:ext cx="265471" cy="685799"/>
        </p:xfrm>
        <a:graphic>
          <a:graphicData uri="http://schemas.openxmlformats.org/presentationml/2006/ole">
            <mc:AlternateContent xmlns:mc="http://schemas.openxmlformats.org/markup-compatibility/2006">
              <mc:Choice xmlns:v="urn:schemas-microsoft-com:vml" Requires="v">
                <p:oleObj spid="_x0000_s66797"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5562600" y="2286000"/>
                        <a:ext cx="265471" cy="68579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64871484"/>
              </p:ext>
            </p:extLst>
          </p:nvPr>
        </p:nvGraphicFramePr>
        <p:xfrm>
          <a:off x="4419600" y="3200400"/>
          <a:ext cx="247650" cy="697923"/>
        </p:xfrm>
        <a:graphic>
          <a:graphicData uri="http://schemas.openxmlformats.org/presentationml/2006/ole">
            <mc:AlternateContent xmlns:mc="http://schemas.openxmlformats.org/markup-compatibility/2006">
              <mc:Choice xmlns:v="urn:schemas-microsoft-com:vml" Requires="v">
                <p:oleObj spid="_x0000_s66798" name="Equation" r:id="rId7" imgW="139680" imgH="393480" progId="Equation.DSMT4">
                  <p:embed/>
                </p:oleObj>
              </mc:Choice>
              <mc:Fallback>
                <p:oleObj name="Equation" r:id="rId7" imgW="139680" imgH="393480" progId="Equation.DSMT4">
                  <p:embed/>
                  <p:pic>
                    <p:nvPicPr>
                      <p:cNvPr id="0" name=""/>
                      <p:cNvPicPr/>
                      <p:nvPr/>
                    </p:nvPicPr>
                    <p:blipFill>
                      <a:blip r:embed="rId8"/>
                      <a:stretch>
                        <a:fillRect/>
                      </a:stretch>
                    </p:blipFill>
                    <p:spPr>
                      <a:xfrm>
                        <a:off x="4419600" y="3200400"/>
                        <a:ext cx="247650" cy="69792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72139943"/>
              </p:ext>
            </p:extLst>
          </p:nvPr>
        </p:nvGraphicFramePr>
        <p:xfrm>
          <a:off x="5562600" y="3200400"/>
          <a:ext cx="360362" cy="698500"/>
        </p:xfrm>
        <a:graphic>
          <a:graphicData uri="http://schemas.openxmlformats.org/presentationml/2006/ole">
            <mc:AlternateContent xmlns:mc="http://schemas.openxmlformats.org/markup-compatibility/2006">
              <mc:Choice xmlns:v="urn:schemas-microsoft-com:vml" Requires="v">
                <p:oleObj spid="_x0000_s66799" name="Equation" r:id="rId9" imgW="203040" imgH="393480" progId="Equation.DSMT4">
                  <p:embed/>
                </p:oleObj>
              </mc:Choice>
              <mc:Fallback>
                <p:oleObj name="Equation" r:id="rId9" imgW="203040" imgH="393480" progId="Equation.DSMT4">
                  <p:embed/>
                  <p:pic>
                    <p:nvPicPr>
                      <p:cNvPr id="0" name=""/>
                      <p:cNvPicPr>
                        <a:picLocks noChangeAspect="1" noChangeArrowheads="1"/>
                      </p:cNvPicPr>
                      <p:nvPr/>
                    </p:nvPicPr>
                    <p:blipFill>
                      <a:blip r:embed="rId10"/>
                      <a:srcRect/>
                      <a:stretch>
                        <a:fillRect/>
                      </a:stretch>
                    </p:blipFill>
                    <p:spPr bwMode="auto">
                      <a:xfrm>
                        <a:off x="5562600" y="3200400"/>
                        <a:ext cx="3603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88410967"/>
              </p:ext>
            </p:extLst>
          </p:nvPr>
        </p:nvGraphicFramePr>
        <p:xfrm>
          <a:off x="4343400" y="4038600"/>
          <a:ext cx="404812" cy="698500"/>
        </p:xfrm>
        <a:graphic>
          <a:graphicData uri="http://schemas.openxmlformats.org/presentationml/2006/ole">
            <mc:AlternateContent xmlns:mc="http://schemas.openxmlformats.org/markup-compatibility/2006">
              <mc:Choice xmlns:v="urn:schemas-microsoft-com:vml" Requires="v">
                <p:oleObj spid="_x0000_s66800" name="Equation" r:id="rId11" imgW="228600" imgH="393480" progId="Equation.DSMT4">
                  <p:embed/>
                </p:oleObj>
              </mc:Choice>
              <mc:Fallback>
                <p:oleObj name="Equation" r:id="rId11" imgW="228600" imgH="393480" progId="Equation.DSMT4">
                  <p:embed/>
                  <p:pic>
                    <p:nvPicPr>
                      <p:cNvPr id="0" name=""/>
                      <p:cNvPicPr>
                        <a:picLocks noChangeAspect="1" noChangeArrowheads="1"/>
                      </p:cNvPicPr>
                      <p:nvPr/>
                    </p:nvPicPr>
                    <p:blipFill>
                      <a:blip r:embed="rId12"/>
                      <a:srcRect/>
                      <a:stretch>
                        <a:fillRect/>
                      </a:stretch>
                    </p:blipFill>
                    <p:spPr bwMode="auto">
                      <a:xfrm>
                        <a:off x="4343400" y="4038600"/>
                        <a:ext cx="4048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4840042"/>
              </p:ext>
            </p:extLst>
          </p:nvPr>
        </p:nvGraphicFramePr>
        <p:xfrm>
          <a:off x="5486400" y="4114800"/>
          <a:ext cx="382588" cy="698500"/>
        </p:xfrm>
        <a:graphic>
          <a:graphicData uri="http://schemas.openxmlformats.org/presentationml/2006/ole">
            <mc:AlternateContent xmlns:mc="http://schemas.openxmlformats.org/markup-compatibility/2006">
              <mc:Choice xmlns:v="urn:schemas-microsoft-com:vml" Requires="v">
                <p:oleObj spid="_x0000_s66801" name="Equation" r:id="rId13" imgW="215640" imgH="393480" progId="Equation.DSMT4">
                  <p:embed/>
                </p:oleObj>
              </mc:Choice>
              <mc:Fallback>
                <p:oleObj name="Equation" r:id="rId13" imgW="215640" imgH="393480" progId="Equation.DSMT4">
                  <p:embed/>
                  <p:pic>
                    <p:nvPicPr>
                      <p:cNvPr id="0" name=""/>
                      <p:cNvPicPr>
                        <a:picLocks noChangeAspect="1" noChangeArrowheads="1"/>
                      </p:cNvPicPr>
                      <p:nvPr/>
                    </p:nvPicPr>
                    <p:blipFill>
                      <a:blip r:embed="rId14"/>
                      <a:srcRect/>
                      <a:stretch>
                        <a:fillRect/>
                      </a:stretch>
                    </p:blipFill>
                    <p:spPr bwMode="auto">
                      <a:xfrm>
                        <a:off x="5486400" y="4114800"/>
                        <a:ext cx="3825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2584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Unfortunately it is not enough to find the LCD.  We must also convert the fractions into equal fractions with the LCD as denominator.  To do this, let us explore an example from past slides.</a:t>
            </a:r>
          </a:p>
          <a:p>
            <a:r>
              <a:rPr lang="en-US" dirty="0" smtClean="0"/>
              <a:t>We found that         , but how can we convert </a:t>
            </a:r>
            <a:br>
              <a:rPr lang="en-US" dirty="0" smtClean="0"/>
            </a:br>
            <a:r>
              <a:rPr lang="en-US" dirty="0" smtClean="0"/>
              <a:t>     into     without drawing fraction pictures?</a:t>
            </a:r>
          </a:p>
          <a:p>
            <a:pPr marL="109728" indent="0">
              <a:buNone/>
            </a:pPr>
            <a:r>
              <a:rPr lang="en-US" dirty="0"/>
              <a:t/>
            </a:r>
            <a:br>
              <a:rPr lang="en-US" dirty="0"/>
            </a:br>
            <a:endParaRPr lang="en-US" dirty="0"/>
          </a:p>
        </p:txBody>
      </p:sp>
      <p:sp>
        <p:nvSpPr>
          <p:cNvPr id="3" name="Title 2"/>
          <p:cNvSpPr>
            <a:spLocks noGrp="1"/>
          </p:cNvSpPr>
          <p:nvPr>
            <p:ph type="title"/>
          </p:nvPr>
        </p:nvSpPr>
        <p:spPr/>
        <p:txBody>
          <a:bodyPr>
            <a:normAutofit fontScale="90000"/>
          </a:bodyPr>
          <a:lstStyle/>
          <a:p>
            <a:r>
              <a:rPr lang="en-US" dirty="0" smtClean="0"/>
              <a:t>Segment 4: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405200"/>
              </p:ext>
            </p:extLst>
          </p:nvPr>
        </p:nvGraphicFramePr>
        <p:xfrm>
          <a:off x="3505200" y="3505200"/>
          <a:ext cx="643398" cy="554037"/>
        </p:xfrm>
        <a:graphic>
          <a:graphicData uri="http://schemas.openxmlformats.org/presentationml/2006/ole">
            <mc:AlternateContent xmlns:mc="http://schemas.openxmlformats.org/markup-compatibility/2006">
              <mc:Choice xmlns:v="urn:schemas-microsoft-com:vml" Requires="v">
                <p:oleObj spid="_x0000_s68727" name="Equation" r:id="rId3" imgW="457200" imgH="393480" progId="Equation.DSMT4">
                  <p:embed/>
                </p:oleObj>
              </mc:Choice>
              <mc:Fallback>
                <p:oleObj name="Equation" r:id="rId3" imgW="457200" imgH="393480" progId="Equation.DSMT4">
                  <p:embed/>
                  <p:pic>
                    <p:nvPicPr>
                      <p:cNvPr id="0" name=""/>
                      <p:cNvPicPr/>
                      <p:nvPr/>
                    </p:nvPicPr>
                    <p:blipFill>
                      <a:blip r:embed="rId4"/>
                      <a:stretch>
                        <a:fillRect/>
                      </a:stretch>
                    </p:blipFill>
                    <p:spPr>
                      <a:xfrm>
                        <a:off x="3505200" y="3505200"/>
                        <a:ext cx="643398" cy="5540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51712705"/>
              </p:ext>
            </p:extLst>
          </p:nvPr>
        </p:nvGraphicFramePr>
        <p:xfrm>
          <a:off x="1066800" y="4038600"/>
          <a:ext cx="228600" cy="590550"/>
        </p:xfrm>
        <a:graphic>
          <a:graphicData uri="http://schemas.openxmlformats.org/presentationml/2006/ole">
            <mc:AlternateContent xmlns:mc="http://schemas.openxmlformats.org/markup-compatibility/2006">
              <mc:Choice xmlns:v="urn:schemas-microsoft-com:vml" Requires="v">
                <p:oleObj spid="_x0000_s68728"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1066800" y="4038600"/>
                        <a:ext cx="228600" cy="5905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64361874"/>
              </p:ext>
            </p:extLst>
          </p:nvPr>
        </p:nvGraphicFramePr>
        <p:xfrm>
          <a:off x="2209800" y="3962400"/>
          <a:ext cx="304800" cy="590550"/>
        </p:xfrm>
        <a:graphic>
          <a:graphicData uri="http://schemas.openxmlformats.org/presentationml/2006/ole">
            <mc:AlternateContent xmlns:mc="http://schemas.openxmlformats.org/markup-compatibility/2006">
              <mc:Choice xmlns:v="urn:schemas-microsoft-com:vml" Requires="v">
                <p:oleObj spid="_x0000_s68729" name="Equation" r:id="rId7" imgW="203040" imgH="393480" progId="Equation.DSMT4">
                  <p:embed/>
                </p:oleObj>
              </mc:Choice>
              <mc:Fallback>
                <p:oleObj name="Equation" r:id="rId7" imgW="203040" imgH="393480" progId="Equation.DSMT4">
                  <p:embed/>
                  <p:pic>
                    <p:nvPicPr>
                      <p:cNvPr id="0" name=""/>
                      <p:cNvPicPr/>
                      <p:nvPr/>
                    </p:nvPicPr>
                    <p:blipFill>
                      <a:blip r:embed="rId8"/>
                      <a:stretch>
                        <a:fillRect/>
                      </a:stretch>
                    </p:blipFill>
                    <p:spPr>
                      <a:xfrm>
                        <a:off x="2209800" y="3962400"/>
                        <a:ext cx="304800" cy="590550"/>
                      </a:xfrm>
                      <a:prstGeom prst="rect">
                        <a:avLst/>
                      </a:prstGeom>
                    </p:spPr>
                  </p:pic>
                </p:oleObj>
              </mc:Fallback>
            </mc:AlternateContent>
          </a:graphicData>
        </a:graphic>
      </p:graphicFrame>
    </p:spTree>
    <p:extLst>
      <p:ext uri="{BB962C8B-B14F-4D97-AF65-F5344CB8AC3E}">
        <p14:creationId xmlns:p14="http://schemas.microsoft.com/office/powerpoint/2010/main" val="1635334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secret is multiplying by one.  Remember any number times 1 is equal to itself.  So          </a:t>
            </a:r>
          </a:p>
          <a:p>
            <a:pPr marL="109728" indent="0">
              <a:buNone/>
            </a:pPr>
            <a:endParaRPr lang="en-US" dirty="0" smtClean="0"/>
          </a:p>
          <a:p>
            <a:pPr marL="109728" indent="0">
              <a:buNone/>
            </a:pPr>
            <a:endParaRPr lang="en-US" dirty="0"/>
          </a:p>
          <a:p>
            <a:r>
              <a:rPr lang="en-US" dirty="0" smtClean="0"/>
              <a:t>But remember any fraction where the numerator = denominator is the same as one.</a:t>
            </a:r>
          </a:p>
          <a:p>
            <a:pPr marL="109728" indent="0">
              <a:buNone/>
            </a:pPr>
            <a:r>
              <a:rPr lang="en-US" dirty="0"/>
              <a:t> </a:t>
            </a:r>
            <a:r>
              <a:rPr lang="en-US" dirty="0" smtClean="0"/>
              <a:t> So this notice</a:t>
            </a:r>
          </a:p>
          <a:p>
            <a:pPr marL="109728" indent="0">
              <a:buNone/>
            </a:pPr>
            <a:endParaRPr lang="en-US" dirty="0"/>
          </a:p>
          <a:p>
            <a:pPr marL="109728" indent="0">
              <a:buNone/>
            </a:pPr>
            <a:r>
              <a:rPr lang="en-US" dirty="0" smtClean="0"/>
              <a:t>Putting this together we see the following. </a:t>
            </a:r>
            <a:endParaRPr lang="en-US" dirty="0"/>
          </a:p>
        </p:txBody>
      </p:sp>
      <p:sp>
        <p:nvSpPr>
          <p:cNvPr id="3" name="Title 2"/>
          <p:cNvSpPr>
            <a:spLocks noGrp="1"/>
          </p:cNvSpPr>
          <p:nvPr>
            <p:ph type="title"/>
          </p:nvPr>
        </p:nvSpPr>
        <p:spPr/>
        <p:txBody>
          <a:bodyPr/>
          <a:lstStyle/>
          <a:p>
            <a:r>
              <a:rPr lang="en-US" dirty="0"/>
              <a:t>Equivalent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211436192"/>
              </p:ext>
            </p:extLst>
          </p:nvPr>
        </p:nvGraphicFramePr>
        <p:xfrm>
          <a:off x="3581400" y="2438400"/>
          <a:ext cx="995516" cy="685800"/>
        </p:xfrm>
        <a:graphic>
          <a:graphicData uri="http://schemas.openxmlformats.org/presentationml/2006/ole">
            <mc:AlternateContent xmlns:mc="http://schemas.openxmlformats.org/markup-compatibility/2006">
              <mc:Choice xmlns:v="urn:schemas-microsoft-com:vml" Requires="v">
                <p:oleObj spid="_x0000_s67702" name="Equation" r:id="rId3" imgW="571320" imgH="393480" progId="Equation.DSMT4">
                  <p:embed/>
                </p:oleObj>
              </mc:Choice>
              <mc:Fallback>
                <p:oleObj name="Equation" r:id="rId3" imgW="571320" imgH="393480" progId="Equation.DSMT4">
                  <p:embed/>
                  <p:pic>
                    <p:nvPicPr>
                      <p:cNvPr id="0" name=""/>
                      <p:cNvPicPr/>
                      <p:nvPr/>
                    </p:nvPicPr>
                    <p:blipFill>
                      <a:blip r:embed="rId4"/>
                      <a:stretch>
                        <a:fillRect/>
                      </a:stretch>
                    </p:blipFill>
                    <p:spPr>
                      <a:xfrm>
                        <a:off x="3581400" y="2438400"/>
                        <a:ext cx="995516"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72613495"/>
              </p:ext>
            </p:extLst>
          </p:nvPr>
        </p:nvGraphicFramePr>
        <p:xfrm>
          <a:off x="3276600" y="4114800"/>
          <a:ext cx="577850" cy="663457"/>
        </p:xfrm>
        <a:graphic>
          <a:graphicData uri="http://schemas.openxmlformats.org/presentationml/2006/ole">
            <mc:AlternateContent xmlns:mc="http://schemas.openxmlformats.org/markup-compatibility/2006">
              <mc:Choice xmlns:v="urn:schemas-microsoft-com:vml" Requires="v">
                <p:oleObj spid="_x0000_s67703" name="Equation" r:id="rId5" imgW="342720" imgH="393480" progId="Equation.DSMT4">
                  <p:embed/>
                </p:oleObj>
              </mc:Choice>
              <mc:Fallback>
                <p:oleObj name="Equation" r:id="rId5" imgW="342720" imgH="393480" progId="Equation.DSMT4">
                  <p:embed/>
                  <p:pic>
                    <p:nvPicPr>
                      <p:cNvPr id="0" name=""/>
                      <p:cNvPicPr/>
                      <p:nvPr/>
                    </p:nvPicPr>
                    <p:blipFill>
                      <a:blip r:embed="rId6"/>
                      <a:stretch>
                        <a:fillRect/>
                      </a:stretch>
                    </p:blipFill>
                    <p:spPr>
                      <a:xfrm>
                        <a:off x="3276600" y="4114800"/>
                        <a:ext cx="577850" cy="66345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59075521"/>
              </p:ext>
            </p:extLst>
          </p:nvPr>
        </p:nvGraphicFramePr>
        <p:xfrm>
          <a:off x="2911475" y="5562600"/>
          <a:ext cx="3097213" cy="685800"/>
        </p:xfrm>
        <a:graphic>
          <a:graphicData uri="http://schemas.openxmlformats.org/presentationml/2006/ole">
            <mc:AlternateContent xmlns:mc="http://schemas.openxmlformats.org/markup-compatibility/2006">
              <mc:Choice xmlns:v="urn:schemas-microsoft-com:vml" Requires="v">
                <p:oleObj spid="_x0000_s67704" name="Equation" r:id="rId7" imgW="1777680" imgH="393480" progId="Equation.DSMT4">
                  <p:embed/>
                </p:oleObj>
              </mc:Choice>
              <mc:Fallback>
                <p:oleObj name="Equation" r:id="rId7" imgW="1777680" imgH="393480" progId="Equation.DSMT4">
                  <p:embed/>
                  <p:pic>
                    <p:nvPicPr>
                      <p:cNvPr id="0" name="Object 3"/>
                      <p:cNvPicPr>
                        <a:picLocks noChangeAspect="1" noChangeArrowheads="1"/>
                      </p:cNvPicPr>
                      <p:nvPr/>
                    </p:nvPicPr>
                    <p:blipFill>
                      <a:blip r:embed="rId8"/>
                      <a:srcRect/>
                      <a:stretch>
                        <a:fillRect/>
                      </a:stretch>
                    </p:blipFill>
                    <p:spPr bwMode="auto">
                      <a:xfrm>
                        <a:off x="2911475" y="5562600"/>
                        <a:ext cx="3097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8904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Remember when multiplying fractions, we simply multiply the numerator and denominators.  (If only addition were this easy.)</a:t>
            </a:r>
          </a:p>
          <a:p>
            <a:r>
              <a:rPr lang="en-US" dirty="0" smtClean="0"/>
              <a:t>Looking at this again, we see that to convert</a:t>
            </a:r>
          </a:p>
          <a:p>
            <a:pPr marL="109728" indent="0">
              <a:buNone/>
            </a:pPr>
            <a:r>
              <a:rPr lang="en-US" dirty="0" smtClean="0"/>
              <a:t>       to an equal fraction with a denominator </a:t>
            </a:r>
          </a:p>
          <a:p>
            <a:pPr marL="109728" indent="0">
              <a:buNone/>
            </a:pPr>
            <a:endParaRPr lang="en-US" dirty="0"/>
          </a:p>
          <a:p>
            <a:pPr marL="109728" indent="0">
              <a:buNone/>
            </a:pPr>
            <a:r>
              <a:rPr lang="en-US" dirty="0" smtClean="0"/>
              <a:t>of 10, we simply had to multiply the numerator and denominator by the same number 5.</a:t>
            </a:r>
          </a:p>
        </p:txBody>
      </p:sp>
      <p:sp>
        <p:nvSpPr>
          <p:cNvPr id="3" name="Title 2"/>
          <p:cNvSpPr>
            <a:spLocks noGrp="1"/>
          </p:cNvSpPr>
          <p:nvPr>
            <p:ph type="title"/>
          </p:nvPr>
        </p:nvSpPr>
        <p:spPr/>
        <p:txBody>
          <a:bodyPr/>
          <a:lstStyle/>
          <a:p>
            <a:r>
              <a:rPr lang="en-US" dirty="0"/>
              <a:t>Equivalent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227168587"/>
              </p:ext>
            </p:extLst>
          </p:nvPr>
        </p:nvGraphicFramePr>
        <p:xfrm>
          <a:off x="990600" y="3657600"/>
          <a:ext cx="304800" cy="787400"/>
        </p:xfrm>
        <a:graphic>
          <a:graphicData uri="http://schemas.openxmlformats.org/presentationml/2006/ole">
            <mc:AlternateContent xmlns:mc="http://schemas.openxmlformats.org/markup-compatibility/2006">
              <mc:Choice xmlns:v="urn:schemas-microsoft-com:vml" Requires="v">
                <p:oleObj spid="_x0000_s69672"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990600" y="3657600"/>
                        <a:ext cx="304800" cy="787400"/>
                      </a:xfrm>
                      <a:prstGeom prst="rect">
                        <a:avLst/>
                      </a:prstGeom>
                    </p:spPr>
                  </p:pic>
                </p:oleObj>
              </mc:Fallback>
            </mc:AlternateContent>
          </a:graphicData>
        </a:graphic>
      </p:graphicFrame>
    </p:spTree>
    <p:extLst>
      <p:ext uri="{BB962C8B-B14F-4D97-AF65-F5344CB8AC3E}">
        <p14:creationId xmlns:p14="http://schemas.microsoft.com/office/powerpoint/2010/main" val="1859386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Let’s look at an example.</a:t>
            </a:r>
          </a:p>
          <a:p>
            <a:pPr marL="109728" indent="0">
              <a:buNone/>
            </a:pPr>
            <a:r>
              <a:rPr lang="en-US" sz="2000" dirty="0" smtClean="0"/>
              <a:t>1.  Convert the fraction      to an equal fraction</a:t>
            </a:r>
            <a:br>
              <a:rPr lang="en-US" sz="2000" dirty="0" smtClean="0"/>
            </a:br>
            <a:endParaRPr lang="en-US" sz="2000" dirty="0" smtClean="0"/>
          </a:p>
          <a:p>
            <a:pPr marL="109728" indent="0">
              <a:buNone/>
            </a:pPr>
            <a:r>
              <a:rPr lang="en-US" sz="2000" dirty="0" smtClean="0"/>
              <a:t> with a denominator of 18?</a:t>
            </a:r>
          </a:p>
          <a:p>
            <a:pPr marL="109728" indent="0">
              <a:buNone/>
            </a:pPr>
            <a:endParaRPr lang="en-US" sz="2000" dirty="0"/>
          </a:p>
          <a:p>
            <a:pPr marL="109728" indent="0">
              <a:buNone/>
            </a:pPr>
            <a:r>
              <a:rPr lang="en-US" sz="2000" dirty="0" smtClean="0">
                <a:solidFill>
                  <a:srgbClr val="C00000"/>
                </a:solidFill>
              </a:rPr>
              <a:t>The denominator is 6.  Ask yourself what you would have to multiply the denominator by to get 18?  </a:t>
            </a:r>
          </a:p>
          <a:p>
            <a:pPr marL="109728" indent="0">
              <a:buNone/>
            </a:pPr>
            <a:r>
              <a:rPr lang="en-US" sz="2000" dirty="0" smtClean="0">
                <a:solidFill>
                  <a:srgbClr val="C00000"/>
                </a:solidFill>
              </a:rPr>
              <a:t>If you said “3”, you are right.  So to make an equal fraction, we will multiply the numerator and denominator by 3. Hence we get the following.</a:t>
            </a:r>
          </a:p>
          <a:p>
            <a:pPr marL="109728" indent="0">
              <a:buNone/>
            </a:pPr>
            <a:endParaRPr lang="en-US" sz="2000" dirty="0">
              <a:solidFill>
                <a:srgbClr val="C00000"/>
              </a:solidFill>
            </a:endParaRPr>
          </a:p>
          <a:p>
            <a:pPr marL="109728" indent="0">
              <a:buNone/>
            </a:pPr>
            <a:r>
              <a:rPr lang="en-US" sz="2000" dirty="0" smtClean="0">
                <a:solidFill>
                  <a:srgbClr val="C00000"/>
                </a:solidFill>
              </a:rPr>
              <a:t>So our equal fraction is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#3 –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99374769"/>
              </p:ext>
            </p:extLst>
          </p:nvPr>
        </p:nvGraphicFramePr>
        <p:xfrm>
          <a:off x="3657600" y="1752600"/>
          <a:ext cx="228600" cy="644236"/>
        </p:xfrm>
        <a:graphic>
          <a:graphicData uri="http://schemas.openxmlformats.org/presentationml/2006/ole">
            <mc:AlternateContent xmlns:mc="http://schemas.openxmlformats.org/markup-compatibility/2006">
              <mc:Choice xmlns:v="urn:schemas-microsoft-com:vml" Requires="v">
                <p:oleObj spid="_x0000_s70771"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3657600" y="1752600"/>
                        <a:ext cx="228600" cy="64423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73464135"/>
              </p:ext>
            </p:extLst>
          </p:nvPr>
        </p:nvGraphicFramePr>
        <p:xfrm>
          <a:off x="3124200" y="4495800"/>
          <a:ext cx="1808162" cy="644525"/>
        </p:xfrm>
        <a:graphic>
          <a:graphicData uri="http://schemas.openxmlformats.org/presentationml/2006/ole">
            <mc:AlternateContent xmlns:mc="http://schemas.openxmlformats.org/markup-compatibility/2006">
              <mc:Choice xmlns:v="urn:schemas-microsoft-com:vml" Requires="v">
                <p:oleObj spid="_x0000_s70772" name="Equation" r:id="rId5" imgW="1104840" imgH="393480" progId="Equation.DSMT4">
                  <p:embed/>
                </p:oleObj>
              </mc:Choice>
              <mc:Fallback>
                <p:oleObj name="Equation" r:id="rId5" imgW="1104840" imgH="393480" progId="Equation.DSMT4">
                  <p:embed/>
                  <p:pic>
                    <p:nvPicPr>
                      <p:cNvPr id="0" name="Object 3"/>
                      <p:cNvPicPr>
                        <a:picLocks noChangeAspect="1" noChangeArrowheads="1"/>
                      </p:cNvPicPr>
                      <p:nvPr/>
                    </p:nvPicPr>
                    <p:blipFill>
                      <a:blip r:embed="rId6"/>
                      <a:srcRect/>
                      <a:stretch>
                        <a:fillRect/>
                      </a:stretch>
                    </p:blipFill>
                    <p:spPr bwMode="auto">
                      <a:xfrm>
                        <a:off x="3124200" y="4495800"/>
                        <a:ext cx="18081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62418629"/>
              </p:ext>
            </p:extLst>
          </p:nvPr>
        </p:nvGraphicFramePr>
        <p:xfrm>
          <a:off x="4038600" y="5334000"/>
          <a:ext cx="533400" cy="1033463"/>
        </p:xfrm>
        <a:graphic>
          <a:graphicData uri="http://schemas.openxmlformats.org/presentationml/2006/ole">
            <mc:AlternateContent xmlns:mc="http://schemas.openxmlformats.org/markup-compatibility/2006">
              <mc:Choice xmlns:v="urn:schemas-microsoft-com:vml" Requires="v">
                <p:oleObj spid="_x0000_s70773" name="Equation" r:id="rId7" imgW="203040" imgH="393480" progId="Equation.DSMT4">
                  <p:embed/>
                </p:oleObj>
              </mc:Choice>
              <mc:Fallback>
                <p:oleObj name="Equation" r:id="rId7" imgW="203040" imgH="393480" progId="Equation.DSMT4">
                  <p:embed/>
                  <p:pic>
                    <p:nvPicPr>
                      <p:cNvPr id="0" name=""/>
                      <p:cNvPicPr/>
                      <p:nvPr/>
                    </p:nvPicPr>
                    <p:blipFill>
                      <a:blip r:embed="rId8"/>
                      <a:stretch>
                        <a:fillRect/>
                      </a:stretch>
                    </p:blipFill>
                    <p:spPr>
                      <a:xfrm>
                        <a:off x="4038600" y="5334000"/>
                        <a:ext cx="533400" cy="1033463"/>
                      </a:xfrm>
                      <a:prstGeom prst="rect">
                        <a:avLst/>
                      </a:prstGeom>
                    </p:spPr>
                  </p:pic>
                </p:oleObj>
              </mc:Fallback>
            </mc:AlternateContent>
          </a:graphicData>
        </a:graphic>
      </p:graphicFrame>
    </p:spTree>
    <p:extLst>
      <p:ext uri="{BB962C8B-B14F-4D97-AF65-F5344CB8AC3E}">
        <p14:creationId xmlns:p14="http://schemas.microsoft.com/office/powerpoint/2010/main" val="41153891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NOTE:  It is very important that we multiply the top and bottom by the </a:t>
            </a:r>
            <a:r>
              <a:rPr lang="en-US" sz="3600" u="sng" dirty="0" smtClean="0"/>
              <a:t>same</a:t>
            </a:r>
            <a:r>
              <a:rPr lang="en-US" sz="3600" dirty="0" smtClean="0"/>
              <a:t> number.  If not, the new fraction created will </a:t>
            </a:r>
            <a:r>
              <a:rPr lang="en-US" sz="3600" u="sng" dirty="0" smtClean="0"/>
              <a:t>not</a:t>
            </a:r>
            <a:r>
              <a:rPr lang="en-US" sz="3600" dirty="0" smtClean="0"/>
              <a:t> be equivalent.</a:t>
            </a:r>
            <a:endParaRPr lang="en-US" sz="3600" dirty="0"/>
          </a:p>
        </p:txBody>
      </p:sp>
      <p:sp>
        <p:nvSpPr>
          <p:cNvPr id="3" name="Title 2"/>
          <p:cNvSpPr>
            <a:spLocks noGrp="1"/>
          </p:cNvSpPr>
          <p:nvPr>
            <p:ph type="title"/>
          </p:nvPr>
        </p:nvSpPr>
        <p:spPr/>
        <p:txBody>
          <a:bodyPr>
            <a:normAutofit fontScale="90000"/>
          </a:bodyPr>
          <a:lstStyle/>
          <a:p>
            <a:r>
              <a:rPr lang="en-US" dirty="0"/>
              <a:t>Example #3 – Equivalent Fractions</a:t>
            </a:r>
          </a:p>
        </p:txBody>
      </p:sp>
    </p:spTree>
    <p:extLst>
      <p:ext uri="{BB962C8B-B14F-4D97-AF65-F5344CB8AC3E}">
        <p14:creationId xmlns:p14="http://schemas.microsoft.com/office/powerpoint/2010/main" val="1686616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Let’s look at another example.</a:t>
            </a:r>
          </a:p>
          <a:p>
            <a:pPr marL="109728" indent="0">
              <a:buNone/>
            </a:pPr>
            <a:r>
              <a:rPr lang="en-US" sz="2000" dirty="0" smtClean="0"/>
              <a:t>1.  Convert the fraction      to an equal fraction</a:t>
            </a:r>
            <a:br>
              <a:rPr lang="en-US" sz="2000" dirty="0" smtClean="0"/>
            </a:br>
            <a:endParaRPr lang="en-US" sz="2000" dirty="0" smtClean="0"/>
          </a:p>
          <a:p>
            <a:pPr marL="109728" indent="0">
              <a:buNone/>
            </a:pPr>
            <a:r>
              <a:rPr lang="en-US" sz="2000" dirty="0" smtClean="0"/>
              <a:t> with a denominator of 64?</a:t>
            </a:r>
          </a:p>
          <a:p>
            <a:pPr marL="109728" indent="0">
              <a:buNone/>
            </a:pPr>
            <a:endParaRPr lang="en-US" sz="2000" dirty="0"/>
          </a:p>
          <a:p>
            <a:pPr marL="109728" indent="0">
              <a:buNone/>
            </a:pPr>
            <a:r>
              <a:rPr lang="en-US" sz="2000" dirty="0" smtClean="0">
                <a:solidFill>
                  <a:srgbClr val="C00000"/>
                </a:solidFill>
              </a:rPr>
              <a:t>The denominator is 16.  Ask yourself what you would have to multiply the denominator by to get 64?  You may want to use long division.</a:t>
            </a:r>
          </a:p>
          <a:p>
            <a:pPr marL="109728" indent="0">
              <a:buNone/>
            </a:pPr>
            <a:r>
              <a:rPr lang="en-US" sz="2000" dirty="0" smtClean="0">
                <a:solidFill>
                  <a:srgbClr val="C00000"/>
                </a:solidFill>
              </a:rPr>
              <a:t>If you said “4”, you are right.  So to make an equal fraction, we will multiply the numerator and denominator by 4. Hence we get the following.</a:t>
            </a:r>
          </a:p>
          <a:p>
            <a:pPr marL="109728" indent="0">
              <a:buNone/>
            </a:pPr>
            <a:endParaRPr lang="en-US" sz="2000" dirty="0">
              <a:solidFill>
                <a:srgbClr val="C00000"/>
              </a:solidFill>
            </a:endParaRPr>
          </a:p>
          <a:p>
            <a:pPr marL="109728" indent="0">
              <a:buNone/>
            </a:pPr>
            <a:r>
              <a:rPr lang="en-US" sz="2000" dirty="0" smtClean="0">
                <a:solidFill>
                  <a:srgbClr val="C00000"/>
                </a:solidFill>
              </a:rPr>
              <a:t>So our equal fraction is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#4 –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62836699"/>
              </p:ext>
            </p:extLst>
          </p:nvPr>
        </p:nvGraphicFramePr>
        <p:xfrm>
          <a:off x="3605213" y="1752600"/>
          <a:ext cx="333375" cy="644525"/>
        </p:xfrm>
        <a:graphic>
          <a:graphicData uri="http://schemas.openxmlformats.org/presentationml/2006/ole">
            <mc:AlternateContent xmlns:mc="http://schemas.openxmlformats.org/markup-compatibility/2006">
              <mc:Choice xmlns:v="urn:schemas-microsoft-com:vml" Requires="v">
                <p:oleObj spid="_x0000_s71796"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605213" y="1752600"/>
                        <a:ext cx="333375" cy="644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87895826"/>
              </p:ext>
            </p:extLst>
          </p:nvPr>
        </p:nvGraphicFramePr>
        <p:xfrm>
          <a:off x="3124200" y="4800600"/>
          <a:ext cx="2058987" cy="644525"/>
        </p:xfrm>
        <a:graphic>
          <a:graphicData uri="http://schemas.openxmlformats.org/presentationml/2006/ole">
            <mc:AlternateContent xmlns:mc="http://schemas.openxmlformats.org/markup-compatibility/2006">
              <mc:Choice xmlns:v="urn:schemas-microsoft-com:vml" Requires="v">
                <p:oleObj spid="_x0000_s71797" name="Equation" r:id="rId5" imgW="1257120" imgH="393480" progId="Equation.DSMT4">
                  <p:embed/>
                </p:oleObj>
              </mc:Choice>
              <mc:Fallback>
                <p:oleObj name="Equation" r:id="rId5" imgW="1257120" imgH="393480" progId="Equation.DSMT4">
                  <p:embed/>
                  <p:pic>
                    <p:nvPicPr>
                      <p:cNvPr id="0" name=""/>
                      <p:cNvPicPr>
                        <a:picLocks noChangeAspect="1" noChangeArrowheads="1"/>
                      </p:cNvPicPr>
                      <p:nvPr/>
                    </p:nvPicPr>
                    <p:blipFill>
                      <a:blip r:embed="rId6"/>
                      <a:srcRect/>
                      <a:stretch>
                        <a:fillRect/>
                      </a:stretch>
                    </p:blipFill>
                    <p:spPr bwMode="auto">
                      <a:xfrm>
                        <a:off x="3124200" y="4800600"/>
                        <a:ext cx="20589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45763997"/>
              </p:ext>
            </p:extLst>
          </p:nvPr>
        </p:nvGraphicFramePr>
        <p:xfrm>
          <a:off x="4343400" y="5486400"/>
          <a:ext cx="566738" cy="1033463"/>
        </p:xfrm>
        <a:graphic>
          <a:graphicData uri="http://schemas.openxmlformats.org/presentationml/2006/ole">
            <mc:AlternateContent xmlns:mc="http://schemas.openxmlformats.org/markup-compatibility/2006">
              <mc:Choice xmlns:v="urn:schemas-microsoft-com:vml" Requires="v">
                <p:oleObj spid="_x0000_s71798" name="Equation" r:id="rId7" imgW="215640" imgH="393480" progId="Equation.DSMT4">
                  <p:embed/>
                </p:oleObj>
              </mc:Choice>
              <mc:Fallback>
                <p:oleObj name="Equation" r:id="rId7" imgW="215640" imgH="393480" progId="Equation.DSMT4">
                  <p:embed/>
                  <p:pic>
                    <p:nvPicPr>
                      <p:cNvPr id="0" name=""/>
                      <p:cNvPicPr/>
                      <p:nvPr/>
                    </p:nvPicPr>
                    <p:blipFill>
                      <a:blip r:embed="rId8"/>
                      <a:stretch>
                        <a:fillRect/>
                      </a:stretch>
                    </p:blipFill>
                    <p:spPr>
                      <a:xfrm>
                        <a:off x="4343400" y="5486400"/>
                        <a:ext cx="566738" cy="1033463"/>
                      </a:xfrm>
                      <a:prstGeom prst="rect">
                        <a:avLst/>
                      </a:prstGeom>
                    </p:spPr>
                  </p:pic>
                </p:oleObj>
              </mc:Fallback>
            </mc:AlternateContent>
          </a:graphicData>
        </a:graphic>
      </p:graphicFrame>
    </p:spTree>
    <p:extLst>
      <p:ext uri="{BB962C8B-B14F-4D97-AF65-F5344CB8AC3E}">
        <p14:creationId xmlns:p14="http://schemas.microsoft.com/office/powerpoint/2010/main" val="761060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Let’s look at another example.</a:t>
            </a:r>
          </a:p>
          <a:p>
            <a:pPr marL="109728" indent="0">
              <a:buNone/>
            </a:pPr>
            <a:r>
              <a:rPr lang="en-US" sz="2000" dirty="0" smtClean="0"/>
              <a:t>1.  Convert the fraction      to an equal fraction</a:t>
            </a:r>
            <a:br>
              <a:rPr lang="en-US" sz="2000" dirty="0" smtClean="0"/>
            </a:br>
            <a:endParaRPr lang="en-US" sz="2000" dirty="0" smtClean="0"/>
          </a:p>
          <a:p>
            <a:pPr marL="109728" indent="0">
              <a:buNone/>
            </a:pPr>
            <a:r>
              <a:rPr lang="en-US" sz="2000" dirty="0" smtClean="0"/>
              <a:t> with a denominator of 64?</a:t>
            </a:r>
          </a:p>
          <a:p>
            <a:pPr marL="109728" indent="0">
              <a:buNone/>
            </a:pPr>
            <a:endParaRPr lang="en-US" sz="2000" dirty="0"/>
          </a:p>
          <a:p>
            <a:pPr marL="109728" indent="0">
              <a:buNone/>
            </a:pPr>
            <a:r>
              <a:rPr lang="en-US" sz="2000" dirty="0" smtClean="0">
                <a:solidFill>
                  <a:srgbClr val="C00000"/>
                </a:solidFill>
              </a:rPr>
              <a:t>The denominator is 16.  Ask yourself what you would have to multiply the denominator by to get 64?  You may want to use long division.</a:t>
            </a:r>
          </a:p>
          <a:p>
            <a:pPr marL="109728" indent="0">
              <a:buNone/>
            </a:pPr>
            <a:r>
              <a:rPr lang="en-US" sz="2000" dirty="0" smtClean="0">
                <a:solidFill>
                  <a:srgbClr val="C00000"/>
                </a:solidFill>
              </a:rPr>
              <a:t>If you said “4”, you are right.  So to make an equal fraction, we will multiply the numerator and denominator by 4. Hence we get the following.</a:t>
            </a:r>
          </a:p>
          <a:p>
            <a:pPr marL="109728" indent="0">
              <a:buNone/>
            </a:pPr>
            <a:endParaRPr lang="en-US" sz="2000" dirty="0">
              <a:solidFill>
                <a:srgbClr val="C00000"/>
              </a:solidFill>
            </a:endParaRPr>
          </a:p>
          <a:p>
            <a:pPr marL="109728" indent="0">
              <a:buNone/>
            </a:pPr>
            <a:r>
              <a:rPr lang="en-US" sz="2000" dirty="0" smtClean="0">
                <a:solidFill>
                  <a:srgbClr val="C00000"/>
                </a:solidFill>
              </a:rPr>
              <a:t>So our equal fraction is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#4 –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97682203"/>
              </p:ext>
            </p:extLst>
          </p:nvPr>
        </p:nvGraphicFramePr>
        <p:xfrm>
          <a:off x="3605213" y="1752600"/>
          <a:ext cx="333375" cy="644525"/>
        </p:xfrm>
        <a:graphic>
          <a:graphicData uri="http://schemas.openxmlformats.org/presentationml/2006/ole">
            <mc:AlternateContent xmlns:mc="http://schemas.openxmlformats.org/markup-compatibility/2006">
              <mc:Choice xmlns:v="urn:schemas-microsoft-com:vml" Requires="v">
                <p:oleObj spid="_x0000_s73838"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605213" y="1752600"/>
                        <a:ext cx="333375" cy="644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04196891"/>
              </p:ext>
            </p:extLst>
          </p:nvPr>
        </p:nvGraphicFramePr>
        <p:xfrm>
          <a:off x="3124200" y="4800600"/>
          <a:ext cx="2058987" cy="644525"/>
        </p:xfrm>
        <a:graphic>
          <a:graphicData uri="http://schemas.openxmlformats.org/presentationml/2006/ole">
            <mc:AlternateContent xmlns:mc="http://schemas.openxmlformats.org/markup-compatibility/2006">
              <mc:Choice xmlns:v="urn:schemas-microsoft-com:vml" Requires="v">
                <p:oleObj spid="_x0000_s73839" name="Equation" r:id="rId5" imgW="1257120" imgH="393480" progId="Equation.DSMT4">
                  <p:embed/>
                </p:oleObj>
              </mc:Choice>
              <mc:Fallback>
                <p:oleObj name="Equation" r:id="rId5" imgW="1257120" imgH="393480" progId="Equation.DSMT4">
                  <p:embed/>
                  <p:pic>
                    <p:nvPicPr>
                      <p:cNvPr id="0" name=""/>
                      <p:cNvPicPr>
                        <a:picLocks noChangeAspect="1" noChangeArrowheads="1"/>
                      </p:cNvPicPr>
                      <p:nvPr/>
                    </p:nvPicPr>
                    <p:blipFill>
                      <a:blip r:embed="rId6"/>
                      <a:srcRect/>
                      <a:stretch>
                        <a:fillRect/>
                      </a:stretch>
                    </p:blipFill>
                    <p:spPr bwMode="auto">
                      <a:xfrm>
                        <a:off x="3124200" y="4800600"/>
                        <a:ext cx="20589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86491208"/>
              </p:ext>
            </p:extLst>
          </p:nvPr>
        </p:nvGraphicFramePr>
        <p:xfrm>
          <a:off x="4343400" y="5486400"/>
          <a:ext cx="566738" cy="1033463"/>
        </p:xfrm>
        <a:graphic>
          <a:graphicData uri="http://schemas.openxmlformats.org/presentationml/2006/ole">
            <mc:AlternateContent xmlns:mc="http://schemas.openxmlformats.org/markup-compatibility/2006">
              <mc:Choice xmlns:v="urn:schemas-microsoft-com:vml" Requires="v">
                <p:oleObj spid="_x0000_s73840" name="Equation" r:id="rId7" imgW="215640" imgH="393480" progId="Equation.DSMT4">
                  <p:embed/>
                </p:oleObj>
              </mc:Choice>
              <mc:Fallback>
                <p:oleObj name="Equation" r:id="rId7" imgW="215640" imgH="393480" progId="Equation.DSMT4">
                  <p:embed/>
                  <p:pic>
                    <p:nvPicPr>
                      <p:cNvPr id="0" name=""/>
                      <p:cNvPicPr/>
                      <p:nvPr/>
                    </p:nvPicPr>
                    <p:blipFill>
                      <a:blip r:embed="rId8"/>
                      <a:stretch>
                        <a:fillRect/>
                      </a:stretch>
                    </p:blipFill>
                    <p:spPr>
                      <a:xfrm>
                        <a:off x="4343400" y="5486400"/>
                        <a:ext cx="566738" cy="1033463"/>
                      </a:xfrm>
                      <a:prstGeom prst="rect">
                        <a:avLst/>
                      </a:prstGeom>
                    </p:spPr>
                  </p:pic>
                </p:oleObj>
              </mc:Fallback>
            </mc:AlternateContent>
          </a:graphicData>
        </a:graphic>
      </p:graphicFrame>
    </p:spTree>
    <p:extLst>
      <p:ext uri="{BB962C8B-B14F-4D97-AF65-F5344CB8AC3E}">
        <p14:creationId xmlns:p14="http://schemas.microsoft.com/office/powerpoint/2010/main" val="3031591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Everyday objects are often divided into sections.  A cake is </a:t>
            </a:r>
            <a:r>
              <a:rPr lang="en-US" dirty="0" smtClean="0"/>
              <a:t>a good </a:t>
            </a:r>
            <a:r>
              <a:rPr lang="en-US" dirty="0"/>
              <a:t>example because it has to be cut into pieces to be served to guests.  </a:t>
            </a:r>
          </a:p>
          <a:p>
            <a:r>
              <a:rPr lang="en-US" dirty="0"/>
              <a:t>The simple definition of a fraction is that it represents part of a whole unit.  There are two important terms to know when studying fractions:  numerator and denominator.  In fractions the top number </a:t>
            </a:r>
            <a:r>
              <a:rPr lang="en-US" dirty="0" smtClean="0"/>
              <a:t>is </a:t>
            </a:r>
            <a:r>
              <a:rPr lang="en-US" dirty="0"/>
              <a:t>called the numerator; and the bottom number </a:t>
            </a:r>
            <a:r>
              <a:rPr lang="en-US" dirty="0" smtClean="0"/>
              <a:t>is </a:t>
            </a:r>
            <a:r>
              <a:rPr lang="en-US" dirty="0"/>
              <a:t>called the denominator.</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Segment 1: Definition of a fraction</a:t>
            </a:r>
            <a:r>
              <a:rPr lang="en-US" dirty="0" smtClean="0">
                <a:effectLst/>
              </a:rPr>
              <a:t>.</a:t>
            </a:r>
            <a:endParaRPr lang="en-US" dirty="0"/>
          </a:p>
        </p:txBody>
      </p:sp>
    </p:spTree>
    <p:extLst>
      <p:ext uri="{BB962C8B-B14F-4D97-AF65-F5344CB8AC3E}">
        <p14:creationId xmlns:p14="http://schemas.microsoft.com/office/powerpoint/2010/main" val="2659461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again.  Check your answers on the next slide.</a:t>
            </a:r>
          </a:p>
          <a:p>
            <a:pPr marL="109728" indent="0">
              <a:buNone/>
            </a:pPr>
            <a:r>
              <a:rPr lang="en-US" dirty="0"/>
              <a:t>8</a:t>
            </a:r>
            <a:r>
              <a:rPr lang="en-US" dirty="0" smtClean="0"/>
              <a:t>.  Convert the fraction      to an equivalent fraction with a denominator of 40.</a:t>
            </a:r>
          </a:p>
          <a:p>
            <a:pPr marL="109728" indent="0">
              <a:buNone/>
            </a:pPr>
            <a:endParaRPr lang="en-US" dirty="0" smtClean="0"/>
          </a:p>
          <a:p>
            <a:pPr marL="109728" indent="0">
              <a:buNone/>
            </a:pPr>
            <a:r>
              <a:rPr lang="en-US" dirty="0"/>
              <a:t>9</a:t>
            </a:r>
            <a:r>
              <a:rPr lang="en-US" dirty="0" smtClean="0"/>
              <a:t>.  Convert </a:t>
            </a:r>
            <a:r>
              <a:rPr lang="en-US" dirty="0"/>
              <a:t>the fraction      to an equivalent fraction with a denominator of </a:t>
            </a:r>
            <a:r>
              <a:rPr lang="en-US" dirty="0" smtClean="0"/>
              <a:t>54.</a:t>
            </a:r>
            <a:endParaRPr lang="en-US" dirty="0"/>
          </a:p>
          <a:p>
            <a:pPr marL="109728" indent="0">
              <a:buNone/>
            </a:pPr>
            <a:endParaRPr lang="en-US" dirty="0" smtClean="0"/>
          </a:p>
          <a:p>
            <a:pPr marL="109728" indent="0">
              <a:buNone/>
            </a:pPr>
            <a:r>
              <a:rPr lang="en-US" dirty="0" smtClean="0"/>
              <a:t>10. </a:t>
            </a:r>
            <a:r>
              <a:rPr lang="en-US" dirty="0"/>
              <a:t>Convert the fraction      to an equivalent fraction with a denominator of </a:t>
            </a:r>
            <a:r>
              <a:rPr lang="en-US" dirty="0" smtClean="0"/>
              <a:t>84.</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#8-10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36536941"/>
              </p:ext>
            </p:extLst>
          </p:nvPr>
        </p:nvGraphicFramePr>
        <p:xfrm>
          <a:off x="4775200" y="2265362"/>
          <a:ext cx="254000" cy="656167"/>
        </p:xfrm>
        <a:graphic>
          <a:graphicData uri="http://schemas.openxmlformats.org/presentationml/2006/ole">
            <mc:AlternateContent xmlns:mc="http://schemas.openxmlformats.org/markup-compatibility/2006">
              <mc:Choice xmlns:v="urn:schemas-microsoft-com:vml" Requires="v">
                <p:oleObj spid="_x0000_s74862"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775200" y="2265362"/>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54550334"/>
              </p:ext>
            </p:extLst>
          </p:nvPr>
        </p:nvGraphicFramePr>
        <p:xfrm>
          <a:off x="4683125" y="3505200"/>
          <a:ext cx="338138" cy="655638"/>
        </p:xfrm>
        <a:graphic>
          <a:graphicData uri="http://schemas.openxmlformats.org/presentationml/2006/ole">
            <mc:AlternateContent xmlns:mc="http://schemas.openxmlformats.org/markup-compatibility/2006">
              <mc:Choice xmlns:v="urn:schemas-microsoft-com:vml" Requires="v">
                <p:oleObj spid="_x0000_s74863" name="Equation" r:id="rId5" imgW="203040" imgH="393480" progId="Equation.DSMT4">
                  <p:embed/>
                </p:oleObj>
              </mc:Choice>
              <mc:Fallback>
                <p:oleObj name="Equation" r:id="rId5" imgW="203040" imgH="393480" progId="Equation.DSMT4">
                  <p:embed/>
                  <p:pic>
                    <p:nvPicPr>
                      <p:cNvPr id="0" name=""/>
                      <p:cNvPicPr>
                        <a:picLocks noChangeAspect="1" noChangeArrowheads="1"/>
                      </p:cNvPicPr>
                      <p:nvPr/>
                    </p:nvPicPr>
                    <p:blipFill>
                      <a:blip r:embed="rId6"/>
                      <a:srcRect/>
                      <a:stretch>
                        <a:fillRect/>
                      </a:stretch>
                    </p:blipFill>
                    <p:spPr bwMode="auto">
                      <a:xfrm>
                        <a:off x="4683125" y="35052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78319808"/>
              </p:ext>
            </p:extLst>
          </p:nvPr>
        </p:nvGraphicFramePr>
        <p:xfrm>
          <a:off x="4606925" y="4876800"/>
          <a:ext cx="338138" cy="655638"/>
        </p:xfrm>
        <a:graphic>
          <a:graphicData uri="http://schemas.openxmlformats.org/presentationml/2006/ole">
            <mc:AlternateContent xmlns:mc="http://schemas.openxmlformats.org/markup-compatibility/2006">
              <mc:Choice xmlns:v="urn:schemas-microsoft-com:vml" Requires="v">
                <p:oleObj spid="_x0000_s74864" name="Equation" r:id="rId7" imgW="203040" imgH="393480" progId="Equation.DSMT4">
                  <p:embed/>
                </p:oleObj>
              </mc:Choice>
              <mc:Fallback>
                <p:oleObj name="Equation" r:id="rId7" imgW="203040" imgH="393480" progId="Equation.DSMT4">
                  <p:embed/>
                  <p:pic>
                    <p:nvPicPr>
                      <p:cNvPr id="0" name=""/>
                      <p:cNvPicPr>
                        <a:picLocks noChangeAspect="1" noChangeArrowheads="1"/>
                      </p:cNvPicPr>
                      <p:nvPr/>
                    </p:nvPicPr>
                    <p:blipFill>
                      <a:blip r:embed="rId8"/>
                      <a:srcRect/>
                      <a:stretch>
                        <a:fillRect/>
                      </a:stretch>
                    </p:blipFill>
                    <p:spPr bwMode="auto">
                      <a:xfrm>
                        <a:off x="4606925" y="48768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85299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Now check your answers.  If you got an answer wrong, write a sentence explaining where you went wrong.</a:t>
            </a:r>
          </a:p>
          <a:p>
            <a:pPr marL="109728" indent="0">
              <a:buNone/>
            </a:pPr>
            <a:r>
              <a:rPr lang="en-US" dirty="0"/>
              <a:t>8</a:t>
            </a:r>
            <a:r>
              <a:rPr lang="en-US" dirty="0" smtClean="0"/>
              <a:t>.  Convert the fraction      to an equivalent fraction with a denominator of 40.</a:t>
            </a:r>
          </a:p>
          <a:p>
            <a:pPr marL="109728" indent="0">
              <a:buNone/>
            </a:pPr>
            <a:endParaRPr lang="en-US" dirty="0" smtClean="0"/>
          </a:p>
          <a:p>
            <a:pPr marL="109728" indent="0">
              <a:buNone/>
            </a:pPr>
            <a:r>
              <a:rPr lang="en-US" dirty="0"/>
              <a:t>9</a:t>
            </a:r>
            <a:r>
              <a:rPr lang="en-US" dirty="0" smtClean="0"/>
              <a:t>.  Convert </a:t>
            </a:r>
            <a:r>
              <a:rPr lang="en-US" dirty="0"/>
              <a:t>the fraction      to an equivalent fraction with a denominator of </a:t>
            </a:r>
            <a:r>
              <a:rPr lang="en-US" dirty="0" smtClean="0"/>
              <a:t>54.</a:t>
            </a:r>
            <a:endParaRPr lang="en-US" dirty="0"/>
          </a:p>
          <a:p>
            <a:pPr marL="109728" indent="0">
              <a:buNone/>
            </a:pPr>
            <a:endParaRPr lang="en-US" dirty="0" smtClean="0"/>
          </a:p>
          <a:p>
            <a:pPr marL="109728" indent="0">
              <a:buNone/>
            </a:pPr>
            <a:r>
              <a:rPr lang="en-US" dirty="0" smtClean="0"/>
              <a:t>10. </a:t>
            </a:r>
            <a:r>
              <a:rPr lang="en-US" dirty="0"/>
              <a:t>Convert the fraction      to an equivalent fraction with a denominator of </a:t>
            </a:r>
            <a:r>
              <a:rPr lang="en-US" dirty="0" smtClean="0"/>
              <a:t>84.</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Practice Problems #8-10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99832225"/>
              </p:ext>
            </p:extLst>
          </p:nvPr>
        </p:nvGraphicFramePr>
        <p:xfrm>
          <a:off x="4724400" y="2438400"/>
          <a:ext cx="254000" cy="656167"/>
        </p:xfrm>
        <a:graphic>
          <a:graphicData uri="http://schemas.openxmlformats.org/presentationml/2006/ole">
            <mc:AlternateContent xmlns:mc="http://schemas.openxmlformats.org/markup-compatibility/2006">
              <mc:Choice xmlns:v="urn:schemas-microsoft-com:vml" Requires="v">
                <p:oleObj spid="_x0000_s75994"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724400" y="24384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97153309"/>
              </p:ext>
            </p:extLst>
          </p:nvPr>
        </p:nvGraphicFramePr>
        <p:xfrm>
          <a:off x="4724400" y="3581400"/>
          <a:ext cx="338138" cy="655638"/>
        </p:xfrm>
        <a:graphic>
          <a:graphicData uri="http://schemas.openxmlformats.org/presentationml/2006/ole">
            <mc:AlternateContent xmlns:mc="http://schemas.openxmlformats.org/markup-compatibility/2006">
              <mc:Choice xmlns:v="urn:schemas-microsoft-com:vml" Requires="v">
                <p:oleObj spid="_x0000_s75995" name="Equation" r:id="rId5" imgW="203040" imgH="393480" progId="Equation.DSMT4">
                  <p:embed/>
                </p:oleObj>
              </mc:Choice>
              <mc:Fallback>
                <p:oleObj name="Equation" r:id="rId5" imgW="203040" imgH="393480" progId="Equation.DSMT4">
                  <p:embed/>
                  <p:pic>
                    <p:nvPicPr>
                      <p:cNvPr id="0" name=""/>
                      <p:cNvPicPr>
                        <a:picLocks noChangeAspect="1" noChangeArrowheads="1"/>
                      </p:cNvPicPr>
                      <p:nvPr/>
                    </p:nvPicPr>
                    <p:blipFill>
                      <a:blip r:embed="rId6"/>
                      <a:srcRect/>
                      <a:stretch>
                        <a:fillRect/>
                      </a:stretch>
                    </p:blipFill>
                    <p:spPr bwMode="auto">
                      <a:xfrm>
                        <a:off x="4724400" y="35814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95423210"/>
              </p:ext>
            </p:extLst>
          </p:nvPr>
        </p:nvGraphicFramePr>
        <p:xfrm>
          <a:off x="4606925" y="4876800"/>
          <a:ext cx="338138" cy="655638"/>
        </p:xfrm>
        <a:graphic>
          <a:graphicData uri="http://schemas.openxmlformats.org/presentationml/2006/ole">
            <mc:AlternateContent xmlns:mc="http://schemas.openxmlformats.org/markup-compatibility/2006">
              <mc:Choice xmlns:v="urn:schemas-microsoft-com:vml" Requires="v">
                <p:oleObj spid="_x0000_s75996" name="Equation" r:id="rId7" imgW="203040" imgH="393480" progId="Equation.DSMT4">
                  <p:embed/>
                </p:oleObj>
              </mc:Choice>
              <mc:Fallback>
                <p:oleObj name="Equation" r:id="rId7" imgW="203040" imgH="393480" progId="Equation.DSMT4">
                  <p:embed/>
                  <p:pic>
                    <p:nvPicPr>
                      <p:cNvPr id="0" name=""/>
                      <p:cNvPicPr>
                        <a:picLocks noChangeAspect="1" noChangeArrowheads="1"/>
                      </p:cNvPicPr>
                      <p:nvPr/>
                    </p:nvPicPr>
                    <p:blipFill>
                      <a:blip r:embed="rId8"/>
                      <a:srcRect/>
                      <a:stretch>
                        <a:fillRect/>
                      </a:stretch>
                    </p:blipFill>
                    <p:spPr bwMode="auto">
                      <a:xfrm>
                        <a:off x="4606925" y="48768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25005961"/>
              </p:ext>
            </p:extLst>
          </p:nvPr>
        </p:nvGraphicFramePr>
        <p:xfrm>
          <a:off x="6781800" y="2971800"/>
          <a:ext cx="1065212" cy="635000"/>
        </p:xfrm>
        <a:graphic>
          <a:graphicData uri="http://schemas.openxmlformats.org/presentationml/2006/ole">
            <mc:AlternateContent xmlns:mc="http://schemas.openxmlformats.org/markup-compatibility/2006">
              <mc:Choice xmlns:v="urn:schemas-microsoft-com:vml" Requires="v">
                <p:oleObj spid="_x0000_s75997" name="Equation" r:id="rId9" imgW="660240" imgH="393480" progId="Equation.DSMT4">
                  <p:embed/>
                </p:oleObj>
              </mc:Choice>
              <mc:Fallback>
                <p:oleObj name="Equation" r:id="rId9" imgW="660240" imgH="393480" progId="Equation.DSMT4">
                  <p:embed/>
                  <p:pic>
                    <p:nvPicPr>
                      <p:cNvPr id="0" name=""/>
                      <p:cNvPicPr/>
                      <p:nvPr/>
                    </p:nvPicPr>
                    <p:blipFill>
                      <a:blip r:embed="rId10"/>
                      <a:stretch>
                        <a:fillRect/>
                      </a:stretch>
                    </p:blipFill>
                    <p:spPr>
                      <a:xfrm>
                        <a:off x="6781800" y="2971800"/>
                        <a:ext cx="1065212" cy="635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9471936"/>
              </p:ext>
            </p:extLst>
          </p:nvPr>
        </p:nvGraphicFramePr>
        <p:xfrm>
          <a:off x="6858000" y="4267200"/>
          <a:ext cx="1255712" cy="695325"/>
        </p:xfrm>
        <a:graphic>
          <a:graphicData uri="http://schemas.openxmlformats.org/presentationml/2006/ole">
            <mc:AlternateContent xmlns:mc="http://schemas.openxmlformats.org/markup-compatibility/2006">
              <mc:Choice xmlns:v="urn:schemas-microsoft-com:vml" Requires="v">
                <p:oleObj spid="_x0000_s75998" name="Equation" r:id="rId11" imgW="711000" imgH="393480" progId="Equation.DSMT4">
                  <p:embed/>
                </p:oleObj>
              </mc:Choice>
              <mc:Fallback>
                <p:oleObj name="Equation" r:id="rId11" imgW="711000" imgH="393480" progId="Equation.DSMT4">
                  <p:embed/>
                  <p:pic>
                    <p:nvPicPr>
                      <p:cNvPr id="0" name=""/>
                      <p:cNvPicPr/>
                      <p:nvPr/>
                    </p:nvPicPr>
                    <p:blipFill>
                      <a:blip r:embed="rId12"/>
                      <a:stretch>
                        <a:fillRect/>
                      </a:stretch>
                    </p:blipFill>
                    <p:spPr>
                      <a:xfrm>
                        <a:off x="6858000" y="4267200"/>
                        <a:ext cx="1255712" cy="6953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47834151"/>
              </p:ext>
            </p:extLst>
          </p:nvPr>
        </p:nvGraphicFramePr>
        <p:xfrm>
          <a:off x="6813550" y="5562600"/>
          <a:ext cx="1214438" cy="660400"/>
        </p:xfrm>
        <a:graphic>
          <a:graphicData uri="http://schemas.openxmlformats.org/presentationml/2006/ole">
            <mc:AlternateContent xmlns:mc="http://schemas.openxmlformats.org/markup-compatibility/2006">
              <mc:Choice xmlns:v="urn:schemas-microsoft-com:vml" Requires="v">
                <p:oleObj spid="_x0000_s75999" name="Equation" r:id="rId13" imgW="723600" imgH="393480" progId="Equation.DSMT4">
                  <p:embed/>
                </p:oleObj>
              </mc:Choice>
              <mc:Fallback>
                <p:oleObj name="Equation" r:id="rId13" imgW="723600" imgH="393480" progId="Equation.DSMT4">
                  <p:embed/>
                  <p:pic>
                    <p:nvPicPr>
                      <p:cNvPr id="0" name=""/>
                      <p:cNvPicPr/>
                      <p:nvPr/>
                    </p:nvPicPr>
                    <p:blipFill>
                      <a:blip r:embed="rId14"/>
                      <a:stretch>
                        <a:fillRect/>
                      </a:stretch>
                    </p:blipFill>
                    <p:spPr>
                      <a:xfrm>
                        <a:off x="6813550" y="5562600"/>
                        <a:ext cx="1214438" cy="660400"/>
                      </a:xfrm>
                      <a:prstGeom prst="rect">
                        <a:avLst/>
                      </a:prstGeom>
                    </p:spPr>
                  </p:pic>
                </p:oleObj>
              </mc:Fallback>
            </mc:AlternateContent>
          </a:graphicData>
        </a:graphic>
      </p:graphicFrame>
    </p:spTree>
    <p:extLst>
      <p:ext uri="{BB962C8B-B14F-4D97-AF65-F5344CB8AC3E}">
        <p14:creationId xmlns:p14="http://schemas.microsoft.com/office/powerpoint/2010/main" val="2613733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To add or subtract fractions, </a:t>
            </a:r>
            <a:r>
              <a:rPr lang="en-US" dirty="0" smtClean="0"/>
              <a:t>follow the following steps.  </a:t>
            </a:r>
          </a:p>
          <a:p>
            <a:pPr marL="109728" indent="0">
              <a:buNone/>
            </a:pPr>
            <a:r>
              <a:rPr lang="en-US" dirty="0" smtClean="0"/>
              <a:t>1.  Find the LCD and convert all the fractions to equivalent fractions with the LCD as denominator.  (Note:  If the fractions already have the same denominator, you can skip step </a:t>
            </a:r>
            <a:r>
              <a:rPr lang="en-US" smtClean="0"/>
              <a:t>one</a:t>
            </a:r>
            <a:r>
              <a:rPr lang="en-US" smtClean="0"/>
              <a:t>.)</a:t>
            </a:r>
            <a:endParaRPr lang="en-US" dirty="0" smtClean="0"/>
          </a:p>
          <a:p>
            <a:pPr marL="109728" indent="0">
              <a:buNone/>
            </a:pPr>
            <a:r>
              <a:rPr lang="en-US" dirty="0" smtClean="0"/>
              <a:t>2.  Now add or subtract the numerators and place it over the common denominator.</a:t>
            </a:r>
          </a:p>
          <a:p>
            <a:pPr marL="109728" indent="0">
              <a:buNone/>
            </a:pPr>
            <a:r>
              <a:rPr lang="en-US" dirty="0" smtClean="0"/>
              <a:t>3.  Simplify your answer if possible.  If the fraction is improper, convert it to a mixed number.</a:t>
            </a:r>
            <a:endParaRPr lang="en-US" dirty="0"/>
          </a:p>
        </p:txBody>
      </p:sp>
      <p:sp>
        <p:nvSpPr>
          <p:cNvPr id="3" name="Title 2"/>
          <p:cNvSpPr>
            <a:spLocks noGrp="1"/>
          </p:cNvSpPr>
          <p:nvPr>
            <p:ph type="title"/>
          </p:nvPr>
        </p:nvSpPr>
        <p:spPr/>
        <p:txBody>
          <a:bodyPr>
            <a:normAutofit fontScale="90000"/>
          </a:bodyPr>
          <a:lstStyle/>
          <a:p>
            <a:r>
              <a:rPr lang="en-US" dirty="0" smtClean="0"/>
              <a:t>Segment 5:  Adding and Subtracting Fractions</a:t>
            </a:r>
            <a:endParaRPr lang="en-US" dirty="0"/>
          </a:p>
        </p:txBody>
      </p:sp>
    </p:spTree>
    <p:extLst>
      <p:ext uri="{BB962C8B-B14F-4D97-AF65-F5344CB8AC3E}">
        <p14:creationId xmlns:p14="http://schemas.microsoft.com/office/powerpoint/2010/main" val="1340192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Look at the following example.</a:t>
            </a:r>
          </a:p>
          <a:p>
            <a:pPr marL="109728" indent="0">
              <a:buNone/>
            </a:pPr>
            <a:r>
              <a:rPr lang="en-US" sz="2000" dirty="0" smtClean="0"/>
              <a:t>5.  Add the following:</a:t>
            </a:r>
          </a:p>
          <a:p>
            <a:pPr marL="109728" indent="0">
              <a:buNone/>
            </a:pPr>
            <a:endParaRPr lang="en-US" sz="2000" dirty="0"/>
          </a:p>
          <a:p>
            <a:pPr marL="109728" indent="0">
              <a:buNone/>
            </a:pPr>
            <a:r>
              <a:rPr lang="en-US" sz="2000" dirty="0" smtClean="0">
                <a:solidFill>
                  <a:srgbClr val="C00000"/>
                </a:solidFill>
              </a:rPr>
              <a:t>Notice the fractions do not have the same denominator.  Find the LCD.  (20).  Now convert both fractions to equivalent fractions with 20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Now add the equivalent fractions.  Remember to add the numerator, but keep the LCD the same.</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Since 17/20 is in lowest terms, that is your answer.</a:t>
            </a: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#5 : Adding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45531734"/>
              </p:ext>
            </p:extLst>
          </p:nvPr>
        </p:nvGraphicFramePr>
        <p:xfrm>
          <a:off x="3581400" y="1828800"/>
          <a:ext cx="683650" cy="706438"/>
        </p:xfrm>
        <a:graphic>
          <a:graphicData uri="http://schemas.openxmlformats.org/presentationml/2006/ole">
            <mc:AlternateContent xmlns:mc="http://schemas.openxmlformats.org/markup-compatibility/2006">
              <mc:Choice xmlns:v="urn:schemas-microsoft-com:vml" Requires="v">
                <p:oleObj spid="_x0000_s76942"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3581400" y="1828800"/>
                        <a:ext cx="68365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42092638"/>
              </p:ext>
            </p:extLst>
          </p:nvPr>
        </p:nvGraphicFramePr>
        <p:xfrm>
          <a:off x="5486400" y="3200400"/>
          <a:ext cx="812800" cy="484554"/>
        </p:xfrm>
        <a:graphic>
          <a:graphicData uri="http://schemas.openxmlformats.org/presentationml/2006/ole">
            <mc:AlternateContent xmlns:mc="http://schemas.openxmlformats.org/markup-compatibility/2006">
              <mc:Choice xmlns:v="urn:schemas-microsoft-com:vml" Requires="v">
                <p:oleObj spid="_x0000_s76943" name="Equation" r:id="rId5" imgW="660240" imgH="393480" progId="Equation.DSMT4">
                  <p:embed/>
                </p:oleObj>
              </mc:Choice>
              <mc:Fallback>
                <p:oleObj name="Equation" r:id="rId5" imgW="660240" imgH="393480" progId="Equation.DSMT4">
                  <p:embed/>
                  <p:pic>
                    <p:nvPicPr>
                      <p:cNvPr id="0" name=""/>
                      <p:cNvPicPr/>
                      <p:nvPr/>
                    </p:nvPicPr>
                    <p:blipFill>
                      <a:blip r:embed="rId6"/>
                      <a:stretch>
                        <a:fillRect/>
                      </a:stretch>
                    </p:blipFill>
                    <p:spPr>
                      <a:xfrm>
                        <a:off x="5486400" y="3200400"/>
                        <a:ext cx="812800" cy="48455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9667362"/>
              </p:ext>
            </p:extLst>
          </p:nvPr>
        </p:nvGraphicFramePr>
        <p:xfrm>
          <a:off x="6858000" y="3200400"/>
          <a:ext cx="894735" cy="533400"/>
        </p:xfrm>
        <a:graphic>
          <a:graphicData uri="http://schemas.openxmlformats.org/presentationml/2006/ole">
            <mc:AlternateContent xmlns:mc="http://schemas.openxmlformats.org/markup-compatibility/2006">
              <mc:Choice xmlns:v="urn:schemas-microsoft-com:vml" Requires="v">
                <p:oleObj spid="_x0000_s76944" name="Equation" r:id="rId7" imgW="660240" imgH="393480" progId="Equation.DSMT4">
                  <p:embed/>
                </p:oleObj>
              </mc:Choice>
              <mc:Fallback>
                <p:oleObj name="Equation" r:id="rId7" imgW="660240" imgH="393480" progId="Equation.DSMT4">
                  <p:embed/>
                  <p:pic>
                    <p:nvPicPr>
                      <p:cNvPr id="0" name="Object 4"/>
                      <p:cNvPicPr>
                        <a:picLocks noChangeAspect="1" noChangeArrowheads="1"/>
                      </p:cNvPicPr>
                      <p:nvPr/>
                    </p:nvPicPr>
                    <p:blipFill>
                      <a:blip r:embed="rId8"/>
                      <a:srcRect/>
                      <a:stretch>
                        <a:fillRect/>
                      </a:stretch>
                    </p:blipFill>
                    <p:spPr bwMode="auto">
                      <a:xfrm>
                        <a:off x="6858000" y="3200400"/>
                        <a:ext cx="894735" cy="5334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32996082"/>
              </p:ext>
            </p:extLst>
          </p:nvPr>
        </p:nvGraphicFramePr>
        <p:xfrm>
          <a:off x="1562100" y="4648200"/>
          <a:ext cx="3352800" cy="706438"/>
        </p:xfrm>
        <a:graphic>
          <a:graphicData uri="http://schemas.openxmlformats.org/presentationml/2006/ole">
            <mc:AlternateContent xmlns:mc="http://schemas.openxmlformats.org/markup-compatibility/2006">
              <mc:Choice xmlns:v="urn:schemas-microsoft-com:vml" Requires="v">
                <p:oleObj spid="_x0000_s76945" name="Equation" r:id="rId9" imgW="1866600" imgH="393480" progId="Equation.DSMT4">
                  <p:embed/>
                </p:oleObj>
              </mc:Choice>
              <mc:Fallback>
                <p:oleObj name="Equation" r:id="rId9" imgW="1866600" imgH="393480" progId="Equation.DSMT4">
                  <p:embed/>
                  <p:pic>
                    <p:nvPicPr>
                      <p:cNvPr id="0" name="Object 3"/>
                      <p:cNvPicPr>
                        <a:picLocks noChangeAspect="1" noChangeArrowheads="1"/>
                      </p:cNvPicPr>
                      <p:nvPr/>
                    </p:nvPicPr>
                    <p:blipFill>
                      <a:blip r:embed="rId10"/>
                      <a:srcRect/>
                      <a:stretch>
                        <a:fillRect/>
                      </a:stretch>
                    </p:blipFill>
                    <p:spPr bwMode="auto">
                      <a:xfrm>
                        <a:off x="1562100" y="4648200"/>
                        <a:ext cx="3352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872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Let’s look at another example.</a:t>
            </a:r>
          </a:p>
          <a:p>
            <a:pPr marL="109728" indent="0">
              <a:buNone/>
            </a:pPr>
            <a:r>
              <a:rPr lang="en-US" sz="2000" dirty="0" smtClean="0"/>
              <a:t>5.  Subtract the following:</a:t>
            </a:r>
          </a:p>
          <a:p>
            <a:pPr marL="109728" indent="0">
              <a:buNone/>
            </a:pPr>
            <a:endParaRPr lang="en-US" sz="2000" dirty="0"/>
          </a:p>
          <a:p>
            <a:pPr marL="109728" indent="0">
              <a:buNone/>
            </a:pPr>
            <a:r>
              <a:rPr lang="en-US" sz="2000" dirty="0" smtClean="0">
                <a:solidFill>
                  <a:srgbClr val="C00000"/>
                </a:solidFill>
              </a:rPr>
              <a:t>Notice the fractions do not have the same denominator.  Find the LCD.  (21).  Now convert both fractions to equivalent fractions with 21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Now subtract the equivalent fractions.  Remember to subtract the numerators, but keep the LCD the same.</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Since 8/21 is in lowest terms, that is your answer.</a:t>
            </a:r>
          </a:p>
          <a:p>
            <a:pPr marL="109728" indent="0">
              <a:buNone/>
            </a:pPr>
            <a:endParaRPr lang="en-US"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#6 : Subtracting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95801430"/>
              </p:ext>
            </p:extLst>
          </p:nvPr>
        </p:nvGraphicFramePr>
        <p:xfrm>
          <a:off x="4049713" y="1828800"/>
          <a:ext cx="661987" cy="706438"/>
        </p:xfrm>
        <a:graphic>
          <a:graphicData uri="http://schemas.openxmlformats.org/presentationml/2006/ole">
            <mc:AlternateContent xmlns:mc="http://schemas.openxmlformats.org/markup-compatibility/2006">
              <mc:Choice xmlns:v="urn:schemas-microsoft-com:vml" Requires="v">
                <p:oleObj spid="_x0000_s77958" name="Equation" r:id="rId3" imgW="368280" imgH="393480" progId="Equation.DSMT4">
                  <p:embed/>
                </p:oleObj>
              </mc:Choice>
              <mc:Fallback>
                <p:oleObj name="Equation" r:id="rId3" imgW="368280" imgH="393480" progId="Equation.DSMT4">
                  <p:embed/>
                  <p:pic>
                    <p:nvPicPr>
                      <p:cNvPr id="0" name=""/>
                      <p:cNvPicPr/>
                      <p:nvPr/>
                    </p:nvPicPr>
                    <p:blipFill>
                      <a:blip r:embed="rId4"/>
                      <a:stretch>
                        <a:fillRect/>
                      </a:stretch>
                    </p:blipFill>
                    <p:spPr>
                      <a:xfrm>
                        <a:off x="4049713" y="1828800"/>
                        <a:ext cx="661987"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40597066"/>
              </p:ext>
            </p:extLst>
          </p:nvPr>
        </p:nvGraphicFramePr>
        <p:xfrm>
          <a:off x="5494338" y="3200400"/>
          <a:ext cx="796925" cy="484188"/>
        </p:xfrm>
        <a:graphic>
          <a:graphicData uri="http://schemas.openxmlformats.org/presentationml/2006/ole">
            <mc:AlternateContent xmlns:mc="http://schemas.openxmlformats.org/markup-compatibility/2006">
              <mc:Choice xmlns:v="urn:schemas-microsoft-com:vml" Requires="v">
                <p:oleObj spid="_x0000_s77959" name="Equation" r:id="rId5" imgW="647640" imgH="393480" progId="Equation.DSMT4">
                  <p:embed/>
                </p:oleObj>
              </mc:Choice>
              <mc:Fallback>
                <p:oleObj name="Equation" r:id="rId5" imgW="647640" imgH="393480" progId="Equation.DSMT4">
                  <p:embed/>
                  <p:pic>
                    <p:nvPicPr>
                      <p:cNvPr id="0" name=""/>
                      <p:cNvPicPr/>
                      <p:nvPr/>
                    </p:nvPicPr>
                    <p:blipFill>
                      <a:blip r:embed="rId6"/>
                      <a:stretch>
                        <a:fillRect/>
                      </a:stretch>
                    </p:blipFill>
                    <p:spPr>
                      <a:xfrm>
                        <a:off x="5494338" y="3200400"/>
                        <a:ext cx="796925" cy="48418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18210854"/>
              </p:ext>
            </p:extLst>
          </p:nvPr>
        </p:nvGraphicFramePr>
        <p:xfrm>
          <a:off x="6865938" y="3200400"/>
          <a:ext cx="877887" cy="533400"/>
        </p:xfrm>
        <a:graphic>
          <a:graphicData uri="http://schemas.openxmlformats.org/presentationml/2006/ole">
            <mc:AlternateContent xmlns:mc="http://schemas.openxmlformats.org/markup-compatibility/2006">
              <mc:Choice xmlns:v="urn:schemas-microsoft-com:vml" Requires="v">
                <p:oleObj spid="_x0000_s77960" name="Equation" r:id="rId7" imgW="647640" imgH="393480" progId="Equation.DSMT4">
                  <p:embed/>
                </p:oleObj>
              </mc:Choice>
              <mc:Fallback>
                <p:oleObj name="Equation" r:id="rId7" imgW="647640" imgH="393480" progId="Equation.DSMT4">
                  <p:embed/>
                  <p:pic>
                    <p:nvPicPr>
                      <p:cNvPr id="0" name=""/>
                      <p:cNvPicPr>
                        <a:picLocks noChangeAspect="1" noChangeArrowheads="1"/>
                      </p:cNvPicPr>
                      <p:nvPr/>
                    </p:nvPicPr>
                    <p:blipFill>
                      <a:blip r:embed="rId8"/>
                      <a:srcRect/>
                      <a:stretch>
                        <a:fillRect/>
                      </a:stretch>
                    </p:blipFill>
                    <p:spPr bwMode="auto">
                      <a:xfrm>
                        <a:off x="6865938" y="3200400"/>
                        <a:ext cx="877887" cy="5334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77378275"/>
              </p:ext>
            </p:extLst>
          </p:nvPr>
        </p:nvGraphicFramePr>
        <p:xfrm>
          <a:off x="1606550" y="4648200"/>
          <a:ext cx="3262313" cy="706438"/>
        </p:xfrm>
        <a:graphic>
          <a:graphicData uri="http://schemas.openxmlformats.org/presentationml/2006/ole">
            <mc:AlternateContent xmlns:mc="http://schemas.openxmlformats.org/markup-compatibility/2006">
              <mc:Choice xmlns:v="urn:schemas-microsoft-com:vml" Requires="v">
                <p:oleObj spid="_x0000_s77961" name="Equation" r:id="rId9" imgW="1815840" imgH="393480" progId="Equation.DSMT4">
                  <p:embed/>
                </p:oleObj>
              </mc:Choice>
              <mc:Fallback>
                <p:oleObj name="Equation" r:id="rId9" imgW="1815840" imgH="393480" progId="Equation.DSMT4">
                  <p:embed/>
                  <p:pic>
                    <p:nvPicPr>
                      <p:cNvPr id="0" name=""/>
                      <p:cNvPicPr>
                        <a:picLocks noChangeAspect="1" noChangeArrowheads="1"/>
                      </p:cNvPicPr>
                      <p:nvPr/>
                    </p:nvPicPr>
                    <p:blipFill>
                      <a:blip r:embed="rId10"/>
                      <a:srcRect/>
                      <a:stretch>
                        <a:fillRect/>
                      </a:stretch>
                    </p:blipFill>
                    <p:spPr bwMode="auto">
                      <a:xfrm>
                        <a:off x="1606550" y="4648200"/>
                        <a:ext cx="326231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7038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Look at the following example.</a:t>
            </a:r>
          </a:p>
          <a:p>
            <a:pPr marL="109728" indent="0">
              <a:buNone/>
            </a:pPr>
            <a:r>
              <a:rPr lang="en-US" sz="1800" dirty="0" smtClean="0"/>
              <a:t>5.  Add the following:</a:t>
            </a:r>
          </a:p>
          <a:p>
            <a:pPr marL="109728" indent="0">
              <a:buNone/>
            </a:pPr>
            <a:endParaRPr lang="en-US" sz="1800" dirty="0"/>
          </a:p>
          <a:p>
            <a:pPr marL="109728" indent="0">
              <a:buNone/>
            </a:pPr>
            <a:r>
              <a:rPr lang="en-US" sz="1800" dirty="0" smtClean="0">
                <a:solidFill>
                  <a:srgbClr val="C00000"/>
                </a:solidFill>
              </a:rPr>
              <a:t>Notice the fractions do not have the same denominator.  Find the LCD for 2, 6 and 7.  (42).  Now convert all three fractions to equivalent fractions with 42 as the denominator.</a:t>
            </a:r>
          </a:p>
          <a:p>
            <a:pPr marL="109728" indent="0">
              <a:buNone/>
            </a:pPr>
            <a:endParaRPr lang="en-US" sz="1800" dirty="0">
              <a:solidFill>
                <a:srgbClr val="C00000"/>
              </a:solidFill>
            </a:endParaRPr>
          </a:p>
          <a:p>
            <a:pPr marL="109728" indent="0">
              <a:buNone/>
            </a:pPr>
            <a:endParaRPr lang="en-US" sz="1800" dirty="0" smtClean="0">
              <a:solidFill>
                <a:srgbClr val="C00000"/>
              </a:solidFill>
            </a:endParaRPr>
          </a:p>
          <a:p>
            <a:pPr marL="109728" indent="0">
              <a:buNone/>
            </a:pPr>
            <a:r>
              <a:rPr lang="en-US" sz="1800" dirty="0" smtClean="0">
                <a:solidFill>
                  <a:srgbClr val="C00000"/>
                </a:solidFill>
              </a:rPr>
              <a:t>Now add the equivalent fractions.  Remember to add the numerators, but keep the LCD the same.</a:t>
            </a:r>
          </a:p>
          <a:p>
            <a:pPr marL="109728" indent="0">
              <a:buNone/>
            </a:pPr>
            <a:endParaRPr lang="en-US" sz="1800" dirty="0">
              <a:solidFill>
                <a:srgbClr val="C00000"/>
              </a:solidFill>
            </a:endParaRPr>
          </a:p>
          <a:p>
            <a:pPr marL="109728" indent="0">
              <a:buNone/>
            </a:pPr>
            <a:r>
              <a:rPr lang="en-US" sz="1800" dirty="0" smtClean="0">
                <a:solidFill>
                  <a:srgbClr val="C00000"/>
                </a:solidFill>
              </a:rPr>
              <a:t>Simplify the fraction by canceling the common factor of 2.  Since the fraction is improper, convert into a mixed number.</a:t>
            </a:r>
            <a:endParaRPr lang="en-US" sz="1800" dirty="0">
              <a:solidFill>
                <a:srgbClr val="C00000"/>
              </a:solidFill>
            </a:endParaRPr>
          </a:p>
          <a:p>
            <a:pPr marL="109728" indent="0">
              <a:buNone/>
            </a:pPr>
            <a:endParaRPr lang="en-US" sz="2000" dirty="0" smtClean="0">
              <a:solidFill>
                <a:srgbClr val="C00000"/>
              </a:solidFill>
            </a:endParaRP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#7 : Adding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37601216"/>
              </p:ext>
            </p:extLst>
          </p:nvPr>
        </p:nvGraphicFramePr>
        <p:xfrm>
          <a:off x="3365500" y="1828800"/>
          <a:ext cx="977900" cy="618133"/>
        </p:xfrm>
        <a:graphic>
          <a:graphicData uri="http://schemas.openxmlformats.org/presentationml/2006/ole">
            <mc:AlternateContent xmlns:mc="http://schemas.openxmlformats.org/markup-compatibility/2006">
              <mc:Choice xmlns:v="urn:schemas-microsoft-com:vml" Requires="v">
                <p:oleObj spid="_x0000_s79053"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3365500" y="1828800"/>
                        <a:ext cx="977900" cy="61813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92769843"/>
              </p:ext>
            </p:extLst>
          </p:nvPr>
        </p:nvGraphicFramePr>
        <p:xfrm>
          <a:off x="6897688" y="3276600"/>
          <a:ext cx="827087" cy="484188"/>
        </p:xfrm>
        <a:graphic>
          <a:graphicData uri="http://schemas.openxmlformats.org/presentationml/2006/ole">
            <mc:AlternateContent xmlns:mc="http://schemas.openxmlformats.org/markup-compatibility/2006">
              <mc:Choice xmlns:v="urn:schemas-microsoft-com:vml" Requires="v">
                <p:oleObj spid="_x0000_s79054" name="Equation" r:id="rId5" imgW="672840" imgH="393480" progId="Equation.DSMT4">
                  <p:embed/>
                </p:oleObj>
              </mc:Choice>
              <mc:Fallback>
                <p:oleObj name="Equation" r:id="rId5" imgW="672840" imgH="393480" progId="Equation.DSMT4">
                  <p:embed/>
                  <p:pic>
                    <p:nvPicPr>
                      <p:cNvPr id="0" name=""/>
                      <p:cNvPicPr/>
                      <p:nvPr/>
                    </p:nvPicPr>
                    <p:blipFill>
                      <a:blip r:embed="rId6"/>
                      <a:stretch>
                        <a:fillRect/>
                      </a:stretch>
                    </p:blipFill>
                    <p:spPr>
                      <a:xfrm>
                        <a:off x="6897688" y="3276600"/>
                        <a:ext cx="827087" cy="4841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7576557"/>
              </p:ext>
            </p:extLst>
          </p:nvPr>
        </p:nvGraphicFramePr>
        <p:xfrm>
          <a:off x="3124200" y="3352800"/>
          <a:ext cx="906462" cy="484188"/>
        </p:xfrm>
        <a:graphic>
          <a:graphicData uri="http://schemas.openxmlformats.org/presentationml/2006/ole">
            <mc:AlternateContent xmlns:mc="http://schemas.openxmlformats.org/markup-compatibility/2006">
              <mc:Choice xmlns:v="urn:schemas-microsoft-com:vml" Requires="v">
                <p:oleObj spid="_x0000_s79055" name="Equation" r:id="rId7" imgW="736560" imgH="393480" progId="Equation.DSMT4">
                  <p:embed/>
                </p:oleObj>
              </mc:Choice>
              <mc:Fallback>
                <p:oleObj name="Equation" r:id="rId7" imgW="73656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352800"/>
                        <a:ext cx="9064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74244792"/>
              </p:ext>
            </p:extLst>
          </p:nvPr>
        </p:nvGraphicFramePr>
        <p:xfrm>
          <a:off x="4914900" y="3352800"/>
          <a:ext cx="828675" cy="484188"/>
        </p:xfrm>
        <a:graphic>
          <a:graphicData uri="http://schemas.openxmlformats.org/presentationml/2006/ole">
            <mc:AlternateContent xmlns:mc="http://schemas.openxmlformats.org/markup-compatibility/2006">
              <mc:Choice xmlns:v="urn:schemas-microsoft-com:vml" Requires="v">
                <p:oleObj spid="_x0000_s79056" name="Equation" r:id="rId9" imgW="672840" imgH="393480" progId="Equation.DSMT4">
                  <p:embed/>
                </p:oleObj>
              </mc:Choice>
              <mc:Fallback>
                <p:oleObj name="Equation" r:id="rId9" imgW="672840" imgH="393480" progId="Equation.DSMT4">
                  <p:embed/>
                  <p:pic>
                    <p:nvPicPr>
                      <p:cNvPr id="0" name="Object 4"/>
                      <p:cNvPicPr>
                        <a:picLocks noChangeAspect="1" noChangeArrowheads="1"/>
                      </p:cNvPicPr>
                      <p:nvPr/>
                    </p:nvPicPr>
                    <p:blipFill>
                      <a:blip r:embed="rId10"/>
                      <a:srcRect/>
                      <a:stretch>
                        <a:fillRect/>
                      </a:stretch>
                    </p:blipFill>
                    <p:spPr bwMode="auto">
                      <a:xfrm>
                        <a:off x="4914900" y="3352800"/>
                        <a:ext cx="8286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96806650"/>
              </p:ext>
            </p:extLst>
          </p:nvPr>
        </p:nvGraphicFramePr>
        <p:xfrm>
          <a:off x="3962400" y="4267200"/>
          <a:ext cx="2877418" cy="554037"/>
        </p:xfrm>
        <a:graphic>
          <a:graphicData uri="http://schemas.openxmlformats.org/presentationml/2006/ole">
            <mc:AlternateContent xmlns:mc="http://schemas.openxmlformats.org/markup-compatibility/2006">
              <mc:Choice xmlns:v="urn:schemas-microsoft-com:vml" Requires="v">
                <p:oleObj spid="_x0000_s79057" name="Equation" r:id="rId11" imgW="2044440" imgH="393480" progId="Equation.DSMT4">
                  <p:embed/>
                </p:oleObj>
              </mc:Choice>
              <mc:Fallback>
                <p:oleObj name="Equation" r:id="rId11" imgW="2044440" imgH="393480" progId="Equation.DSMT4">
                  <p:embed/>
                  <p:pic>
                    <p:nvPicPr>
                      <p:cNvPr id="0" name=""/>
                      <p:cNvPicPr/>
                      <p:nvPr/>
                    </p:nvPicPr>
                    <p:blipFill>
                      <a:blip r:embed="rId12"/>
                      <a:stretch>
                        <a:fillRect/>
                      </a:stretch>
                    </p:blipFill>
                    <p:spPr>
                      <a:xfrm>
                        <a:off x="3962400" y="4267200"/>
                        <a:ext cx="2877418" cy="55403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948296698"/>
              </p:ext>
            </p:extLst>
          </p:nvPr>
        </p:nvGraphicFramePr>
        <p:xfrm>
          <a:off x="5867399" y="5562600"/>
          <a:ext cx="2055223" cy="609600"/>
        </p:xfrm>
        <a:graphic>
          <a:graphicData uri="http://schemas.openxmlformats.org/presentationml/2006/ole">
            <mc:AlternateContent xmlns:mc="http://schemas.openxmlformats.org/markup-compatibility/2006">
              <mc:Choice xmlns:v="urn:schemas-microsoft-com:vml" Requires="v">
                <p:oleObj spid="_x0000_s79058" name="Equation" r:id="rId13" imgW="1498320" imgH="444240" progId="Equation.DSMT4">
                  <p:embed/>
                </p:oleObj>
              </mc:Choice>
              <mc:Fallback>
                <p:oleObj name="Equation" r:id="rId13" imgW="1498320" imgH="444240" progId="Equation.DSMT4">
                  <p:embed/>
                  <p:pic>
                    <p:nvPicPr>
                      <p:cNvPr id="0" name=""/>
                      <p:cNvPicPr/>
                      <p:nvPr/>
                    </p:nvPicPr>
                    <p:blipFill>
                      <a:blip r:embed="rId14"/>
                      <a:stretch>
                        <a:fillRect/>
                      </a:stretch>
                    </p:blipFill>
                    <p:spPr>
                      <a:xfrm>
                        <a:off x="5867399" y="5562600"/>
                        <a:ext cx="2055223" cy="609600"/>
                      </a:xfrm>
                      <a:prstGeom prst="rect">
                        <a:avLst/>
                      </a:prstGeom>
                    </p:spPr>
                  </p:pic>
                </p:oleObj>
              </mc:Fallback>
            </mc:AlternateContent>
          </a:graphicData>
        </a:graphic>
      </p:graphicFrame>
    </p:spTree>
    <p:extLst>
      <p:ext uri="{BB962C8B-B14F-4D97-AF65-F5344CB8AC3E}">
        <p14:creationId xmlns:p14="http://schemas.microsoft.com/office/powerpoint/2010/main" val="2056615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again.  Add and subtract the following.  Then move on to the next slide to check your answers.</a:t>
            </a:r>
          </a:p>
          <a:p>
            <a:pPr marL="109728" indent="0">
              <a:buNone/>
            </a:pPr>
            <a:r>
              <a:rPr lang="en-US" dirty="0" smtClean="0"/>
              <a:t>11.					12.</a:t>
            </a:r>
          </a:p>
          <a:p>
            <a:pPr marL="109728" indent="0">
              <a:buNone/>
            </a:pPr>
            <a:endParaRPr lang="en-US" dirty="0" smtClean="0"/>
          </a:p>
          <a:p>
            <a:pPr marL="109728" indent="0">
              <a:buNone/>
            </a:pPr>
            <a:endParaRPr lang="en-US" dirty="0"/>
          </a:p>
          <a:p>
            <a:pPr marL="109728" indent="0">
              <a:buNone/>
            </a:pPr>
            <a:r>
              <a:rPr lang="en-US" dirty="0" smtClean="0"/>
              <a:t>13.					14.</a:t>
            </a:r>
            <a:endParaRPr lang="en-US" dirty="0"/>
          </a:p>
        </p:txBody>
      </p:sp>
      <p:sp>
        <p:nvSpPr>
          <p:cNvPr id="3" name="Title 2"/>
          <p:cNvSpPr>
            <a:spLocks noGrp="1"/>
          </p:cNvSpPr>
          <p:nvPr>
            <p:ph type="title"/>
          </p:nvPr>
        </p:nvSpPr>
        <p:spPr/>
        <p:txBody>
          <a:bodyPr/>
          <a:lstStyle/>
          <a:p>
            <a:r>
              <a:rPr lang="en-US" dirty="0" smtClean="0"/>
              <a:t>Practice Problems #11-14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15067362"/>
              </p:ext>
            </p:extLst>
          </p:nvPr>
        </p:nvGraphicFramePr>
        <p:xfrm>
          <a:off x="1524000" y="2819399"/>
          <a:ext cx="838200" cy="896007"/>
        </p:xfrm>
        <a:graphic>
          <a:graphicData uri="http://schemas.openxmlformats.org/presentationml/2006/ole">
            <mc:AlternateContent xmlns:mc="http://schemas.openxmlformats.org/markup-compatibility/2006">
              <mc:Choice xmlns:v="urn:schemas-microsoft-com:vml" Requires="v">
                <p:oleObj spid="_x0000_s79998" name="Equation" r:id="rId3" imgW="368280" imgH="393480" progId="Equation.DSMT4">
                  <p:embed/>
                </p:oleObj>
              </mc:Choice>
              <mc:Fallback>
                <p:oleObj name="Equation" r:id="rId3" imgW="368280" imgH="393480" progId="Equation.DSMT4">
                  <p:embed/>
                  <p:pic>
                    <p:nvPicPr>
                      <p:cNvPr id="0" name=""/>
                      <p:cNvPicPr/>
                      <p:nvPr/>
                    </p:nvPicPr>
                    <p:blipFill>
                      <a:blip r:embed="rId4"/>
                      <a:stretch>
                        <a:fillRect/>
                      </a:stretch>
                    </p:blipFill>
                    <p:spPr>
                      <a:xfrm>
                        <a:off x="1524000" y="2819399"/>
                        <a:ext cx="838200" cy="89600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45259050"/>
              </p:ext>
            </p:extLst>
          </p:nvPr>
        </p:nvGraphicFramePr>
        <p:xfrm>
          <a:off x="5791199" y="2895600"/>
          <a:ext cx="860323" cy="762000"/>
        </p:xfrm>
        <a:graphic>
          <a:graphicData uri="http://schemas.openxmlformats.org/presentationml/2006/ole">
            <mc:AlternateContent xmlns:mc="http://schemas.openxmlformats.org/markup-compatibility/2006">
              <mc:Choice xmlns:v="urn:schemas-microsoft-com:vml" Requires="v">
                <p:oleObj spid="_x0000_s79999" name="Equation" r:id="rId5" imgW="444240" imgH="393480" progId="Equation.DSMT4">
                  <p:embed/>
                </p:oleObj>
              </mc:Choice>
              <mc:Fallback>
                <p:oleObj name="Equation" r:id="rId5" imgW="444240" imgH="393480" progId="Equation.DSMT4">
                  <p:embed/>
                  <p:pic>
                    <p:nvPicPr>
                      <p:cNvPr id="0" name=""/>
                      <p:cNvPicPr/>
                      <p:nvPr/>
                    </p:nvPicPr>
                    <p:blipFill>
                      <a:blip r:embed="rId6"/>
                      <a:stretch>
                        <a:fillRect/>
                      </a:stretch>
                    </p:blipFill>
                    <p:spPr>
                      <a:xfrm>
                        <a:off x="5791199" y="2895600"/>
                        <a:ext cx="860323"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88280033"/>
              </p:ext>
            </p:extLst>
          </p:nvPr>
        </p:nvGraphicFramePr>
        <p:xfrm>
          <a:off x="1447800" y="4191000"/>
          <a:ext cx="1179870" cy="762000"/>
        </p:xfrm>
        <a:graphic>
          <a:graphicData uri="http://schemas.openxmlformats.org/presentationml/2006/ole">
            <mc:AlternateContent xmlns:mc="http://schemas.openxmlformats.org/markup-compatibility/2006">
              <mc:Choice xmlns:v="urn:schemas-microsoft-com:vml" Requires="v">
                <p:oleObj spid="_x0000_s80000" name="Equation" r:id="rId7" imgW="609480" imgH="393480" progId="Equation.DSMT4">
                  <p:embed/>
                </p:oleObj>
              </mc:Choice>
              <mc:Fallback>
                <p:oleObj name="Equation" r:id="rId7" imgW="609480" imgH="393480" progId="Equation.DSMT4">
                  <p:embed/>
                  <p:pic>
                    <p:nvPicPr>
                      <p:cNvPr id="0" name=""/>
                      <p:cNvPicPr/>
                      <p:nvPr/>
                    </p:nvPicPr>
                    <p:blipFill>
                      <a:blip r:embed="rId8"/>
                      <a:stretch>
                        <a:fillRect/>
                      </a:stretch>
                    </p:blipFill>
                    <p:spPr>
                      <a:xfrm>
                        <a:off x="1447800" y="4191000"/>
                        <a:ext cx="1179870" cy="762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38792695"/>
              </p:ext>
            </p:extLst>
          </p:nvPr>
        </p:nvGraphicFramePr>
        <p:xfrm>
          <a:off x="6096000" y="4191000"/>
          <a:ext cx="1344509" cy="706437"/>
        </p:xfrm>
        <a:graphic>
          <a:graphicData uri="http://schemas.openxmlformats.org/presentationml/2006/ole">
            <mc:AlternateContent xmlns:mc="http://schemas.openxmlformats.org/markup-compatibility/2006">
              <mc:Choice xmlns:v="urn:schemas-microsoft-com:vml" Requires="v">
                <p:oleObj spid="_x0000_s80001" name="Equation" r:id="rId9" imgW="749160" imgH="393480" progId="Equation.DSMT4">
                  <p:embed/>
                </p:oleObj>
              </mc:Choice>
              <mc:Fallback>
                <p:oleObj name="Equation" r:id="rId9" imgW="749160" imgH="393480" progId="Equation.DSMT4">
                  <p:embed/>
                  <p:pic>
                    <p:nvPicPr>
                      <p:cNvPr id="0" name=""/>
                      <p:cNvPicPr/>
                      <p:nvPr/>
                    </p:nvPicPr>
                    <p:blipFill>
                      <a:blip r:embed="rId10"/>
                      <a:stretch>
                        <a:fillRect/>
                      </a:stretch>
                    </p:blipFill>
                    <p:spPr>
                      <a:xfrm>
                        <a:off x="6096000" y="4191000"/>
                        <a:ext cx="1344509" cy="706437"/>
                      </a:xfrm>
                      <a:prstGeom prst="rect">
                        <a:avLst/>
                      </a:prstGeom>
                    </p:spPr>
                  </p:pic>
                </p:oleObj>
              </mc:Fallback>
            </mc:AlternateContent>
          </a:graphicData>
        </a:graphic>
      </p:graphicFrame>
    </p:spTree>
    <p:extLst>
      <p:ext uri="{BB962C8B-B14F-4D97-AF65-F5344CB8AC3E}">
        <p14:creationId xmlns:p14="http://schemas.microsoft.com/office/powerpoint/2010/main" val="3683486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a:t>
            </a:r>
          </a:p>
          <a:p>
            <a:pPr marL="109728" indent="0">
              <a:buNone/>
            </a:pPr>
            <a:r>
              <a:rPr lang="en-US" dirty="0" smtClean="0"/>
              <a:t>11.					</a:t>
            </a:r>
          </a:p>
          <a:p>
            <a:pPr marL="109728" indent="0">
              <a:buNone/>
            </a:pPr>
            <a:endParaRPr lang="en-US" dirty="0"/>
          </a:p>
          <a:p>
            <a:pPr marL="109728" indent="0">
              <a:buNone/>
            </a:pPr>
            <a:r>
              <a:rPr lang="en-US" dirty="0" smtClean="0"/>
              <a:t>12.</a:t>
            </a:r>
          </a:p>
          <a:p>
            <a:pPr marL="109728" indent="0">
              <a:buNone/>
            </a:pPr>
            <a:endParaRPr lang="en-US" dirty="0" smtClean="0"/>
          </a:p>
          <a:p>
            <a:pPr marL="109728" indent="0">
              <a:buNone/>
            </a:pPr>
            <a:r>
              <a:rPr lang="en-US" dirty="0" smtClean="0"/>
              <a:t>13.					</a:t>
            </a:r>
          </a:p>
          <a:p>
            <a:pPr marL="109728" indent="0">
              <a:buNone/>
            </a:pPr>
            <a:endParaRPr lang="en-US" dirty="0"/>
          </a:p>
          <a:p>
            <a:pPr marL="109728" indent="0">
              <a:buNone/>
            </a:pPr>
            <a:r>
              <a:rPr lang="en-US" dirty="0" smtClean="0"/>
              <a:t>14.</a:t>
            </a:r>
            <a:endParaRPr lang="en-US" dirty="0"/>
          </a:p>
        </p:txBody>
      </p:sp>
      <p:sp>
        <p:nvSpPr>
          <p:cNvPr id="3" name="Title 2"/>
          <p:cNvSpPr>
            <a:spLocks noGrp="1"/>
          </p:cNvSpPr>
          <p:nvPr>
            <p:ph type="title"/>
          </p:nvPr>
        </p:nvSpPr>
        <p:spPr/>
        <p:txBody>
          <a:bodyPr>
            <a:normAutofit fontScale="90000"/>
          </a:bodyPr>
          <a:lstStyle/>
          <a:p>
            <a:r>
              <a:rPr lang="en-US" dirty="0" smtClean="0"/>
              <a:t>Practice Problems #11-14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51173523"/>
              </p:ext>
            </p:extLst>
          </p:nvPr>
        </p:nvGraphicFramePr>
        <p:xfrm>
          <a:off x="1447801" y="1981200"/>
          <a:ext cx="1752600" cy="798438"/>
        </p:xfrm>
        <a:graphic>
          <a:graphicData uri="http://schemas.openxmlformats.org/presentationml/2006/ole">
            <mc:AlternateContent xmlns:mc="http://schemas.openxmlformats.org/markup-compatibility/2006">
              <mc:Choice xmlns:v="urn:schemas-microsoft-com:vml" Requires="v">
                <p:oleObj spid="_x0000_s81018" name="Equation" r:id="rId3" imgW="863280" imgH="393480" progId="Equation.DSMT4">
                  <p:embed/>
                </p:oleObj>
              </mc:Choice>
              <mc:Fallback>
                <p:oleObj name="Equation" r:id="rId3" imgW="863280" imgH="393480" progId="Equation.DSMT4">
                  <p:embed/>
                  <p:pic>
                    <p:nvPicPr>
                      <p:cNvPr id="0" name=""/>
                      <p:cNvPicPr/>
                      <p:nvPr/>
                    </p:nvPicPr>
                    <p:blipFill>
                      <a:blip r:embed="rId4"/>
                      <a:stretch>
                        <a:fillRect/>
                      </a:stretch>
                    </p:blipFill>
                    <p:spPr>
                      <a:xfrm>
                        <a:off x="1447801" y="1981200"/>
                        <a:ext cx="1752600" cy="7984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54585018"/>
              </p:ext>
            </p:extLst>
          </p:nvPr>
        </p:nvGraphicFramePr>
        <p:xfrm>
          <a:off x="1447800" y="2819400"/>
          <a:ext cx="4032250" cy="762000"/>
        </p:xfrm>
        <a:graphic>
          <a:graphicData uri="http://schemas.openxmlformats.org/presentationml/2006/ole">
            <mc:AlternateContent xmlns:mc="http://schemas.openxmlformats.org/markup-compatibility/2006">
              <mc:Choice xmlns:v="urn:schemas-microsoft-com:vml" Requires="v">
                <p:oleObj spid="_x0000_s81019" name="Equation" r:id="rId5" imgW="2082600" imgH="393480" progId="Equation.DSMT4">
                  <p:embed/>
                </p:oleObj>
              </mc:Choice>
              <mc:Fallback>
                <p:oleObj name="Equation" r:id="rId5" imgW="2082600" imgH="393480" progId="Equation.DSMT4">
                  <p:embed/>
                  <p:pic>
                    <p:nvPicPr>
                      <p:cNvPr id="0" name=""/>
                      <p:cNvPicPr/>
                      <p:nvPr/>
                    </p:nvPicPr>
                    <p:blipFill>
                      <a:blip r:embed="rId6"/>
                      <a:stretch>
                        <a:fillRect/>
                      </a:stretch>
                    </p:blipFill>
                    <p:spPr>
                      <a:xfrm>
                        <a:off x="1447800" y="2819400"/>
                        <a:ext cx="4032250"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53277149"/>
              </p:ext>
            </p:extLst>
          </p:nvPr>
        </p:nvGraphicFramePr>
        <p:xfrm>
          <a:off x="1447800" y="3733800"/>
          <a:ext cx="3046413" cy="762000"/>
        </p:xfrm>
        <a:graphic>
          <a:graphicData uri="http://schemas.openxmlformats.org/presentationml/2006/ole">
            <mc:AlternateContent xmlns:mc="http://schemas.openxmlformats.org/markup-compatibility/2006">
              <mc:Choice xmlns:v="urn:schemas-microsoft-com:vml" Requires="v">
                <p:oleObj spid="_x0000_s81020" name="Equation" r:id="rId7" imgW="1574640" imgH="393480" progId="Equation.DSMT4">
                  <p:embed/>
                </p:oleObj>
              </mc:Choice>
              <mc:Fallback>
                <p:oleObj name="Equation" r:id="rId7" imgW="1574640" imgH="393480" progId="Equation.DSMT4">
                  <p:embed/>
                  <p:pic>
                    <p:nvPicPr>
                      <p:cNvPr id="0" name=""/>
                      <p:cNvPicPr/>
                      <p:nvPr/>
                    </p:nvPicPr>
                    <p:blipFill>
                      <a:blip r:embed="rId8"/>
                      <a:stretch>
                        <a:fillRect/>
                      </a:stretch>
                    </p:blipFill>
                    <p:spPr>
                      <a:xfrm>
                        <a:off x="1447800" y="3733800"/>
                        <a:ext cx="3046413" cy="762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20796696"/>
              </p:ext>
            </p:extLst>
          </p:nvPr>
        </p:nvGraphicFramePr>
        <p:xfrm>
          <a:off x="1447800" y="4724400"/>
          <a:ext cx="4443413" cy="706438"/>
        </p:xfrm>
        <a:graphic>
          <a:graphicData uri="http://schemas.openxmlformats.org/presentationml/2006/ole">
            <mc:AlternateContent xmlns:mc="http://schemas.openxmlformats.org/markup-compatibility/2006">
              <mc:Choice xmlns:v="urn:schemas-microsoft-com:vml" Requires="v">
                <p:oleObj spid="_x0000_s81021" name="Equation" r:id="rId9" imgW="2476440" imgH="393480" progId="Equation.DSMT4">
                  <p:embed/>
                </p:oleObj>
              </mc:Choice>
              <mc:Fallback>
                <p:oleObj name="Equation" r:id="rId9" imgW="2476440" imgH="393480" progId="Equation.DSMT4">
                  <p:embed/>
                  <p:pic>
                    <p:nvPicPr>
                      <p:cNvPr id="0" name=""/>
                      <p:cNvPicPr/>
                      <p:nvPr/>
                    </p:nvPicPr>
                    <p:blipFill>
                      <a:blip r:embed="rId10"/>
                      <a:stretch>
                        <a:fillRect/>
                      </a:stretch>
                    </p:blipFill>
                    <p:spPr>
                      <a:xfrm>
                        <a:off x="1447800" y="4724400"/>
                        <a:ext cx="4443413" cy="706438"/>
                      </a:xfrm>
                      <a:prstGeom prst="rect">
                        <a:avLst/>
                      </a:prstGeom>
                    </p:spPr>
                  </p:pic>
                </p:oleObj>
              </mc:Fallback>
            </mc:AlternateContent>
          </a:graphicData>
        </a:graphic>
      </p:graphicFrame>
    </p:spTree>
    <p:extLst>
      <p:ext uri="{BB962C8B-B14F-4D97-AF65-F5344CB8AC3E}">
        <p14:creationId xmlns:p14="http://schemas.microsoft.com/office/powerpoint/2010/main" val="3430522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add mixed numbers, follow the following steps.</a:t>
            </a:r>
          </a:p>
          <a:p>
            <a:pPr marL="109728" indent="0">
              <a:buNone/>
            </a:pPr>
            <a:r>
              <a:rPr lang="en-US" dirty="0" smtClean="0"/>
              <a:t>1.  Find the LCD of the fraction parts and convert all fractions to equivalent fractions with the LCD as denominator.</a:t>
            </a:r>
          </a:p>
          <a:p>
            <a:pPr marL="109728" indent="0">
              <a:buNone/>
            </a:pPr>
            <a:r>
              <a:rPr lang="en-US" dirty="0" smtClean="0"/>
              <a:t>2.  Add the fraction parts and add the whole parts.</a:t>
            </a:r>
          </a:p>
          <a:p>
            <a:pPr marL="109728" indent="0">
              <a:buNone/>
            </a:pPr>
            <a:r>
              <a:rPr lang="en-US" dirty="0" smtClean="0"/>
              <a:t>3.  If your answer contains an improper fraction, convert into a mixed number and add to the whole part of your answer.</a:t>
            </a:r>
            <a:endParaRPr lang="en-US" dirty="0"/>
          </a:p>
        </p:txBody>
      </p:sp>
      <p:sp>
        <p:nvSpPr>
          <p:cNvPr id="3" name="Title 2"/>
          <p:cNvSpPr>
            <a:spLocks noGrp="1"/>
          </p:cNvSpPr>
          <p:nvPr>
            <p:ph type="title"/>
          </p:nvPr>
        </p:nvSpPr>
        <p:spPr/>
        <p:txBody>
          <a:bodyPr>
            <a:normAutofit fontScale="90000"/>
          </a:bodyPr>
          <a:lstStyle/>
          <a:p>
            <a:r>
              <a:rPr lang="en-US" dirty="0" smtClean="0"/>
              <a:t>Segment 6:  Adding Mixed Numbers</a:t>
            </a:r>
            <a:endParaRPr lang="en-US" dirty="0"/>
          </a:p>
        </p:txBody>
      </p:sp>
    </p:spTree>
    <p:extLst>
      <p:ext uri="{BB962C8B-B14F-4D97-AF65-F5344CB8AC3E}">
        <p14:creationId xmlns:p14="http://schemas.microsoft.com/office/powerpoint/2010/main" val="38736570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Let’s look at an example.</a:t>
            </a:r>
          </a:p>
          <a:p>
            <a:pPr marL="109728" indent="0">
              <a:buNone/>
            </a:pPr>
            <a:r>
              <a:rPr lang="en-US" dirty="0" smtClean="0"/>
              <a:t>8.  Add the following:</a:t>
            </a:r>
          </a:p>
          <a:p>
            <a:pPr marL="109728" indent="0">
              <a:buNone/>
            </a:pPr>
            <a:endParaRPr lang="en-US" dirty="0" smtClean="0"/>
          </a:p>
          <a:p>
            <a:pPr marL="109728" indent="0">
              <a:buNone/>
            </a:pPr>
            <a:r>
              <a:rPr lang="en-US" dirty="0" smtClean="0">
                <a:solidFill>
                  <a:srgbClr val="C00000"/>
                </a:solidFill>
              </a:rPr>
              <a:t>Start by finding the LCD and converting to equivalent fractions. </a:t>
            </a:r>
          </a:p>
          <a:p>
            <a:pPr marL="109728" indent="0">
              <a:buNone/>
            </a:pPr>
            <a:endParaRPr lang="en-US" dirty="0">
              <a:solidFill>
                <a:srgbClr val="C00000"/>
              </a:solidFill>
            </a:endParaRPr>
          </a:p>
          <a:p>
            <a:pPr marL="109728" indent="0">
              <a:buNone/>
            </a:pPr>
            <a:r>
              <a:rPr lang="en-US" dirty="0" smtClean="0">
                <a:solidFill>
                  <a:srgbClr val="C00000"/>
                </a:solidFill>
              </a:rPr>
              <a:t>Now rewrite the problem, add the fractions and add the whole parts.</a:t>
            </a:r>
          </a:p>
          <a:p>
            <a:pPr marL="109728" indent="0">
              <a:buNone/>
            </a:pPr>
            <a:endParaRPr lang="en-US" dirty="0">
              <a:solidFill>
                <a:srgbClr val="C00000"/>
              </a:solidFill>
            </a:endParaRPr>
          </a:p>
          <a:p>
            <a:pPr marL="109728" indent="0">
              <a:buNone/>
            </a:pPr>
            <a:r>
              <a:rPr lang="en-US" dirty="0" smtClean="0">
                <a:solidFill>
                  <a:srgbClr val="C00000"/>
                </a:solidFill>
              </a:rPr>
              <a:t>Notice 7+3=10 and 5/20 + 8/20 = 13/20.  The fraction is in simplest form and proper so              is the answer. </a:t>
            </a: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Example #8 – Adding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67647320"/>
              </p:ext>
            </p:extLst>
          </p:nvPr>
        </p:nvGraphicFramePr>
        <p:xfrm>
          <a:off x="4114800" y="1828800"/>
          <a:ext cx="838200" cy="590550"/>
        </p:xfrm>
        <a:graphic>
          <a:graphicData uri="http://schemas.openxmlformats.org/presentationml/2006/ole">
            <mc:AlternateContent xmlns:mc="http://schemas.openxmlformats.org/markup-compatibility/2006">
              <mc:Choice xmlns:v="urn:schemas-microsoft-com:vml" Requires="v">
                <p:oleObj spid="_x0000_s82066"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4114800" y="1828800"/>
                        <a:ext cx="838200" cy="590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503869"/>
              </p:ext>
            </p:extLst>
          </p:nvPr>
        </p:nvGraphicFramePr>
        <p:xfrm>
          <a:off x="4114800" y="2895600"/>
          <a:ext cx="661270" cy="554037"/>
        </p:xfrm>
        <a:graphic>
          <a:graphicData uri="http://schemas.openxmlformats.org/presentationml/2006/ole">
            <mc:AlternateContent xmlns:mc="http://schemas.openxmlformats.org/markup-compatibility/2006">
              <mc:Choice xmlns:v="urn:schemas-microsoft-com:vml" Requires="v">
                <p:oleObj spid="_x0000_s82067"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4114800" y="2895600"/>
                        <a:ext cx="661270" cy="554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38594686"/>
              </p:ext>
            </p:extLst>
          </p:nvPr>
        </p:nvGraphicFramePr>
        <p:xfrm>
          <a:off x="5410200" y="2895600"/>
          <a:ext cx="661988" cy="554038"/>
        </p:xfrm>
        <a:graphic>
          <a:graphicData uri="http://schemas.openxmlformats.org/presentationml/2006/ole">
            <mc:AlternateContent xmlns:mc="http://schemas.openxmlformats.org/markup-compatibility/2006">
              <mc:Choice xmlns:v="urn:schemas-microsoft-com:vml" Requires="v">
                <p:oleObj spid="_x0000_s82068" name="Equation" r:id="rId7" imgW="469800" imgH="393480" progId="Equation.DSMT4">
                  <p:embed/>
                </p:oleObj>
              </mc:Choice>
              <mc:Fallback>
                <p:oleObj name="Equation" r:id="rId7" imgW="469800" imgH="393480" progId="Equation.DSMT4">
                  <p:embed/>
                  <p:pic>
                    <p:nvPicPr>
                      <p:cNvPr id="0" name="Object 4"/>
                      <p:cNvPicPr>
                        <a:picLocks noChangeAspect="1" noChangeArrowheads="1"/>
                      </p:cNvPicPr>
                      <p:nvPr/>
                    </p:nvPicPr>
                    <p:blipFill>
                      <a:blip r:embed="rId8"/>
                      <a:srcRect/>
                      <a:stretch>
                        <a:fillRect/>
                      </a:stretch>
                    </p:blipFill>
                    <p:spPr bwMode="auto">
                      <a:xfrm>
                        <a:off x="5410200" y="2895600"/>
                        <a:ext cx="661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09731942"/>
              </p:ext>
            </p:extLst>
          </p:nvPr>
        </p:nvGraphicFramePr>
        <p:xfrm>
          <a:off x="4191000" y="3886200"/>
          <a:ext cx="2800350" cy="590550"/>
        </p:xfrm>
        <a:graphic>
          <a:graphicData uri="http://schemas.openxmlformats.org/presentationml/2006/ole">
            <mc:AlternateContent xmlns:mc="http://schemas.openxmlformats.org/markup-compatibility/2006">
              <mc:Choice xmlns:v="urn:schemas-microsoft-com:vml" Requires="v">
                <p:oleObj spid="_x0000_s82069" name="Equation" r:id="rId9" imgW="1866600" imgH="393480" progId="Equation.DSMT4">
                  <p:embed/>
                </p:oleObj>
              </mc:Choice>
              <mc:Fallback>
                <p:oleObj name="Equation" r:id="rId9" imgW="1866600" imgH="393480" progId="Equation.DSMT4">
                  <p:embed/>
                  <p:pic>
                    <p:nvPicPr>
                      <p:cNvPr id="0" name="Object 3"/>
                      <p:cNvPicPr>
                        <a:picLocks noChangeAspect="1" noChangeArrowheads="1"/>
                      </p:cNvPicPr>
                      <p:nvPr/>
                    </p:nvPicPr>
                    <p:blipFill>
                      <a:blip r:embed="rId10"/>
                      <a:srcRect/>
                      <a:stretch>
                        <a:fillRect/>
                      </a:stretch>
                    </p:blipFill>
                    <p:spPr bwMode="auto">
                      <a:xfrm>
                        <a:off x="4191000" y="3886200"/>
                        <a:ext cx="2800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01917043"/>
              </p:ext>
            </p:extLst>
          </p:nvPr>
        </p:nvGraphicFramePr>
        <p:xfrm>
          <a:off x="7315200" y="4953000"/>
          <a:ext cx="589935" cy="609600"/>
        </p:xfrm>
        <a:graphic>
          <a:graphicData uri="http://schemas.openxmlformats.org/presentationml/2006/ole">
            <mc:AlternateContent xmlns:mc="http://schemas.openxmlformats.org/markup-compatibility/2006">
              <mc:Choice xmlns:v="urn:schemas-microsoft-com:vml" Requires="v">
                <p:oleObj spid="_x0000_s82070" name="Equation" r:id="rId11" imgW="380880" imgH="393480" progId="Equation.DSMT4">
                  <p:embed/>
                </p:oleObj>
              </mc:Choice>
              <mc:Fallback>
                <p:oleObj name="Equation" r:id="rId11" imgW="380880" imgH="393480" progId="Equation.DSMT4">
                  <p:embed/>
                  <p:pic>
                    <p:nvPicPr>
                      <p:cNvPr id="0" name=""/>
                      <p:cNvPicPr/>
                      <p:nvPr/>
                    </p:nvPicPr>
                    <p:blipFill>
                      <a:blip r:embed="rId12"/>
                      <a:stretch>
                        <a:fillRect/>
                      </a:stretch>
                    </p:blipFill>
                    <p:spPr>
                      <a:xfrm>
                        <a:off x="7315200" y="4953000"/>
                        <a:ext cx="589935" cy="609600"/>
                      </a:xfrm>
                      <a:prstGeom prst="rect">
                        <a:avLst/>
                      </a:prstGeom>
                    </p:spPr>
                  </p:pic>
                </p:oleObj>
              </mc:Fallback>
            </mc:AlternateContent>
          </a:graphicData>
        </a:graphic>
      </p:graphicFrame>
    </p:spTree>
    <p:extLst>
      <p:ext uri="{BB962C8B-B14F-4D97-AF65-F5344CB8AC3E}">
        <p14:creationId xmlns:p14="http://schemas.microsoft.com/office/powerpoint/2010/main" val="2235850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Denominator (bottom number) tells us how many pieces one whole is being broken up into.</a:t>
            </a:r>
          </a:p>
          <a:p>
            <a:r>
              <a:rPr lang="en-US" dirty="0" smtClean="0"/>
              <a:t>The Numerator (top number) tells us how many of those pieces we are using.</a:t>
            </a:r>
            <a:endParaRPr lang="en-US" dirty="0"/>
          </a:p>
        </p:txBody>
      </p:sp>
      <p:sp>
        <p:nvSpPr>
          <p:cNvPr id="3" name="Title 2"/>
          <p:cNvSpPr>
            <a:spLocks noGrp="1"/>
          </p:cNvSpPr>
          <p:nvPr>
            <p:ph type="title"/>
          </p:nvPr>
        </p:nvSpPr>
        <p:spPr/>
        <p:txBody>
          <a:bodyPr>
            <a:normAutofit fontScale="90000"/>
          </a:bodyPr>
          <a:lstStyle/>
          <a:p>
            <a:r>
              <a:rPr lang="en-US" dirty="0">
                <a:effectLst/>
              </a:rPr>
              <a:t>Segment 1: Definition of a fraction.</a:t>
            </a:r>
            <a:endParaRPr lang="en-US" dirty="0"/>
          </a:p>
        </p:txBody>
      </p:sp>
    </p:spTree>
    <p:extLst>
      <p:ext uri="{BB962C8B-B14F-4D97-AF65-F5344CB8AC3E}">
        <p14:creationId xmlns:p14="http://schemas.microsoft.com/office/powerpoint/2010/main" val="2391630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Let’s look at another example.</a:t>
            </a:r>
          </a:p>
          <a:p>
            <a:pPr marL="109728" indent="0">
              <a:buNone/>
            </a:pPr>
            <a:r>
              <a:rPr lang="en-US" sz="1600" dirty="0" smtClean="0"/>
              <a:t>8.  Add the following:</a:t>
            </a:r>
          </a:p>
          <a:p>
            <a:pPr marL="109728" indent="0">
              <a:buNone/>
            </a:pPr>
            <a:endParaRPr lang="en-US" sz="1600" dirty="0" smtClean="0"/>
          </a:p>
          <a:p>
            <a:pPr marL="109728" indent="0">
              <a:buNone/>
            </a:pPr>
            <a:r>
              <a:rPr lang="en-US" sz="1600" dirty="0" smtClean="0">
                <a:solidFill>
                  <a:srgbClr val="C00000"/>
                </a:solidFill>
              </a:rPr>
              <a:t>Start by finding the LCD and converting to equivalent fractions. </a:t>
            </a:r>
          </a:p>
          <a:p>
            <a:pPr marL="109728" indent="0">
              <a:buNone/>
            </a:pPr>
            <a:endParaRPr lang="en-US" sz="1600" dirty="0">
              <a:solidFill>
                <a:srgbClr val="C00000"/>
              </a:solidFill>
            </a:endParaRPr>
          </a:p>
          <a:p>
            <a:pPr marL="109728" indent="0">
              <a:buNone/>
            </a:pPr>
            <a:endParaRPr lang="en-US" sz="1600" dirty="0" smtClean="0">
              <a:solidFill>
                <a:srgbClr val="C00000"/>
              </a:solidFill>
            </a:endParaRPr>
          </a:p>
          <a:p>
            <a:pPr marL="109728" indent="0">
              <a:buNone/>
            </a:pPr>
            <a:r>
              <a:rPr lang="en-US" sz="1600" dirty="0" smtClean="0">
                <a:solidFill>
                  <a:srgbClr val="C00000"/>
                </a:solidFill>
              </a:rPr>
              <a:t>Now rewrite the problem, add the fractions and add the whole parts.</a:t>
            </a:r>
          </a:p>
          <a:p>
            <a:pPr marL="109728" indent="0">
              <a:buNone/>
            </a:pPr>
            <a:endParaRPr lang="en-US" sz="1600" dirty="0">
              <a:solidFill>
                <a:srgbClr val="C00000"/>
              </a:solidFill>
            </a:endParaRPr>
          </a:p>
          <a:p>
            <a:pPr marL="109728" indent="0">
              <a:buNone/>
            </a:pPr>
            <a:endParaRPr lang="en-US" sz="1600" dirty="0" smtClean="0">
              <a:solidFill>
                <a:srgbClr val="C00000"/>
              </a:solidFill>
            </a:endParaRPr>
          </a:p>
          <a:p>
            <a:pPr marL="109728" indent="0">
              <a:buNone/>
            </a:pPr>
            <a:r>
              <a:rPr lang="en-US" sz="1600" dirty="0" smtClean="0">
                <a:solidFill>
                  <a:srgbClr val="C00000"/>
                </a:solidFill>
              </a:rPr>
              <a:t>Notice 13+5=18 and 12/21 + 14/21 = 26/21.  The fraction is improper so we will convert it back into a mixed number and then add it to the whole part 18. </a:t>
            </a:r>
          </a:p>
          <a:p>
            <a:pPr marL="109728" indent="0">
              <a:buNone/>
            </a:pPr>
            <a:r>
              <a:rPr lang="en-US" sz="1600" dirty="0" smtClean="0"/>
              <a:t> </a:t>
            </a:r>
            <a:endParaRPr lang="en-US" sz="1600" dirty="0"/>
          </a:p>
        </p:txBody>
      </p:sp>
      <p:sp>
        <p:nvSpPr>
          <p:cNvPr id="3" name="Title 2"/>
          <p:cNvSpPr>
            <a:spLocks noGrp="1"/>
          </p:cNvSpPr>
          <p:nvPr>
            <p:ph type="title"/>
          </p:nvPr>
        </p:nvSpPr>
        <p:spPr/>
        <p:txBody>
          <a:bodyPr>
            <a:normAutofit fontScale="90000"/>
          </a:bodyPr>
          <a:lstStyle/>
          <a:p>
            <a:r>
              <a:rPr lang="en-US" dirty="0" smtClean="0"/>
              <a:t>Example #9 – Adding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56318109"/>
              </p:ext>
            </p:extLst>
          </p:nvPr>
        </p:nvGraphicFramePr>
        <p:xfrm>
          <a:off x="3124200" y="1752600"/>
          <a:ext cx="933450" cy="590550"/>
        </p:xfrm>
        <a:graphic>
          <a:graphicData uri="http://schemas.openxmlformats.org/presentationml/2006/ole">
            <mc:AlternateContent xmlns:mc="http://schemas.openxmlformats.org/markup-compatibility/2006">
              <mc:Choice xmlns:v="urn:schemas-microsoft-com:vml" Requires="v">
                <p:oleObj spid="_x0000_s83081"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3124200" y="1752600"/>
                        <a:ext cx="933450" cy="590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81398476"/>
              </p:ext>
            </p:extLst>
          </p:nvPr>
        </p:nvGraphicFramePr>
        <p:xfrm>
          <a:off x="2590800" y="2667000"/>
          <a:ext cx="661270" cy="554037"/>
        </p:xfrm>
        <a:graphic>
          <a:graphicData uri="http://schemas.openxmlformats.org/presentationml/2006/ole">
            <mc:AlternateContent xmlns:mc="http://schemas.openxmlformats.org/markup-compatibility/2006">
              <mc:Choice xmlns:v="urn:schemas-microsoft-com:vml" Requires="v">
                <p:oleObj spid="_x0000_s83082"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2590800" y="2667000"/>
                        <a:ext cx="661270" cy="554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97186353"/>
              </p:ext>
            </p:extLst>
          </p:nvPr>
        </p:nvGraphicFramePr>
        <p:xfrm>
          <a:off x="4114800" y="2667000"/>
          <a:ext cx="661988" cy="554038"/>
        </p:xfrm>
        <a:graphic>
          <a:graphicData uri="http://schemas.openxmlformats.org/presentationml/2006/ole">
            <mc:AlternateContent xmlns:mc="http://schemas.openxmlformats.org/markup-compatibility/2006">
              <mc:Choice xmlns:v="urn:schemas-microsoft-com:vml" Requires="v">
                <p:oleObj spid="_x0000_s83083" name="Equation" r:id="rId7" imgW="469800" imgH="393480" progId="Equation.DSMT4">
                  <p:embed/>
                </p:oleObj>
              </mc:Choice>
              <mc:Fallback>
                <p:oleObj name="Equation" r:id="rId7" imgW="469800" imgH="393480" progId="Equation.DSMT4">
                  <p:embed/>
                  <p:pic>
                    <p:nvPicPr>
                      <p:cNvPr id="0" name=""/>
                      <p:cNvPicPr>
                        <a:picLocks noChangeAspect="1" noChangeArrowheads="1"/>
                      </p:cNvPicPr>
                      <p:nvPr/>
                    </p:nvPicPr>
                    <p:blipFill>
                      <a:blip r:embed="rId8"/>
                      <a:srcRect/>
                      <a:stretch>
                        <a:fillRect/>
                      </a:stretch>
                    </p:blipFill>
                    <p:spPr bwMode="auto">
                      <a:xfrm>
                        <a:off x="4114800" y="2667000"/>
                        <a:ext cx="661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42677027"/>
              </p:ext>
            </p:extLst>
          </p:nvPr>
        </p:nvGraphicFramePr>
        <p:xfrm>
          <a:off x="3505200" y="3505200"/>
          <a:ext cx="2933700" cy="590550"/>
        </p:xfrm>
        <a:graphic>
          <a:graphicData uri="http://schemas.openxmlformats.org/presentationml/2006/ole">
            <mc:AlternateContent xmlns:mc="http://schemas.openxmlformats.org/markup-compatibility/2006">
              <mc:Choice xmlns:v="urn:schemas-microsoft-com:vml" Requires="v">
                <p:oleObj spid="_x0000_s83084" name="Equation" r:id="rId9" imgW="1955520" imgH="393480" progId="Equation.DSMT4">
                  <p:embed/>
                </p:oleObj>
              </mc:Choice>
              <mc:Fallback>
                <p:oleObj name="Equation" r:id="rId9" imgW="1955520" imgH="393480" progId="Equation.DSMT4">
                  <p:embed/>
                  <p:pic>
                    <p:nvPicPr>
                      <p:cNvPr id="0" name=""/>
                      <p:cNvPicPr>
                        <a:picLocks noChangeAspect="1" noChangeArrowheads="1"/>
                      </p:cNvPicPr>
                      <p:nvPr/>
                    </p:nvPicPr>
                    <p:blipFill>
                      <a:blip r:embed="rId10"/>
                      <a:srcRect/>
                      <a:stretch>
                        <a:fillRect/>
                      </a:stretch>
                    </p:blipFill>
                    <p:spPr bwMode="auto">
                      <a:xfrm>
                        <a:off x="3505200" y="3505200"/>
                        <a:ext cx="2933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05237934"/>
              </p:ext>
            </p:extLst>
          </p:nvPr>
        </p:nvGraphicFramePr>
        <p:xfrm>
          <a:off x="3581400" y="4800600"/>
          <a:ext cx="2581939" cy="630237"/>
        </p:xfrm>
        <a:graphic>
          <a:graphicData uri="http://schemas.openxmlformats.org/presentationml/2006/ole">
            <mc:AlternateContent xmlns:mc="http://schemas.openxmlformats.org/markup-compatibility/2006">
              <mc:Choice xmlns:v="urn:schemas-microsoft-com:vml" Requires="v">
                <p:oleObj spid="_x0000_s83085" name="Equation" r:id="rId11" imgW="1612800" imgH="393480" progId="Equation.DSMT4">
                  <p:embed/>
                </p:oleObj>
              </mc:Choice>
              <mc:Fallback>
                <p:oleObj name="Equation" r:id="rId11" imgW="1612800" imgH="393480" progId="Equation.DSMT4">
                  <p:embed/>
                  <p:pic>
                    <p:nvPicPr>
                      <p:cNvPr id="0" name=""/>
                      <p:cNvPicPr/>
                      <p:nvPr/>
                    </p:nvPicPr>
                    <p:blipFill>
                      <a:blip r:embed="rId12"/>
                      <a:stretch>
                        <a:fillRect/>
                      </a:stretch>
                    </p:blipFill>
                    <p:spPr>
                      <a:xfrm>
                        <a:off x="3581400" y="4800600"/>
                        <a:ext cx="2581939" cy="630237"/>
                      </a:xfrm>
                      <a:prstGeom prst="rect">
                        <a:avLst/>
                      </a:prstGeom>
                    </p:spPr>
                  </p:pic>
                </p:oleObj>
              </mc:Fallback>
            </mc:AlternateContent>
          </a:graphicData>
        </a:graphic>
      </p:graphicFrame>
    </p:spTree>
    <p:extLst>
      <p:ext uri="{BB962C8B-B14F-4D97-AF65-F5344CB8AC3E}">
        <p14:creationId xmlns:p14="http://schemas.microsoft.com/office/powerpoint/2010/main" val="1584716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again.  Try the following problems.  You can then check your answers on the next slide.</a:t>
            </a:r>
          </a:p>
          <a:p>
            <a:pPr marL="109728" indent="0">
              <a:buNone/>
            </a:pPr>
            <a:r>
              <a:rPr lang="en-US" dirty="0" smtClean="0"/>
              <a:t>15. 				16. </a:t>
            </a:r>
          </a:p>
          <a:p>
            <a:pPr marL="109728" indent="0">
              <a:buNone/>
            </a:pPr>
            <a:endParaRPr lang="en-US" dirty="0" smtClean="0"/>
          </a:p>
          <a:p>
            <a:pPr marL="109728" indent="0">
              <a:buNone/>
            </a:pPr>
            <a:endParaRPr lang="en-US" dirty="0"/>
          </a:p>
          <a:p>
            <a:pPr marL="109728" indent="0">
              <a:buNone/>
            </a:pPr>
            <a:r>
              <a:rPr lang="en-US" dirty="0" smtClean="0"/>
              <a:t>17.       </a:t>
            </a:r>
            <a:endParaRPr lang="en-US" dirty="0"/>
          </a:p>
        </p:txBody>
      </p:sp>
      <p:sp>
        <p:nvSpPr>
          <p:cNvPr id="3" name="Title 2"/>
          <p:cNvSpPr>
            <a:spLocks noGrp="1"/>
          </p:cNvSpPr>
          <p:nvPr>
            <p:ph type="title"/>
          </p:nvPr>
        </p:nvSpPr>
        <p:spPr/>
        <p:txBody>
          <a:bodyPr/>
          <a:lstStyle/>
          <a:p>
            <a:r>
              <a:rPr lang="en-US" dirty="0" smtClean="0"/>
              <a:t>Practice Problems#15-17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58668419"/>
              </p:ext>
            </p:extLst>
          </p:nvPr>
        </p:nvGraphicFramePr>
        <p:xfrm>
          <a:off x="1752600" y="2819400"/>
          <a:ext cx="957108" cy="706437"/>
        </p:xfrm>
        <a:graphic>
          <a:graphicData uri="http://schemas.openxmlformats.org/presentationml/2006/ole">
            <mc:AlternateContent xmlns:mc="http://schemas.openxmlformats.org/markup-compatibility/2006">
              <mc:Choice xmlns:v="urn:schemas-microsoft-com:vml" Requires="v">
                <p:oleObj spid="_x0000_s84048" name="Equation" r:id="rId3" imgW="533160" imgH="393480" progId="Equation.DSMT4">
                  <p:embed/>
                </p:oleObj>
              </mc:Choice>
              <mc:Fallback>
                <p:oleObj name="Equation" r:id="rId3" imgW="533160" imgH="393480" progId="Equation.DSMT4">
                  <p:embed/>
                  <p:pic>
                    <p:nvPicPr>
                      <p:cNvPr id="0" name=""/>
                      <p:cNvPicPr/>
                      <p:nvPr/>
                    </p:nvPicPr>
                    <p:blipFill>
                      <a:blip r:embed="rId4"/>
                      <a:stretch>
                        <a:fillRect/>
                      </a:stretch>
                    </p:blipFill>
                    <p:spPr>
                      <a:xfrm>
                        <a:off x="1752600" y="2819400"/>
                        <a:ext cx="957108"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89537035"/>
              </p:ext>
            </p:extLst>
          </p:nvPr>
        </p:nvGraphicFramePr>
        <p:xfrm>
          <a:off x="5029200" y="2895600"/>
          <a:ext cx="894530" cy="630237"/>
        </p:xfrm>
        <a:graphic>
          <a:graphicData uri="http://schemas.openxmlformats.org/presentationml/2006/ole">
            <mc:AlternateContent xmlns:mc="http://schemas.openxmlformats.org/markup-compatibility/2006">
              <mc:Choice xmlns:v="urn:schemas-microsoft-com:vml" Requires="v">
                <p:oleObj spid="_x0000_s84049" name="Equation" r:id="rId5" imgW="558720" imgH="393480" progId="Equation.DSMT4">
                  <p:embed/>
                </p:oleObj>
              </mc:Choice>
              <mc:Fallback>
                <p:oleObj name="Equation" r:id="rId5" imgW="558720" imgH="393480" progId="Equation.DSMT4">
                  <p:embed/>
                  <p:pic>
                    <p:nvPicPr>
                      <p:cNvPr id="0" name=""/>
                      <p:cNvPicPr/>
                      <p:nvPr/>
                    </p:nvPicPr>
                    <p:blipFill>
                      <a:blip r:embed="rId6"/>
                      <a:stretch>
                        <a:fillRect/>
                      </a:stretch>
                    </p:blipFill>
                    <p:spPr>
                      <a:xfrm>
                        <a:off x="5029200" y="2895600"/>
                        <a:ext cx="894530"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03586452"/>
              </p:ext>
            </p:extLst>
          </p:nvPr>
        </p:nvGraphicFramePr>
        <p:xfrm>
          <a:off x="1676400" y="4191000"/>
          <a:ext cx="1423116" cy="630237"/>
        </p:xfrm>
        <a:graphic>
          <a:graphicData uri="http://schemas.openxmlformats.org/presentationml/2006/ole">
            <mc:AlternateContent xmlns:mc="http://schemas.openxmlformats.org/markup-compatibility/2006">
              <mc:Choice xmlns:v="urn:schemas-microsoft-com:vml" Requires="v">
                <p:oleObj spid="_x0000_s84050" name="Equation" r:id="rId7" imgW="888840" imgH="393480" progId="Equation.DSMT4">
                  <p:embed/>
                </p:oleObj>
              </mc:Choice>
              <mc:Fallback>
                <p:oleObj name="Equation" r:id="rId7" imgW="888840" imgH="393480" progId="Equation.DSMT4">
                  <p:embed/>
                  <p:pic>
                    <p:nvPicPr>
                      <p:cNvPr id="0" name=""/>
                      <p:cNvPicPr/>
                      <p:nvPr/>
                    </p:nvPicPr>
                    <p:blipFill>
                      <a:blip r:embed="rId8"/>
                      <a:stretch>
                        <a:fillRect/>
                      </a:stretch>
                    </p:blipFill>
                    <p:spPr>
                      <a:xfrm>
                        <a:off x="1676400" y="4191000"/>
                        <a:ext cx="1423116" cy="630237"/>
                      </a:xfrm>
                      <a:prstGeom prst="rect">
                        <a:avLst/>
                      </a:prstGeom>
                    </p:spPr>
                  </p:pic>
                </p:oleObj>
              </mc:Fallback>
            </mc:AlternateContent>
          </a:graphicData>
        </a:graphic>
      </p:graphicFrame>
    </p:spTree>
    <p:extLst>
      <p:ext uri="{BB962C8B-B14F-4D97-AF65-F5344CB8AC3E}">
        <p14:creationId xmlns:p14="http://schemas.microsoft.com/office/powerpoint/2010/main" val="3521719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it is time to check your answers.  If you made a mistake, write a sentence explaining where you went wrong.</a:t>
            </a:r>
          </a:p>
          <a:p>
            <a:pPr marL="109728" indent="0">
              <a:buNone/>
            </a:pPr>
            <a:r>
              <a:rPr lang="en-US" sz="2000" dirty="0" smtClean="0"/>
              <a:t>15. 				</a:t>
            </a:r>
          </a:p>
          <a:p>
            <a:pPr marL="109728" indent="0">
              <a:buNone/>
            </a:pPr>
            <a:endParaRPr lang="en-US" sz="2000" dirty="0"/>
          </a:p>
          <a:p>
            <a:pPr marL="109728" indent="0">
              <a:buNone/>
            </a:pPr>
            <a:endParaRPr lang="en-US" sz="2000" dirty="0" smtClean="0"/>
          </a:p>
          <a:p>
            <a:pPr marL="109728" indent="0">
              <a:buNone/>
            </a:pPr>
            <a:endParaRPr lang="en-US" sz="2000" dirty="0"/>
          </a:p>
          <a:p>
            <a:pPr marL="109728" indent="0">
              <a:buNone/>
            </a:pPr>
            <a:r>
              <a:rPr lang="en-US" sz="2000" dirty="0" smtClean="0"/>
              <a:t>16. </a:t>
            </a:r>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r>
              <a:rPr lang="en-US" sz="2000" dirty="0" smtClean="0"/>
              <a:t>17.       </a:t>
            </a:r>
            <a:endParaRPr lang="en-US" sz="2000" dirty="0"/>
          </a:p>
        </p:txBody>
      </p:sp>
      <p:sp>
        <p:nvSpPr>
          <p:cNvPr id="3" name="Title 2"/>
          <p:cNvSpPr>
            <a:spLocks noGrp="1"/>
          </p:cNvSpPr>
          <p:nvPr>
            <p:ph type="title"/>
          </p:nvPr>
        </p:nvSpPr>
        <p:spPr/>
        <p:txBody>
          <a:bodyPr>
            <a:normAutofit fontScale="90000"/>
          </a:bodyPr>
          <a:lstStyle/>
          <a:p>
            <a:r>
              <a:rPr lang="en-US" dirty="0" smtClean="0"/>
              <a:t>Practice Problems#15-17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083466"/>
              </p:ext>
            </p:extLst>
          </p:nvPr>
        </p:nvGraphicFramePr>
        <p:xfrm>
          <a:off x="1447800" y="2209800"/>
          <a:ext cx="3167063" cy="706438"/>
        </p:xfrm>
        <a:graphic>
          <a:graphicData uri="http://schemas.openxmlformats.org/presentationml/2006/ole">
            <mc:AlternateContent xmlns:mc="http://schemas.openxmlformats.org/markup-compatibility/2006">
              <mc:Choice xmlns:v="urn:schemas-microsoft-com:vml" Requires="v">
                <p:oleObj spid="_x0000_s85069" name="Equation" r:id="rId3" imgW="1765080" imgH="393480" progId="Equation.DSMT4">
                  <p:embed/>
                </p:oleObj>
              </mc:Choice>
              <mc:Fallback>
                <p:oleObj name="Equation" r:id="rId3" imgW="1765080" imgH="393480" progId="Equation.DSMT4">
                  <p:embed/>
                  <p:pic>
                    <p:nvPicPr>
                      <p:cNvPr id="0" name=""/>
                      <p:cNvPicPr/>
                      <p:nvPr/>
                    </p:nvPicPr>
                    <p:blipFill>
                      <a:blip r:embed="rId4"/>
                      <a:stretch>
                        <a:fillRect/>
                      </a:stretch>
                    </p:blipFill>
                    <p:spPr>
                      <a:xfrm>
                        <a:off x="1447800" y="2209800"/>
                        <a:ext cx="3167063"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85451268"/>
              </p:ext>
            </p:extLst>
          </p:nvPr>
        </p:nvGraphicFramePr>
        <p:xfrm>
          <a:off x="1600200" y="3505200"/>
          <a:ext cx="4835526" cy="630238"/>
        </p:xfrm>
        <a:graphic>
          <a:graphicData uri="http://schemas.openxmlformats.org/presentationml/2006/ole">
            <mc:AlternateContent xmlns:mc="http://schemas.openxmlformats.org/markup-compatibility/2006">
              <mc:Choice xmlns:v="urn:schemas-microsoft-com:vml" Requires="v">
                <p:oleObj spid="_x0000_s85070" name="Equation" r:id="rId5" imgW="3022560" imgH="393480" progId="Equation.DSMT4">
                  <p:embed/>
                </p:oleObj>
              </mc:Choice>
              <mc:Fallback>
                <p:oleObj name="Equation" r:id="rId5" imgW="3022560" imgH="393480" progId="Equation.DSMT4">
                  <p:embed/>
                  <p:pic>
                    <p:nvPicPr>
                      <p:cNvPr id="0" name=""/>
                      <p:cNvPicPr/>
                      <p:nvPr/>
                    </p:nvPicPr>
                    <p:blipFill>
                      <a:blip r:embed="rId6"/>
                      <a:stretch>
                        <a:fillRect/>
                      </a:stretch>
                    </p:blipFill>
                    <p:spPr>
                      <a:xfrm>
                        <a:off x="1600200" y="3505200"/>
                        <a:ext cx="4835526" cy="6302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51321641"/>
              </p:ext>
            </p:extLst>
          </p:nvPr>
        </p:nvGraphicFramePr>
        <p:xfrm>
          <a:off x="1447800" y="4953000"/>
          <a:ext cx="5973762" cy="630238"/>
        </p:xfrm>
        <a:graphic>
          <a:graphicData uri="http://schemas.openxmlformats.org/presentationml/2006/ole">
            <mc:AlternateContent xmlns:mc="http://schemas.openxmlformats.org/markup-compatibility/2006">
              <mc:Choice xmlns:v="urn:schemas-microsoft-com:vml" Requires="v">
                <p:oleObj spid="_x0000_s85071" name="Equation" r:id="rId7" imgW="3733560" imgH="393480" progId="Equation.DSMT4">
                  <p:embed/>
                </p:oleObj>
              </mc:Choice>
              <mc:Fallback>
                <p:oleObj name="Equation" r:id="rId7" imgW="3733560" imgH="393480" progId="Equation.DSMT4">
                  <p:embed/>
                  <p:pic>
                    <p:nvPicPr>
                      <p:cNvPr id="0" name=""/>
                      <p:cNvPicPr/>
                      <p:nvPr/>
                    </p:nvPicPr>
                    <p:blipFill>
                      <a:blip r:embed="rId8"/>
                      <a:stretch>
                        <a:fillRect/>
                      </a:stretch>
                    </p:blipFill>
                    <p:spPr>
                      <a:xfrm>
                        <a:off x="1447800" y="4953000"/>
                        <a:ext cx="5973762" cy="630238"/>
                      </a:xfrm>
                      <a:prstGeom prst="rect">
                        <a:avLst/>
                      </a:prstGeom>
                    </p:spPr>
                  </p:pic>
                </p:oleObj>
              </mc:Fallback>
            </mc:AlternateContent>
          </a:graphicData>
        </a:graphic>
      </p:graphicFrame>
    </p:spTree>
    <p:extLst>
      <p:ext uri="{BB962C8B-B14F-4D97-AF65-F5344CB8AC3E}">
        <p14:creationId xmlns:p14="http://schemas.microsoft.com/office/powerpoint/2010/main" val="37094694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To subtract Mixed Numbers, follow the following steps.</a:t>
            </a:r>
          </a:p>
          <a:p>
            <a:pPr marL="109728" indent="0">
              <a:buNone/>
            </a:pPr>
            <a:r>
              <a:rPr lang="en-US" dirty="0" smtClean="0"/>
              <a:t>1. </a:t>
            </a:r>
            <a:r>
              <a:rPr lang="en-US" dirty="0"/>
              <a:t>Find the LCD of the fraction parts and convert all fractions to equivalent fractions with the LCD as denominator</a:t>
            </a:r>
            <a:r>
              <a:rPr lang="en-US" dirty="0" smtClean="0"/>
              <a:t>.</a:t>
            </a:r>
          </a:p>
          <a:p>
            <a:pPr marL="109728" indent="0">
              <a:buNone/>
            </a:pPr>
            <a:r>
              <a:rPr lang="en-US" dirty="0" smtClean="0"/>
              <a:t>2.  If the first fraction part is smaller than the second fraction part, borrow from the whole and rewrite the first fraction part as an improper fraction.</a:t>
            </a:r>
          </a:p>
          <a:p>
            <a:pPr marL="109728" indent="0">
              <a:buNone/>
            </a:pPr>
            <a:r>
              <a:rPr lang="en-US" dirty="0" smtClean="0"/>
              <a:t>3.  Subtract the fraction parts and the whole parts.  Simplify your answer if possible.</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7:  Subtracting Mixed Numbers</a:t>
            </a:r>
            <a:endParaRPr lang="en-US" dirty="0"/>
          </a:p>
        </p:txBody>
      </p:sp>
    </p:spTree>
    <p:extLst>
      <p:ext uri="{BB962C8B-B14F-4D97-AF65-F5344CB8AC3E}">
        <p14:creationId xmlns:p14="http://schemas.microsoft.com/office/powerpoint/2010/main" val="2537102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the following example:</a:t>
            </a:r>
          </a:p>
          <a:p>
            <a:pPr marL="109728" indent="0">
              <a:buNone/>
            </a:pPr>
            <a:r>
              <a:rPr lang="en-US" sz="2000" dirty="0" smtClean="0"/>
              <a:t>10.   </a:t>
            </a:r>
          </a:p>
          <a:p>
            <a:pPr marL="109728" indent="0">
              <a:buNone/>
            </a:pPr>
            <a:endParaRPr lang="en-US" sz="2000" dirty="0"/>
          </a:p>
          <a:p>
            <a:pPr marL="109728" indent="0">
              <a:buNone/>
            </a:pPr>
            <a:r>
              <a:rPr lang="en-US" sz="2000" dirty="0" smtClean="0">
                <a:solidFill>
                  <a:srgbClr val="C00000"/>
                </a:solidFill>
              </a:rPr>
              <a:t>Find the LCD (6) and convert the fractions to equivalent fractions.  Notice the first fraction already has 6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Since the first fraction is smaller than the second, we can not subtract and will need to borrow.  We borrow one whole from the 12 and add it to the 1/6 to make it larger. You will need to convert the mixed number 1 1/6 back into an improper fraction.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#10: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69453262"/>
              </p:ext>
            </p:extLst>
          </p:nvPr>
        </p:nvGraphicFramePr>
        <p:xfrm>
          <a:off x="1371600" y="1828800"/>
          <a:ext cx="996181" cy="630237"/>
        </p:xfrm>
        <a:graphic>
          <a:graphicData uri="http://schemas.openxmlformats.org/presentationml/2006/ole">
            <mc:AlternateContent xmlns:mc="http://schemas.openxmlformats.org/markup-compatibility/2006">
              <mc:Choice xmlns:v="urn:schemas-microsoft-com:vml" Requires="v">
                <p:oleObj spid="_x0000_s86088"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1371600" y="1828800"/>
                        <a:ext cx="996181"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97796006"/>
              </p:ext>
            </p:extLst>
          </p:nvPr>
        </p:nvGraphicFramePr>
        <p:xfrm>
          <a:off x="2743200" y="3200400"/>
          <a:ext cx="996950" cy="630238"/>
        </p:xfrm>
        <a:graphic>
          <a:graphicData uri="http://schemas.openxmlformats.org/presentationml/2006/ole">
            <mc:AlternateContent xmlns:mc="http://schemas.openxmlformats.org/markup-compatibility/2006">
              <mc:Choice xmlns:v="urn:schemas-microsoft-com:vml" Requires="v">
                <p:oleObj spid="_x0000_s86089" name="Equation" r:id="rId5" imgW="622080" imgH="393480" progId="Equation.DSMT4">
                  <p:embed/>
                </p:oleObj>
              </mc:Choice>
              <mc:Fallback>
                <p:oleObj name="Equation" r:id="rId5" imgW="622080" imgH="393480" progId="Equation.DSMT4">
                  <p:embed/>
                  <p:pic>
                    <p:nvPicPr>
                      <p:cNvPr id="0" name="Object 3"/>
                      <p:cNvPicPr>
                        <a:picLocks noChangeAspect="1" noChangeArrowheads="1"/>
                      </p:cNvPicPr>
                      <p:nvPr/>
                    </p:nvPicPr>
                    <p:blipFill>
                      <a:blip r:embed="rId6"/>
                      <a:srcRect/>
                      <a:stretch>
                        <a:fillRect/>
                      </a:stretch>
                    </p:blipFill>
                    <p:spPr bwMode="auto">
                      <a:xfrm>
                        <a:off x="2743200" y="3200400"/>
                        <a:ext cx="99695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70414417"/>
              </p:ext>
            </p:extLst>
          </p:nvPr>
        </p:nvGraphicFramePr>
        <p:xfrm>
          <a:off x="2971800" y="5257800"/>
          <a:ext cx="2847975" cy="630238"/>
        </p:xfrm>
        <a:graphic>
          <a:graphicData uri="http://schemas.openxmlformats.org/presentationml/2006/ole">
            <mc:AlternateContent xmlns:mc="http://schemas.openxmlformats.org/markup-compatibility/2006">
              <mc:Choice xmlns:v="urn:schemas-microsoft-com:vml" Requires="v">
                <p:oleObj spid="_x0000_s86090" name="Equation" r:id="rId7" imgW="1777680" imgH="393480" progId="Equation.DSMT4">
                  <p:embed/>
                </p:oleObj>
              </mc:Choice>
              <mc:Fallback>
                <p:oleObj name="Equation" r:id="rId7" imgW="1777680" imgH="393480" progId="Equation.DSMT4">
                  <p:embed/>
                  <p:pic>
                    <p:nvPicPr>
                      <p:cNvPr id="0" name="Object 5"/>
                      <p:cNvPicPr>
                        <a:picLocks noChangeAspect="1" noChangeArrowheads="1"/>
                      </p:cNvPicPr>
                      <p:nvPr/>
                    </p:nvPicPr>
                    <p:blipFill>
                      <a:blip r:embed="rId8"/>
                      <a:srcRect/>
                      <a:stretch>
                        <a:fillRect/>
                      </a:stretch>
                    </p:blipFill>
                    <p:spPr bwMode="auto">
                      <a:xfrm>
                        <a:off x="2971800" y="5257800"/>
                        <a:ext cx="28479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5091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let’s finish the problem:</a:t>
            </a:r>
          </a:p>
          <a:p>
            <a:pPr marL="109728" indent="0">
              <a:buNone/>
            </a:pPr>
            <a:r>
              <a:rPr lang="en-US" sz="2000" dirty="0" smtClean="0"/>
              <a:t>10.   </a:t>
            </a:r>
          </a:p>
          <a:p>
            <a:pPr marL="109728" indent="0">
              <a:buNone/>
            </a:pPr>
            <a:endParaRPr lang="en-US" sz="2000" dirty="0"/>
          </a:p>
          <a:p>
            <a:pPr marL="109728" indent="0">
              <a:buNone/>
            </a:pPr>
            <a:r>
              <a:rPr lang="en-US" sz="2000" dirty="0" smtClean="0">
                <a:solidFill>
                  <a:srgbClr val="C00000"/>
                </a:solidFill>
              </a:rPr>
              <a:t>Subtracting the fraction parts and whole parts we get our answer.  Remember to simplify the answer if you can.</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Notice 11-9=2 and 7/6-4/6 = 3/6.  We can also simplify 3/6 to ½ since it has a common factor of 3.</a:t>
            </a:r>
          </a:p>
          <a:p>
            <a:pPr marL="109728" indent="0">
              <a:buNone/>
            </a:pPr>
            <a:endParaRPr lang="en-US" sz="2000" dirty="0">
              <a:solidFill>
                <a:srgbClr val="C00000"/>
              </a:solidFill>
            </a:endParaRPr>
          </a:p>
          <a:p>
            <a:pPr marL="109728" indent="0">
              <a:buNone/>
            </a:pPr>
            <a:r>
              <a:rPr lang="en-US" sz="2000" dirty="0" smtClean="0">
                <a:solidFill>
                  <a:srgbClr val="C00000"/>
                </a:solidFill>
              </a:rPr>
              <a:t>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#10: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35444780"/>
              </p:ext>
            </p:extLst>
          </p:nvPr>
        </p:nvGraphicFramePr>
        <p:xfrm>
          <a:off x="1447800" y="1828800"/>
          <a:ext cx="3316288" cy="630238"/>
        </p:xfrm>
        <a:graphic>
          <a:graphicData uri="http://schemas.openxmlformats.org/presentationml/2006/ole">
            <mc:AlternateContent xmlns:mc="http://schemas.openxmlformats.org/markup-compatibility/2006">
              <mc:Choice xmlns:v="urn:schemas-microsoft-com:vml" Requires="v">
                <p:oleObj spid="_x0000_s87105" name="Equation" r:id="rId3" imgW="2070000" imgH="393480" progId="Equation.DSMT4">
                  <p:embed/>
                </p:oleObj>
              </mc:Choice>
              <mc:Fallback>
                <p:oleObj name="Equation" r:id="rId3" imgW="2070000" imgH="393480" progId="Equation.DSMT4">
                  <p:embed/>
                  <p:pic>
                    <p:nvPicPr>
                      <p:cNvPr id="0" name=""/>
                      <p:cNvPicPr/>
                      <p:nvPr/>
                    </p:nvPicPr>
                    <p:blipFill>
                      <a:blip r:embed="rId4"/>
                      <a:stretch>
                        <a:fillRect/>
                      </a:stretch>
                    </p:blipFill>
                    <p:spPr>
                      <a:xfrm>
                        <a:off x="1447800" y="1828800"/>
                        <a:ext cx="3316288" cy="6302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28288318"/>
              </p:ext>
            </p:extLst>
          </p:nvPr>
        </p:nvGraphicFramePr>
        <p:xfrm>
          <a:off x="1447800" y="3352800"/>
          <a:ext cx="1545097" cy="630237"/>
        </p:xfrm>
        <a:graphic>
          <a:graphicData uri="http://schemas.openxmlformats.org/presentationml/2006/ole">
            <mc:AlternateContent xmlns:mc="http://schemas.openxmlformats.org/markup-compatibility/2006">
              <mc:Choice xmlns:v="urn:schemas-microsoft-com:vml" Requires="v">
                <p:oleObj spid="_x0000_s87106" name="Equation" r:id="rId5" imgW="965160" imgH="393480" progId="Equation.DSMT4">
                  <p:embed/>
                </p:oleObj>
              </mc:Choice>
              <mc:Fallback>
                <p:oleObj name="Equation" r:id="rId5" imgW="965160" imgH="393480" progId="Equation.DSMT4">
                  <p:embed/>
                  <p:pic>
                    <p:nvPicPr>
                      <p:cNvPr id="0" name=""/>
                      <p:cNvPicPr/>
                      <p:nvPr/>
                    </p:nvPicPr>
                    <p:blipFill>
                      <a:blip r:embed="rId6"/>
                      <a:stretch>
                        <a:fillRect/>
                      </a:stretch>
                    </p:blipFill>
                    <p:spPr>
                      <a:xfrm>
                        <a:off x="1447800" y="3352800"/>
                        <a:ext cx="1545097" cy="6302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07575540"/>
              </p:ext>
            </p:extLst>
          </p:nvPr>
        </p:nvGraphicFramePr>
        <p:xfrm>
          <a:off x="3276600" y="5105400"/>
          <a:ext cx="1723389" cy="655637"/>
        </p:xfrm>
        <a:graphic>
          <a:graphicData uri="http://schemas.openxmlformats.org/presentationml/2006/ole">
            <mc:AlternateContent xmlns:mc="http://schemas.openxmlformats.org/markup-compatibility/2006">
              <mc:Choice xmlns:v="urn:schemas-microsoft-com:vml" Requires="v">
                <p:oleObj spid="_x0000_s87107" name="Equation" r:id="rId7" imgW="1168200" imgH="444240" progId="Equation.DSMT4">
                  <p:embed/>
                </p:oleObj>
              </mc:Choice>
              <mc:Fallback>
                <p:oleObj name="Equation" r:id="rId7" imgW="1168200" imgH="444240" progId="Equation.DSMT4">
                  <p:embed/>
                  <p:pic>
                    <p:nvPicPr>
                      <p:cNvPr id="0" name=""/>
                      <p:cNvPicPr/>
                      <p:nvPr/>
                    </p:nvPicPr>
                    <p:blipFill>
                      <a:blip r:embed="rId8"/>
                      <a:stretch>
                        <a:fillRect/>
                      </a:stretch>
                    </p:blipFill>
                    <p:spPr>
                      <a:xfrm>
                        <a:off x="3276600" y="5105400"/>
                        <a:ext cx="1723389" cy="655637"/>
                      </a:xfrm>
                      <a:prstGeom prst="rect">
                        <a:avLst/>
                      </a:prstGeom>
                    </p:spPr>
                  </p:pic>
                </p:oleObj>
              </mc:Fallback>
            </mc:AlternateContent>
          </a:graphicData>
        </a:graphic>
      </p:graphicFrame>
    </p:spTree>
    <p:extLst>
      <p:ext uri="{BB962C8B-B14F-4D97-AF65-F5344CB8AC3E}">
        <p14:creationId xmlns:p14="http://schemas.microsoft.com/office/powerpoint/2010/main" val="3428166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another example:</a:t>
            </a:r>
          </a:p>
          <a:p>
            <a:pPr marL="109728" indent="0">
              <a:buNone/>
            </a:pPr>
            <a:r>
              <a:rPr lang="en-US" sz="2000" dirty="0" smtClean="0"/>
              <a:t>11.   </a:t>
            </a:r>
          </a:p>
          <a:p>
            <a:pPr marL="109728" indent="0">
              <a:buNone/>
            </a:pPr>
            <a:endParaRPr lang="en-US" sz="2000" dirty="0" smtClean="0"/>
          </a:p>
          <a:p>
            <a:pPr marL="109728" indent="0">
              <a:buNone/>
            </a:pPr>
            <a:r>
              <a:rPr lang="en-US" sz="2000" dirty="0" smtClean="0">
                <a:solidFill>
                  <a:srgbClr val="C00000"/>
                </a:solidFill>
              </a:rPr>
              <a:t>Notice that there is no first fraction to subtract from.  Hence we will need to borrow again.  If I borrow 1 from the 15 and then write the 1 as a fraction, we get the following.  </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r>
              <a:rPr lang="en-US" sz="2000" dirty="0" smtClean="0">
                <a:solidFill>
                  <a:srgbClr val="C00000"/>
                </a:solidFill>
              </a:rPr>
              <a:t>Notice since the second fraction has 7 as its denominator, that will have to be the LCD.  We can now finish the problem.</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#11: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77388947"/>
              </p:ext>
            </p:extLst>
          </p:nvPr>
        </p:nvGraphicFramePr>
        <p:xfrm>
          <a:off x="1411288" y="1828800"/>
          <a:ext cx="915987" cy="630238"/>
        </p:xfrm>
        <a:graphic>
          <a:graphicData uri="http://schemas.openxmlformats.org/presentationml/2006/ole">
            <mc:AlternateContent xmlns:mc="http://schemas.openxmlformats.org/markup-compatibility/2006">
              <mc:Choice xmlns:v="urn:schemas-microsoft-com:vml" Requires="v">
                <p:oleObj spid="_x0000_s88128" name="Equation" r:id="rId3" imgW="571320" imgH="393480" progId="Equation.DSMT4">
                  <p:embed/>
                </p:oleObj>
              </mc:Choice>
              <mc:Fallback>
                <p:oleObj name="Equation" r:id="rId3" imgW="571320" imgH="393480" progId="Equation.DSMT4">
                  <p:embed/>
                  <p:pic>
                    <p:nvPicPr>
                      <p:cNvPr id="0" name=""/>
                      <p:cNvPicPr/>
                      <p:nvPr/>
                    </p:nvPicPr>
                    <p:blipFill>
                      <a:blip r:embed="rId4"/>
                      <a:stretch>
                        <a:fillRect/>
                      </a:stretch>
                    </p:blipFill>
                    <p:spPr>
                      <a:xfrm>
                        <a:off x="1411288" y="1828800"/>
                        <a:ext cx="915987"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67222000"/>
              </p:ext>
            </p:extLst>
          </p:nvPr>
        </p:nvGraphicFramePr>
        <p:xfrm>
          <a:off x="3429000" y="3581400"/>
          <a:ext cx="2543175" cy="630238"/>
        </p:xfrm>
        <a:graphic>
          <a:graphicData uri="http://schemas.openxmlformats.org/presentationml/2006/ole">
            <mc:AlternateContent xmlns:mc="http://schemas.openxmlformats.org/markup-compatibility/2006">
              <mc:Choice xmlns:v="urn:schemas-microsoft-com:vml" Requires="v">
                <p:oleObj spid="_x0000_s88129" name="Equation" r:id="rId5" imgW="1587240" imgH="393480" progId="Equation.DSMT4">
                  <p:embed/>
                </p:oleObj>
              </mc:Choice>
              <mc:Fallback>
                <p:oleObj name="Equation" r:id="rId5" imgW="1587240" imgH="393480" progId="Equation.DSMT4">
                  <p:embed/>
                  <p:pic>
                    <p:nvPicPr>
                      <p:cNvPr id="0" name=""/>
                      <p:cNvPicPr>
                        <a:picLocks noChangeAspect="1" noChangeArrowheads="1"/>
                      </p:cNvPicPr>
                      <p:nvPr/>
                    </p:nvPicPr>
                    <p:blipFill>
                      <a:blip r:embed="rId6"/>
                      <a:srcRect/>
                      <a:stretch>
                        <a:fillRect/>
                      </a:stretch>
                    </p:blipFill>
                    <p:spPr bwMode="auto">
                      <a:xfrm>
                        <a:off x="3429000" y="3581400"/>
                        <a:ext cx="25431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43898239"/>
              </p:ext>
            </p:extLst>
          </p:nvPr>
        </p:nvGraphicFramePr>
        <p:xfrm>
          <a:off x="2895600" y="5029200"/>
          <a:ext cx="2747962" cy="630238"/>
        </p:xfrm>
        <a:graphic>
          <a:graphicData uri="http://schemas.openxmlformats.org/presentationml/2006/ole">
            <mc:AlternateContent xmlns:mc="http://schemas.openxmlformats.org/markup-compatibility/2006">
              <mc:Choice xmlns:v="urn:schemas-microsoft-com:vml" Requires="v">
                <p:oleObj spid="_x0000_s88130" name="Equation" r:id="rId7" imgW="1714320" imgH="393480" progId="Equation.DSMT4">
                  <p:embed/>
                </p:oleObj>
              </mc:Choice>
              <mc:Fallback>
                <p:oleObj name="Equation" r:id="rId7" imgW="1714320" imgH="393480" progId="Equation.DSMT4">
                  <p:embed/>
                  <p:pic>
                    <p:nvPicPr>
                      <p:cNvPr id="0" name="Object 3"/>
                      <p:cNvPicPr>
                        <a:picLocks noChangeAspect="1" noChangeArrowheads="1"/>
                      </p:cNvPicPr>
                      <p:nvPr/>
                    </p:nvPicPr>
                    <p:blipFill>
                      <a:blip r:embed="rId8"/>
                      <a:srcRect/>
                      <a:stretch>
                        <a:fillRect/>
                      </a:stretch>
                    </p:blipFill>
                    <p:spPr bwMode="auto">
                      <a:xfrm>
                        <a:off x="2895600" y="5029200"/>
                        <a:ext cx="2747962"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412074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Let’s look at one more example.</a:t>
            </a:r>
          </a:p>
          <a:p>
            <a:pPr marL="109728" indent="0">
              <a:buNone/>
            </a:pPr>
            <a:endParaRPr lang="en-US" sz="2000" dirty="0" smtClean="0"/>
          </a:p>
          <a:p>
            <a:pPr marL="109728" indent="0">
              <a:buNone/>
            </a:pPr>
            <a:r>
              <a:rPr lang="en-US" sz="2000" dirty="0" smtClean="0"/>
              <a:t>12.  </a:t>
            </a:r>
          </a:p>
          <a:p>
            <a:pPr marL="109728" indent="0">
              <a:buNone/>
            </a:pPr>
            <a:endParaRPr lang="en-US" sz="2000" dirty="0"/>
          </a:p>
          <a:p>
            <a:pPr marL="109728" indent="0">
              <a:buNone/>
            </a:pPr>
            <a:r>
              <a:rPr lang="en-US" sz="2000" dirty="0" smtClean="0">
                <a:solidFill>
                  <a:srgbClr val="C00000"/>
                </a:solidFill>
              </a:rPr>
              <a:t>If the first fraction is larger than the second, you do not need to borrow.  In this problem the second fraction is zero.  So all we need to do is subtract the fraction 5/12 minus zero and then subtract the whole parts 8-6 = 2.</a:t>
            </a:r>
          </a:p>
          <a:p>
            <a:pPr marL="109728" indent="0">
              <a:buNone/>
            </a:pPr>
            <a:endParaRPr lang="en-US" sz="2000" dirty="0">
              <a:solidFill>
                <a:srgbClr val="C00000"/>
              </a:solidFill>
            </a:endParaRPr>
          </a:p>
          <a:p>
            <a:pPr marL="109728" indent="0">
              <a:buNone/>
            </a:pP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a:t>Example #</a:t>
            </a:r>
            <a:r>
              <a:rPr lang="en-US" dirty="0" smtClean="0"/>
              <a:t>12: </a:t>
            </a:r>
            <a:r>
              <a:rPr lang="en-US" dirty="0"/>
              <a:t>Subtracting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643663736"/>
              </p:ext>
            </p:extLst>
          </p:nvPr>
        </p:nvGraphicFramePr>
        <p:xfrm>
          <a:off x="1752600" y="1981200"/>
          <a:ext cx="882650" cy="701594"/>
        </p:xfrm>
        <a:graphic>
          <a:graphicData uri="http://schemas.openxmlformats.org/presentationml/2006/ole">
            <mc:AlternateContent xmlns:mc="http://schemas.openxmlformats.org/markup-compatibility/2006">
              <mc:Choice xmlns:v="urn:schemas-microsoft-com:vml" Requires="v">
                <p:oleObj spid="_x0000_s89147"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1752600" y="1981200"/>
                        <a:ext cx="882650" cy="70159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15480635"/>
              </p:ext>
            </p:extLst>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89148"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4794250" y="2371725"/>
                        <a:ext cx="114300" cy="177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15465959"/>
              </p:ext>
            </p:extLst>
          </p:nvPr>
        </p:nvGraphicFramePr>
        <p:xfrm>
          <a:off x="3124200" y="4572000"/>
          <a:ext cx="1617969" cy="706437"/>
        </p:xfrm>
        <a:graphic>
          <a:graphicData uri="http://schemas.openxmlformats.org/presentationml/2006/ole">
            <mc:AlternateContent xmlns:mc="http://schemas.openxmlformats.org/markup-compatibility/2006">
              <mc:Choice xmlns:v="urn:schemas-microsoft-com:vml" Requires="v">
                <p:oleObj spid="_x0000_s89149" name="Equation" r:id="rId7" imgW="901440" imgH="393480" progId="Equation.DSMT4">
                  <p:embed/>
                </p:oleObj>
              </mc:Choice>
              <mc:Fallback>
                <p:oleObj name="Equation" r:id="rId7" imgW="901440" imgH="393480" progId="Equation.DSMT4">
                  <p:embed/>
                  <p:pic>
                    <p:nvPicPr>
                      <p:cNvPr id="0" name=""/>
                      <p:cNvPicPr/>
                      <p:nvPr/>
                    </p:nvPicPr>
                    <p:blipFill>
                      <a:blip r:embed="rId8"/>
                      <a:stretch>
                        <a:fillRect/>
                      </a:stretch>
                    </p:blipFill>
                    <p:spPr>
                      <a:xfrm>
                        <a:off x="3124200" y="4572000"/>
                        <a:ext cx="1617969" cy="706437"/>
                      </a:xfrm>
                      <a:prstGeom prst="rect">
                        <a:avLst/>
                      </a:prstGeom>
                    </p:spPr>
                  </p:pic>
                </p:oleObj>
              </mc:Fallback>
            </mc:AlternateContent>
          </a:graphicData>
        </a:graphic>
      </p:graphicFrame>
    </p:spTree>
    <p:extLst>
      <p:ext uri="{BB962C8B-B14F-4D97-AF65-F5344CB8AC3E}">
        <p14:creationId xmlns:p14="http://schemas.microsoft.com/office/powerpoint/2010/main" val="28377808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it is time for you to practice.  Try the following problems and check your answers on the next slide.</a:t>
            </a:r>
          </a:p>
          <a:p>
            <a:pPr marL="109728" indent="0">
              <a:buNone/>
            </a:pPr>
            <a:r>
              <a:rPr lang="en-US" sz="2400" dirty="0" smtClean="0"/>
              <a:t>18.  </a:t>
            </a:r>
          </a:p>
          <a:p>
            <a:pPr marL="109728" indent="0">
              <a:buNone/>
            </a:pPr>
            <a:endParaRPr lang="en-US" sz="2400" dirty="0" smtClean="0"/>
          </a:p>
          <a:p>
            <a:pPr marL="109728" indent="0">
              <a:buNone/>
            </a:pPr>
            <a:endParaRPr lang="en-US" sz="2400" dirty="0"/>
          </a:p>
          <a:p>
            <a:pPr marL="109728" indent="0">
              <a:buNone/>
            </a:pPr>
            <a:r>
              <a:rPr lang="en-US" sz="2400" dirty="0" smtClean="0"/>
              <a:t>19.</a:t>
            </a:r>
          </a:p>
          <a:p>
            <a:pPr marL="109728" indent="0">
              <a:buNone/>
            </a:pPr>
            <a:endParaRPr lang="en-US" sz="2400" dirty="0" smtClean="0"/>
          </a:p>
          <a:p>
            <a:pPr marL="109728" indent="0">
              <a:buNone/>
            </a:pPr>
            <a:endParaRPr lang="en-US" sz="2400" dirty="0"/>
          </a:p>
          <a:p>
            <a:pPr marL="109728" indent="0">
              <a:buNone/>
            </a:pPr>
            <a:r>
              <a:rPr lang="en-US" sz="2400" dirty="0" smtClean="0"/>
              <a:t>20.</a:t>
            </a:r>
            <a:endParaRPr lang="en-US" sz="2400" dirty="0"/>
          </a:p>
        </p:txBody>
      </p:sp>
      <p:sp>
        <p:nvSpPr>
          <p:cNvPr id="3" name="Title 2"/>
          <p:cNvSpPr>
            <a:spLocks noGrp="1"/>
          </p:cNvSpPr>
          <p:nvPr>
            <p:ph type="title"/>
          </p:nvPr>
        </p:nvSpPr>
        <p:spPr/>
        <p:txBody>
          <a:bodyPr/>
          <a:lstStyle/>
          <a:p>
            <a:r>
              <a:rPr lang="en-US" dirty="0"/>
              <a:t>Practice </a:t>
            </a:r>
            <a:r>
              <a:rPr lang="en-US" dirty="0" smtClean="0"/>
              <a:t>Problems#18-20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25202458"/>
              </p:ext>
            </p:extLst>
          </p:nvPr>
        </p:nvGraphicFramePr>
        <p:xfrm>
          <a:off x="1676400" y="2667000"/>
          <a:ext cx="786375" cy="554037"/>
        </p:xfrm>
        <a:graphic>
          <a:graphicData uri="http://schemas.openxmlformats.org/presentationml/2006/ole">
            <mc:AlternateContent xmlns:mc="http://schemas.openxmlformats.org/markup-compatibility/2006">
              <mc:Choice xmlns:v="urn:schemas-microsoft-com:vml" Requires="v">
                <p:oleObj spid="_x0000_s90168"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1676400" y="2667000"/>
                        <a:ext cx="786375" cy="5540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93516691"/>
              </p:ext>
            </p:extLst>
          </p:nvPr>
        </p:nvGraphicFramePr>
        <p:xfrm>
          <a:off x="1676400" y="3733800"/>
          <a:ext cx="889000" cy="688975"/>
        </p:xfrm>
        <a:graphic>
          <a:graphicData uri="http://schemas.openxmlformats.org/presentationml/2006/ole">
            <mc:AlternateContent xmlns:mc="http://schemas.openxmlformats.org/markup-compatibility/2006">
              <mc:Choice xmlns:v="urn:schemas-microsoft-com:vml" Requires="v">
                <p:oleObj spid="_x0000_s90169" name="Equation" r:id="rId5" imgW="507960" imgH="393480" progId="Equation.DSMT4">
                  <p:embed/>
                </p:oleObj>
              </mc:Choice>
              <mc:Fallback>
                <p:oleObj name="Equation" r:id="rId5" imgW="507960" imgH="393480" progId="Equation.DSMT4">
                  <p:embed/>
                  <p:pic>
                    <p:nvPicPr>
                      <p:cNvPr id="0" name=""/>
                      <p:cNvPicPr/>
                      <p:nvPr/>
                    </p:nvPicPr>
                    <p:blipFill>
                      <a:blip r:embed="rId6"/>
                      <a:stretch>
                        <a:fillRect/>
                      </a:stretch>
                    </p:blipFill>
                    <p:spPr>
                      <a:xfrm>
                        <a:off x="1676400" y="3733800"/>
                        <a:ext cx="889000" cy="6889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67389629"/>
              </p:ext>
            </p:extLst>
          </p:nvPr>
        </p:nvGraphicFramePr>
        <p:xfrm>
          <a:off x="1676400" y="5029200"/>
          <a:ext cx="914860" cy="630237"/>
        </p:xfrm>
        <a:graphic>
          <a:graphicData uri="http://schemas.openxmlformats.org/presentationml/2006/ole">
            <mc:AlternateContent xmlns:mc="http://schemas.openxmlformats.org/markup-compatibility/2006">
              <mc:Choice xmlns:v="urn:schemas-microsoft-com:vml" Requires="v">
                <p:oleObj spid="_x0000_s90170" name="Equation" r:id="rId7" imgW="571320" imgH="393480" progId="Equation.DSMT4">
                  <p:embed/>
                </p:oleObj>
              </mc:Choice>
              <mc:Fallback>
                <p:oleObj name="Equation" r:id="rId7" imgW="571320" imgH="393480" progId="Equation.DSMT4">
                  <p:embed/>
                  <p:pic>
                    <p:nvPicPr>
                      <p:cNvPr id="0" name=""/>
                      <p:cNvPicPr/>
                      <p:nvPr/>
                    </p:nvPicPr>
                    <p:blipFill>
                      <a:blip r:embed="rId8"/>
                      <a:stretch>
                        <a:fillRect/>
                      </a:stretch>
                    </p:blipFill>
                    <p:spPr>
                      <a:xfrm>
                        <a:off x="1676400" y="5029200"/>
                        <a:ext cx="914860" cy="630237"/>
                      </a:xfrm>
                      <a:prstGeom prst="rect">
                        <a:avLst/>
                      </a:prstGeom>
                    </p:spPr>
                  </p:pic>
                </p:oleObj>
              </mc:Fallback>
            </mc:AlternateContent>
          </a:graphicData>
        </a:graphic>
      </p:graphicFrame>
    </p:spTree>
    <p:extLst>
      <p:ext uri="{BB962C8B-B14F-4D97-AF65-F5344CB8AC3E}">
        <p14:creationId xmlns:p14="http://schemas.microsoft.com/office/powerpoint/2010/main" val="543932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check your answers.  Write a sentence explaining any mistakes.</a:t>
            </a:r>
          </a:p>
          <a:p>
            <a:pPr marL="109728" indent="0">
              <a:buNone/>
            </a:pPr>
            <a:r>
              <a:rPr lang="en-US" sz="2400" dirty="0" smtClean="0"/>
              <a:t>18.  </a:t>
            </a:r>
            <a:r>
              <a:rPr lang="en-US" sz="2400" dirty="0" smtClean="0">
                <a:solidFill>
                  <a:srgbClr val="C00000"/>
                </a:solidFill>
              </a:rPr>
              <a:t>Borrow:</a:t>
            </a:r>
            <a:endParaRPr lang="en-US" sz="2400" dirty="0" smtClean="0"/>
          </a:p>
          <a:p>
            <a:pPr marL="109728" indent="0">
              <a:buNone/>
            </a:pPr>
            <a:endParaRPr lang="en-US" sz="2400" dirty="0" smtClean="0"/>
          </a:p>
          <a:p>
            <a:pPr marL="109728" indent="0">
              <a:buNone/>
            </a:pPr>
            <a:endParaRPr lang="en-US" sz="2400" dirty="0"/>
          </a:p>
          <a:p>
            <a:pPr marL="109728" indent="0">
              <a:buNone/>
            </a:pPr>
            <a:r>
              <a:rPr lang="en-US" sz="2400" dirty="0" smtClean="0"/>
              <a:t>19. </a:t>
            </a:r>
            <a:r>
              <a:rPr lang="en-US" sz="2400" dirty="0" smtClean="0">
                <a:solidFill>
                  <a:srgbClr val="C00000"/>
                </a:solidFill>
              </a:rPr>
              <a:t>Borrow:</a:t>
            </a:r>
            <a:endParaRPr lang="en-US" sz="2400" dirty="0" smtClean="0"/>
          </a:p>
          <a:p>
            <a:pPr marL="109728" indent="0">
              <a:buNone/>
            </a:pPr>
            <a:endParaRPr lang="en-US" sz="2400" dirty="0" smtClean="0"/>
          </a:p>
          <a:p>
            <a:pPr marL="109728" indent="0">
              <a:buNone/>
            </a:pPr>
            <a:endParaRPr lang="en-US" sz="2400" dirty="0"/>
          </a:p>
          <a:p>
            <a:pPr marL="109728" indent="0">
              <a:buNone/>
            </a:pPr>
            <a:r>
              <a:rPr lang="en-US" sz="2400" dirty="0" smtClean="0"/>
              <a:t>20. </a:t>
            </a:r>
            <a:r>
              <a:rPr lang="en-US" sz="2400" dirty="0">
                <a:solidFill>
                  <a:srgbClr val="C00000"/>
                </a:solidFill>
              </a:rPr>
              <a:t>N</a:t>
            </a:r>
            <a:r>
              <a:rPr lang="en-US" sz="2400" dirty="0" smtClean="0">
                <a:solidFill>
                  <a:srgbClr val="C00000"/>
                </a:solidFill>
              </a:rPr>
              <a:t>o need to borrow:</a:t>
            </a:r>
            <a:endParaRPr lang="en-US" sz="2400" dirty="0"/>
          </a:p>
        </p:txBody>
      </p:sp>
      <p:sp>
        <p:nvSpPr>
          <p:cNvPr id="3" name="Title 2"/>
          <p:cNvSpPr>
            <a:spLocks noGrp="1"/>
          </p:cNvSpPr>
          <p:nvPr>
            <p:ph type="title"/>
          </p:nvPr>
        </p:nvSpPr>
        <p:spPr/>
        <p:txBody>
          <a:bodyPr>
            <a:normAutofit fontScale="90000"/>
          </a:bodyPr>
          <a:lstStyle/>
          <a:p>
            <a:r>
              <a:rPr lang="en-US" dirty="0"/>
              <a:t>Practice </a:t>
            </a:r>
            <a:r>
              <a:rPr lang="en-US" dirty="0" smtClean="0"/>
              <a:t>Problems#18-20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91918693"/>
              </p:ext>
            </p:extLst>
          </p:nvPr>
        </p:nvGraphicFramePr>
        <p:xfrm>
          <a:off x="2819400" y="2362200"/>
          <a:ext cx="3571875" cy="554038"/>
        </p:xfrm>
        <a:graphic>
          <a:graphicData uri="http://schemas.openxmlformats.org/presentationml/2006/ole">
            <mc:AlternateContent xmlns:mc="http://schemas.openxmlformats.org/markup-compatibility/2006">
              <mc:Choice xmlns:v="urn:schemas-microsoft-com:vml" Requires="v">
                <p:oleObj spid="_x0000_s91189" name="Equation" r:id="rId3" imgW="2539800" imgH="393480" progId="Equation.DSMT4">
                  <p:embed/>
                </p:oleObj>
              </mc:Choice>
              <mc:Fallback>
                <p:oleObj name="Equation" r:id="rId3" imgW="2539800" imgH="393480" progId="Equation.DSMT4">
                  <p:embed/>
                  <p:pic>
                    <p:nvPicPr>
                      <p:cNvPr id="0" name=""/>
                      <p:cNvPicPr/>
                      <p:nvPr/>
                    </p:nvPicPr>
                    <p:blipFill>
                      <a:blip r:embed="rId4"/>
                      <a:stretch>
                        <a:fillRect/>
                      </a:stretch>
                    </p:blipFill>
                    <p:spPr>
                      <a:xfrm>
                        <a:off x="2819400" y="2362200"/>
                        <a:ext cx="3571875" cy="5540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19519347"/>
              </p:ext>
            </p:extLst>
          </p:nvPr>
        </p:nvGraphicFramePr>
        <p:xfrm>
          <a:off x="2819400" y="3505200"/>
          <a:ext cx="2733675" cy="688975"/>
        </p:xfrm>
        <a:graphic>
          <a:graphicData uri="http://schemas.openxmlformats.org/presentationml/2006/ole">
            <mc:AlternateContent xmlns:mc="http://schemas.openxmlformats.org/markup-compatibility/2006">
              <mc:Choice xmlns:v="urn:schemas-microsoft-com:vml" Requires="v">
                <p:oleObj spid="_x0000_s91190" name="Equation" r:id="rId5" imgW="1562040" imgH="393480" progId="Equation.DSMT4">
                  <p:embed/>
                </p:oleObj>
              </mc:Choice>
              <mc:Fallback>
                <p:oleObj name="Equation" r:id="rId5" imgW="1562040" imgH="393480" progId="Equation.DSMT4">
                  <p:embed/>
                  <p:pic>
                    <p:nvPicPr>
                      <p:cNvPr id="0" name=""/>
                      <p:cNvPicPr/>
                      <p:nvPr/>
                    </p:nvPicPr>
                    <p:blipFill>
                      <a:blip r:embed="rId6"/>
                      <a:stretch>
                        <a:fillRect/>
                      </a:stretch>
                    </p:blipFill>
                    <p:spPr>
                      <a:xfrm>
                        <a:off x="2819400" y="3505200"/>
                        <a:ext cx="2733675" cy="6889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72663606"/>
              </p:ext>
            </p:extLst>
          </p:nvPr>
        </p:nvGraphicFramePr>
        <p:xfrm>
          <a:off x="4724400" y="4800600"/>
          <a:ext cx="1584325" cy="630238"/>
        </p:xfrm>
        <a:graphic>
          <a:graphicData uri="http://schemas.openxmlformats.org/presentationml/2006/ole">
            <mc:AlternateContent xmlns:mc="http://schemas.openxmlformats.org/markup-compatibility/2006">
              <mc:Choice xmlns:v="urn:schemas-microsoft-com:vml" Requires="v">
                <p:oleObj spid="_x0000_s91191" name="Equation" r:id="rId7" imgW="990360" imgH="393480" progId="Equation.DSMT4">
                  <p:embed/>
                </p:oleObj>
              </mc:Choice>
              <mc:Fallback>
                <p:oleObj name="Equation" r:id="rId7" imgW="990360" imgH="393480" progId="Equation.DSMT4">
                  <p:embed/>
                  <p:pic>
                    <p:nvPicPr>
                      <p:cNvPr id="0" name=""/>
                      <p:cNvPicPr/>
                      <p:nvPr/>
                    </p:nvPicPr>
                    <p:blipFill>
                      <a:blip r:embed="rId8"/>
                      <a:stretch>
                        <a:fillRect/>
                      </a:stretch>
                    </p:blipFill>
                    <p:spPr>
                      <a:xfrm>
                        <a:off x="4724400" y="4800600"/>
                        <a:ext cx="1584325" cy="630238"/>
                      </a:xfrm>
                      <a:prstGeom prst="rect">
                        <a:avLst/>
                      </a:prstGeom>
                    </p:spPr>
                  </p:pic>
                </p:oleObj>
              </mc:Fallback>
            </mc:AlternateContent>
          </a:graphicData>
        </a:graphic>
      </p:graphicFrame>
    </p:spTree>
    <p:extLst>
      <p:ext uri="{BB962C8B-B14F-4D97-AF65-F5344CB8AC3E}">
        <p14:creationId xmlns:p14="http://schemas.microsoft.com/office/powerpoint/2010/main" val="2120860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number 1 can be written as a fraction where the numerator and denominator are the same.</a:t>
            </a:r>
          </a:p>
          <a:p>
            <a:r>
              <a:rPr lang="en-US" dirty="0" smtClean="0"/>
              <a:t>For example all of these are equal to one.</a:t>
            </a:r>
            <a:endParaRPr lang="en-US" dirty="0"/>
          </a:p>
        </p:txBody>
      </p:sp>
      <p:sp>
        <p:nvSpPr>
          <p:cNvPr id="3" name="Title 2"/>
          <p:cNvSpPr>
            <a:spLocks noGrp="1"/>
          </p:cNvSpPr>
          <p:nvPr>
            <p:ph type="title"/>
          </p:nvPr>
        </p:nvSpPr>
        <p:spPr/>
        <p:txBody>
          <a:bodyPr>
            <a:normAutofit/>
          </a:bodyPr>
          <a:lstStyle/>
          <a:p>
            <a:r>
              <a:rPr lang="en-US" dirty="0">
                <a:effectLst/>
              </a:rPr>
              <a:t>Special property of </a:t>
            </a:r>
            <a:r>
              <a:rPr lang="en-US" dirty="0" smtClean="0">
                <a:effectLst/>
              </a:rPr>
              <a:t>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68936059"/>
              </p:ext>
            </p:extLst>
          </p:nvPr>
        </p:nvGraphicFramePr>
        <p:xfrm>
          <a:off x="3047999" y="3810000"/>
          <a:ext cx="2081981" cy="838200"/>
        </p:xfrm>
        <a:graphic>
          <a:graphicData uri="http://schemas.openxmlformats.org/presentationml/2006/ole">
            <mc:AlternateContent xmlns:mc="http://schemas.openxmlformats.org/markup-compatibility/2006">
              <mc:Choice xmlns:v="urn:schemas-microsoft-com:vml" Requires="v">
                <p:oleObj spid="_x0000_s55342" name="Equation" r:id="rId3" imgW="977760" imgH="393480" progId="Equation.DSMT4">
                  <p:embed/>
                </p:oleObj>
              </mc:Choice>
              <mc:Fallback>
                <p:oleObj name="Equation" r:id="rId3" imgW="977760" imgH="393480" progId="Equation.DSMT4">
                  <p:embed/>
                  <p:pic>
                    <p:nvPicPr>
                      <p:cNvPr id="0" name=""/>
                      <p:cNvPicPr/>
                      <p:nvPr/>
                    </p:nvPicPr>
                    <p:blipFill>
                      <a:blip r:embed="rId4"/>
                      <a:stretch>
                        <a:fillRect/>
                      </a:stretch>
                    </p:blipFill>
                    <p:spPr>
                      <a:xfrm>
                        <a:off x="3047999" y="3810000"/>
                        <a:ext cx="2081981" cy="838200"/>
                      </a:xfrm>
                      <a:prstGeom prst="rect">
                        <a:avLst/>
                      </a:prstGeom>
                    </p:spPr>
                  </p:pic>
                </p:oleObj>
              </mc:Fallback>
            </mc:AlternateContent>
          </a:graphicData>
        </a:graphic>
      </p:graphicFrame>
    </p:spTree>
    <p:extLst>
      <p:ext uri="{BB962C8B-B14F-4D97-AF65-F5344CB8AC3E}">
        <p14:creationId xmlns:p14="http://schemas.microsoft.com/office/powerpoint/2010/main" val="23740335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Now it is time to see how much you have learned.  Take the following quiz.  Make sure to simplify all of your answers if possible and convert any improper fraction answers into mixed numbers.  Check your answers on the next slide and see how you did.  </a:t>
            </a:r>
            <a:r>
              <a:rPr lang="en-US" sz="3200" dirty="0"/>
              <a:t>G</a:t>
            </a:r>
            <a:r>
              <a:rPr lang="en-US" sz="3200" dirty="0" smtClean="0"/>
              <a:t>o over any mistakes with a tutor.</a:t>
            </a:r>
            <a:endParaRPr lang="en-US" sz="3200" dirty="0"/>
          </a:p>
        </p:txBody>
      </p:sp>
      <p:sp>
        <p:nvSpPr>
          <p:cNvPr id="3" name="Title 2"/>
          <p:cNvSpPr>
            <a:spLocks noGrp="1"/>
          </p:cNvSpPr>
          <p:nvPr>
            <p:ph type="title"/>
          </p:nvPr>
        </p:nvSpPr>
        <p:spPr/>
        <p:txBody>
          <a:bodyPr>
            <a:normAutofit fontScale="90000"/>
          </a:bodyPr>
          <a:lstStyle/>
          <a:p>
            <a:r>
              <a:rPr lang="en-US" dirty="0" smtClean="0"/>
              <a:t>Quiz:  Adding/Subtracting Fractions and Mixed Numbers</a:t>
            </a:r>
            <a:endParaRPr lang="en-US" dirty="0"/>
          </a:p>
        </p:txBody>
      </p:sp>
    </p:spTree>
    <p:extLst>
      <p:ext uri="{BB962C8B-B14F-4D97-AF65-F5344CB8AC3E}">
        <p14:creationId xmlns:p14="http://schemas.microsoft.com/office/powerpoint/2010/main" val="3056571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Quiz:  Adding/Subtracting Fractions and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35232750"/>
              </p:ext>
            </p:extLst>
          </p:nvPr>
        </p:nvGraphicFramePr>
        <p:xfrm>
          <a:off x="1436688" y="1447800"/>
          <a:ext cx="1095375" cy="706438"/>
        </p:xfrm>
        <a:graphic>
          <a:graphicData uri="http://schemas.openxmlformats.org/presentationml/2006/ole">
            <mc:AlternateContent xmlns:mc="http://schemas.openxmlformats.org/markup-compatibility/2006">
              <mc:Choice xmlns:v="urn:schemas-microsoft-com:vml" Requires="v">
                <p:oleObj spid="_x0000_s92222" name="Equation" r:id="rId3" imgW="609480" imgH="393480" progId="Equation.DSMT4">
                  <p:embed/>
                </p:oleObj>
              </mc:Choice>
              <mc:Fallback>
                <p:oleObj name="Equation" r:id="rId3" imgW="609480" imgH="393480" progId="Equation.DSMT4">
                  <p:embed/>
                  <p:pic>
                    <p:nvPicPr>
                      <p:cNvPr id="0" name=""/>
                      <p:cNvPicPr/>
                      <p:nvPr/>
                    </p:nvPicPr>
                    <p:blipFill>
                      <a:blip r:embed="rId4"/>
                      <a:stretch>
                        <a:fillRect/>
                      </a:stretch>
                    </p:blipFill>
                    <p:spPr>
                      <a:xfrm>
                        <a:off x="1436688" y="1447800"/>
                        <a:ext cx="1095375"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50816915"/>
              </p:ext>
            </p:extLst>
          </p:nvPr>
        </p:nvGraphicFramePr>
        <p:xfrm>
          <a:off x="4876800" y="1600200"/>
          <a:ext cx="806450" cy="641024"/>
        </p:xfrm>
        <a:graphic>
          <a:graphicData uri="http://schemas.openxmlformats.org/presentationml/2006/ole">
            <mc:AlternateContent xmlns:mc="http://schemas.openxmlformats.org/markup-compatibility/2006">
              <mc:Choice xmlns:v="urn:schemas-microsoft-com:vml" Requires="v">
                <p:oleObj spid="_x0000_s92223" name="Equation" r:id="rId5" imgW="495000" imgH="393480" progId="Equation.DSMT4">
                  <p:embed/>
                </p:oleObj>
              </mc:Choice>
              <mc:Fallback>
                <p:oleObj name="Equation" r:id="rId5" imgW="495000" imgH="393480" progId="Equation.DSMT4">
                  <p:embed/>
                  <p:pic>
                    <p:nvPicPr>
                      <p:cNvPr id="0" name=""/>
                      <p:cNvPicPr/>
                      <p:nvPr/>
                    </p:nvPicPr>
                    <p:blipFill>
                      <a:blip r:embed="rId6"/>
                      <a:stretch>
                        <a:fillRect/>
                      </a:stretch>
                    </p:blipFill>
                    <p:spPr>
                      <a:xfrm>
                        <a:off x="4876800" y="1600200"/>
                        <a:ext cx="806450" cy="64102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34885145"/>
              </p:ext>
            </p:extLst>
          </p:nvPr>
        </p:nvGraphicFramePr>
        <p:xfrm>
          <a:off x="1447800" y="3352800"/>
          <a:ext cx="894530" cy="630237"/>
        </p:xfrm>
        <a:graphic>
          <a:graphicData uri="http://schemas.openxmlformats.org/presentationml/2006/ole">
            <mc:AlternateContent xmlns:mc="http://schemas.openxmlformats.org/markup-compatibility/2006">
              <mc:Choice xmlns:v="urn:schemas-microsoft-com:vml" Requires="v">
                <p:oleObj spid="_x0000_s92224" name="Equation" r:id="rId7" imgW="558720" imgH="393480" progId="Equation.DSMT4">
                  <p:embed/>
                </p:oleObj>
              </mc:Choice>
              <mc:Fallback>
                <p:oleObj name="Equation" r:id="rId7" imgW="558720" imgH="393480" progId="Equation.DSMT4">
                  <p:embed/>
                  <p:pic>
                    <p:nvPicPr>
                      <p:cNvPr id="0" name=""/>
                      <p:cNvPicPr/>
                      <p:nvPr/>
                    </p:nvPicPr>
                    <p:blipFill>
                      <a:blip r:embed="rId8"/>
                      <a:stretch>
                        <a:fillRect/>
                      </a:stretch>
                    </p:blipFill>
                    <p:spPr>
                      <a:xfrm>
                        <a:off x="1447800" y="3352800"/>
                        <a:ext cx="894530" cy="63023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61780497"/>
              </p:ext>
            </p:extLst>
          </p:nvPr>
        </p:nvGraphicFramePr>
        <p:xfrm>
          <a:off x="4876800" y="3352800"/>
          <a:ext cx="1097832" cy="630237"/>
        </p:xfrm>
        <a:graphic>
          <a:graphicData uri="http://schemas.openxmlformats.org/presentationml/2006/ole">
            <mc:AlternateContent xmlns:mc="http://schemas.openxmlformats.org/markup-compatibility/2006">
              <mc:Choice xmlns:v="urn:schemas-microsoft-com:vml" Requires="v">
                <p:oleObj spid="_x0000_s92225" name="Equation" r:id="rId9" imgW="685800" imgH="393480" progId="Equation.DSMT4">
                  <p:embed/>
                </p:oleObj>
              </mc:Choice>
              <mc:Fallback>
                <p:oleObj name="Equation" r:id="rId9" imgW="685800" imgH="393480" progId="Equation.DSMT4">
                  <p:embed/>
                  <p:pic>
                    <p:nvPicPr>
                      <p:cNvPr id="0" name=""/>
                      <p:cNvPicPr/>
                      <p:nvPr/>
                    </p:nvPicPr>
                    <p:blipFill>
                      <a:blip r:embed="rId10"/>
                      <a:stretch>
                        <a:fillRect/>
                      </a:stretch>
                    </p:blipFill>
                    <p:spPr>
                      <a:xfrm>
                        <a:off x="4876800" y="3352800"/>
                        <a:ext cx="1097832" cy="630237"/>
                      </a:xfrm>
                      <a:prstGeom prst="rect">
                        <a:avLst/>
                      </a:prstGeom>
                    </p:spPr>
                  </p:pic>
                </p:oleObj>
              </mc:Fallback>
            </mc:AlternateContent>
          </a:graphicData>
        </a:graphic>
      </p:graphicFrame>
    </p:spTree>
    <p:extLst>
      <p:ext uri="{BB962C8B-B14F-4D97-AF65-F5344CB8AC3E}">
        <p14:creationId xmlns:p14="http://schemas.microsoft.com/office/powerpoint/2010/main" val="1275098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a:bodyPr>
          <a:lstStyle/>
          <a:p>
            <a:r>
              <a:rPr lang="en-US" sz="3200" dirty="0" smtClean="0"/>
              <a:t>Quiz (Answers):  Adding/Subtracting Fractions and Mixed Numbers</a:t>
            </a:r>
            <a:endParaRPr 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1367766117"/>
              </p:ext>
            </p:extLst>
          </p:nvPr>
        </p:nvGraphicFramePr>
        <p:xfrm>
          <a:off x="990600" y="1905000"/>
          <a:ext cx="2647950" cy="706438"/>
        </p:xfrm>
        <a:graphic>
          <a:graphicData uri="http://schemas.openxmlformats.org/presentationml/2006/ole">
            <mc:AlternateContent xmlns:mc="http://schemas.openxmlformats.org/markup-compatibility/2006">
              <mc:Choice xmlns:v="urn:schemas-microsoft-com:vml" Requires="v">
                <p:oleObj spid="_x0000_s93242" name="Equation" r:id="rId3" imgW="1473120" imgH="393480" progId="Equation.DSMT4">
                  <p:embed/>
                </p:oleObj>
              </mc:Choice>
              <mc:Fallback>
                <p:oleObj name="Equation" r:id="rId3" imgW="1473120" imgH="393480" progId="Equation.DSMT4">
                  <p:embed/>
                  <p:pic>
                    <p:nvPicPr>
                      <p:cNvPr id="0" name=""/>
                      <p:cNvPicPr/>
                      <p:nvPr/>
                    </p:nvPicPr>
                    <p:blipFill>
                      <a:blip r:embed="rId4"/>
                      <a:stretch>
                        <a:fillRect/>
                      </a:stretch>
                    </p:blipFill>
                    <p:spPr>
                      <a:xfrm>
                        <a:off x="990600" y="1905000"/>
                        <a:ext cx="264795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68619231"/>
              </p:ext>
            </p:extLst>
          </p:nvPr>
        </p:nvGraphicFramePr>
        <p:xfrm>
          <a:off x="5029200" y="1905000"/>
          <a:ext cx="1344612" cy="641350"/>
        </p:xfrm>
        <a:graphic>
          <a:graphicData uri="http://schemas.openxmlformats.org/presentationml/2006/ole">
            <mc:AlternateContent xmlns:mc="http://schemas.openxmlformats.org/markup-compatibility/2006">
              <mc:Choice xmlns:v="urn:schemas-microsoft-com:vml" Requires="v">
                <p:oleObj spid="_x0000_s93243" name="Equation" r:id="rId5" imgW="825480" imgH="393480" progId="Equation.DSMT4">
                  <p:embed/>
                </p:oleObj>
              </mc:Choice>
              <mc:Fallback>
                <p:oleObj name="Equation" r:id="rId5" imgW="825480" imgH="393480" progId="Equation.DSMT4">
                  <p:embed/>
                  <p:pic>
                    <p:nvPicPr>
                      <p:cNvPr id="0" name=""/>
                      <p:cNvPicPr/>
                      <p:nvPr/>
                    </p:nvPicPr>
                    <p:blipFill>
                      <a:blip r:embed="rId6"/>
                      <a:stretch>
                        <a:fillRect/>
                      </a:stretch>
                    </p:blipFill>
                    <p:spPr>
                      <a:xfrm>
                        <a:off x="5029200" y="1905000"/>
                        <a:ext cx="1344612" cy="641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8715907"/>
              </p:ext>
            </p:extLst>
          </p:nvPr>
        </p:nvGraphicFramePr>
        <p:xfrm>
          <a:off x="1219200" y="3886200"/>
          <a:ext cx="1644650" cy="630238"/>
        </p:xfrm>
        <a:graphic>
          <a:graphicData uri="http://schemas.openxmlformats.org/presentationml/2006/ole">
            <mc:AlternateContent xmlns:mc="http://schemas.openxmlformats.org/markup-compatibility/2006">
              <mc:Choice xmlns:v="urn:schemas-microsoft-com:vml" Requires="v">
                <p:oleObj spid="_x0000_s93244" name="Equation" r:id="rId7" imgW="1028520" imgH="393480" progId="Equation.DSMT4">
                  <p:embed/>
                </p:oleObj>
              </mc:Choice>
              <mc:Fallback>
                <p:oleObj name="Equation" r:id="rId7" imgW="1028520" imgH="393480" progId="Equation.DSMT4">
                  <p:embed/>
                  <p:pic>
                    <p:nvPicPr>
                      <p:cNvPr id="0" name=""/>
                      <p:cNvPicPr/>
                      <p:nvPr/>
                    </p:nvPicPr>
                    <p:blipFill>
                      <a:blip r:embed="rId8"/>
                      <a:stretch>
                        <a:fillRect/>
                      </a:stretch>
                    </p:blipFill>
                    <p:spPr>
                      <a:xfrm>
                        <a:off x="1219200" y="3886200"/>
                        <a:ext cx="1644650"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36372670"/>
              </p:ext>
            </p:extLst>
          </p:nvPr>
        </p:nvGraphicFramePr>
        <p:xfrm>
          <a:off x="4876800" y="3810000"/>
          <a:ext cx="1871662" cy="630238"/>
        </p:xfrm>
        <a:graphic>
          <a:graphicData uri="http://schemas.openxmlformats.org/presentationml/2006/ole">
            <mc:AlternateContent xmlns:mc="http://schemas.openxmlformats.org/markup-compatibility/2006">
              <mc:Choice xmlns:v="urn:schemas-microsoft-com:vml" Requires="v">
                <p:oleObj spid="_x0000_s93245" name="Equation" r:id="rId9" imgW="1168200" imgH="393480" progId="Equation.DSMT4">
                  <p:embed/>
                </p:oleObj>
              </mc:Choice>
              <mc:Fallback>
                <p:oleObj name="Equation" r:id="rId9" imgW="1168200" imgH="393480" progId="Equation.DSMT4">
                  <p:embed/>
                  <p:pic>
                    <p:nvPicPr>
                      <p:cNvPr id="0" name=""/>
                      <p:cNvPicPr/>
                      <p:nvPr/>
                    </p:nvPicPr>
                    <p:blipFill>
                      <a:blip r:embed="rId10"/>
                      <a:stretch>
                        <a:fillRect/>
                      </a:stretch>
                    </p:blipFill>
                    <p:spPr>
                      <a:xfrm>
                        <a:off x="4876800" y="3810000"/>
                        <a:ext cx="1871662" cy="630238"/>
                      </a:xfrm>
                      <a:prstGeom prst="rect">
                        <a:avLst/>
                      </a:prstGeom>
                    </p:spPr>
                  </p:pic>
                </p:oleObj>
              </mc:Fallback>
            </mc:AlternateContent>
          </a:graphicData>
        </a:graphic>
      </p:graphicFrame>
    </p:spTree>
    <p:extLst>
      <p:ext uri="{BB962C8B-B14F-4D97-AF65-F5344CB8AC3E}">
        <p14:creationId xmlns:p14="http://schemas.microsoft.com/office/powerpoint/2010/main" val="8532090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Answer the following questions.</a:t>
            </a:r>
          </a:p>
          <a:p>
            <a:pPr marL="109728" indent="0">
              <a:buNone/>
            </a:pPr>
            <a:r>
              <a:rPr lang="en-US" dirty="0" smtClean="0"/>
              <a:t>1.  What part of this GLA was most challenging for you?  Why do you think that is?</a:t>
            </a:r>
          </a:p>
          <a:p>
            <a:pPr marL="109728" indent="0">
              <a:buNone/>
            </a:pPr>
            <a:endParaRPr lang="en-US" dirty="0" smtClean="0"/>
          </a:p>
          <a:p>
            <a:pPr marL="109728" indent="0">
              <a:buNone/>
            </a:pPr>
            <a:endParaRPr lang="en-US" dirty="0"/>
          </a:p>
          <a:p>
            <a:pPr marL="109728" indent="0">
              <a:buNone/>
            </a:pPr>
            <a:r>
              <a:rPr lang="en-US" dirty="0" smtClean="0"/>
              <a:t>2.  What can you do to continue to improve on this topic?</a:t>
            </a:r>
            <a:endParaRPr lang="en-US" dirty="0"/>
          </a:p>
        </p:txBody>
      </p:sp>
      <p:sp>
        <p:nvSpPr>
          <p:cNvPr id="3" name="Title 2"/>
          <p:cNvSpPr>
            <a:spLocks noGrp="1"/>
          </p:cNvSpPr>
          <p:nvPr>
            <p:ph type="title"/>
          </p:nvPr>
        </p:nvSpPr>
        <p:spPr/>
        <p:txBody>
          <a:bodyPr/>
          <a:lstStyle/>
          <a:p>
            <a:r>
              <a:rPr lang="en-US" dirty="0" smtClean="0"/>
              <a:t>Self Reflection</a:t>
            </a:r>
            <a:endParaRPr lang="en-US" dirty="0"/>
          </a:p>
        </p:txBody>
      </p:sp>
    </p:spTree>
    <p:extLst>
      <p:ext uri="{BB962C8B-B14F-4D97-AF65-F5344CB8AC3E}">
        <p14:creationId xmlns:p14="http://schemas.microsoft.com/office/powerpoint/2010/main" val="101390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Look at the following fraction. </a:t>
            </a:r>
          </a:p>
          <a:p>
            <a:endParaRPr lang="en-US" dirty="0"/>
          </a:p>
          <a:p>
            <a:endParaRPr lang="en-US" dirty="0" smtClean="0"/>
          </a:p>
          <a:p>
            <a:pPr marL="109728" indent="0">
              <a:buNone/>
            </a:pPr>
            <a:r>
              <a:rPr lang="en-US" dirty="0" smtClean="0"/>
              <a:t>One rectangle is broken up into five equal parts, so the denominator is 5.  The number of parts that are shaded out of the five is the numerator.  Hence the numerator is two.</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41951341"/>
              </p:ext>
            </p:extLst>
          </p:nvPr>
        </p:nvGraphicFramePr>
        <p:xfrm>
          <a:off x="1143000" y="2286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56774161"/>
              </p:ext>
            </p:extLst>
          </p:nvPr>
        </p:nvGraphicFramePr>
        <p:xfrm>
          <a:off x="3962400" y="4572000"/>
          <a:ext cx="533400" cy="1377950"/>
        </p:xfrm>
        <a:graphic>
          <a:graphicData uri="http://schemas.openxmlformats.org/presentationml/2006/ole">
            <mc:AlternateContent xmlns:mc="http://schemas.openxmlformats.org/markup-compatibility/2006">
              <mc:Choice xmlns:v="urn:schemas-microsoft-com:vml" Requires="v">
                <p:oleObj spid="_x0000_s54317"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3962400" y="4572000"/>
                        <a:ext cx="533400" cy="1377950"/>
                      </a:xfrm>
                      <a:prstGeom prst="rect">
                        <a:avLst/>
                      </a:prstGeom>
                    </p:spPr>
                  </p:pic>
                </p:oleObj>
              </mc:Fallback>
            </mc:AlternateContent>
          </a:graphicData>
        </a:graphic>
      </p:graphicFrame>
    </p:spTree>
    <p:extLst>
      <p:ext uri="{BB962C8B-B14F-4D97-AF65-F5344CB8AC3E}">
        <p14:creationId xmlns:p14="http://schemas.microsoft.com/office/powerpoint/2010/main" val="2721936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What about this fraction? </a:t>
            </a:r>
          </a:p>
          <a:p>
            <a:endParaRPr lang="en-US" dirty="0"/>
          </a:p>
          <a:p>
            <a:endParaRPr lang="en-US" dirty="0" smtClean="0"/>
          </a:p>
          <a:p>
            <a:pPr marL="109728" indent="0">
              <a:buNone/>
            </a:pPr>
            <a:endParaRPr lang="en-US" dirty="0" smtClean="0"/>
          </a:p>
          <a:p>
            <a:pPr marL="109728" indent="0">
              <a:buNone/>
            </a:pPr>
            <a:r>
              <a:rPr lang="en-US" dirty="0" smtClean="0"/>
              <a:t>If you said      you would be wrong.  Remember the </a:t>
            </a:r>
          </a:p>
          <a:p>
            <a:pPr marL="109728" indent="0">
              <a:buNone/>
            </a:pPr>
            <a:endParaRPr lang="en-US" dirty="0"/>
          </a:p>
          <a:p>
            <a:pPr marL="109728" indent="0">
              <a:buNone/>
            </a:pPr>
            <a:r>
              <a:rPr lang="en-US" dirty="0" smtClean="0"/>
              <a:t>denominator represents the number of parts in </a:t>
            </a:r>
            <a:r>
              <a:rPr lang="en-US" u="sng" dirty="0" smtClean="0"/>
              <a:t>one</a:t>
            </a:r>
            <a:r>
              <a:rPr lang="en-US" dirty="0" smtClean="0"/>
              <a:t> whole.  Each rectangle is broken into only five parts, not ten.  So the denominator must remain five. There are 8 parts shaded so that is the numerator.  This is the fraction </a:t>
            </a:r>
          </a:p>
          <a:p>
            <a:pPr marL="109728" indent="0">
              <a:buNone/>
            </a:pPr>
            <a:endParaRPr lang="en-US" dirty="0"/>
          </a:p>
        </p:txBody>
      </p:sp>
      <p:sp>
        <p:nvSpPr>
          <p:cNvPr id="3" name="Title 2"/>
          <p:cNvSpPr>
            <a:spLocks noGrp="1"/>
          </p:cNvSpPr>
          <p:nvPr>
            <p:ph type="title"/>
          </p:nvPr>
        </p:nvSpPr>
        <p:spPr/>
        <p:txBody>
          <a:bodyPr/>
          <a:lstStyle/>
          <a:p>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44999765"/>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7330196"/>
              </p:ext>
            </p:extLst>
          </p:nvPr>
        </p:nvGraphicFramePr>
        <p:xfrm>
          <a:off x="2438400" y="2971800"/>
          <a:ext cx="381000" cy="738188"/>
        </p:xfrm>
        <a:graphic>
          <a:graphicData uri="http://schemas.openxmlformats.org/presentationml/2006/ole">
            <mc:AlternateContent xmlns:mc="http://schemas.openxmlformats.org/markup-compatibility/2006">
              <mc:Choice xmlns:v="urn:schemas-microsoft-com:vml" Requires="v">
                <p:oleObj spid="_x0000_s56410"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2438400" y="2971800"/>
                        <a:ext cx="381000" cy="738188"/>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9841638"/>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88370941"/>
              </p:ext>
            </p:extLst>
          </p:nvPr>
        </p:nvGraphicFramePr>
        <p:xfrm>
          <a:off x="5705475" y="5181600"/>
          <a:ext cx="298450" cy="838200"/>
        </p:xfrm>
        <a:graphic>
          <a:graphicData uri="http://schemas.openxmlformats.org/presentationml/2006/ole">
            <mc:AlternateContent xmlns:mc="http://schemas.openxmlformats.org/markup-compatibility/2006">
              <mc:Choice xmlns:v="urn:schemas-microsoft-com:vml" Requires="v">
                <p:oleObj spid="_x0000_s56411" name="Equation" r:id="rId5" imgW="139680" imgH="393480" progId="Equation.DSMT4">
                  <p:embed/>
                </p:oleObj>
              </mc:Choice>
              <mc:Fallback>
                <p:oleObj name="Equation" r:id="rId5" imgW="139680" imgH="393480" progId="Equation.DSMT4">
                  <p:embed/>
                  <p:pic>
                    <p:nvPicPr>
                      <p:cNvPr id="0" name="Object 6"/>
                      <p:cNvPicPr>
                        <a:picLocks noChangeAspect="1" noChangeArrowheads="1"/>
                      </p:cNvPicPr>
                      <p:nvPr/>
                    </p:nvPicPr>
                    <p:blipFill>
                      <a:blip r:embed="rId6"/>
                      <a:srcRect/>
                      <a:stretch>
                        <a:fillRect/>
                      </a:stretch>
                    </p:blipFill>
                    <p:spPr bwMode="auto">
                      <a:xfrm>
                        <a:off x="5705475" y="5181600"/>
                        <a:ext cx="298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3109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the previous fraction again.</a:t>
            </a:r>
          </a:p>
          <a:p>
            <a:endParaRPr lang="en-US" dirty="0"/>
          </a:p>
          <a:p>
            <a:endParaRPr lang="en-US" dirty="0" smtClean="0"/>
          </a:p>
          <a:p>
            <a:pPr marL="109728" indent="0">
              <a:buNone/>
            </a:pPr>
            <a:r>
              <a:rPr lang="en-US" sz="2200" dirty="0" smtClean="0"/>
              <a:t>Notice that the numerator 8 is larger than the denominator.  When that happens it is called an </a:t>
            </a:r>
            <a:r>
              <a:rPr lang="en-US" sz="2200" u="sng" dirty="0" smtClean="0"/>
              <a:t>Improper Fraction</a:t>
            </a:r>
            <a:r>
              <a:rPr lang="en-US" sz="2200" dirty="0" smtClean="0"/>
              <a:t>. If you look at the drawing, do you notice that it is one rectangle plus     of a rectangle.  We can think of </a:t>
            </a:r>
            <a:br>
              <a:rPr lang="en-US" sz="2200" dirty="0" smtClean="0"/>
            </a:br>
            <a:r>
              <a:rPr lang="en-US" sz="2200" dirty="0" smtClean="0"/>
              <a:t/>
            </a:r>
            <a:br>
              <a:rPr lang="en-US" sz="2200" dirty="0" smtClean="0"/>
            </a:br>
            <a:r>
              <a:rPr lang="en-US" sz="2200" dirty="0" smtClean="0"/>
              <a:t>this as the </a:t>
            </a:r>
            <a:r>
              <a:rPr lang="en-US" sz="2200" u="sng" dirty="0" smtClean="0"/>
              <a:t>mixed number</a:t>
            </a:r>
            <a:r>
              <a:rPr lang="en-US" sz="2200" dirty="0" smtClean="0"/>
              <a:t>        or     .  Notice that </a:t>
            </a:r>
            <a:br>
              <a:rPr lang="en-US" sz="2200" dirty="0" smtClean="0"/>
            </a:br>
            <a:r>
              <a:rPr lang="en-US" sz="2200" dirty="0" smtClean="0"/>
              <a:t/>
            </a:r>
            <a:br>
              <a:rPr lang="en-US" sz="2200" dirty="0" smtClean="0"/>
            </a:br>
            <a:r>
              <a:rPr lang="en-US" sz="2200" dirty="0" smtClean="0"/>
              <a:t>improper fractions like     can also be written as mixed numbers.</a:t>
            </a:r>
            <a:endParaRPr lang="en-US" sz="2200" dirty="0"/>
          </a:p>
        </p:txBody>
      </p:sp>
      <p:sp>
        <p:nvSpPr>
          <p:cNvPr id="3" name="Title 2"/>
          <p:cNvSpPr>
            <a:spLocks noGrp="1"/>
          </p:cNvSpPr>
          <p:nvPr>
            <p:ph type="title"/>
          </p:nvPr>
        </p:nvSpPr>
        <p:spPr/>
        <p:txBody>
          <a:bodyPr>
            <a:normAutofit fontScale="90000"/>
          </a:bodyPr>
          <a:lstStyle/>
          <a:p>
            <a:r>
              <a:rPr lang="en-US" dirty="0" smtClean="0"/>
              <a:t>Understanding Fractions and Mixed Numbers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07937222"/>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04100854"/>
              </p:ext>
            </p:extLst>
          </p:nvPr>
        </p:nvGraphicFramePr>
        <p:xfrm>
          <a:off x="3657600" y="3733800"/>
          <a:ext cx="228600" cy="644237"/>
        </p:xfrm>
        <a:graphic>
          <a:graphicData uri="http://schemas.openxmlformats.org/presentationml/2006/ole">
            <mc:AlternateContent xmlns:mc="http://schemas.openxmlformats.org/markup-compatibility/2006">
              <mc:Choice xmlns:v="urn:schemas-microsoft-com:vml" Requires="v">
                <p:oleObj spid="_x0000_s57572"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3657600" y="3733800"/>
                        <a:ext cx="228600" cy="644237"/>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30918680"/>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23116691"/>
              </p:ext>
            </p:extLst>
          </p:nvPr>
        </p:nvGraphicFramePr>
        <p:xfrm>
          <a:off x="3886200" y="4953000"/>
          <a:ext cx="244186" cy="685800"/>
        </p:xfrm>
        <a:graphic>
          <a:graphicData uri="http://schemas.openxmlformats.org/presentationml/2006/ole">
            <mc:AlternateContent xmlns:mc="http://schemas.openxmlformats.org/markup-compatibility/2006">
              <mc:Choice xmlns:v="urn:schemas-microsoft-com:vml" Requires="v">
                <p:oleObj spid="_x0000_s57573" name="Equation" r:id="rId5" imgW="139680" imgH="393480" progId="Equation.DSMT4">
                  <p:embed/>
                </p:oleObj>
              </mc:Choice>
              <mc:Fallback>
                <p:oleObj name="Equation" r:id="rId5" imgW="139680" imgH="393480" progId="Equation.DSMT4">
                  <p:embed/>
                  <p:pic>
                    <p:nvPicPr>
                      <p:cNvPr id="0" name=""/>
                      <p:cNvPicPr>
                        <a:picLocks noChangeAspect="1" noChangeArrowheads="1"/>
                      </p:cNvPicPr>
                      <p:nvPr/>
                    </p:nvPicPr>
                    <p:blipFill>
                      <a:blip r:embed="rId6"/>
                      <a:srcRect/>
                      <a:stretch>
                        <a:fillRect/>
                      </a:stretch>
                    </p:blipFill>
                    <p:spPr bwMode="auto">
                      <a:xfrm>
                        <a:off x="3886200" y="4953000"/>
                        <a:ext cx="244186" cy="6858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23782151"/>
              </p:ext>
            </p:extLst>
          </p:nvPr>
        </p:nvGraphicFramePr>
        <p:xfrm>
          <a:off x="4191000" y="4343400"/>
          <a:ext cx="519112" cy="644525"/>
        </p:xfrm>
        <a:graphic>
          <a:graphicData uri="http://schemas.openxmlformats.org/presentationml/2006/ole">
            <mc:AlternateContent xmlns:mc="http://schemas.openxmlformats.org/markup-compatibility/2006">
              <mc:Choice xmlns:v="urn:schemas-microsoft-com:vml" Requires="v">
                <p:oleObj spid="_x0000_s57574" name="Equation" r:id="rId7" imgW="317160" imgH="393480" progId="Equation.DSMT4">
                  <p:embed/>
                </p:oleObj>
              </mc:Choice>
              <mc:Fallback>
                <p:oleObj name="Equation" r:id="rId7" imgW="317160" imgH="393480" progId="Equation.DSMT4">
                  <p:embed/>
                  <p:pic>
                    <p:nvPicPr>
                      <p:cNvPr id="0" name="Object 6"/>
                      <p:cNvPicPr>
                        <a:picLocks noChangeAspect="1" noChangeArrowheads="1"/>
                      </p:cNvPicPr>
                      <p:nvPr/>
                    </p:nvPicPr>
                    <p:blipFill>
                      <a:blip r:embed="rId8"/>
                      <a:srcRect/>
                      <a:stretch>
                        <a:fillRect/>
                      </a:stretch>
                    </p:blipFill>
                    <p:spPr bwMode="auto">
                      <a:xfrm>
                        <a:off x="4191000" y="4343400"/>
                        <a:ext cx="5191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40377296"/>
              </p:ext>
            </p:extLst>
          </p:nvPr>
        </p:nvGraphicFramePr>
        <p:xfrm>
          <a:off x="5181600" y="4343400"/>
          <a:ext cx="331787" cy="644525"/>
        </p:xfrm>
        <a:graphic>
          <a:graphicData uri="http://schemas.openxmlformats.org/presentationml/2006/ole">
            <mc:AlternateContent xmlns:mc="http://schemas.openxmlformats.org/markup-compatibility/2006">
              <mc:Choice xmlns:v="urn:schemas-microsoft-com:vml" Requires="v">
                <p:oleObj spid="_x0000_s57575" name="Equation" r:id="rId9" imgW="203040" imgH="393480" progId="Equation.DSMT4">
                  <p:embed/>
                </p:oleObj>
              </mc:Choice>
              <mc:Fallback>
                <p:oleObj name="Equation" r:id="rId9" imgW="203040" imgH="393480" progId="Equation.DSMT4">
                  <p:embed/>
                  <p:pic>
                    <p:nvPicPr>
                      <p:cNvPr id="0" name="Object 4"/>
                      <p:cNvPicPr>
                        <a:picLocks noChangeAspect="1" noChangeArrowheads="1"/>
                      </p:cNvPicPr>
                      <p:nvPr/>
                    </p:nvPicPr>
                    <p:blipFill>
                      <a:blip r:embed="rId10"/>
                      <a:srcRect/>
                      <a:stretch>
                        <a:fillRect/>
                      </a:stretch>
                    </p:blipFill>
                    <p:spPr bwMode="auto">
                      <a:xfrm>
                        <a:off x="5181600" y="4343400"/>
                        <a:ext cx="3317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15709497"/>
              </p:ext>
            </p:extLst>
          </p:nvPr>
        </p:nvGraphicFramePr>
        <p:xfrm>
          <a:off x="5029200" y="5562600"/>
          <a:ext cx="968375" cy="836511"/>
        </p:xfrm>
        <a:graphic>
          <a:graphicData uri="http://schemas.openxmlformats.org/presentationml/2006/ole">
            <mc:AlternateContent xmlns:mc="http://schemas.openxmlformats.org/markup-compatibility/2006">
              <mc:Choice xmlns:v="urn:schemas-microsoft-com:vml" Requires="v">
                <p:oleObj spid="_x0000_s57576" name="Equation" r:id="rId11" imgW="457200" imgH="393480" progId="Equation.DSMT4">
                  <p:embed/>
                </p:oleObj>
              </mc:Choice>
              <mc:Fallback>
                <p:oleObj name="Equation" r:id="rId11" imgW="457200" imgH="393480" progId="Equation.DSMT4">
                  <p:embed/>
                  <p:pic>
                    <p:nvPicPr>
                      <p:cNvPr id="0" name="Object 8"/>
                      <p:cNvPicPr>
                        <a:picLocks noChangeAspect="1" noChangeArrowheads="1"/>
                      </p:cNvPicPr>
                      <p:nvPr/>
                    </p:nvPicPr>
                    <p:blipFill>
                      <a:blip r:embed="rId12"/>
                      <a:srcRect/>
                      <a:stretch>
                        <a:fillRect/>
                      </a:stretch>
                    </p:blipFill>
                    <p:spPr bwMode="auto">
                      <a:xfrm>
                        <a:off x="5029200" y="5562600"/>
                        <a:ext cx="968375" cy="8365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0613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review how to convert an improper fraction into a mixed number.</a:t>
            </a:r>
          </a:p>
          <a:p>
            <a:r>
              <a:rPr lang="en-US" dirty="0" smtClean="0"/>
              <a:t>Simply divide the denominator into the numerator.  The quotient is the whole part and the remainder is the numerator of your mixed number.</a:t>
            </a:r>
          </a:p>
          <a:p>
            <a:r>
              <a:rPr lang="en-US" dirty="0" smtClean="0"/>
              <a:t>For example      means          .  Using long division we get that 7 goes into 18 twice with 4 left over as the remainder.  Hence </a:t>
            </a:r>
            <a:endParaRPr lang="en-US" dirty="0"/>
          </a:p>
        </p:txBody>
      </p:sp>
      <p:sp>
        <p:nvSpPr>
          <p:cNvPr id="3" name="Title 2"/>
          <p:cNvSpPr>
            <a:spLocks noGrp="1"/>
          </p:cNvSpPr>
          <p:nvPr>
            <p:ph type="title"/>
          </p:nvPr>
        </p:nvSpPr>
        <p:spPr/>
        <p:txBody>
          <a:bodyPr>
            <a:normAutofit fontScale="90000"/>
          </a:bodyPr>
          <a:lstStyle/>
          <a:p>
            <a:r>
              <a:rPr lang="en-US" dirty="0"/>
              <a:t>Understanding Fractions and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621782315"/>
              </p:ext>
            </p:extLst>
          </p:nvPr>
        </p:nvGraphicFramePr>
        <p:xfrm>
          <a:off x="3124200" y="4038600"/>
          <a:ext cx="355600" cy="688975"/>
        </p:xfrm>
        <a:graphic>
          <a:graphicData uri="http://schemas.openxmlformats.org/presentationml/2006/ole">
            <mc:AlternateContent xmlns:mc="http://schemas.openxmlformats.org/markup-compatibility/2006">
              <mc:Choice xmlns:v="urn:schemas-microsoft-com:vml" Requires="v">
                <p:oleObj spid="_x0000_s94242"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124200" y="4038600"/>
                        <a:ext cx="355600" cy="6889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3284492"/>
              </p:ext>
            </p:extLst>
          </p:nvPr>
        </p:nvGraphicFramePr>
        <p:xfrm>
          <a:off x="4953000" y="4114800"/>
          <a:ext cx="822552" cy="371475"/>
        </p:xfrm>
        <a:graphic>
          <a:graphicData uri="http://schemas.openxmlformats.org/presentationml/2006/ole">
            <mc:AlternateContent xmlns:mc="http://schemas.openxmlformats.org/markup-compatibility/2006">
              <mc:Choice xmlns:v="urn:schemas-microsoft-com:vml" Requires="v">
                <p:oleObj spid="_x0000_s94243" name="Equation" r:id="rId5" imgW="393480" imgH="177480" progId="Equation.DSMT4">
                  <p:embed/>
                </p:oleObj>
              </mc:Choice>
              <mc:Fallback>
                <p:oleObj name="Equation" r:id="rId5" imgW="393480" imgH="177480" progId="Equation.DSMT4">
                  <p:embed/>
                  <p:pic>
                    <p:nvPicPr>
                      <p:cNvPr id="0" name=""/>
                      <p:cNvPicPr/>
                      <p:nvPr/>
                    </p:nvPicPr>
                    <p:blipFill>
                      <a:blip r:embed="rId6"/>
                      <a:stretch>
                        <a:fillRect/>
                      </a:stretch>
                    </p:blipFill>
                    <p:spPr>
                      <a:xfrm>
                        <a:off x="4953000" y="4114800"/>
                        <a:ext cx="822552" cy="3714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46024580"/>
              </p:ext>
            </p:extLst>
          </p:nvPr>
        </p:nvGraphicFramePr>
        <p:xfrm>
          <a:off x="3814763" y="5334000"/>
          <a:ext cx="955675" cy="688975"/>
        </p:xfrm>
        <a:graphic>
          <a:graphicData uri="http://schemas.openxmlformats.org/presentationml/2006/ole">
            <mc:AlternateContent xmlns:mc="http://schemas.openxmlformats.org/markup-compatibility/2006">
              <mc:Choice xmlns:v="urn:schemas-microsoft-com:vml" Requires="v">
                <p:oleObj spid="_x0000_s94244" name="Equation" r:id="rId7" imgW="545760" imgH="393480" progId="Equation.DSMT4">
                  <p:embed/>
                </p:oleObj>
              </mc:Choice>
              <mc:Fallback>
                <p:oleObj name="Equation" r:id="rId7" imgW="545760" imgH="393480" progId="Equation.DSMT4">
                  <p:embed/>
                  <p:pic>
                    <p:nvPicPr>
                      <p:cNvPr id="0" name="Object 3"/>
                      <p:cNvPicPr>
                        <a:picLocks noChangeAspect="1" noChangeArrowheads="1"/>
                      </p:cNvPicPr>
                      <p:nvPr/>
                    </p:nvPicPr>
                    <p:blipFill>
                      <a:blip r:embed="rId8"/>
                      <a:srcRect/>
                      <a:stretch>
                        <a:fillRect/>
                      </a:stretch>
                    </p:blipFill>
                    <p:spPr bwMode="auto">
                      <a:xfrm>
                        <a:off x="3814763" y="5334000"/>
                        <a:ext cx="9556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81690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1161</TotalTime>
  <Words>2655</Words>
  <Application>Microsoft Office PowerPoint</Application>
  <PresentationFormat>On-screen Show (4:3)</PresentationFormat>
  <Paragraphs>347</Paragraphs>
  <Slides>53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Concourse</vt:lpstr>
      <vt:lpstr>Equation</vt:lpstr>
      <vt:lpstr>Adding and Subtracting Fractions</vt:lpstr>
      <vt:lpstr>GLA Objective:</vt:lpstr>
      <vt:lpstr>Segment 1: Definition of a fraction.</vt:lpstr>
      <vt:lpstr>Segment 1: Definition of a fraction.</vt:lpstr>
      <vt:lpstr>Special property of 1</vt:lpstr>
      <vt:lpstr>Understanding Fractions</vt:lpstr>
      <vt:lpstr>Understanding Fractions</vt:lpstr>
      <vt:lpstr>Understanding Fractions and Mixed Numbers</vt:lpstr>
      <vt:lpstr>Understanding Fractions and Mixed Numbers</vt:lpstr>
      <vt:lpstr>Understanding Fractions and Mixed Numbers</vt:lpstr>
      <vt:lpstr>Practice Problems #1-4</vt:lpstr>
      <vt:lpstr>Practice Problems #1-4 (Answers)</vt:lpstr>
      <vt:lpstr>Segment 2:  So how do we Add Fractions?</vt:lpstr>
      <vt:lpstr>So how do we Add Fractions?</vt:lpstr>
      <vt:lpstr>So how do we Add Fractions?</vt:lpstr>
      <vt:lpstr>So how do we Add Fractions?</vt:lpstr>
      <vt:lpstr>So how do we Add Fractions?</vt:lpstr>
      <vt:lpstr>Segment 3:  (LCD) Lowest Common Denominator</vt:lpstr>
      <vt:lpstr>Example #1.  Finding the LCD?</vt:lpstr>
      <vt:lpstr>Example #2.  Finding the LCD?</vt:lpstr>
      <vt:lpstr>Practice Problems #5-7</vt:lpstr>
      <vt:lpstr>Practice Problems #5-7 (Answers)</vt:lpstr>
      <vt:lpstr>Segment 4:  Equivalent Fractions</vt:lpstr>
      <vt:lpstr>Equivalent Fractions</vt:lpstr>
      <vt:lpstr>Equivalent Fractions</vt:lpstr>
      <vt:lpstr>Example #3 – Equivalent Fractions</vt:lpstr>
      <vt:lpstr>Example #3 – Equivalent Fractions</vt:lpstr>
      <vt:lpstr>Example #4 – Equivalent Fractions</vt:lpstr>
      <vt:lpstr>Example #4 – Equivalent Fractions</vt:lpstr>
      <vt:lpstr>Practice Problems #8-10</vt:lpstr>
      <vt:lpstr>Practice Problems #8-10 (Answers)</vt:lpstr>
      <vt:lpstr>Segment 5:  Adding and Subtracting Fractions</vt:lpstr>
      <vt:lpstr>Example #5 : Adding Fractions</vt:lpstr>
      <vt:lpstr>Example #6 : Subtracting Fractions</vt:lpstr>
      <vt:lpstr>Example #7 : Adding Fractions</vt:lpstr>
      <vt:lpstr>Practice Problems #11-14</vt:lpstr>
      <vt:lpstr>Practice Problems #11-14 (Answers)</vt:lpstr>
      <vt:lpstr>Segment 6:  Adding Mixed Numbers</vt:lpstr>
      <vt:lpstr>Example #8 – Adding Mixed Numbers</vt:lpstr>
      <vt:lpstr>Example #9 – Adding Mixed Numbers</vt:lpstr>
      <vt:lpstr>Practice Problems#15-17</vt:lpstr>
      <vt:lpstr>Practice Problems#15-17 (Answers)</vt:lpstr>
      <vt:lpstr>Segment 7:  Subtracting Mixed Numbers</vt:lpstr>
      <vt:lpstr>Example #10: Subtracting Mixed Numbers</vt:lpstr>
      <vt:lpstr>Example #10: Subtracting Mixed Numbers</vt:lpstr>
      <vt:lpstr>Example #11: Subtracting Mixed Numbers</vt:lpstr>
      <vt:lpstr>Example #12: Subtracting Mixed Numbers</vt:lpstr>
      <vt:lpstr>Practice Problems#18-20</vt:lpstr>
      <vt:lpstr>Practice Problems#18-20 (Answers)</vt:lpstr>
      <vt:lpstr>Quiz:  Adding/Subtracting Fractions and Mixed Numbers</vt:lpstr>
      <vt:lpstr>Quiz:  Adding/Subtracting Fractions and Mixed Numbers</vt:lpstr>
      <vt:lpstr>Quiz (Answers):  Adding/Subtracting Fractions and Mixed Numbers</vt:lpstr>
      <vt:lpstr>Self Reflection</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Windows User</cp:lastModifiedBy>
  <cp:revision>112</cp:revision>
  <dcterms:created xsi:type="dcterms:W3CDTF">2013-04-13T19:36:55Z</dcterms:created>
  <dcterms:modified xsi:type="dcterms:W3CDTF">2013-08-18T00:10:48Z</dcterms:modified>
</cp:coreProperties>
</file>