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9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EC812A7-78B9-40E7-AF6B-69202257E1C9}" type="datetimeFigureOut">
              <a:rPr lang="en-US" smtClean="0"/>
              <a:t>8/10/2013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CA5304-2CF2-4BB3-8C14-40CA164DD942}"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C812A7-78B9-40E7-AF6B-69202257E1C9}" type="datetimeFigureOut">
              <a:rPr lang="en-US" smtClean="0"/>
              <a:t>8/10/2013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ECA5304-2CF2-4BB3-8C14-40CA164DD942}"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C812A7-78B9-40E7-AF6B-69202257E1C9}" type="datetimeFigureOut">
              <a:rPr lang="en-US" smtClean="0"/>
              <a:t>8/10/2013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EC812A7-78B9-40E7-AF6B-69202257E1C9}" type="datetimeFigureOut">
              <a:rPr lang="en-US" smtClean="0"/>
              <a:t>8/10/2013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ECA5304-2CF2-4BB3-8C14-40CA164DD942}"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t>8/10/2013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ECA5304-2CF2-4BB3-8C14-40CA164DD942}"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EC812A7-78B9-40E7-AF6B-69202257E1C9}" type="datetimeFigureOut">
              <a:rPr lang="en-US" smtClean="0"/>
              <a:t>8/10/2013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A5304-2CF2-4BB3-8C14-40CA164DD942}"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EC812A7-78B9-40E7-AF6B-69202257E1C9}" type="datetimeFigureOut">
              <a:rPr lang="en-US" smtClean="0"/>
              <a:t>8/10/2013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ECA5304-2CF2-4BB3-8C14-40CA164DD942}"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C812A7-78B9-40E7-AF6B-69202257E1C9}" type="datetimeFigureOut">
              <a:rPr lang="en-US" smtClean="0"/>
              <a:t>8/10/2013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ECA5304-2CF2-4BB3-8C14-40CA164DD9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EC812A7-78B9-40E7-AF6B-69202257E1C9}" type="datetimeFigureOut">
              <a:rPr lang="en-US" smtClean="0"/>
              <a:t>8/10/2013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ECA5304-2CF2-4BB3-8C14-40CA164DD9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ECA5304-2CF2-4BB3-8C14-40CA164DD942}"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EC812A7-78B9-40E7-AF6B-69202257E1C9}" type="datetimeFigureOut">
              <a:rPr lang="en-US" smtClean="0"/>
              <a:t>8/10/2013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ECA5304-2CF2-4BB3-8C14-40CA164DD942}"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EC812A7-78B9-40E7-AF6B-69202257E1C9}" type="datetimeFigureOut">
              <a:rPr lang="en-US" smtClean="0"/>
              <a:t>8/10/2013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EC812A7-78B9-40E7-AF6B-69202257E1C9}" type="datetimeFigureOut">
              <a:rPr lang="en-US" smtClean="0"/>
              <a:t>8/10/2013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ECA5304-2CF2-4BB3-8C14-40CA164DD942}"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sz="4400" b="1" dirty="0" smtClean="0"/>
          </a:p>
          <a:p>
            <a:endParaRPr lang="en-US" sz="4400" dirty="0"/>
          </a:p>
        </p:txBody>
      </p:sp>
      <p:sp>
        <p:nvSpPr>
          <p:cNvPr id="2" name="Title 1"/>
          <p:cNvSpPr>
            <a:spLocks noGrp="1"/>
          </p:cNvSpPr>
          <p:nvPr>
            <p:ph type="ctrTitle"/>
          </p:nvPr>
        </p:nvSpPr>
        <p:spPr/>
        <p:txBody>
          <a:bodyPr>
            <a:normAutofit/>
          </a:bodyPr>
          <a:lstStyle/>
          <a:p>
            <a:r>
              <a:rPr lang="en-US" sz="6000" dirty="0" smtClean="0"/>
              <a:t>Mixture Problems</a:t>
            </a:r>
            <a:endParaRPr lang="en-US" sz="6000" dirty="0"/>
          </a:p>
        </p:txBody>
      </p:sp>
      <p:sp>
        <p:nvSpPr>
          <p:cNvPr id="4" name="TextBox 3"/>
          <p:cNvSpPr txBox="1"/>
          <p:nvPr/>
        </p:nvSpPr>
        <p:spPr>
          <a:xfrm>
            <a:off x="457200" y="2971800"/>
            <a:ext cx="8229600" cy="3416320"/>
          </a:xfrm>
          <a:prstGeom prst="rect">
            <a:avLst/>
          </a:prstGeom>
          <a:noFill/>
        </p:spPr>
        <p:txBody>
          <a:bodyPr wrap="square" rtlCol="0">
            <a:spAutoFit/>
          </a:bodyPr>
          <a:lstStyle/>
          <a:p>
            <a:r>
              <a:rPr lang="en-US" sz="3600" dirty="0" smtClean="0"/>
              <a:t>Before you get started, have some paper and pencil handy to work on </a:t>
            </a:r>
          </a:p>
          <a:p>
            <a:r>
              <a:rPr lang="en-US" sz="3600" dirty="0" smtClean="0"/>
              <a:t>the problems presented in the slides.</a:t>
            </a:r>
          </a:p>
          <a:p>
            <a:endParaRPr lang="en-US" sz="3600" dirty="0"/>
          </a:p>
          <a:p>
            <a:r>
              <a:rPr lang="en-US" sz="3600" dirty="0" smtClean="0"/>
              <a:t>Remember to ask a tutor for help if </a:t>
            </a:r>
          </a:p>
          <a:p>
            <a:r>
              <a:rPr lang="en-US" sz="3600" dirty="0" smtClean="0"/>
              <a:t>you get stuck.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sz="quarter" idx="1"/>
          </p:nvPr>
        </p:nvSpPr>
        <p:spPr/>
        <p:txBody>
          <a:bodyPr/>
          <a:lstStyle/>
          <a:p>
            <a:pPr marL="0" indent="0">
              <a:buNone/>
            </a:pPr>
            <a:r>
              <a:rPr lang="en-US" dirty="0" smtClean="0"/>
              <a:t>Let’s start filling in the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37476371"/>
              </p:ext>
            </p:extLst>
          </p:nvPr>
        </p:nvGraphicFramePr>
        <p:xfrm>
          <a:off x="457200" y="2438400"/>
          <a:ext cx="8153400" cy="2667000"/>
        </p:xfrm>
        <a:graphic>
          <a:graphicData uri="http://schemas.openxmlformats.org/drawingml/2006/table">
            <a:tbl>
              <a:tblPr firstRow="1" bandRow="1">
                <a:tableStyleId>{5C22544A-7EE6-4342-B048-85BDC9FD1C3A}</a:tableStyleId>
              </a:tblPr>
              <a:tblGrid>
                <a:gridCol w="2038350"/>
                <a:gridCol w="2038350"/>
                <a:gridCol w="2038350"/>
                <a:gridCol w="2038350"/>
              </a:tblGrid>
              <a:tr h="666750">
                <a:tc>
                  <a:txBody>
                    <a:bodyPr/>
                    <a:lstStyle/>
                    <a:p>
                      <a:endParaRPr lang="en-US" dirty="0"/>
                    </a:p>
                  </a:txBody>
                  <a:tcPr/>
                </a:tc>
                <a:tc>
                  <a:txBody>
                    <a:bodyPr/>
                    <a:lstStyle/>
                    <a:p>
                      <a:pPr algn="ctr"/>
                      <a:r>
                        <a:rPr lang="en-US" sz="2000" dirty="0" smtClean="0"/>
                        <a:t>Amount</a:t>
                      </a:r>
                      <a:endParaRPr lang="en-US" sz="2000" dirty="0"/>
                    </a:p>
                  </a:txBody>
                  <a:tcPr anchor="ctr"/>
                </a:tc>
                <a:tc>
                  <a:txBody>
                    <a:bodyPr/>
                    <a:lstStyle/>
                    <a:p>
                      <a:pPr algn="ctr"/>
                      <a:r>
                        <a:rPr lang="en-US" sz="2000" dirty="0" smtClean="0"/>
                        <a:t>Unit Price  =</a:t>
                      </a:r>
                      <a:endParaRPr lang="en-US" sz="2000" dirty="0"/>
                    </a:p>
                  </a:txBody>
                  <a:tcPr anchor="ctr"/>
                </a:tc>
                <a:tc>
                  <a:txBody>
                    <a:bodyPr/>
                    <a:lstStyle/>
                    <a:p>
                      <a:pPr algn="ctr"/>
                      <a:r>
                        <a:rPr lang="en-US" sz="2000" dirty="0" smtClean="0"/>
                        <a:t>Total Cost</a:t>
                      </a:r>
                      <a:endParaRPr lang="en-US" sz="2000" dirty="0"/>
                    </a:p>
                  </a:txBody>
                  <a:tcPr anchor="ctr"/>
                </a:tc>
              </a:tr>
              <a:tr h="666750">
                <a:tc>
                  <a:txBody>
                    <a:bodyPr/>
                    <a:lstStyle/>
                    <a:p>
                      <a:pPr algn="ctr"/>
                      <a:r>
                        <a:rPr lang="en-US" dirty="0" smtClean="0"/>
                        <a:t>Walnuts</a:t>
                      </a:r>
                      <a:endParaRPr lang="en-US" dirty="0"/>
                    </a:p>
                  </a:txBody>
                  <a:tcPr/>
                </a:tc>
                <a:tc>
                  <a:txBody>
                    <a:bodyPr/>
                    <a:lstStyle/>
                    <a:p>
                      <a:pPr algn="ctr"/>
                      <a:r>
                        <a:rPr lang="en-US" dirty="0" smtClean="0"/>
                        <a:t>x</a:t>
                      </a:r>
                      <a:endParaRPr lang="en-US" dirty="0"/>
                    </a:p>
                  </a:txBody>
                  <a:tcPr/>
                </a:tc>
                <a:tc>
                  <a:txBody>
                    <a:bodyPr/>
                    <a:lstStyle/>
                    <a:p>
                      <a:pPr algn="ctr"/>
                      <a:r>
                        <a:rPr lang="en-US" dirty="0" smtClean="0"/>
                        <a:t>$2.50</a:t>
                      </a:r>
                      <a:endParaRPr lang="en-US" dirty="0"/>
                    </a:p>
                  </a:txBody>
                  <a:tcPr/>
                </a:tc>
                <a:tc>
                  <a:txBody>
                    <a:bodyPr/>
                    <a:lstStyle/>
                    <a:p>
                      <a:endParaRPr lang="en-US" dirty="0"/>
                    </a:p>
                  </a:txBody>
                  <a:tcPr/>
                </a:tc>
              </a:tr>
              <a:tr h="666750">
                <a:tc>
                  <a:txBody>
                    <a:bodyPr/>
                    <a:lstStyle/>
                    <a:p>
                      <a:pPr algn="ctr"/>
                      <a:r>
                        <a:rPr lang="en-US" dirty="0" smtClean="0"/>
                        <a:t>Almonds</a:t>
                      </a:r>
                      <a:endParaRPr lang="en-US" dirty="0"/>
                    </a:p>
                  </a:txBody>
                  <a:tcPr/>
                </a:tc>
                <a:tc>
                  <a:txBody>
                    <a:bodyPr/>
                    <a:lstStyle/>
                    <a:p>
                      <a:pPr algn="ctr"/>
                      <a:r>
                        <a:rPr lang="en-US" dirty="0" smtClean="0"/>
                        <a:t>10 - x</a:t>
                      </a:r>
                      <a:endParaRPr lang="en-US" dirty="0"/>
                    </a:p>
                  </a:txBody>
                  <a:tcPr/>
                </a:tc>
                <a:tc>
                  <a:txBody>
                    <a:bodyPr/>
                    <a:lstStyle/>
                    <a:p>
                      <a:pPr algn="ctr"/>
                      <a:r>
                        <a:rPr lang="en-US" dirty="0" smtClean="0"/>
                        <a:t>$2.00</a:t>
                      </a:r>
                      <a:endParaRPr lang="en-US" dirty="0"/>
                    </a:p>
                  </a:txBody>
                  <a:tcPr/>
                </a:tc>
                <a:tc>
                  <a:txBody>
                    <a:bodyPr/>
                    <a:lstStyle/>
                    <a:p>
                      <a:endParaRPr lang="en-US"/>
                    </a:p>
                  </a:txBody>
                  <a:tcPr/>
                </a:tc>
              </a:tr>
              <a:tr h="666750">
                <a:tc>
                  <a:txBody>
                    <a:bodyPr/>
                    <a:lstStyle/>
                    <a:p>
                      <a:pPr algn="ctr"/>
                      <a:r>
                        <a:rPr lang="en-US" dirty="0" smtClean="0"/>
                        <a:t>Mixture</a:t>
                      </a:r>
                      <a:endParaRPr lang="en-US" dirty="0"/>
                    </a:p>
                  </a:txBody>
                  <a:tcPr/>
                </a:tc>
                <a:tc>
                  <a:txBody>
                    <a:bodyPr/>
                    <a:lstStyle/>
                    <a:p>
                      <a:pPr algn="ctr"/>
                      <a:r>
                        <a:rPr lang="en-US" dirty="0" smtClean="0"/>
                        <a:t>10</a:t>
                      </a:r>
                      <a:endParaRPr lang="en-US" dirty="0"/>
                    </a:p>
                  </a:txBody>
                  <a:tcPr/>
                </a:tc>
                <a:tc>
                  <a:txBody>
                    <a:bodyPr/>
                    <a:lstStyle/>
                    <a:p>
                      <a:pPr algn="ctr"/>
                      <a:r>
                        <a:rPr lang="en-US" dirty="0" smtClean="0"/>
                        <a:t>$2.20</a:t>
                      </a:r>
                      <a:endParaRPr lang="en-US" dirty="0"/>
                    </a:p>
                  </a:txBody>
                  <a:tcPr/>
                </a:tc>
                <a:tc>
                  <a:txBody>
                    <a:bodyPr/>
                    <a:lstStyle/>
                    <a:p>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sz="quarter" idx="1"/>
          </p:nvPr>
        </p:nvSpPr>
        <p:spPr>
          <a:xfrm>
            <a:off x="301752" y="1527048"/>
            <a:ext cx="8503920" cy="1673352"/>
          </a:xfrm>
        </p:spPr>
        <p:txBody>
          <a:bodyPr/>
          <a:lstStyle/>
          <a:p>
            <a:pPr marL="0" indent="0">
              <a:buNone/>
            </a:pPr>
            <a:r>
              <a:rPr lang="en-US" dirty="0" smtClean="0"/>
              <a:t>Now if we multiply the cells we can get expressions to describe the total cost of the walnuts, the total cost of the almonds and the total cost of the mixture.</a:t>
            </a:r>
          </a:p>
          <a:p>
            <a:pPr algn="ct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5811477"/>
              </p:ext>
            </p:extLst>
          </p:nvPr>
        </p:nvGraphicFramePr>
        <p:xfrm>
          <a:off x="533400" y="3200400"/>
          <a:ext cx="7924800" cy="2362200"/>
        </p:xfrm>
        <a:graphic>
          <a:graphicData uri="http://schemas.openxmlformats.org/drawingml/2006/table">
            <a:tbl>
              <a:tblPr firstRow="1" bandRow="1">
                <a:tableStyleId>{5C22544A-7EE6-4342-B048-85BDC9FD1C3A}</a:tableStyleId>
              </a:tblPr>
              <a:tblGrid>
                <a:gridCol w="1981200"/>
                <a:gridCol w="1981200"/>
                <a:gridCol w="1981200"/>
                <a:gridCol w="1981200"/>
              </a:tblGrid>
              <a:tr h="590550">
                <a:tc>
                  <a:txBody>
                    <a:bodyPr/>
                    <a:lstStyle/>
                    <a:p>
                      <a:endParaRPr lang="en-US" dirty="0"/>
                    </a:p>
                  </a:txBody>
                  <a:tcPr/>
                </a:tc>
                <a:tc>
                  <a:txBody>
                    <a:bodyPr/>
                    <a:lstStyle/>
                    <a:p>
                      <a:pPr algn="ctr"/>
                      <a:r>
                        <a:rPr lang="en-US" sz="2000" dirty="0" smtClean="0"/>
                        <a:t>Amount</a:t>
                      </a:r>
                      <a:endParaRPr lang="en-US" sz="2000" dirty="0"/>
                    </a:p>
                  </a:txBody>
                  <a:tcPr anchor="ctr"/>
                </a:tc>
                <a:tc>
                  <a:txBody>
                    <a:bodyPr/>
                    <a:lstStyle/>
                    <a:p>
                      <a:pPr algn="ctr"/>
                      <a:r>
                        <a:rPr lang="en-US" sz="2000" dirty="0" smtClean="0"/>
                        <a:t>Unit Price  =</a:t>
                      </a:r>
                      <a:endParaRPr lang="en-US" sz="2000" dirty="0"/>
                    </a:p>
                  </a:txBody>
                  <a:tcPr anchor="ctr"/>
                </a:tc>
                <a:tc>
                  <a:txBody>
                    <a:bodyPr/>
                    <a:lstStyle/>
                    <a:p>
                      <a:pPr algn="ctr"/>
                      <a:r>
                        <a:rPr lang="en-US" sz="2000" dirty="0" smtClean="0"/>
                        <a:t>Total Cost</a:t>
                      </a:r>
                      <a:endParaRPr lang="en-US" sz="2000" dirty="0"/>
                    </a:p>
                  </a:txBody>
                  <a:tcPr anchor="ctr"/>
                </a:tc>
              </a:tr>
              <a:tr h="590550">
                <a:tc>
                  <a:txBody>
                    <a:bodyPr/>
                    <a:lstStyle/>
                    <a:p>
                      <a:pPr algn="ctr"/>
                      <a:r>
                        <a:rPr lang="en-US" dirty="0" smtClean="0"/>
                        <a:t>Walnuts</a:t>
                      </a:r>
                      <a:endParaRPr lang="en-US" dirty="0"/>
                    </a:p>
                  </a:txBody>
                  <a:tcPr/>
                </a:tc>
                <a:tc>
                  <a:txBody>
                    <a:bodyPr/>
                    <a:lstStyle/>
                    <a:p>
                      <a:pPr algn="ctr"/>
                      <a:r>
                        <a:rPr lang="en-US" dirty="0" smtClean="0"/>
                        <a:t>x</a:t>
                      </a:r>
                      <a:endParaRPr lang="en-US" dirty="0"/>
                    </a:p>
                  </a:txBody>
                  <a:tcPr/>
                </a:tc>
                <a:tc>
                  <a:txBody>
                    <a:bodyPr/>
                    <a:lstStyle/>
                    <a:p>
                      <a:pPr algn="ctr"/>
                      <a:r>
                        <a:rPr lang="en-US" dirty="0" smtClean="0"/>
                        <a:t>$2.50</a:t>
                      </a:r>
                      <a:endParaRPr lang="en-US" dirty="0"/>
                    </a:p>
                  </a:txBody>
                  <a:tcPr/>
                </a:tc>
                <a:tc>
                  <a:txBody>
                    <a:bodyPr/>
                    <a:lstStyle/>
                    <a:p>
                      <a:pPr algn="ctr"/>
                      <a:r>
                        <a:rPr lang="en-US" dirty="0" smtClean="0"/>
                        <a:t>2.5x</a:t>
                      </a:r>
                      <a:endParaRPr lang="en-US" dirty="0"/>
                    </a:p>
                  </a:txBody>
                  <a:tcPr/>
                </a:tc>
              </a:tr>
              <a:tr h="590550">
                <a:tc>
                  <a:txBody>
                    <a:bodyPr/>
                    <a:lstStyle/>
                    <a:p>
                      <a:pPr algn="ctr"/>
                      <a:r>
                        <a:rPr lang="en-US" dirty="0" smtClean="0"/>
                        <a:t>Almonds</a:t>
                      </a:r>
                      <a:endParaRPr lang="en-US" dirty="0"/>
                    </a:p>
                  </a:txBody>
                  <a:tcPr/>
                </a:tc>
                <a:tc>
                  <a:txBody>
                    <a:bodyPr/>
                    <a:lstStyle/>
                    <a:p>
                      <a:pPr algn="ctr"/>
                      <a:r>
                        <a:rPr lang="en-US" dirty="0" smtClean="0"/>
                        <a:t>10 - x</a:t>
                      </a:r>
                      <a:endParaRPr lang="en-US" dirty="0"/>
                    </a:p>
                  </a:txBody>
                  <a:tcPr/>
                </a:tc>
                <a:tc>
                  <a:txBody>
                    <a:bodyPr/>
                    <a:lstStyle/>
                    <a:p>
                      <a:pPr algn="ctr"/>
                      <a:r>
                        <a:rPr lang="en-US" dirty="0" smtClean="0"/>
                        <a:t>$2.00</a:t>
                      </a:r>
                      <a:endParaRPr lang="en-US" dirty="0"/>
                    </a:p>
                  </a:txBody>
                  <a:tcPr/>
                </a:tc>
                <a:tc>
                  <a:txBody>
                    <a:bodyPr/>
                    <a:lstStyle/>
                    <a:p>
                      <a:pPr algn="ctr"/>
                      <a:r>
                        <a:rPr lang="en-US" dirty="0" smtClean="0"/>
                        <a:t>2 ( 10 – x)</a:t>
                      </a:r>
                      <a:endParaRPr lang="en-US" dirty="0"/>
                    </a:p>
                  </a:txBody>
                  <a:tcPr/>
                </a:tc>
              </a:tr>
              <a:tr h="590550">
                <a:tc>
                  <a:txBody>
                    <a:bodyPr/>
                    <a:lstStyle/>
                    <a:p>
                      <a:pPr algn="ctr"/>
                      <a:r>
                        <a:rPr lang="en-US" dirty="0" smtClean="0"/>
                        <a:t>Mixture</a:t>
                      </a:r>
                      <a:endParaRPr lang="en-US" dirty="0"/>
                    </a:p>
                  </a:txBody>
                  <a:tcPr/>
                </a:tc>
                <a:tc>
                  <a:txBody>
                    <a:bodyPr/>
                    <a:lstStyle/>
                    <a:p>
                      <a:pPr algn="ctr"/>
                      <a:r>
                        <a:rPr lang="en-US" dirty="0" smtClean="0"/>
                        <a:t>10</a:t>
                      </a:r>
                      <a:endParaRPr lang="en-US" dirty="0"/>
                    </a:p>
                  </a:txBody>
                  <a:tcPr/>
                </a:tc>
                <a:tc>
                  <a:txBody>
                    <a:bodyPr/>
                    <a:lstStyle/>
                    <a:p>
                      <a:pPr algn="ctr"/>
                      <a:r>
                        <a:rPr lang="en-US" dirty="0" smtClean="0"/>
                        <a:t>$2.20</a:t>
                      </a:r>
                      <a:endParaRPr lang="en-US" dirty="0"/>
                    </a:p>
                  </a:txBody>
                  <a:tcPr/>
                </a:tc>
                <a:tc>
                  <a:txBody>
                    <a:bodyPr/>
                    <a:lstStyle/>
                    <a:p>
                      <a:pPr algn="ctr"/>
                      <a:r>
                        <a:rPr lang="en-US" dirty="0" smtClean="0"/>
                        <a:t>$22</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sz="quarter" idx="1"/>
          </p:nvPr>
        </p:nvSpPr>
        <p:spPr>
          <a:xfrm>
            <a:off x="301752" y="1527048"/>
            <a:ext cx="8503920" cy="3502152"/>
          </a:xfrm>
        </p:spPr>
        <p:txBody>
          <a:bodyPr/>
          <a:lstStyle/>
          <a:p>
            <a:pPr marL="0" indent="0">
              <a:buNone/>
            </a:pPr>
            <a:r>
              <a:rPr lang="en-US" sz="3200" dirty="0" smtClean="0"/>
              <a:t>To get our equation, we use the fact that the cost of the walnuts plus the cost of the almonds must equal the cost of the mixture. </a:t>
            </a:r>
          </a:p>
          <a:p>
            <a:pPr marL="0" indent="0">
              <a:buNone/>
            </a:pPr>
            <a:endParaRPr lang="en-US" sz="3200" dirty="0"/>
          </a:p>
          <a:p>
            <a:pPr marL="0" indent="0">
              <a:buNone/>
            </a:pPr>
            <a:r>
              <a:rPr lang="en-US" sz="3200" dirty="0" smtClean="0"/>
              <a:t>See if you can solve the equation before moving on to the next slide.</a:t>
            </a:r>
          </a:p>
          <a:p>
            <a:pPr marL="0" indent="0">
              <a:buNone/>
            </a:pPr>
            <a:endParaRPr lang="en-US" dirty="0"/>
          </a:p>
        </p:txBody>
      </p:sp>
      <p:sp>
        <p:nvSpPr>
          <p:cNvPr id="4" name="Rectangle 3"/>
          <p:cNvSpPr/>
          <p:nvPr/>
        </p:nvSpPr>
        <p:spPr>
          <a:xfrm>
            <a:off x="518160" y="5334000"/>
            <a:ext cx="7924800" cy="91440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3200" dirty="0" smtClean="0"/>
          </a:p>
          <a:p>
            <a:pPr algn="ctr"/>
            <a:r>
              <a:rPr lang="en-US" sz="3200" dirty="0" smtClean="0"/>
              <a:t>2.5x </a:t>
            </a:r>
            <a:r>
              <a:rPr lang="en-US" sz="3200" dirty="0"/>
              <a:t>+ 2(10-x) = 22</a:t>
            </a:r>
          </a:p>
          <a:p>
            <a:pPr algn="ct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sz="quarter" idx="1"/>
          </p:nvPr>
        </p:nvSpPr>
        <p:spPr/>
        <p:txBody>
          <a:bodyPr/>
          <a:lstStyle/>
          <a:p>
            <a:pPr marL="0" indent="0">
              <a:buNone/>
            </a:pPr>
            <a:r>
              <a:rPr lang="en-US" dirty="0" smtClean="0"/>
              <a:t>Solving the equation gives us the answer</a:t>
            </a:r>
            <a:r>
              <a:rPr lang="en-US" dirty="0"/>
              <a:t>:</a:t>
            </a:r>
            <a:endParaRPr lang="en-US" dirty="0" smtClean="0"/>
          </a:p>
          <a:p>
            <a:pPr marL="0" indent="0">
              <a:buNone/>
            </a:pPr>
            <a:endParaRPr lang="en-US" dirty="0" smtClean="0"/>
          </a:p>
          <a:p>
            <a:pPr algn="ctr">
              <a:buNone/>
            </a:pPr>
            <a:r>
              <a:rPr lang="en-US" sz="3600" b="1" dirty="0" smtClean="0"/>
              <a:t>2.5x + 2(10 – x) = 22</a:t>
            </a:r>
          </a:p>
          <a:p>
            <a:pPr algn="ctr">
              <a:buNone/>
            </a:pPr>
            <a:r>
              <a:rPr lang="en-US" sz="3600" b="1" dirty="0" smtClean="0"/>
              <a:t>2.5x + 20 – 2x = 22</a:t>
            </a:r>
          </a:p>
          <a:p>
            <a:pPr algn="ctr">
              <a:buNone/>
            </a:pPr>
            <a:r>
              <a:rPr lang="en-US" sz="3600" b="1" dirty="0" smtClean="0"/>
              <a:t>0.5x + 20 = 22</a:t>
            </a:r>
          </a:p>
          <a:p>
            <a:pPr algn="ctr">
              <a:buNone/>
            </a:pPr>
            <a:r>
              <a:rPr lang="en-US" sz="3600" b="1" dirty="0" smtClean="0"/>
              <a:t>0.5x = 2</a:t>
            </a:r>
          </a:p>
          <a:p>
            <a:pPr algn="ctr">
              <a:buNone/>
            </a:pPr>
            <a:r>
              <a:rPr lang="en-US" sz="3600" b="1" dirty="0" smtClean="0"/>
              <a:t>x = 4</a:t>
            </a:r>
            <a:endParaRPr lang="en-US" sz="3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Mixture Problem Example 1</a:t>
            </a:r>
          </a:p>
        </p:txBody>
      </p:sp>
      <p:sp>
        <p:nvSpPr>
          <p:cNvPr id="3" name="Content Placeholder 2"/>
          <p:cNvSpPr>
            <a:spLocks noGrp="1"/>
          </p:cNvSpPr>
          <p:nvPr>
            <p:ph sz="quarter" idx="1"/>
          </p:nvPr>
        </p:nvSpPr>
        <p:spPr/>
        <p:txBody>
          <a:bodyPr/>
          <a:lstStyle/>
          <a:p>
            <a:pPr marL="0" indent="0">
              <a:buNone/>
            </a:pPr>
            <a:r>
              <a:rPr lang="en-US" sz="3200" dirty="0" smtClean="0"/>
              <a:t>As with any word problem, we now need to answer the question: </a:t>
            </a:r>
          </a:p>
          <a:p>
            <a:pPr>
              <a:buNone/>
            </a:pPr>
            <a:endParaRPr lang="en-US" dirty="0" smtClean="0"/>
          </a:p>
          <a:p>
            <a:pPr>
              <a:buNone/>
            </a:pPr>
            <a:r>
              <a:rPr lang="en-US" sz="3200" dirty="0" smtClean="0"/>
              <a:t>x = 4 pounds of walnuts</a:t>
            </a:r>
          </a:p>
          <a:p>
            <a:pPr>
              <a:buNone/>
            </a:pPr>
            <a:r>
              <a:rPr lang="en-US" sz="3200" dirty="0" smtClean="0"/>
              <a:t>10 – x = 10 – 4 = 6 pounds of almonds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Mixture Problem Example </a:t>
            </a:r>
            <a:r>
              <a:rPr lang="en-US" dirty="0" smtClean="0"/>
              <a:t>2</a:t>
            </a:r>
            <a:endParaRPr lang="en-US" dirty="0"/>
          </a:p>
        </p:txBody>
      </p:sp>
      <p:sp>
        <p:nvSpPr>
          <p:cNvPr id="3" name="Content Placeholder 2"/>
          <p:cNvSpPr>
            <a:spLocks noGrp="1"/>
          </p:cNvSpPr>
          <p:nvPr>
            <p:ph sz="quarter" idx="1"/>
          </p:nvPr>
        </p:nvSpPr>
        <p:spPr/>
        <p:txBody>
          <a:bodyPr/>
          <a:lstStyle/>
          <a:p>
            <a:pPr marL="0" indent="0">
              <a:buNone/>
            </a:pPr>
            <a:r>
              <a:rPr lang="en-US" b="1" dirty="0" smtClean="0">
                <a:solidFill>
                  <a:srgbClr val="C00000"/>
                </a:solidFill>
              </a:rPr>
              <a:t>Lets try another mixture problem involving money:  </a:t>
            </a:r>
          </a:p>
          <a:p>
            <a:pPr marL="0" indent="0">
              <a:buNone/>
            </a:pPr>
            <a:endParaRPr lang="en-US" dirty="0" smtClean="0"/>
          </a:p>
          <a:p>
            <a:pPr marL="0" indent="0">
              <a:buNone/>
            </a:pPr>
            <a:r>
              <a:rPr lang="en-US" dirty="0" smtClean="0"/>
              <a:t>Rick wants to mix caramel costing $4 per pound with chocolate that costs $2.80 per pound.  How many pounds of caramel should he mix with 5 pounds of chocolate so that the mixture will cost $3.20 per pound?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2</a:t>
            </a:r>
            <a:endParaRPr lang="en-US" dirty="0"/>
          </a:p>
        </p:txBody>
      </p:sp>
      <p:sp>
        <p:nvSpPr>
          <p:cNvPr id="3" name="Content Placeholder 2"/>
          <p:cNvSpPr>
            <a:spLocks noGrp="1"/>
          </p:cNvSpPr>
          <p:nvPr>
            <p:ph sz="quarter" idx="1"/>
          </p:nvPr>
        </p:nvSpPr>
        <p:spPr>
          <a:xfrm>
            <a:off x="301752" y="1527048"/>
            <a:ext cx="8503920" cy="1749552"/>
          </a:xfrm>
        </p:spPr>
        <p:txBody>
          <a:bodyPr/>
          <a:lstStyle/>
          <a:p>
            <a:pPr marL="0" indent="0">
              <a:buNone/>
            </a:pPr>
            <a:r>
              <a:rPr lang="en-US" dirty="0" smtClean="0"/>
              <a:t>See if you can figure out how to fill out the table this time.  Try to fill out the table before going on to the next slide.  (The problem is repeated below as a reference.)</a:t>
            </a:r>
          </a:p>
        </p:txBody>
      </p:sp>
      <p:graphicFrame>
        <p:nvGraphicFramePr>
          <p:cNvPr id="4" name="Table 3"/>
          <p:cNvGraphicFramePr>
            <a:graphicFrameLocks noGrp="1"/>
          </p:cNvGraphicFramePr>
          <p:nvPr>
            <p:extLst>
              <p:ext uri="{D42A27DB-BD31-4B8C-83A1-F6EECF244321}">
                <p14:modId xmlns:p14="http://schemas.microsoft.com/office/powerpoint/2010/main" val="90310688"/>
              </p:ext>
            </p:extLst>
          </p:nvPr>
        </p:nvGraphicFramePr>
        <p:xfrm>
          <a:off x="533400" y="3352800"/>
          <a:ext cx="7772400" cy="1828800"/>
        </p:xfrm>
        <a:graphic>
          <a:graphicData uri="http://schemas.openxmlformats.org/drawingml/2006/table">
            <a:tbl>
              <a:tblPr firstRow="1" bandRow="1">
                <a:tableStyleId>{5C22544A-7EE6-4342-B048-85BDC9FD1C3A}</a:tableStyleId>
              </a:tblPr>
              <a:tblGrid>
                <a:gridCol w="1943100"/>
                <a:gridCol w="1943100"/>
                <a:gridCol w="1943100"/>
                <a:gridCol w="1943100"/>
              </a:tblGrid>
              <a:tr h="594360">
                <a:tc>
                  <a:txBody>
                    <a:bodyPr/>
                    <a:lstStyle/>
                    <a:p>
                      <a:endParaRPr lang="en-US" dirty="0"/>
                    </a:p>
                  </a:txBody>
                  <a:tcPr/>
                </a:tc>
                <a:tc>
                  <a:txBody>
                    <a:bodyPr/>
                    <a:lstStyle/>
                    <a:p>
                      <a:pPr algn="ctr"/>
                      <a:r>
                        <a:rPr lang="en-US" sz="2000" dirty="0" smtClean="0"/>
                        <a:t>Amount</a:t>
                      </a:r>
                      <a:endParaRPr lang="en-US" sz="2000" dirty="0"/>
                    </a:p>
                  </a:txBody>
                  <a:tcPr anchor="ctr"/>
                </a:tc>
                <a:tc>
                  <a:txBody>
                    <a:bodyPr/>
                    <a:lstStyle/>
                    <a:p>
                      <a:pPr algn="ctr"/>
                      <a:r>
                        <a:rPr lang="en-US" sz="2000" dirty="0" smtClean="0"/>
                        <a:t>Unit Price</a:t>
                      </a:r>
                      <a:endParaRPr lang="en-US" sz="2000" dirty="0"/>
                    </a:p>
                  </a:txBody>
                  <a:tcPr anchor="ctr"/>
                </a:tc>
                <a:tc>
                  <a:txBody>
                    <a:bodyPr/>
                    <a:lstStyle/>
                    <a:p>
                      <a:pPr algn="ctr"/>
                      <a:r>
                        <a:rPr lang="en-US" sz="2000" dirty="0" smtClean="0"/>
                        <a:t>Total Cost</a:t>
                      </a:r>
                      <a:endParaRPr lang="en-US" sz="2000" dirty="0"/>
                    </a:p>
                  </a:txBody>
                  <a:tcPr anchor="ctr"/>
                </a:tc>
              </a:tr>
              <a:tr h="396240">
                <a:tc>
                  <a:txBody>
                    <a:bodyPr/>
                    <a:lstStyle/>
                    <a:p>
                      <a:pPr algn="ctr"/>
                      <a:r>
                        <a:rPr lang="en-US" dirty="0" smtClean="0"/>
                        <a:t>Caramel</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396240">
                <a:tc>
                  <a:txBody>
                    <a:bodyPr/>
                    <a:lstStyle/>
                    <a:p>
                      <a:pPr algn="ctr"/>
                      <a:r>
                        <a:rPr lang="en-US" dirty="0" smtClean="0"/>
                        <a:t>Chocolate</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41960">
                <a:tc>
                  <a:txBody>
                    <a:bodyPr/>
                    <a:lstStyle/>
                    <a:p>
                      <a:pPr algn="ctr"/>
                      <a:r>
                        <a:rPr lang="en-US" dirty="0" smtClean="0"/>
                        <a:t>Mixture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a:off x="533400" y="5486400"/>
            <a:ext cx="8153400" cy="1200329"/>
          </a:xfrm>
          <a:prstGeom prst="rect">
            <a:avLst/>
          </a:prstGeom>
          <a:noFill/>
        </p:spPr>
        <p:txBody>
          <a:bodyPr wrap="square" rtlCol="0">
            <a:spAutoFit/>
          </a:bodyPr>
          <a:lstStyle/>
          <a:p>
            <a:r>
              <a:rPr lang="en-US" dirty="0">
                <a:solidFill>
                  <a:srgbClr val="C00000"/>
                </a:solidFill>
              </a:rPr>
              <a:t>Rick wants to mix caramel costing $4 per pound with chocolate that costs $2.80 per pound.  How many pounds of caramel should he mix with 5 pounds of chocolate so that the mixture will cost $3.20 per pound?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2</a:t>
            </a:r>
            <a:endParaRPr lang="en-US" dirty="0"/>
          </a:p>
        </p:txBody>
      </p:sp>
      <p:sp>
        <p:nvSpPr>
          <p:cNvPr id="3" name="Content Placeholder 2"/>
          <p:cNvSpPr>
            <a:spLocks noGrp="1"/>
          </p:cNvSpPr>
          <p:nvPr>
            <p:ph sz="quarter" idx="1"/>
          </p:nvPr>
        </p:nvSpPr>
        <p:spPr>
          <a:xfrm>
            <a:off x="301752" y="1527048"/>
            <a:ext cx="8503920" cy="1673352"/>
          </a:xfrm>
        </p:spPr>
        <p:txBody>
          <a:bodyPr/>
          <a:lstStyle/>
          <a:p>
            <a:pPr marL="0" indent="0">
              <a:buNone/>
            </a:pPr>
            <a:r>
              <a:rPr lang="en-US" dirty="0" smtClean="0"/>
              <a:t>Since we only have one unknown, let x represent the amount of caramel. Notice that would imply that we have 5 + x pounds in the mixture.</a:t>
            </a:r>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86523662"/>
              </p:ext>
            </p:extLst>
          </p:nvPr>
        </p:nvGraphicFramePr>
        <p:xfrm>
          <a:off x="457200" y="3352800"/>
          <a:ext cx="8305800" cy="2362200"/>
        </p:xfrm>
        <a:graphic>
          <a:graphicData uri="http://schemas.openxmlformats.org/drawingml/2006/table">
            <a:tbl>
              <a:tblPr firstRow="1" bandRow="1">
                <a:tableStyleId>{5C22544A-7EE6-4342-B048-85BDC9FD1C3A}</a:tableStyleId>
              </a:tblPr>
              <a:tblGrid>
                <a:gridCol w="2076450"/>
                <a:gridCol w="2076450"/>
                <a:gridCol w="2076450"/>
                <a:gridCol w="2076450"/>
              </a:tblGrid>
              <a:tr h="590550">
                <a:tc>
                  <a:txBody>
                    <a:bodyPr/>
                    <a:lstStyle/>
                    <a:p>
                      <a:endParaRPr lang="en-US" dirty="0"/>
                    </a:p>
                  </a:txBody>
                  <a:tcPr/>
                </a:tc>
                <a:tc>
                  <a:txBody>
                    <a:bodyPr/>
                    <a:lstStyle/>
                    <a:p>
                      <a:pPr algn="ctr"/>
                      <a:r>
                        <a:rPr lang="en-US" sz="2000" dirty="0" smtClean="0"/>
                        <a:t>Amount</a:t>
                      </a:r>
                      <a:endParaRPr lang="en-US" sz="2000" dirty="0"/>
                    </a:p>
                  </a:txBody>
                  <a:tcPr anchor="ctr"/>
                </a:tc>
                <a:tc>
                  <a:txBody>
                    <a:bodyPr/>
                    <a:lstStyle/>
                    <a:p>
                      <a:pPr algn="ctr"/>
                      <a:r>
                        <a:rPr lang="en-US" sz="2000" dirty="0" smtClean="0"/>
                        <a:t>Unit Price  = </a:t>
                      </a:r>
                      <a:endParaRPr lang="en-US" sz="2000" dirty="0"/>
                    </a:p>
                  </a:txBody>
                  <a:tcPr anchor="ctr"/>
                </a:tc>
                <a:tc>
                  <a:txBody>
                    <a:bodyPr/>
                    <a:lstStyle/>
                    <a:p>
                      <a:pPr algn="ctr"/>
                      <a:r>
                        <a:rPr lang="en-US" sz="2000" dirty="0" smtClean="0"/>
                        <a:t>Total Cost</a:t>
                      </a:r>
                      <a:endParaRPr lang="en-US" sz="2000" dirty="0"/>
                    </a:p>
                  </a:txBody>
                  <a:tcPr anchor="ctr"/>
                </a:tc>
              </a:tr>
              <a:tr h="590550">
                <a:tc>
                  <a:txBody>
                    <a:bodyPr/>
                    <a:lstStyle/>
                    <a:p>
                      <a:pPr algn="ctr"/>
                      <a:r>
                        <a:rPr lang="en-US" dirty="0" smtClean="0"/>
                        <a:t>Caramel</a:t>
                      </a:r>
                      <a:endParaRPr lang="en-US" dirty="0"/>
                    </a:p>
                  </a:txBody>
                  <a:tcPr/>
                </a:tc>
                <a:tc>
                  <a:txBody>
                    <a:bodyPr/>
                    <a:lstStyle/>
                    <a:p>
                      <a:pPr algn="ctr"/>
                      <a:r>
                        <a:rPr lang="en-US" dirty="0" smtClean="0"/>
                        <a:t>x</a:t>
                      </a:r>
                      <a:endParaRPr lang="en-US" dirty="0"/>
                    </a:p>
                  </a:txBody>
                  <a:tcPr/>
                </a:tc>
                <a:tc>
                  <a:txBody>
                    <a:bodyPr/>
                    <a:lstStyle/>
                    <a:p>
                      <a:pPr algn="ctr"/>
                      <a:r>
                        <a:rPr lang="en-US" dirty="0" smtClean="0"/>
                        <a:t>$4.00</a:t>
                      </a:r>
                      <a:endParaRPr lang="en-US" dirty="0"/>
                    </a:p>
                  </a:txBody>
                  <a:tcPr/>
                </a:tc>
                <a:tc>
                  <a:txBody>
                    <a:bodyPr/>
                    <a:lstStyle/>
                    <a:p>
                      <a:endParaRPr lang="en-US" dirty="0"/>
                    </a:p>
                  </a:txBody>
                  <a:tcPr/>
                </a:tc>
              </a:tr>
              <a:tr h="590550">
                <a:tc>
                  <a:txBody>
                    <a:bodyPr/>
                    <a:lstStyle/>
                    <a:p>
                      <a:pPr algn="ctr"/>
                      <a:r>
                        <a:rPr lang="en-US" dirty="0" smtClean="0"/>
                        <a:t>Chocolate</a:t>
                      </a:r>
                      <a:endParaRPr lang="en-US" dirty="0"/>
                    </a:p>
                  </a:txBody>
                  <a:tcPr/>
                </a:tc>
                <a:tc>
                  <a:txBody>
                    <a:bodyPr/>
                    <a:lstStyle/>
                    <a:p>
                      <a:pPr algn="ctr"/>
                      <a:r>
                        <a:rPr lang="en-US" dirty="0" smtClean="0"/>
                        <a:t>5</a:t>
                      </a:r>
                      <a:endParaRPr lang="en-US" dirty="0"/>
                    </a:p>
                  </a:txBody>
                  <a:tcPr/>
                </a:tc>
                <a:tc>
                  <a:txBody>
                    <a:bodyPr/>
                    <a:lstStyle/>
                    <a:p>
                      <a:pPr algn="ctr"/>
                      <a:r>
                        <a:rPr lang="en-US" dirty="0" smtClean="0"/>
                        <a:t>$2.80</a:t>
                      </a:r>
                      <a:endParaRPr lang="en-US" dirty="0"/>
                    </a:p>
                  </a:txBody>
                  <a:tcPr/>
                </a:tc>
                <a:tc>
                  <a:txBody>
                    <a:bodyPr/>
                    <a:lstStyle/>
                    <a:p>
                      <a:endParaRPr lang="en-US"/>
                    </a:p>
                  </a:txBody>
                  <a:tcPr/>
                </a:tc>
              </a:tr>
              <a:tr h="590550">
                <a:tc>
                  <a:txBody>
                    <a:bodyPr/>
                    <a:lstStyle/>
                    <a:p>
                      <a:pPr algn="ctr"/>
                      <a:r>
                        <a:rPr lang="en-US" dirty="0" smtClean="0"/>
                        <a:t>Mixture</a:t>
                      </a:r>
                      <a:endParaRPr lang="en-US" dirty="0"/>
                    </a:p>
                  </a:txBody>
                  <a:tcPr/>
                </a:tc>
                <a:tc>
                  <a:txBody>
                    <a:bodyPr/>
                    <a:lstStyle/>
                    <a:p>
                      <a:pPr algn="ctr"/>
                      <a:r>
                        <a:rPr lang="en-US" dirty="0" smtClean="0"/>
                        <a:t>x</a:t>
                      </a:r>
                      <a:r>
                        <a:rPr lang="en-US" baseline="0" dirty="0" smtClean="0"/>
                        <a:t> + 5</a:t>
                      </a:r>
                      <a:endParaRPr lang="en-US" dirty="0"/>
                    </a:p>
                  </a:txBody>
                  <a:tcPr/>
                </a:tc>
                <a:tc>
                  <a:txBody>
                    <a:bodyPr/>
                    <a:lstStyle/>
                    <a:p>
                      <a:pPr algn="ctr"/>
                      <a:r>
                        <a:rPr lang="en-US" dirty="0" smtClean="0"/>
                        <a:t>$3.20</a:t>
                      </a:r>
                      <a:endParaRPr lang="en-US" dirty="0"/>
                    </a:p>
                  </a:txBody>
                  <a:tcPr/>
                </a:tc>
                <a:tc>
                  <a:txBody>
                    <a:bodyPr/>
                    <a:lstStyle/>
                    <a:p>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Mixture Problem Example </a:t>
            </a:r>
            <a:r>
              <a:rPr lang="en-US" dirty="0" smtClean="0"/>
              <a:t>2</a:t>
            </a:r>
            <a:endParaRPr lang="en-US" dirty="0"/>
          </a:p>
        </p:txBody>
      </p:sp>
      <p:sp>
        <p:nvSpPr>
          <p:cNvPr id="3" name="Content Placeholder 2"/>
          <p:cNvSpPr>
            <a:spLocks noGrp="1"/>
          </p:cNvSpPr>
          <p:nvPr>
            <p:ph sz="quarter" idx="1"/>
          </p:nvPr>
        </p:nvSpPr>
        <p:spPr>
          <a:xfrm>
            <a:off x="301752" y="1527048"/>
            <a:ext cx="8503920" cy="1673352"/>
          </a:xfrm>
        </p:spPr>
        <p:txBody>
          <a:bodyPr/>
          <a:lstStyle/>
          <a:p>
            <a:pPr marL="0" indent="0">
              <a:buNone/>
            </a:pPr>
            <a:r>
              <a:rPr lang="en-US" dirty="0" smtClean="0"/>
              <a:t>As we did in the previous example, if we multiply the amount times the unit price we will get expressions to describe our total cost.</a:t>
            </a:r>
          </a:p>
          <a:p>
            <a:pPr algn="ct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2939559"/>
              </p:ext>
            </p:extLst>
          </p:nvPr>
        </p:nvGraphicFramePr>
        <p:xfrm>
          <a:off x="457200" y="3276600"/>
          <a:ext cx="8001000" cy="2743200"/>
        </p:xfrm>
        <a:graphic>
          <a:graphicData uri="http://schemas.openxmlformats.org/drawingml/2006/table">
            <a:tbl>
              <a:tblPr firstRow="1" bandRow="1">
                <a:tableStyleId>{5C22544A-7EE6-4342-B048-85BDC9FD1C3A}</a:tableStyleId>
              </a:tblPr>
              <a:tblGrid>
                <a:gridCol w="2000250"/>
                <a:gridCol w="2000250"/>
                <a:gridCol w="2000250"/>
                <a:gridCol w="2000250"/>
              </a:tblGrid>
              <a:tr h="685800">
                <a:tc>
                  <a:txBody>
                    <a:bodyPr/>
                    <a:lstStyle/>
                    <a:p>
                      <a:endParaRPr lang="en-US" dirty="0"/>
                    </a:p>
                  </a:txBody>
                  <a:tcPr/>
                </a:tc>
                <a:tc>
                  <a:txBody>
                    <a:bodyPr/>
                    <a:lstStyle/>
                    <a:p>
                      <a:pPr algn="ctr"/>
                      <a:r>
                        <a:rPr lang="en-US" sz="2000" dirty="0" smtClean="0"/>
                        <a:t>Amount</a:t>
                      </a:r>
                      <a:endParaRPr lang="en-US" sz="2000" dirty="0"/>
                    </a:p>
                  </a:txBody>
                  <a:tcPr anchor="ctr"/>
                </a:tc>
                <a:tc>
                  <a:txBody>
                    <a:bodyPr/>
                    <a:lstStyle/>
                    <a:p>
                      <a:pPr algn="ctr"/>
                      <a:r>
                        <a:rPr lang="en-US" sz="2000" dirty="0" smtClean="0"/>
                        <a:t>Unit</a:t>
                      </a:r>
                      <a:r>
                        <a:rPr lang="en-US" sz="2000" baseline="0" dirty="0" smtClean="0"/>
                        <a:t> Price  =</a:t>
                      </a:r>
                      <a:endParaRPr lang="en-US" sz="2000" dirty="0"/>
                    </a:p>
                  </a:txBody>
                  <a:tcPr anchor="ctr"/>
                </a:tc>
                <a:tc>
                  <a:txBody>
                    <a:bodyPr/>
                    <a:lstStyle/>
                    <a:p>
                      <a:pPr algn="ctr"/>
                      <a:r>
                        <a:rPr lang="en-US" sz="2000" dirty="0" smtClean="0"/>
                        <a:t>Total</a:t>
                      </a:r>
                      <a:r>
                        <a:rPr lang="en-US" sz="2000" baseline="0" dirty="0" smtClean="0"/>
                        <a:t> Cost</a:t>
                      </a:r>
                      <a:endParaRPr lang="en-US" sz="2000" dirty="0"/>
                    </a:p>
                  </a:txBody>
                  <a:tcPr anchor="ctr"/>
                </a:tc>
              </a:tr>
              <a:tr h="685800">
                <a:tc>
                  <a:txBody>
                    <a:bodyPr/>
                    <a:lstStyle/>
                    <a:p>
                      <a:pPr algn="ctr"/>
                      <a:r>
                        <a:rPr lang="en-US" dirty="0" smtClean="0"/>
                        <a:t>Caramel</a:t>
                      </a:r>
                    </a:p>
                  </a:txBody>
                  <a:tcPr/>
                </a:tc>
                <a:tc>
                  <a:txBody>
                    <a:bodyPr/>
                    <a:lstStyle/>
                    <a:p>
                      <a:pPr algn="ctr"/>
                      <a:r>
                        <a:rPr lang="en-US" dirty="0" smtClean="0"/>
                        <a:t>x</a:t>
                      </a:r>
                      <a:endParaRPr lang="en-US" dirty="0"/>
                    </a:p>
                  </a:txBody>
                  <a:tcPr/>
                </a:tc>
                <a:tc>
                  <a:txBody>
                    <a:bodyPr/>
                    <a:lstStyle/>
                    <a:p>
                      <a:pPr algn="ctr"/>
                      <a:r>
                        <a:rPr lang="en-US" dirty="0" smtClean="0"/>
                        <a:t>$4.00</a:t>
                      </a:r>
                      <a:endParaRPr lang="en-US" dirty="0"/>
                    </a:p>
                  </a:txBody>
                  <a:tcPr/>
                </a:tc>
                <a:tc>
                  <a:txBody>
                    <a:bodyPr/>
                    <a:lstStyle/>
                    <a:p>
                      <a:pPr algn="ctr"/>
                      <a:r>
                        <a:rPr lang="en-US" dirty="0" smtClean="0"/>
                        <a:t>4x</a:t>
                      </a:r>
                      <a:endParaRPr lang="en-US" dirty="0"/>
                    </a:p>
                  </a:txBody>
                  <a:tcPr/>
                </a:tc>
              </a:tr>
              <a:tr h="685800">
                <a:tc>
                  <a:txBody>
                    <a:bodyPr/>
                    <a:lstStyle/>
                    <a:p>
                      <a:pPr algn="ctr"/>
                      <a:r>
                        <a:rPr lang="en-US" dirty="0" smtClean="0"/>
                        <a:t>Chocolate</a:t>
                      </a:r>
                      <a:endParaRPr lang="en-US" dirty="0"/>
                    </a:p>
                  </a:txBody>
                  <a:tcPr/>
                </a:tc>
                <a:tc>
                  <a:txBody>
                    <a:bodyPr/>
                    <a:lstStyle/>
                    <a:p>
                      <a:pPr algn="ctr"/>
                      <a:r>
                        <a:rPr lang="en-US" dirty="0" smtClean="0"/>
                        <a:t>5</a:t>
                      </a:r>
                      <a:endParaRPr lang="en-US" dirty="0"/>
                    </a:p>
                  </a:txBody>
                  <a:tcPr/>
                </a:tc>
                <a:tc>
                  <a:txBody>
                    <a:bodyPr/>
                    <a:lstStyle/>
                    <a:p>
                      <a:pPr algn="ctr"/>
                      <a:r>
                        <a:rPr lang="en-US" dirty="0" smtClean="0"/>
                        <a:t>$2.80</a:t>
                      </a:r>
                      <a:endParaRPr lang="en-US" dirty="0"/>
                    </a:p>
                  </a:txBody>
                  <a:tcPr/>
                </a:tc>
                <a:tc>
                  <a:txBody>
                    <a:bodyPr/>
                    <a:lstStyle/>
                    <a:p>
                      <a:pPr algn="ctr"/>
                      <a:r>
                        <a:rPr lang="en-US" dirty="0" smtClean="0"/>
                        <a:t>14</a:t>
                      </a:r>
                      <a:endParaRPr lang="en-US" dirty="0"/>
                    </a:p>
                  </a:txBody>
                  <a:tcPr/>
                </a:tc>
              </a:tr>
              <a:tr h="685800">
                <a:tc>
                  <a:txBody>
                    <a:bodyPr/>
                    <a:lstStyle/>
                    <a:p>
                      <a:pPr algn="ctr"/>
                      <a:r>
                        <a:rPr lang="en-US" dirty="0" smtClean="0"/>
                        <a:t>Mixture</a:t>
                      </a:r>
                      <a:endParaRPr lang="en-US" dirty="0"/>
                    </a:p>
                  </a:txBody>
                  <a:tcPr/>
                </a:tc>
                <a:tc>
                  <a:txBody>
                    <a:bodyPr/>
                    <a:lstStyle/>
                    <a:p>
                      <a:pPr algn="ctr"/>
                      <a:r>
                        <a:rPr lang="en-US" dirty="0" smtClean="0"/>
                        <a:t>X + 5</a:t>
                      </a:r>
                      <a:endParaRPr lang="en-US" dirty="0"/>
                    </a:p>
                  </a:txBody>
                  <a:tcPr/>
                </a:tc>
                <a:tc>
                  <a:txBody>
                    <a:bodyPr/>
                    <a:lstStyle/>
                    <a:p>
                      <a:pPr algn="ctr"/>
                      <a:r>
                        <a:rPr lang="en-US" dirty="0" smtClean="0"/>
                        <a:t>$3.20</a:t>
                      </a:r>
                      <a:endParaRPr lang="en-US" dirty="0"/>
                    </a:p>
                  </a:txBody>
                  <a:tcPr/>
                </a:tc>
                <a:tc>
                  <a:txBody>
                    <a:bodyPr/>
                    <a:lstStyle/>
                    <a:p>
                      <a:pPr algn="ctr"/>
                      <a:r>
                        <a:rPr lang="en-US" dirty="0" smtClean="0"/>
                        <a:t>3.2 ( x + 5 )</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2</a:t>
            </a:r>
            <a:endParaRPr lang="en-US" dirty="0"/>
          </a:p>
        </p:txBody>
      </p:sp>
      <p:sp>
        <p:nvSpPr>
          <p:cNvPr id="3" name="Content Placeholder 2"/>
          <p:cNvSpPr>
            <a:spLocks noGrp="1"/>
          </p:cNvSpPr>
          <p:nvPr>
            <p:ph sz="quarter" idx="1"/>
          </p:nvPr>
        </p:nvSpPr>
        <p:spPr>
          <a:xfrm>
            <a:off x="301752" y="1527048"/>
            <a:ext cx="8503920" cy="2435352"/>
          </a:xfrm>
        </p:spPr>
        <p:txBody>
          <a:bodyPr/>
          <a:lstStyle/>
          <a:p>
            <a:pPr marL="0" indent="0">
              <a:buNone/>
            </a:pPr>
            <a:r>
              <a:rPr lang="en-US" dirty="0" smtClean="0"/>
              <a:t>The total cost of the caramel plus the total cost of the chocolate must equal the total cost of the mixture. See if you can solve the equation before moving on to the next slide.</a:t>
            </a:r>
          </a:p>
        </p:txBody>
      </p:sp>
      <p:sp>
        <p:nvSpPr>
          <p:cNvPr id="4" name="Rectangle 3"/>
          <p:cNvSpPr/>
          <p:nvPr/>
        </p:nvSpPr>
        <p:spPr>
          <a:xfrm>
            <a:off x="518160" y="4267200"/>
            <a:ext cx="7924800" cy="91440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3200" dirty="0" smtClean="0"/>
          </a:p>
          <a:p>
            <a:pPr algn="ctr">
              <a:buNone/>
            </a:pPr>
            <a:r>
              <a:rPr lang="en-US" sz="3200" dirty="0"/>
              <a:t>4x + 14 = 3.2(x + 5)</a:t>
            </a:r>
          </a:p>
          <a:p>
            <a:pPr algn="ct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Mixtures?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2800" dirty="0" smtClean="0"/>
              <a:t>Learning about mixture problems is learning to solve questions dealing with combinations –mixtures– of things.</a:t>
            </a:r>
            <a:endParaRPr lang="en-US" sz="2800" dirty="0"/>
          </a:p>
          <a:p>
            <a:pPr marL="0" indent="0">
              <a:buNone/>
            </a:pPr>
            <a:r>
              <a:rPr lang="en-US" sz="2800" dirty="0" smtClean="0"/>
              <a:t>Many things in life are examples of mixtures:</a:t>
            </a:r>
          </a:p>
          <a:p>
            <a:pPr>
              <a:buClr>
                <a:srgbClr val="C00000"/>
              </a:buClr>
              <a:buSzPct val="100000"/>
              <a:buFont typeface="Arial" pitchFamily="34" charset="0"/>
              <a:buChar char="•"/>
            </a:pPr>
            <a:r>
              <a:rPr lang="en-US" sz="2400" dirty="0" smtClean="0"/>
              <a:t>Two colors blended together to produce a third color, like blending blue and yellow to make green.</a:t>
            </a:r>
          </a:p>
          <a:p>
            <a:pPr>
              <a:buClr>
                <a:srgbClr val="C00000"/>
              </a:buClr>
              <a:buSzPct val="100000"/>
              <a:buFont typeface="Arial" pitchFamily="34" charset="0"/>
              <a:buChar char="•"/>
            </a:pPr>
            <a:r>
              <a:rPr lang="en-US" sz="2400" dirty="0" smtClean="0"/>
              <a:t>A metal blended with other materials to produce a stronger metal, like blending iron with manganese to make steel.</a:t>
            </a:r>
          </a:p>
          <a:p>
            <a:pPr>
              <a:buClr>
                <a:srgbClr val="C00000"/>
              </a:buClr>
              <a:buSzPct val="100000"/>
              <a:buFont typeface="Arial" pitchFamily="34" charset="0"/>
              <a:buChar char="•"/>
            </a:pPr>
            <a:r>
              <a:rPr lang="en-US" sz="2400" dirty="0" smtClean="0"/>
              <a:t>Blood is a mixture of red cells, white cells, platelets and plasma.</a:t>
            </a:r>
          </a:p>
        </p:txBody>
      </p:sp>
    </p:spTree>
    <p:extLst>
      <p:ext uri="{BB962C8B-B14F-4D97-AF65-F5344CB8AC3E}">
        <p14:creationId xmlns:p14="http://schemas.microsoft.com/office/powerpoint/2010/main" val="358357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2</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indent="0">
              <a:buNone/>
            </a:pPr>
            <a:r>
              <a:rPr lang="en-US" sz="3200" dirty="0" smtClean="0"/>
              <a:t>Solving the equation will give us the answer:</a:t>
            </a:r>
          </a:p>
          <a:p>
            <a:pPr algn="ctr">
              <a:buNone/>
            </a:pPr>
            <a:r>
              <a:rPr lang="en-US" sz="3200" dirty="0" smtClean="0"/>
              <a:t>4x + 14 = 3.2(x + 5)</a:t>
            </a:r>
          </a:p>
          <a:p>
            <a:pPr algn="ctr">
              <a:buNone/>
            </a:pPr>
            <a:r>
              <a:rPr lang="en-US" sz="3200" dirty="0" smtClean="0"/>
              <a:t>4x + 14 = 3.2x + 16</a:t>
            </a:r>
          </a:p>
          <a:p>
            <a:pPr algn="ctr">
              <a:buNone/>
            </a:pPr>
            <a:r>
              <a:rPr lang="en-US" sz="3200" dirty="0" smtClean="0"/>
              <a:t>0.8x + 14 = 16</a:t>
            </a:r>
          </a:p>
          <a:p>
            <a:pPr algn="ctr">
              <a:buNone/>
            </a:pPr>
            <a:r>
              <a:rPr lang="en-US" sz="3200" dirty="0" smtClean="0"/>
              <a:t>0.8x = 2</a:t>
            </a:r>
          </a:p>
          <a:p>
            <a:pPr algn="ctr">
              <a:buNone/>
            </a:pPr>
            <a:r>
              <a:rPr lang="en-US" sz="3200" dirty="0" smtClean="0"/>
              <a:t>X = 2.5</a:t>
            </a:r>
          </a:p>
          <a:p>
            <a:pPr algn="ctr">
              <a:buNone/>
            </a:pPr>
            <a:endParaRPr lang="en-US" dirty="0"/>
          </a:p>
          <a:p>
            <a:pPr>
              <a:buNone/>
            </a:pPr>
            <a:r>
              <a:rPr lang="en-US" sz="3200" dirty="0" smtClean="0"/>
              <a:t>Rick will need 2 ½ pounds of caramel.  Yum!!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Mixture Problems Involving Percents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600" dirty="0" smtClean="0"/>
              <a:t>Another kind of mixture problem that we see in chemistry a lot are problems involving percents.  To understand these,</a:t>
            </a:r>
            <a:r>
              <a:rPr lang="en-US" sz="3600" b="1" dirty="0" smtClean="0">
                <a:solidFill>
                  <a:srgbClr val="C00000"/>
                </a:solidFill>
              </a:rPr>
              <a:t> we have to understand the idea of solutions and percentages</a:t>
            </a:r>
            <a:r>
              <a:rPr lang="en-US" sz="3600" dirty="0" smtClean="0"/>
              <a:t>.</a:t>
            </a:r>
            <a:endParaRPr lang="en-US"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Mixture Problems involving Percents</a:t>
            </a:r>
            <a:endParaRPr lang="en-US" dirty="0"/>
          </a:p>
        </p:txBody>
      </p:sp>
      <p:sp>
        <p:nvSpPr>
          <p:cNvPr id="3" name="Content Placeholder 2"/>
          <p:cNvSpPr>
            <a:spLocks noGrp="1"/>
          </p:cNvSpPr>
          <p:nvPr>
            <p:ph sz="quarter" idx="1"/>
          </p:nvPr>
        </p:nvSpPr>
        <p:spPr>
          <a:xfrm>
            <a:off x="301752" y="1527048"/>
            <a:ext cx="8503920" cy="3502152"/>
          </a:xfrm>
        </p:spPr>
        <p:txBody>
          <a:bodyPr>
            <a:normAutofit/>
          </a:bodyPr>
          <a:lstStyle/>
          <a:p>
            <a:pPr marL="0" indent="0">
              <a:buNone/>
            </a:pPr>
            <a:r>
              <a:rPr lang="en-US" b="1" dirty="0" smtClean="0">
                <a:solidFill>
                  <a:srgbClr val="C00000"/>
                </a:solidFill>
              </a:rPr>
              <a:t>Look at the following example:  </a:t>
            </a:r>
            <a:r>
              <a:rPr lang="en-US" dirty="0" smtClean="0"/>
              <a:t>Suppose we have 40 liters of 6% acid solution.  What does this mean?  It simply means that the solution is 6% acid.  </a:t>
            </a:r>
          </a:p>
          <a:p>
            <a:pPr marL="0" indent="0">
              <a:buNone/>
            </a:pPr>
            <a:endParaRPr lang="en-US" dirty="0" smtClean="0"/>
          </a:p>
          <a:p>
            <a:pPr marL="0" indent="0">
              <a:buNone/>
            </a:pPr>
            <a:r>
              <a:rPr lang="en-US" dirty="0" smtClean="0"/>
              <a:t>So if we want to know how much acid is in the 40 liters we multiply the amount of solution times the percentage.  </a:t>
            </a:r>
            <a:r>
              <a:rPr lang="en-US" dirty="0" smtClean="0">
                <a:solidFill>
                  <a:srgbClr val="C00000"/>
                </a:solidFill>
              </a:rPr>
              <a:t>Don’t forget that 6% = 0.06  (Not 0.6)</a:t>
            </a:r>
          </a:p>
          <a:p>
            <a:pPr marL="0" indent="0">
              <a:buNone/>
            </a:pPr>
            <a:endParaRPr lang="en-US" dirty="0" smtClean="0"/>
          </a:p>
        </p:txBody>
      </p:sp>
      <p:sp>
        <p:nvSpPr>
          <p:cNvPr id="4" name="Rectangle 3"/>
          <p:cNvSpPr/>
          <p:nvPr/>
        </p:nvSpPr>
        <p:spPr>
          <a:xfrm>
            <a:off x="381000" y="5334000"/>
            <a:ext cx="8458200" cy="91440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3200" dirty="0" smtClean="0"/>
          </a:p>
          <a:p>
            <a:pPr algn="ctr">
              <a:buNone/>
            </a:pPr>
            <a:r>
              <a:rPr lang="en-US" sz="3200" dirty="0"/>
              <a:t>40 liters of solution X  0.06 = 2.4 liters of acid </a:t>
            </a:r>
          </a:p>
          <a:p>
            <a:pPr algn="ct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Mixture Problems involving Percents</a:t>
            </a:r>
            <a:endParaRPr lang="en-US" dirty="0"/>
          </a:p>
        </p:txBody>
      </p:sp>
      <p:sp>
        <p:nvSpPr>
          <p:cNvPr id="3" name="Content Placeholder 2"/>
          <p:cNvSpPr>
            <a:spLocks noGrp="1"/>
          </p:cNvSpPr>
          <p:nvPr>
            <p:ph sz="quarter" idx="1"/>
          </p:nvPr>
        </p:nvSpPr>
        <p:spPr>
          <a:xfrm>
            <a:off x="301752" y="1527048"/>
            <a:ext cx="8503920" cy="1749552"/>
          </a:xfrm>
        </p:spPr>
        <p:txBody>
          <a:bodyPr/>
          <a:lstStyle/>
          <a:p>
            <a:pPr marL="0" indent="0">
              <a:buNone/>
            </a:pPr>
            <a:r>
              <a:rPr lang="en-US" sz="3600" dirty="0" smtClean="0"/>
              <a:t>In general we use the following equation to understand percentage solutions:</a:t>
            </a:r>
          </a:p>
          <a:p>
            <a:pPr>
              <a:buNone/>
            </a:pPr>
            <a:r>
              <a:rPr lang="en-US" dirty="0" smtClean="0"/>
              <a:t>		</a:t>
            </a:r>
            <a:endParaRPr lang="en-US" dirty="0"/>
          </a:p>
        </p:txBody>
      </p:sp>
      <p:sp>
        <p:nvSpPr>
          <p:cNvPr id="4" name="Rectangle 3"/>
          <p:cNvSpPr/>
          <p:nvPr/>
        </p:nvSpPr>
        <p:spPr>
          <a:xfrm>
            <a:off x="342900" y="3124200"/>
            <a:ext cx="8458200" cy="152400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2400" dirty="0" smtClean="0"/>
              <a:t>amount of solution </a:t>
            </a:r>
            <a:r>
              <a:rPr lang="en-US" sz="3200" dirty="0" smtClean="0"/>
              <a:t>x</a:t>
            </a:r>
            <a:r>
              <a:rPr lang="en-US" sz="2400" dirty="0" smtClean="0"/>
              <a:t> percentage </a:t>
            </a:r>
            <a:r>
              <a:rPr lang="en-US" sz="3200" b="1" dirty="0" smtClean="0"/>
              <a:t>=</a:t>
            </a:r>
            <a:r>
              <a:rPr lang="en-US" sz="2400" dirty="0" smtClean="0"/>
              <a:t> amount of substance</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Example 3</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b="1" dirty="0" smtClean="0">
                <a:solidFill>
                  <a:srgbClr val="C00000"/>
                </a:solidFill>
              </a:rPr>
              <a:t>Let’s look at the following example:  </a:t>
            </a:r>
            <a:r>
              <a:rPr lang="en-US" sz="3200" dirty="0" smtClean="0"/>
              <a:t>A chemist has mixed 8% alcohol solution with 2% alcohol solution in order to make 100 mL of 5% alcohol solution.  How many </a:t>
            </a:r>
            <a:r>
              <a:rPr lang="en-US" sz="3200" dirty="0" err="1" smtClean="0"/>
              <a:t>mL</a:t>
            </a:r>
            <a:r>
              <a:rPr lang="en-US" sz="3200" dirty="0" smtClean="0"/>
              <a:t> of each should the chemist mix?</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sz="quarter" idx="1"/>
          </p:nvPr>
        </p:nvSpPr>
        <p:spPr>
          <a:xfrm>
            <a:off x="301752" y="1527048"/>
            <a:ext cx="8503920" cy="1520952"/>
          </a:xfrm>
        </p:spPr>
        <p:txBody>
          <a:bodyPr>
            <a:normAutofit fontScale="92500" lnSpcReduction="20000"/>
          </a:bodyPr>
          <a:lstStyle/>
          <a:p>
            <a:pPr marL="0" indent="0">
              <a:buNone/>
            </a:pPr>
            <a:r>
              <a:rPr lang="en-US" sz="3000" dirty="0" smtClean="0"/>
              <a:t>As with the last example, let’s make a chart.  Try to fill out the chart yourself before going to the next slide. (The example is copied below as a reference.)</a:t>
            </a:r>
          </a:p>
          <a:p>
            <a:pPr algn="ctr">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560898221"/>
              </p:ext>
            </p:extLst>
          </p:nvPr>
        </p:nvGraphicFramePr>
        <p:xfrm>
          <a:off x="381000" y="2971800"/>
          <a:ext cx="8153400" cy="1695450"/>
        </p:xfrm>
        <a:graphic>
          <a:graphicData uri="http://schemas.openxmlformats.org/drawingml/2006/table">
            <a:tbl>
              <a:tblPr firstRow="1" bandRow="1">
                <a:tableStyleId>{5C22544A-7EE6-4342-B048-85BDC9FD1C3A}</a:tableStyleId>
              </a:tblPr>
              <a:tblGrid>
                <a:gridCol w="2038350"/>
                <a:gridCol w="2038350"/>
                <a:gridCol w="2038350"/>
                <a:gridCol w="2038350"/>
              </a:tblGrid>
              <a:tr h="457200">
                <a:tc>
                  <a:txBody>
                    <a:bodyPr/>
                    <a:lstStyle/>
                    <a:p>
                      <a:endParaRPr lang="en-US" dirty="0"/>
                    </a:p>
                  </a:txBody>
                  <a:tcPr/>
                </a:tc>
                <a:tc>
                  <a:txBody>
                    <a:bodyPr/>
                    <a:lstStyle/>
                    <a:p>
                      <a:pPr algn="ctr"/>
                      <a:r>
                        <a:rPr lang="en-US" sz="2000" dirty="0" smtClean="0"/>
                        <a:t>Solution</a:t>
                      </a:r>
                      <a:endParaRPr lang="en-US" sz="2000" dirty="0"/>
                    </a:p>
                  </a:txBody>
                  <a:tcPr anchor="ctr"/>
                </a:tc>
                <a:tc>
                  <a:txBody>
                    <a:bodyPr/>
                    <a:lstStyle/>
                    <a:p>
                      <a:pPr algn="ctr"/>
                      <a:r>
                        <a:rPr lang="en-US" sz="2000" dirty="0" smtClean="0"/>
                        <a:t>Percentage</a:t>
                      </a:r>
                      <a:r>
                        <a:rPr lang="en-US" sz="2000" baseline="0" dirty="0" smtClean="0"/>
                        <a:t>  =</a:t>
                      </a:r>
                      <a:endParaRPr lang="en-US" sz="2000" dirty="0"/>
                    </a:p>
                  </a:txBody>
                  <a:tcPr anchor="ctr"/>
                </a:tc>
                <a:tc>
                  <a:txBody>
                    <a:bodyPr/>
                    <a:lstStyle/>
                    <a:p>
                      <a:pPr algn="ctr"/>
                      <a:r>
                        <a:rPr lang="en-US" sz="2000" dirty="0" smtClean="0"/>
                        <a:t>Substance</a:t>
                      </a:r>
                      <a:endParaRPr lang="en-US" sz="2000" dirty="0"/>
                    </a:p>
                  </a:txBody>
                  <a:tcPr anchor="ctr"/>
                </a:tc>
              </a:tr>
              <a:tr h="400050">
                <a:tc>
                  <a:txBody>
                    <a:bodyPr/>
                    <a:lstStyle/>
                    <a:p>
                      <a:pPr algn="ctr"/>
                      <a:r>
                        <a:rPr lang="en-US" dirty="0" smtClean="0"/>
                        <a:t>8%</a:t>
                      </a:r>
                      <a:r>
                        <a:rPr lang="en-US" baseline="0" dirty="0" smtClean="0"/>
                        <a:t> solution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57200">
                <a:tc>
                  <a:txBody>
                    <a:bodyPr/>
                    <a:lstStyle/>
                    <a:p>
                      <a:pPr algn="ctr"/>
                      <a:r>
                        <a:rPr lang="en-US" dirty="0" smtClean="0"/>
                        <a:t>2% solution</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81000">
                <a:tc>
                  <a:txBody>
                    <a:bodyPr/>
                    <a:lstStyle/>
                    <a:p>
                      <a:pPr algn="ctr"/>
                      <a:r>
                        <a:rPr lang="en-US" dirty="0" smtClean="0"/>
                        <a:t>Mixture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a:off x="457200" y="4994255"/>
            <a:ext cx="8305800" cy="1015663"/>
          </a:xfrm>
          <a:prstGeom prst="rect">
            <a:avLst/>
          </a:prstGeom>
          <a:noFill/>
        </p:spPr>
        <p:txBody>
          <a:bodyPr wrap="square" rtlCol="0">
            <a:spAutoFit/>
          </a:bodyPr>
          <a:lstStyle/>
          <a:p>
            <a:r>
              <a:rPr lang="en-US" sz="2000" dirty="0">
                <a:solidFill>
                  <a:srgbClr val="C00000"/>
                </a:solidFill>
              </a:rPr>
              <a:t>A chemist has mixed 8% alcohol solution with 2% alcohol solution in order to make 100 mL of 5% alcohol solution.  How many mL of each should the chemist mix?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sz="quarter" idx="1"/>
          </p:nvPr>
        </p:nvSpPr>
        <p:spPr>
          <a:xfrm>
            <a:off x="301752" y="1527048"/>
            <a:ext cx="8503920" cy="1673352"/>
          </a:xfrm>
        </p:spPr>
        <p:txBody>
          <a:bodyPr/>
          <a:lstStyle/>
          <a:p>
            <a:pPr marL="0" indent="0">
              <a:buNone/>
            </a:pPr>
            <a:r>
              <a:rPr lang="en-US" dirty="0" smtClean="0"/>
              <a:t>Let’s fill out the table.  </a:t>
            </a:r>
            <a:r>
              <a:rPr lang="en-US" dirty="0"/>
              <a:t>L</a:t>
            </a:r>
            <a:r>
              <a:rPr lang="en-US" dirty="0" smtClean="0"/>
              <a:t>et x = amount of 8% solution.  Since we need a total of 100 </a:t>
            </a:r>
            <a:r>
              <a:rPr lang="en-US" dirty="0" err="1" smtClean="0"/>
              <a:t>mL</a:t>
            </a:r>
            <a:r>
              <a:rPr lang="en-US" dirty="0" smtClean="0"/>
              <a:t>, we can let 100 – x = amount of 2% solution. </a:t>
            </a:r>
          </a:p>
          <a:p>
            <a:pPr algn="ct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20513468"/>
              </p:ext>
            </p:extLst>
          </p:nvPr>
        </p:nvGraphicFramePr>
        <p:xfrm>
          <a:off x="457200" y="3352800"/>
          <a:ext cx="8153400" cy="2133600"/>
        </p:xfrm>
        <a:graphic>
          <a:graphicData uri="http://schemas.openxmlformats.org/drawingml/2006/table">
            <a:tbl>
              <a:tblPr firstRow="1" bandRow="1">
                <a:tableStyleId>{5C22544A-7EE6-4342-B048-85BDC9FD1C3A}</a:tableStyleId>
              </a:tblPr>
              <a:tblGrid>
                <a:gridCol w="2038350"/>
                <a:gridCol w="2038350"/>
                <a:gridCol w="2038350"/>
                <a:gridCol w="2038350"/>
              </a:tblGrid>
              <a:tr h="533400">
                <a:tc>
                  <a:txBody>
                    <a:bodyPr/>
                    <a:lstStyle/>
                    <a:p>
                      <a:endParaRPr lang="en-US" dirty="0"/>
                    </a:p>
                  </a:txBody>
                  <a:tcPr/>
                </a:tc>
                <a:tc>
                  <a:txBody>
                    <a:bodyPr/>
                    <a:lstStyle/>
                    <a:p>
                      <a:pPr algn="ctr"/>
                      <a:r>
                        <a:rPr lang="en-US" sz="2000" dirty="0" smtClean="0"/>
                        <a:t>Solution</a:t>
                      </a:r>
                      <a:endParaRPr lang="en-US" sz="2000" dirty="0"/>
                    </a:p>
                  </a:txBody>
                  <a:tcPr anchor="ctr"/>
                </a:tc>
                <a:tc>
                  <a:txBody>
                    <a:bodyPr/>
                    <a:lstStyle/>
                    <a:p>
                      <a:pPr algn="ctr"/>
                      <a:r>
                        <a:rPr lang="en-US" sz="2000" dirty="0" smtClean="0"/>
                        <a:t>Percentage</a:t>
                      </a:r>
                      <a:r>
                        <a:rPr lang="en-US" sz="2000" baseline="0" dirty="0" smtClean="0"/>
                        <a:t>  =</a:t>
                      </a:r>
                      <a:endParaRPr lang="en-US" sz="2000" dirty="0"/>
                    </a:p>
                  </a:txBody>
                  <a:tcPr anchor="ctr"/>
                </a:tc>
                <a:tc>
                  <a:txBody>
                    <a:bodyPr/>
                    <a:lstStyle/>
                    <a:p>
                      <a:pPr algn="ctr"/>
                      <a:r>
                        <a:rPr lang="en-US" sz="2000" dirty="0" smtClean="0"/>
                        <a:t>Substance</a:t>
                      </a:r>
                      <a:endParaRPr lang="en-US" sz="2000" dirty="0"/>
                    </a:p>
                  </a:txBody>
                  <a:tcPr anchor="ctr"/>
                </a:tc>
              </a:tr>
              <a:tr h="533400">
                <a:tc>
                  <a:txBody>
                    <a:bodyPr/>
                    <a:lstStyle/>
                    <a:p>
                      <a:pPr algn="ctr"/>
                      <a:r>
                        <a:rPr lang="en-US" dirty="0" smtClean="0"/>
                        <a:t>8%</a:t>
                      </a:r>
                      <a:r>
                        <a:rPr lang="en-US" baseline="0" dirty="0" smtClean="0"/>
                        <a:t> solution</a:t>
                      </a:r>
                      <a:endParaRPr lang="en-US" dirty="0"/>
                    </a:p>
                  </a:txBody>
                  <a:tcPr/>
                </a:tc>
                <a:tc>
                  <a:txBody>
                    <a:bodyPr/>
                    <a:lstStyle/>
                    <a:p>
                      <a:pPr algn="ctr"/>
                      <a:r>
                        <a:rPr lang="en-US" dirty="0" smtClean="0"/>
                        <a:t>x</a:t>
                      </a:r>
                      <a:endParaRPr lang="en-US" dirty="0"/>
                    </a:p>
                  </a:txBody>
                  <a:tcPr/>
                </a:tc>
                <a:tc>
                  <a:txBody>
                    <a:bodyPr/>
                    <a:lstStyle/>
                    <a:p>
                      <a:pPr algn="ctr"/>
                      <a:r>
                        <a:rPr lang="en-US" dirty="0" smtClean="0"/>
                        <a:t>0.08</a:t>
                      </a:r>
                      <a:endParaRPr lang="en-US" dirty="0"/>
                    </a:p>
                  </a:txBody>
                  <a:tcPr/>
                </a:tc>
                <a:tc>
                  <a:txBody>
                    <a:bodyPr/>
                    <a:lstStyle/>
                    <a:p>
                      <a:endParaRPr lang="en-US" dirty="0"/>
                    </a:p>
                  </a:txBody>
                  <a:tcPr/>
                </a:tc>
              </a:tr>
              <a:tr h="533400">
                <a:tc>
                  <a:txBody>
                    <a:bodyPr/>
                    <a:lstStyle/>
                    <a:p>
                      <a:pPr algn="ctr"/>
                      <a:r>
                        <a:rPr lang="en-US" dirty="0" smtClean="0"/>
                        <a:t>2% solution</a:t>
                      </a:r>
                      <a:endParaRPr lang="en-US" dirty="0"/>
                    </a:p>
                  </a:txBody>
                  <a:tcPr/>
                </a:tc>
                <a:tc>
                  <a:txBody>
                    <a:bodyPr/>
                    <a:lstStyle/>
                    <a:p>
                      <a:pPr algn="ctr"/>
                      <a:r>
                        <a:rPr lang="en-US" dirty="0" smtClean="0"/>
                        <a:t>100-x</a:t>
                      </a:r>
                      <a:endParaRPr lang="en-US" dirty="0"/>
                    </a:p>
                  </a:txBody>
                  <a:tcPr/>
                </a:tc>
                <a:tc>
                  <a:txBody>
                    <a:bodyPr/>
                    <a:lstStyle/>
                    <a:p>
                      <a:pPr algn="ctr"/>
                      <a:r>
                        <a:rPr lang="en-US" dirty="0" smtClean="0"/>
                        <a:t>0.02</a:t>
                      </a:r>
                      <a:endParaRPr lang="en-US" dirty="0"/>
                    </a:p>
                  </a:txBody>
                  <a:tcPr/>
                </a:tc>
                <a:tc>
                  <a:txBody>
                    <a:bodyPr/>
                    <a:lstStyle/>
                    <a:p>
                      <a:endParaRPr lang="en-US"/>
                    </a:p>
                  </a:txBody>
                  <a:tcPr/>
                </a:tc>
              </a:tr>
              <a:tr h="533400">
                <a:tc>
                  <a:txBody>
                    <a:bodyPr/>
                    <a:lstStyle/>
                    <a:p>
                      <a:pPr algn="ctr"/>
                      <a:r>
                        <a:rPr lang="en-US" dirty="0" smtClean="0"/>
                        <a:t>Mixture</a:t>
                      </a:r>
                      <a:endParaRPr lang="en-US" dirty="0"/>
                    </a:p>
                  </a:txBody>
                  <a:tcPr/>
                </a:tc>
                <a:tc>
                  <a:txBody>
                    <a:bodyPr/>
                    <a:lstStyle/>
                    <a:p>
                      <a:pPr algn="ctr"/>
                      <a:r>
                        <a:rPr lang="en-US" dirty="0" smtClean="0"/>
                        <a:t>100</a:t>
                      </a:r>
                      <a:endParaRPr lang="en-US" dirty="0"/>
                    </a:p>
                  </a:txBody>
                  <a:tcPr/>
                </a:tc>
                <a:tc>
                  <a:txBody>
                    <a:bodyPr/>
                    <a:lstStyle/>
                    <a:p>
                      <a:pPr algn="ctr"/>
                      <a:r>
                        <a:rPr lang="en-US" dirty="0" smtClean="0"/>
                        <a:t>0.05</a:t>
                      </a:r>
                      <a:endParaRPr lang="en-US" dirty="0"/>
                    </a:p>
                  </a:txBody>
                  <a:tcPr/>
                </a:tc>
                <a:tc>
                  <a:txBody>
                    <a:bodyPr/>
                    <a:lstStyle/>
                    <a:p>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sz="quarter" idx="1"/>
          </p:nvPr>
        </p:nvSpPr>
        <p:spPr/>
        <p:txBody>
          <a:bodyPr/>
          <a:lstStyle/>
          <a:p>
            <a:pPr marL="0" indent="0">
              <a:buNone/>
            </a:pPr>
            <a:r>
              <a:rPr lang="en-US" dirty="0" smtClean="0"/>
              <a:t>If we multiply the amount of solution times the percentage, we can get the amount of alcohol.</a:t>
            </a:r>
          </a:p>
          <a:p>
            <a:pPr algn="ctr">
              <a:buNone/>
            </a:pPr>
            <a:r>
              <a:rPr lang="en-US" dirty="0"/>
              <a:t>	</a:t>
            </a: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3058594"/>
              </p:ext>
            </p:extLst>
          </p:nvPr>
        </p:nvGraphicFramePr>
        <p:xfrm>
          <a:off x="457200" y="3276600"/>
          <a:ext cx="8305800" cy="2133600"/>
        </p:xfrm>
        <a:graphic>
          <a:graphicData uri="http://schemas.openxmlformats.org/drawingml/2006/table">
            <a:tbl>
              <a:tblPr firstRow="1" bandRow="1">
                <a:tableStyleId>{5C22544A-7EE6-4342-B048-85BDC9FD1C3A}</a:tableStyleId>
              </a:tblPr>
              <a:tblGrid>
                <a:gridCol w="2076450"/>
                <a:gridCol w="2076450"/>
                <a:gridCol w="2076450"/>
                <a:gridCol w="2076450"/>
              </a:tblGrid>
              <a:tr h="533400">
                <a:tc>
                  <a:txBody>
                    <a:bodyPr/>
                    <a:lstStyle/>
                    <a:p>
                      <a:endParaRPr lang="en-US" dirty="0"/>
                    </a:p>
                  </a:txBody>
                  <a:tcPr/>
                </a:tc>
                <a:tc>
                  <a:txBody>
                    <a:bodyPr/>
                    <a:lstStyle/>
                    <a:p>
                      <a:pPr algn="ctr"/>
                      <a:r>
                        <a:rPr lang="en-US" sz="2000" dirty="0" smtClean="0"/>
                        <a:t>Solution</a:t>
                      </a:r>
                      <a:endParaRPr lang="en-US" sz="2000" dirty="0"/>
                    </a:p>
                  </a:txBody>
                  <a:tcPr anchor="ctr"/>
                </a:tc>
                <a:tc>
                  <a:txBody>
                    <a:bodyPr/>
                    <a:lstStyle/>
                    <a:p>
                      <a:pPr algn="ctr"/>
                      <a:r>
                        <a:rPr lang="en-US" sz="2000" dirty="0" smtClean="0"/>
                        <a:t>Percentage</a:t>
                      </a:r>
                      <a:r>
                        <a:rPr lang="en-US" sz="2000" baseline="0" dirty="0" smtClean="0"/>
                        <a:t>  =</a:t>
                      </a:r>
                      <a:endParaRPr lang="en-US" sz="2000" dirty="0"/>
                    </a:p>
                  </a:txBody>
                  <a:tcPr anchor="ctr"/>
                </a:tc>
                <a:tc>
                  <a:txBody>
                    <a:bodyPr/>
                    <a:lstStyle/>
                    <a:p>
                      <a:pPr algn="ctr"/>
                      <a:r>
                        <a:rPr lang="en-US" sz="2000" dirty="0" smtClean="0"/>
                        <a:t>Substance</a:t>
                      </a:r>
                      <a:endParaRPr lang="en-US" sz="2000" dirty="0"/>
                    </a:p>
                  </a:txBody>
                  <a:tcPr anchor="ctr"/>
                </a:tc>
              </a:tr>
              <a:tr h="533400">
                <a:tc>
                  <a:txBody>
                    <a:bodyPr/>
                    <a:lstStyle/>
                    <a:p>
                      <a:pPr algn="ctr"/>
                      <a:r>
                        <a:rPr lang="en-US" dirty="0" smtClean="0"/>
                        <a:t>8%</a:t>
                      </a:r>
                      <a:r>
                        <a:rPr lang="en-US" baseline="0" dirty="0" smtClean="0"/>
                        <a:t> solution</a:t>
                      </a:r>
                      <a:endParaRPr lang="en-US" dirty="0"/>
                    </a:p>
                  </a:txBody>
                  <a:tcPr/>
                </a:tc>
                <a:tc>
                  <a:txBody>
                    <a:bodyPr/>
                    <a:lstStyle/>
                    <a:p>
                      <a:pPr algn="ctr"/>
                      <a:r>
                        <a:rPr lang="en-US" dirty="0" smtClean="0"/>
                        <a:t>x</a:t>
                      </a:r>
                      <a:endParaRPr lang="en-US" dirty="0"/>
                    </a:p>
                  </a:txBody>
                  <a:tcPr/>
                </a:tc>
                <a:tc>
                  <a:txBody>
                    <a:bodyPr/>
                    <a:lstStyle/>
                    <a:p>
                      <a:pPr algn="ctr"/>
                      <a:r>
                        <a:rPr lang="en-US" dirty="0" smtClean="0"/>
                        <a:t>0.08</a:t>
                      </a:r>
                      <a:endParaRPr lang="en-US" dirty="0"/>
                    </a:p>
                  </a:txBody>
                  <a:tcPr/>
                </a:tc>
                <a:tc>
                  <a:txBody>
                    <a:bodyPr/>
                    <a:lstStyle/>
                    <a:p>
                      <a:pPr algn="ctr"/>
                      <a:r>
                        <a:rPr lang="en-US" dirty="0" smtClean="0"/>
                        <a:t>0.08x</a:t>
                      </a:r>
                      <a:endParaRPr lang="en-US" dirty="0"/>
                    </a:p>
                  </a:txBody>
                  <a:tcPr/>
                </a:tc>
              </a:tr>
              <a:tr h="533400">
                <a:tc>
                  <a:txBody>
                    <a:bodyPr/>
                    <a:lstStyle/>
                    <a:p>
                      <a:pPr algn="ctr"/>
                      <a:r>
                        <a:rPr lang="en-US" dirty="0" smtClean="0"/>
                        <a:t>2% solution</a:t>
                      </a:r>
                      <a:endParaRPr lang="en-US" dirty="0"/>
                    </a:p>
                  </a:txBody>
                  <a:tcPr/>
                </a:tc>
                <a:tc>
                  <a:txBody>
                    <a:bodyPr/>
                    <a:lstStyle/>
                    <a:p>
                      <a:pPr algn="ctr"/>
                      <a:r>
                        <a:rPr lang="en-US" dirty="0" smtClean="0"/>
                        <a:t>100-x</a:t>
                      </a:r>
                      <a:endParaRPr lang="en-US" dirty="0"/>
                    </a:p>
                  </a:txBody>
                  <a:tcPr/>
                </a:tc>
                <a:tc>
                  <a:txBody>
                    <a:bodyPr/>
                    <a:lstStyle/>
                    <a:p>
                      <a:pPr algn="ctr"/>
                      <a:r>
                        <a:rPr lang="en-US" dirty="0" smtClean="0"/>
                        <a:t>0.02</a:t>
                      </a:r>
                      <a:endParaRPr lang="en-US" dirty="0"/>
                    </a:p>
                  </a:txBody>
                  <a:tcPr/>
                </a:tc>
                <a:tc>
                  <a:txBody>
                    <a:bodyPr/>
                    <a:lstStyle/>
                    <a:p>
                      <a:pPr algn="ctr"/>
                      <a:r>
                        <a:rPr lang="en-US" dirty="0" smtClean="0"/>
                        <a:t>0.02</a:t>
                      </a:r>
                      <a:r>
                        <a:rPr lang="en-US" baseline="0" dirty="0" smtClean="0"/>
                        <a:t> (100 – x )</a:t>
                      </a:r>
                      <a:endParaRPr lang="en-US" dirty="0"/>
                    </a:p>
                  </a:txBody>
                  <a:tcPr/>
                </a:tc>
              </a:tr>
              <a:tr h="533400">
                <a:tc>
                  <a:txBody>
                    <a:bodyPr/>
                    <a:lstStyle/>
                    <a:p>
                      <a:pPr algn="ctr"/>
                      <a:r>
                        <a:rPr lang="en-US" dirty="0" smtClean="0"/>
                        <a:t>Mixture</a:t>
                      </a:r>
                      <a:endParaRPr lang="en-US" dirty="0"/>
                    </a:p>
                  </a:txBody>
                  <a:tcPr/>
                </a:tc>
                <a:tc>
                  <a:txBody>
                    <a:bodyPr/>
                    <a:lstStyle/>
                    <a:p>
                      <a:pPr algn="ctr"/>
                      <a:r>
                        <a:rPr lang="en-US" dirty="0" smtClean="0"/>
                        <a:t>100</a:t>
                      </a:r>
                      <a:endParaRPr lang="en-US" dirty="0"/>
                    </a:p>
                  </a:txBody>
                  <a:tcPr/>
                </a:tc>
                <a:tc>
                  <a:txBody>
                    <a:bodyPr/>
                    <a:lstStyle/>
                    <a:p>
                      <a:pPr algn="ctr"/>
                      <a:r>
                        <a:rPr lang="en-US" dirty="0" smtClean="0"/>
                        <a:t>0.05</a:t>
                      </a:r>
                      <a:endParaRPr lang="en-US" dirty="0"/>
                    </a:p>
                  </a:txBody>
                  <a:tcPr/>
                </a:tc>
                <a:tc>
                  <a:txBody>
                    <a:bodyPr/>
                    <a:lstStyle/>
                    <a:p>
                      <a:pPr algn="ctr"/>
                      <a:r>
                        <a:rPr lang="en-US" dirty="0" smtClean="0"/>
                        <a:t>5</a:t>
                      </a:r>
                      <a:endParaRPr lang="en-US"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sz="quarter" idx="1"/>
          </p:nvPr>
        </p:nvSpPr>
        <p:spPr>
          <a:xfrm>
            <a:off x="301752" y="1527048"/>
            <a:ext cx="8503920" cy="2282952"/>
          </a:xfrm>
        </p:spPr>
        <p:txBody>
          <a:bodyPr/>
          <a:lstStyle/>
          <a:p>
            <a:pPr marL="0" indent="0">
              <a:buNone/>
            </a:pPr>
            <a:r>
              <a:rPr lang="en-US" dirty="0" smtClean="0"/>
              <a:t>The amount of alcohol in the 8% solution plus the amount of alcohol in the 2% solution must equal the total amount of alcohol in the mixture.  See if you can solve the equation before moving on to the next slide.</a:t>
            </a:r>
          </a:p>
        </p:txBody>
      </p:sp>
      <p:sp>
        <p:nvSpPr>
          <p:cNvPr id="4" name="Rectangle 3"/>
          <p:cNvSpPr/>
          <p:nvPr/>
        </p:nvSpPr>
        <p:spPr>
          <a:xfrm>
            <a:off x="518160" y="4267200"/>
            <a:ext cx="7924800" cy="91440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3200" dirty="0" smtClean="0"/>
          </a:p>
          <a:p>
            <a:pPr algn="ctr">
              <a:buNone/>
            </a:pPr>
            <a:r>
              <a:rPr lang="en-US" sz="3200" dirty="0"/>
              <a:t>0.08x + 0.02(100 – x) = 5</a:t>
            </a:r>
          </a:p>
          <a:p>
            <a:pPr algn="ct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Solving the equation, we get our answer:</a:t>
            </a:r>
          </a:p>
          <a:p>
            <a:pPr algn="ctr">
              <a:buNone/>
            </a:pPr>
            <a:r>
              <a:rPr lang="en-US" sz="3200" dirty="0" smtClean="0"/>
              <a:t>0.08x + 0.02(100 – x) = 5</a:t>
            </a:r>
          </a:p>
          <a:p>
            <a:pPr algn="ctr">
              <a:buNone/>
            </a:pPr>
            <a:r>
              <a:rPr lang="en-US" sz="3200" dirty="0" smtClean="0"/>
              <a:t>0.08x + 2 – 0.02x = 5</a:t>
            </a:r>
          </a:p>
          <a:p>
            <a:pPr algn="ctr">
              <a:buNone/>
            </a:pPr>
            <a:r>
              <a:rPr lang="en-US" sz="3200" dirty="0" smtClean="0"/>
              <a:t>0.06x + 2 = 5</a:t>
            </a:r>
          </a:p>
          <a:p>
            <a:pPr algn="ctr">
              <a:buNone/>
            </a:pPr>
            <a:r>
              <a:rPr lang="en-US" sz="3200" dirty="0" smtClean="0"/>
              <a:t>0.06x = 3</a:t>
            </a:r>
          </a:p>
          <a:p>
            <a:pPr algn="ctr">
              <a:buNone/>
            </a:pPr>
            <a:r>
              <a:rPr lang="en-US" sz="3200" dirty="0" smtClean="0"/>
              <a:t>x = 50</a:t>
            </a:r>
          </a:p>
          <a:p>
            <a:pPr>
              <a:buNone/>
            </a:pPr>
            <a:r>
              <a:rPr lang="en-US" dirty="0" smtClean="0"/>
              <a:t>Hence, we need 50 mL of 8% solution, and </a:t>
            </a:r>
            <a:endParaRPr lang="en-US" dirty="0"/>
          </a:p>
          <a:p>
            <a:pPr>
              <a:buNone/>
            </a:pPr>
            <a:r>
              <a:rPr lang="en-US" dirty="0" smtClean="0"/>
              <a:t>since 100-50=50, we need 50 mL of 2% solution also.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Mixtures?</a:t>
            </a:r>
            <a:endParaRPr lang="en-US" dirty="0"/>
          </a:p>
        </p:txBody>
      </p:sp>
      <p:sp>
        <p:nvSpPr>
          <p:cNvPr id="3" name="Content Placeholder 2"/>
          <p:cNvSpPr>
            <a:spLocks noGrp="1"/>
          </p:cNvSpPr>
          <p:nvPr>
            <p:ph sz="quarter" idx="1"/>
          </p:nvPr>
        </p:nvSpPr>
        <p:spPr/>
        <p:txBody>
          <a:bodyPr>
            <a:normAutofit/>
          </a:bodyPr>
          <a:lstStyle/>
          <a:p>
            <a:pPr marL="0" indent="0">
              <a:buClr>
                <a:srgbClr val="C00000"/>
              </a:buClr>
              <a:buSzPct val="100000"/>
              <a:buNone/>
            </a:pPr>
            <a:r>
              <a:rPr lang="en-US" sz="3600" dirty="0"/>
              <a:t>From colors to metal alloys, to the very blood in our veins, everything around and in us contains examples of mixtures</a:t>
            </a:r>
            <a:r>
              <a:rPr lang="en-US" sz="3600" dirty="0" smtClean="0"/>
              <a:t>.</a:t>
            </a:r>
          </a:p>
          <a:p>
            <a:pPr marL="0" indent="0">
              <a:buClr>
                <a:srgbClr val="C00000"/>
              </a:buClr>
              <a:buSzPct val="100000"/>
              <a:buNone/>
            </a:pPr>
            <a:endParaRPr lang="en-US" sz="3600" dirty="0"/>
          </a:p>
          <a:p>
            <a:pPr marL="0" indent="0">
              <a:buClr>
                <a:srgbClr val="C00000"/>
              </a:buClr>
              <a:buSzPct val="100000"/>
              <a:buNone/>
            </a:pPr>
            <a:r>
              <a:rPr lang="en-US" sz="3600" dirty="0" smtClean="0"/>
              <a:t>Understanding mixture problems will give you a deeper insight into the nature of things.</a:t>
            </a:r>
            <a:endParaRPr lang="en-US" sz="3600" dirty="0"/>
          </a:p>
        </p:txBody>
      </p:sp>
    </p:spTree>
    <p:extLst>
      <p:ext uri="{BB962C8B-B14F-4D97-AF65-F5344CB8AC3E}">
        <p14:creationId xmlns:p14="http://schemas.microsoft.com/office/powerpoint/2010/main" val="3738743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sz="quarter" idx="1"/>
          </p:nvPr>
        </p:nvSpPr>
        <p:spPr>
          <a:xfrm>
            <a:off x="301752" y="1527048"/>
            <a:ext cx="8503920" cy="1978152"/>
          </a:xfrm>
        </p:spPr>
        <p:txBody>
          <a:bodyPr/>
          <a:lstStyle/>
          <a:p>
            <a:pPr marL="0" indent="0">
              <a:buNone/>
            </a:pPr>
            <a:r>
              <a:rPr lang="en-US" dirty="0" smtClean="0"/>
              <a:t>Now it is time for you to practice.  Solve the following two mixture problems.  Remember to use the formulas and a table to help set them up.</a:t>
            </a:r>
          </a:p>
        </p:txBody>
      </p:sp>
      <p:sp>
        <p:nvSpPr>
          <p:cNvPr id="4" name="Rectangle 3"/>
          <p:cNvSpPr/>
          <p:nvPr/>
        </p:nvSpPr>
        <p:spPr>
          <a:xfrm>
            <a:off x="487680" y="3627120"/>
            <a:ext cx="7924800" cy="163068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3200" dirty="0" smtClean="0"/>
          </a:p>
          <a:p>
            <a:pPr algn="ctr">
              <a:buNone/>
            </a:pPr>
            <a:r>
              <a:rPr lang="en-US" sz="3200" dirty="0"/>
              <a:t>Amount    X     Unit Price </a:t>
            </a:r>
            <a:r>
              <a:rPr lang="en-US" sz="3200" dirty="0" smtClean="0"/>
              <a:t> </a:t>
            </a:r>
            <a:r>
              <a:rPr lang="en-US" sz="4000" dirty="0" smtClean="0"/>
              <a:t>=</a:t>
            </a:r>
            <a:r>
              <a:rPr lang="en-US" sz="3200" dirty="0" smtClean="0"/>
              <a:t>  </a:t>
            </a:r>
            <a:r>
              <a:rPr lang="en-US" sz="3200" dirty="0"/>
              <a:t>Total Cost</a:t>
            </a:r>
          </a:p>
          <a:p>
            <a:pPr algn="ctr">
              <a:buNone/>
            </a:pPr>
            <a:r>
              <a:rPr lang="en-US" sz="3200" dirty="0"/>
              <a:t>Solution  X   Percentage </a:t>
            </a:r>
            <a:r>
              <a:rPr lang="en-US" sz="4000" dirty="0" smtClean="0"/>
              <a:t> =  </a:t>
            </a:r>
            <a:r>
              <a:rPr lang="en-US" sz="3200" dirty="0" smtClean="0"/>
              <a:t>Substance</a:t>
            </a:r>
            <a:endParaRPr lang="en-US" sz="3200" dirty="0"/>
          </a:p>
          <a:p>
            <a:pPr algn="ctr"/>
            <a:endParaRPr 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sz="quarter" idx="1"/>
          </p:nvPr>
        </p:nvSpPr>
        <p:spPr/>
        <p:txBody>
          <a:bodyPr>
            <a:normAutofit fontScale="92500"/>
          </a:bodyPr>
          <a:lstStyle/>
          <a:p>
            <a:pPr marL="0" indent="-514350">
              <a:buNone/>
            </a:pPr>
            <a:r>
              <a:rPr lang="en-US" dirty="0" smtClean="0"/>
              <a:t>Solve the following two practice problems. Then check your answers on the next slide.</a:t>
            </a:r>
          </a:p>
          <a:p>
            <a:pPr marL="514350" indent="-514350">
              <a:buClr>
                <a:srgbClr val="C00000"/>
              </a:buClr>
              <a:buSzPct val="100000"/>
              <a:buAutoNum type="arabicPeriod"/>
            </a:pPr>
            <a:r>
              <a:rPr lang="en-US" dirty="0" smtClean="0"/>
              <a:t>Rob works at a coffee shop and needs to mix a mild blend that costs $2.20 per pound with a dark roast that costs $3 per pound in order to make 40 pounds of a mix coffee that will cost $2.50 per pound.  How many pounds of mild and dark roast should he mix?</a:t>
            </a:r>
          </a:p>
          <a:p>
            <a:pPr marL="514350" indent="-514350">
              <a:buClr>
                <a:srgbClr val="C00000"/>
              </a:buClr>
              <a:buSzPct val="100000"/>
              <a:buAutoNum type="arabicPeriod"/>
            </a:pPr>
            <a:r>
              <a:rPr lang="en-US" dirty="0" smtClean="0"/>
              <a:t>Martin works at a fish store.  How many liters of 5% salt solution must he mix with 18 liters of 1% salt solution in order to make a mixture that is 2% salt?</a:t>
            </a:r>
          </a:p>
          <a:p>
            <a:pPr marL="514350" indent="-514350">
              <a:buAutoNum type="arabicPeriod"/>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Answers</a:t>
            </a:r>
            <a:endParaRPr lang="en-US" dirty="0"/>
          </a:p>
        </p:txBody>
      </p:sp>
      <p:sp>
        <p:nvSpPr>
          <p:cNvPr id="3" name="Content Placeholder 2"/>
          <p:cNvSpPr>
            <a:spLocks noGrp="1"/>
          </p:cNvSpPr>
          <p:nvPr>
            <p:ph sz="quarter" idx="1"/>
          </p:nvPr>
        </p:nvSpPr>
        <p:spPr/>
        <p:txBody>
          <a:bodyPr>
            <a:normAutofit/>
          </a:bodyPr>
          <a:lstStyle/>
          <a:p>
            <a:pPr marL="0">
              <a:buNone/>
            </a:pPr>
            <a:r>
              <a:rPr lang="en-US" dirty="0" smtClean="0"/>
              <a:t>Here are the answers.  If you got either of them wrong.  Go on to the next slides and figure out what you did wrong.  Then next to your problem, write down in complete sentences what you did wrong and what steps you should take so that you will not make the same mistake again.</a:t>
            </a:r>
          </a:p>
          <a:p>
            <a:pPr marL="0">
              <a:buNone/>
            </a:pPr>
            <a:endParaRPr lang="en-US" dirty="0" smtClean="0"/>
          </a:p>
          <a:p>
            <a:pPr marL="514350" indent="-514350">
              <a:buClr>
                <a:srgbClr val="C00000"/>
              </a:buClr>
              <a:buSzPct val="100000"/>
              <a:buAutoNum type="arabicPeriod"/>
            </a:pPr>
            <a:r>
              <a:rPr lang="en-US" dirty="0" smtClean="0"/>
              <a:t>25 pounds of mild &amp; 15 pounds of dark</a:t>
            </a:r>
          </a:p>
          <a:p>
            <a:pPr marL="514350" indent="-514350">
              <a:buClr>
                <a:srgbClr val="C00000"/>
              </a:buClr>
              <a:buSzPct val="100000"/>
              <a:buAutoNum type="arabicPeriod"/>
            </a:pPr>
            <a:r>
              <a:rPr lang="en-US" dirty="0" smtClean="0"/>
              <a:t>6 Liters of 5% salt solution</a:t>
            </a:r>
          </a:p>
          <a:p>
            <a:pPr marL="514350" indent="-514350">
              <a:buAutoNum type="arabicPeriod"/>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Practice problem #1 answer</a:t>
            </a:r>
            <a:endParaRPr lang="en-US" dirty="0"/>
          </a:p>
        </p:txBody>
      </p:sp>
      <p:graphicFrame>
        <p:nvGraphicFramePr>
          <p:cNvPr id="4" name="Content Placeholder 3"/>
          <p:cNvGraphicFramePr>
            <a:graphicFrameLocks noGrp="1"/>
          </p:cNvGraphicFramePr>
          <p:nvPr>
            <p:ph sz="quarter" idx="1"/>
          </p:nvPr>
        </p:nvGraphicFramePr>
        <p:xfrm>
          <a:off x="301625" y="1527175"/>
          <a:ext cx="8504236" cy="1483360"/>
        </p:xfrm>
        <a:graphic>
          <a:graphicData uri="http://schemas.openxmlformats.org/drawingml/2006/table">
            <a:tbl>
              <a:tblPr firstRow="1" bandRow="1">
                <a:tableStyleId>{5C22544A-7EE6-4342-B048-85BDC9FD1C3A}</a:tableStyleId>
              </a:tblPr>
              <a:tblGrid>
                <a:gridCol w="2126059"/>
                <a:gridCol w="2126059"/>
                <a:gridCol w="2126059"/>
                <a:gridCol w="2126059"/>
              </a:tblGrid>
              <a:tr h="370840">
                <a:tc>
                  <a:txBody>
                    <a:bodyPr/>
                    <a:lstStyle/>
                    <a:p>
                      <a:endParaRPr lang="en-US" dirty="0"/>
                    </a:p>
                  </a:txBody>
                  <a:tcPr marL="94492" marR="94492"/>
                </a:tc>
                <a:tc>
                  <a:txBody>
                    <a:bodyPr/>
                    <a:lstStyle/>
                    <a:p>
                      <a:pPr algn="ctr"/>
                      <a:r>
                        <a:rPr lang="en-US" dirty="0" smtClean="0"/>
                        <a:t>Amount</a:t>
                      </a:r>
                      <a:endParaRPr lang="en-US" dirty="0"/>
                    </a:p>
                  </a:txBody>
                  <a:tcPr marL="94492" marR="94492"/>
                </a:tc>
                <a:tc>
                  <a:txBody>
                    <a:bodyPr/>
                    <a:lstStyle/>
                    <a:p>
                      <a:pPr algn="ctr"/>
                      <a:r>
                        <a:rPr lang="en-US" dirty="0" smtClean="0"/>
                        <a:t>Unit Price  =</a:t>
                      </a:r>
                      <a:endParaRPr lang="en-US" dirty="0"/>
                    </a:p>
                  </a:txBody>
                  <a:tcPr marL="94492" marR="94492"/>
                </a:tc>
                <a:tc>
                  <a:txBody>
                    <a:bodyPr/>
                    <a:lstStyle/>
                    <a:p>
                      <a:pPr algn="ctr"/>
                      <a:r>
                        <a:rPr lang="en-US" dirty="0" smtClean="0"/>
                        <a:t>Total Cost</a:t>
                      </a:r>
                      <a:endParaRPr lang="en-US" dirty="0"/>
                    </a:p>
                  </a:txBody>
                  <a:tcPr marL="94492" marR="94492"/>
                </a:tc>
              </a:tr>
              <a:tr h="370840">
                <a:tc>
                  <a:txBody>
                    <a:bodyPr/>
                    <a:lstStyle/>
                    <a:p>
                      <a:r>
                        <a:rPr lang="en-US" dirty="0" smtClean="0"/>
                        <a:t>Mild</a:t>
                      </a:r>
                      <a:r>
                        <a:rPr lang="en-US" baseline="0" dirty="0" smtClean="0"/>
                        <a:t> blend</a:t>
                      </a:r>
                      <a:endParaRPr lang="en-US" dirty="0"/>
                    </a:p>
                  </a:txBody>
                  <a:tcPr marL="94492" marR="94492"/>
                </a:tc>
                <a:tc>
                  <a:txBody>
                    <a:bodyPr/>
                    <a:lstStyle/>
                    <a:p>
                      <a:pPr algn="ctr"/>
                      <a:r>
                        <a:rPr lang="en-US" dirty="0" smtClean="0"/>
                        <a:t>x</a:t>
                      </a:r>
                      <a:endParaRPr lang="en-US" dirty="0"/>
                    </a:p>
                  </a:txBody>
                  <a:tcPr marL="94492" marR="94492"/>
                </a:tc>
                <a:tc>
                  <a:txBody>
                    <a:bodyPr/>
                    <a:lstStyle/>
                    <a:p>
                      <a:pPr algn="ctr"/>
                      <a:r>
                        <a:rPr lang="en-US" dirty="0" smtClean="0"/>
                        <a:t>$2.20</a:t>
                      </a:r>
                      <a:endParaRPr lang="en-US" dirty="0"/>
                    </a:p>
                  </a:txBody>
                  <a:tcPr marL="94492" marR="94492"/>
                </a:tc>
                <a:tc>
                  <a:txBody>
                    <a:bodyPr/>
                    <a:lstStyle/>
                    <a:p>
                      <a:pPr algn="ctr"/>
                      <a:r>
                        <a:rPr lang="en-US" dirty="0" smtClean="0"/>
                        <a:t>2.2x</a:t>
                      </a:r>
                      <a:endParaRPr lang="en-US" dirty="0"/>
                    </a:p>
                  </a:txBody>
                  <a:tcPr marL="94492" marR="94492"/>
                </a:tc>
              </a:tr>
              <a:tr h="370840">
                <a:tc>
                  <a:txBody>
                    <a:bodyPr/>
                    <a:lstStyle/>
                    <a:p>
                      <a:r>
                        <a:rPr lang="en-US" dirty="0" smtClean="0"/>
                        <a:t>Dark</a:t>
                      </a:r>
                      <a:r>
                        <a:rPr lang="en-US" baseline="0" dirty="0" smtClean="0"/>
                        <a:t> Roast</a:t>
                      </a:r>
                      <a:endParaRPr lang="en-US" dirty="0"/>
                    </a:p>
                  </a:txBody>
                  <a:tcPr marL="94492" marR="94492"/>
                </a:tc>
                <a:tc>
                  <a:txBody>
                    <a:bodyPr/>
                    <a:lstStyle/>
                    <a:p>
                      <a:pPr algn="ctr"/>
                      <a:r>
                        <a:rPr lang="en-US" dirty="0" smtClean="0"/>
                        <a:t>40 - x</a:t>
                      </a:r>
                      <a:endParaRPr lang="en-US" dirty="0"/>
                    </a:p>
                  </a:txBody>
                  <a:tcPr marL="94492" marR="94492"/>
                </a:tc>
                <a:tc>
                  <a:txBody>
                    <a:bodyPr/>
                    <a:lstStyle/>
                    <a:p>
                      <a:pPr algn="ctr"/>
                      <a:r>
                        <a:rPr lang="en-US" dirty="0" smtClean="0"/>
                        <a:t>$3.00</a:t>
                      </a:r>
                      <a:endParaRPr lang="en-US" dirty="0"/>
                    </a:p>
                  </a:txBody>
                  <a:tcPr marL="94492" marR="94492"/>
                </a:tc>
                <a:tc>
                  <a:txBody>
                    <a:bodyPr/>
                    <a:lstStyle/>
                    <a:p>
                      <a:pPr algn="ctr"/>
                      <a:r>
                        <a:rPr lang="en-US" dirty="0" smtClean="0"/>
                        <a:t>3 ( 40 – x)</a:t>
                      </a:r>
                      <a:endParaRPr lang="en-US" dirty="0"/>
                    </a:p>
                  </a:txBody>
                  <a:tcPr marL="94492" marR="94492"/>
                </a:tc>
              </a:tr>
              <a:tr h="370840">
                <a:tc>
                  <a:txBody>
                    <a:bodyPr/>
                    <a:lstStyle/>
                    <a:p>
                      <a:r>
                        <a:rPr lang="en-US" dirty="0" smtClean="0"/>
                        <a:t>Mixture</a:t>
                      </a:r>
                      <a:endParaRPr lang="en-US" dirty="0"/>
                    </a:p>
                  </a:txBody>
                  <a:tcPr marL="94492" marR="94492"/>
                </a:tc>
                <a:tc>
                  <a:txBody>
                    <a:bodyPr/>
                    <a:lstStyle/>
                    <a:p>
                      <a:pPr algn="ctr"/>
                      <a:r>
                        <a:rPr lang="en-US" dirty="0" smtClean="0"/>
                        <a:t>40</a:t>
                      </a:r>
                      <a:endParaRPr lang="en-US" dirty="0"/>
                    </a:p>
                  </a:txBody>
                  <a:tcPr marL="94492" marR="94492"/>
                </a:tc>
                <a:tc>
                  <a:txBody>
                    <a:bodyPr/>
                    <a:lstStyle/>
                    <a:p>
                      <a:pPr algn="ctr"/>
                      <a:r>
                        <a:rPr lang="en-US" dirty="0" smtClean="0"/>
                        <a:t>$2.50</a:t>
                      </a:r>
                      <a:endParaRPr lang="en-US" dirty="0"/>
                    </a:p>
                  </a:txBody>
                  <a:tcPr marL="94492" marR="94492"/>
                </a:tc>
                <a:tc>
                  <a:txBody>
                    <a:bodyPr/>
                    <a:lstStyle/>
                    <a:p>
                      <a:pPr algn="ctr"/>
                      <a:r>
                        <a:rPr lang="en-US" dirty="0" smtClean="0"/>
                        <a:t>$100</a:t>
                      </a:r>
                      <a:endParaRPr lang="en-US" dirty="0"/>
                    </a:p>
                  </a:txBody>
                  <a:tcPr marL="94492" marR="94492"/>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Problem #1 Answer</a:t>
            </a:r>
            <a:endParaRPr lang="en-US" dirty="0"/>
          </a:p>
        </p:txBody>
      </p:sp>
      <p:sp>
        <p:nvSpPr>
          <p:cNvPr id="3" name="Content Placeholder 2"/>
          <p:cNvSpPr>
            <a:spLocks noGrp="1"/>
          </p:cNvSpPr>
          <p:nvPr>
            <p:ph sz="quarter" idx="1"/>
          </p:nvPr>
        </p:nvSpPr>
        <p:spPr/>
        <p:txBody>
          <a:bodyPr>
            <a:normAutofit/>
          </a:bodyPr>
          <a:lstStyle/>
          <a:p>
            <a:pPr algn="ctr">
              <a:buNone/>
            </a:pPr>
            <a:r>
              <a:rPr lang="en-US" sz="3200" dirty="0" smtClean="0"/>
              <a:t>2.2x + 3(40 – x) = 100</a:t>
            </a:r>
          </a:p>
          <a:p>
            <a:pPr algn="ctr">
              <a:buNone/>
            </a:pPr>
            <a:r>
              <a:rPr lang="en-US" sz="3200" dirty="0" smtClean="0"/>
              <a:t>2.2x + 120 – 3x = 100</a:t>
            </a:r>
          </a:p>
          <a:p>
            <a:pPr algn="ctr">
              <a:buNone/>
            </a:pPr>
            <a:r>
              <a:rPr lang="en-US" sz="3200" dirty="0" smtClean="0"/>
              <a:t>-0.8x + 120 = 100</a:t>
            </a:r>
          </a:p>
          <a:p>
            <a:pPr algn="ctr">
              <a:buNone/>
            </a:pPr>
            <a:r>
              <a:rPr lang="en-US" sz="3200" dirty="0" smtClean="0"/>
              <a:t>-0.8x = -20</a:t>
            </a:r>
          </a:p>
          <a:p>
            <a:pPr algn="ctr">
              <a:buNone/>
            </a:pPr>
            <a:r>
              <a:rPr lang="en-US" sz="3200" dirty="0" smtClean="0"/>
              <a:t>x = 25 </a:t>
            </a:r>
          </a:p>
          <a:p>
            <a:pPr algn="ctr">
              <a:buNone/>
            </a:pPr>
            <a:r>
              <a:rPr lang="en-US" sz="3200" dirty="0"/>
              <a:t> </a:t>
            </a:r>
            <a:r>
              <a:rPr lang="en-US" sz="3200" dirty="0" smtClean="0"/>
              <a:t>25 pounds of mild blend</a:t>
            </a:r>
          </a:p>
          <a:p>
            <a:pPr algn="ctr">
              <a:buNone/>
            </a:pPr>
            <a:r>
              <a:rPr lang="en-US" sz="3200" dirty="0" smtClean="0"/>
              <a:t>40 – 25 = 15 pounds of dark roast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#2 Answer</a:t>
            </a:r>
            <a:endParaRPr lang="en-US" dirty="0"/>
          </a:p>
        </p:txBody>
      </p:sp>
      <p:graphicFrame>
        <p:nvGraphicFramePr>
          <p:cNvPr id="4" name="Content Placeholder 3"/>
          <p:cNvGraphicFramePr>
            <a:graphicFrameLocks noGrp="1"/>
          </p:cNvGraphicFramePr>
          <p:nvPr>
            <p:ph sz="quarter" idx="1"/>
          </p:nvPr>
        </p:nvGraphicFramePr>
        <p:xfrm>
          <a:off x="301625" y="1527175"/>
          <a:ext cx="8504236" cy="1483360"/>
        </p:xfrm>
        <a:graphic>
          <a:graphicData uri="http://schemas.openxmlformats.org/drawingml/2006/table">
            <a:tbl>
              <a:tblPr firstRow="1" bandRow="1">
                <a:tableStyleId>{5C22544A-7EE6-4342-B048-85BDC9FD1C3A}</a:tableStyleId>
              </a:tblPr>
              <a:tblGrid>
                <a:gridCol w="2126059"/>
                <a:gridCol w="2126059"/>
                <a:gridCol w="2126059"/>
                <a:gridCol w="2126059"/>
              </a:tblGrid>
              <a:tr h="370840">
                <a:tc>
                  <a:txBody>
                    <a:bodyPr/>
                    <a:lstStyle/>
                    <a:p>
                      <a:endParaRPr lang="en-US" dirty="0"/>
                    </a:p>
                  </a:txBody>
                  <a:tcPr marL="94492" marR="94492"/>
                </a:tc>
                <a:tc>
                  <a:txBody>
                    <a:bodyPr/>
                    <a:lstStyle/>
                    <a:p>
                      <a:pPr algn="ctr"/>
                      <a:r>
                        <a:rPr lang="en-US" dirty="0" smtClean="0"/>
                        <a:t>Solution</a:t>
                      </a:r>
                      <a:endParaRPr lang="en-US" dirty="0"/>
                    </a:p>
                  </a:txBody>
                  <a:tcPr marL="94492" marR="94492"/>
                </a:tc>
                <a:tc>
                  <a:txBody>
                    <a:bodyPr/>
                    <a:lstStyle/>
                    <a:p>
                      <a:pPr algn="ctr"/>
                      <a:r>
                        <a:rPr lang="en-US" dirty="0" smtClean="0"/>
                        <a:t>Percentage</a:t>
                      </a:r>
                      <a:r>
                        <a:rPr lang="en-US" baseline="0" dirty="0" smtClean="0"/>
                        <a:t>  =</a:t>
                      </a:r>
                      <a:endParaRPr lang="en-US" dirty="0"/>
                    </a:p>
                  </a:txBody>
                  <a:tcPr marL="94492" marR="94492"/>
                </a:tc>
                <a:tc>
                  <a:txBody>
                    <a:bodyPr/>
                    <a:lstStyle/>
                    <a:p>
                      <a:pPr algn="ctr"/>
                      <a:r>
                        <a:rPr lang="en-US" dirty="0" smtClean="0"/>
                        <a:t>Substance</a:t>
                      </a:r>
                      <a:endParaRPr lang="en-US" dirty="0"/>
                    </a:p>
                  </a:txBody>
                  <a:tcPr marL="94492" marR="94492"/>
                </a:tc>
              </a:tr>
              <a:tr h="370840">
                <a:tc>
                  <a:txBody>
                    <a:bodyPr/>
                    <a:lstStyle/>
                    <a:p>
                      <a:r>
                        <a:rPr lang="en-US" dirty="0" smtClean="0"/>
                        <a:t>5%</a:t>
                      </a:r>
                      <a:r>
                        <a:rPr lang="en-US" baseline="0" dirty="0" smtClean="0"/>
                        <a:t> solution</a:t>
                      </a:r>
                      <a:endParaRPr lang="en-US" dirty="0"/>
                    </a:p>
                  </a:txBody>
                  <a:tcPr marL="94492" marR="94492"/>
                </a:tc>
                <a:tc>
                  <a:txBody>
                    <a:bodyPr/>
                    <a:lstStyle/>
                    <a:p>
                      <a:pPr algn="ctr"/>
                      <a:r>
                        <a:rPr lang="en-US" dirty="0" smtClean="0"/>
                        <a:t>x</a:t>
                      </a:r>
                      <a:endParaRPr lang="en-US" dirty="0"/>
                    </a:p>
                  </a:txBody>
                  <a:tcPr marL="94492" marR="94492"/>
                </a:tc>
                <a:tc>
                  <a:txBody>
                    <a:bodyPr/>
                    <a:lstStyle/>
                    <a:p>
                      <a:pPr algn="ctr"/>
                      <a:r>
                        <a:rPr lang="en-US" dirty="0" smtClean="0"/>
                        <a:t>0.05</a:t>
                      </a:r>
                      <a:endParaRPr lang="en-US" dirty="0"/>
                    </a:p>
                  </a:txBody>
                  <a:tcPr marL="94492" marR="94492"/>
                </a:tc>
                <a:tc>
                  <a:txBody>
                    <a:bodyPr/>
                    <a:lstStyle/>
                    <a:p>
                      <a:pPr algn="ctr"/>
                      <a:r>
                        <a:rPr lang="en-US" dirty="0" smtClean="0"/>
                        <a:t>0.05x</a:t>
                      </a:r>
                      <a:endParaRPr lang="en-US" dirty="0"/>
                    </a:p>
                  </a:txBody>
                  <a:tcPr marL="94492" marR="94492"/>
                </a:tc>
              </a:tr>
              <a:tr h="370840">
                <a:tc>
                  <a:txBody>
                    <a:bodyPr/>
                    <a:lstStyle/>
                    <a:p>
                      <a:r>
                        <a:rPr lang="en-US" dirty="0" smtClean="0"/>
                        <a:t>1% solution</a:t>
                      </a:r>
                      <a:endParaRPr lang="en-US" dirty="0"/>
                    </a:p>
                  </a:txBody>
                  <a:tcPr marL="94492" marR="94492"/>
                </a:tc>
                <a:tc>
                  <a:txBody>
                    <a:bodyPr/>
                    <a:lstStyle/>
                    <a:p>
                      <a:pPr algn="ctr"/>
                      <a:r>
                        <a:rPr lang="en-US" dirty="0" smtClean="0"/>
                        <a:t>18</a:t>
                      </a:r>
                      <a:endParaRPr lang="en-US" dirty="0"/>
                    </a:p>
                  </a:txBody>
                  <a:tcPr marL="94492" marR="94492"/>
                </a:tc>
                <a:tc>
                  <a:txBody>
                    <a:bodyPr/>
                    <a:lstStyle/>
                    <a:p>
                      <a:pPr algn="ctr"/>
                      <a:r>
                        <a:rPr lang="en-US" dirty="0" smtClean="0"/>
                        <a:t>0.01</a:t>
                      </a:r>
                      <a:endParaRPr lang="en-US" dirty="0"/>
                    </a:p>
                  </a:txBody>
                  <a:tcPr marL="94492" marR="94492"/>
                </a:tc>
                <a:tc>
                  <a:txBody>
                    <a:bodyPr/>
                    <a:lstStyle/>
                    <a:p>
                      <a:pPr algn="ctr"/>
                      <a:r>
                        <a:rPr lang="en-US" dirty="0" smtClean="0"/>
                        <a:t>0.18</a:t>
                      </a:r>
                      <a:endParaRPr lang="en-US" dirty="0"/>
                    </a:p>
                  </a:txBody>
                  <a:tcPr marL="94492" marR="94492"/>
                </a:tc>
              </a:tr>
              <a:tr h="370840">
                <a:tc>
                  <a:txBody>
                    <a:bodyPr/>
                    <a:lstStyle/>
                    <a:p>
                      <a:r>
                        <a:rPr lang="en-US" dirty="0" smtClean="0"/>
                        <a:t>Mixture</a:t>
                      </a:r>
                      <a:endParaRPr lang="en-US" dirty="0"/>
                    </a:p>
                  </a:txBody>
                  <a:tcPr marL="94492" marR="94492"/>
                </a:tc>
                <a:tc>
                  <a:txBody>
                    <a:bodyPr/>
                    <a:lstStyle/>
                    <a:p>
                      <a:pPr algn="ctr"/>
                      <a:r>
                        <a:rPr lang="en-US" dirty="0" smtClean="0"/>
                        <a:t>x+18</a:t>
                      </a:r>
                      <a:endParaRPr lang="en-US" dirty="0"/>
                    </a:p>
                  </a:txBody>
                  <a:tcPr marL="94492" marR="94492"/>
                </a:tc>
                <a:tc>
                  <a:txBody>
                    <a:bodyPr/>
                    <a:lstStyle/>
                    <a:p>
                      <a:pPr algn="ctr"/>
                      <a:r>
                        <a:rPr lang="en-US" dirty="0" smtClean="0"/>
                        <a:t>0.02</a:t>
                      </a:r>
                      <a:endParaRPr lang="en-US" dirty="0"/>
                    </a:p>
                  </a:txBody>
                  <a:tcPr marL="94492" marR="94492"/>
                </a:tc>
                <a:tc>
                  <a:txBody>
                    <a:bodyPr/>
                    <a:lstStyle/>
                    <a:p>
                      <a:pPr algn="ctr"/>
                      <a:r>
                        <a:rPr lang="en-US" dirty="0" smtClean="0"/>
                        <a:t>0.02</a:t>
                      </a:r>
                      <a:r>
                        <a:rPr lang="en-US" baseline="0" dirty="0" smtClean="0"/>
                        <a:t> ( x+18 )</a:t>
                      </a:r>
                      <a:endParaRPr lang="en-US" dirty="0"/>
                    </a:p>
                  </a:txBody>
                  <a:tcPr marL="94492" marR="94492"/>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Problem #2 Answer</a:t>
            </a:r>
            <a:endParaRPr lang="en-US" dirty="0"/>
          </a:p>
        </p:txBody>
      </p:sp>
      <p:sp>
        <p:nvSpPr>
          <p:cNvPr id="3" name="Content Placeholder 2"/>
          <p:cNvSpPr>
            <a:spLocks noGrp="1"/>
          </p:cNvSpPr>
          <p:nvPr>
            <p:ph sz="quarter" idx="1"/>
          </p:nvPr>
        </p:nvSpPr>
        <p:spPr/>
        <p:txBody>
          <a:bodyPr>
            <a:normAutofit/>
          </a:bodyPr>
          <a:lstStyle/>
          <a:p>
            <a:pPr algn="ctr">
              <a:buNone/>
            </a:pPr>
            <a:r>
              <a:rPr lang="en-US" sz="3200" dirty="0" smtClean="0"/>
              <a:t>0.05x + 0.18 = 0.02 ( x + 18)</a:t>
            </a:r>
          </a:p>
          <a:p>
            <a:pPr algn="ctr">
              <a:buNone/>
            </a:pPr>
            <a:r>
              <a:rPr lang="en-US" sz="3200" dirty="0" smtClean="0"/>
              <a:t>0.05x + 0.18 = 0.02x + 0.36</a:t>
            </a:r>
          </a:p>
          <a:p>
            <a:pPr algn="ctr">
              <a:buNone/>
            </a:pPr>
            <a:r>
              <a:rPr lang="en-US" sz="3200" dirty="0" smtClean="0"/>
              <a:t>0.03x + 0.18 = 0.36</a:t>
            </a:r>
          </a:p>
          <a:p>
            <a:pPr algn="ctr">
              <a:buNone/>
            </a:pPr>
            <a:r>
              <a:rPr lang="en-US" sz="3200" dirty="0" smtClean="0"/>
              <a:t>0.03x = 0.18</a:t>
            </a:r>
          </a:p>
          <a:p>
            <a:pPr algn="ctr">
              <a:buNone/>
            </a:pPr>
            <a:r>
              <a:rPr lang="en-US" sz="3200" dirty="0" smtClean="0"/>
              <a:t>x = 6</a:t>
            </a:r>
          </a:p>
          <a:p>
            <a:pPr algn="ctr">
              <a:buNone/>
            </a:pPr>
            <a:r>
              <a:rPr lang="en-US" sz="3200" dirty="0" smtClean="0"/>
              <a:t>6 Liters of 5% salt solution</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Mixture Problems</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sz="3200" dirty="0" smtClean="0"/>
              <a:t>The first thing you need to know is that there are basically two types of mixture problems.  </a:t>
            </a:r>
          </a:p>
          <a:p>
            <a:pPr lvl="1">
              <a:buClr>
                <a:srgbClr val="C00000"/>
              </a:buClr>
              <a:buSzPct val="100000"/>
              <a:buFont typeface="Arial" pitchFamily="34" charset="0"/>
              <a:buChar char="•"/>
            </a:pPr>
            <a:r>
              <a:rPr lang="en-US" sz="3200" b="1" dirty="0" smtClean="0">
                <a:solidFill>
                  <a:srgbClr val="C00000"/>
                </a:solidFill>
              </a:rPr>
              <a:t>Problems involving money</a:t>
            </a:r>
          </a:p>
          <a:p>
            <a:pPr lvl="1">
              <a:spcAft>
                <a:spcPts val="1200"/>
              </a:spcAft>
              <a:buClr>
                <a:srgbClr val="C00000"/>
              </a:buClr>
              <a:buSzPct val="100000"/>
              <a:buFont typeface="Arial" pitchFamily="34" charset="0"/>
              <a:buChar char="•"/>
            </a:pPr>
            <a:r>
              <a:rPr lang="en-US" sz="3200" b="1" dirty="0">
                <a:solidFill>
                  <a:srgbClr val="C00000"/>
                </a:solidFill>
              </a:rPr>
              <a:t>P</a:t>
            </a:r>
            <a:r>
              <a:rPr lang="en-US" sz="3200" b="1" dirty="0" smtClean="0">
                <a:solidFill>
                  <a:srgbClr val="C00000"/>
                </a:solidFill>
              </a:rPr>
              <a:t>roblems involving a percentage.  </a:t>
            </a:r>
          </a:p>
          <a:p>
            <a:pPr marL="0" indent="0">
              <a:buNone/>
            </a:pPr>
            <a:r>
              <a:rPr lang="en-US" sz="3200" dirty="0" smtClean="0"/>
              <a:t>Both have a very similar set up.</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involving Money</a:t>
            </a:r>
            <a:endParaRPr lang="en-US" dirty="0"/>
          </a:p>
        </p:txBody>
      </p:sp>
      <p:sp>
        <p:nvSpPr>
          <p:cNvPr id="3" name="Content Placeholder 2"/>
          <p:cNvSpPr>
            <a:spLocks noGrp="1"/>
          </p:cNvSpPr>
          <p:nvPr>
            <p:ph sz="quarter" idx="1"/>
          </p:nvPr>
        </p:nvSpPr>
        <p:spPr>
          <a:xfrm>
            <a:off x="301752" y="1527048"/>
            <a:ext cx="8503920" cy="4797552"/>
          </a:xfrm>
        </p:spPr>
        <p:txBody>
          <a:bodyPr>
            <a:normAutofit/>
          </a:bodyPr>
          <a:lstStyle/>
          <a:p>
            <a:pPr marL="0" indent="0">
              <a:buNone/>
            </a:pPr>
            <a:r>
              <a:rPr lang="en-US" b="1" dirty="0" smtClean="0">
                <a:solidFill>
                  <a:srgbClr val="C00000"/>
                </a:solidFill>
              </a:rPr>
              <a:t>To solve mixture problems involving money</a:t>
            </a:r>
            <a:r>
              <a:rPr lang="en-US" dirty="0" smtClean="0"/>
              <a:t>, we need to first understand how the total cost can be calculated from the amount of an item.</a:t>
            </a:r>
          </a:p>
          <a:p>
            <a:pPr marL="0" indent="0">
              <a:buNone/>
            </a:pPr>
            <a:endParaRPr lang="en-US" dirty="0" smtClean="0"/>
          </a:p>
          <a:p>
            <a:pPr marL="0" indent="0">
              <a:buNone/>
            </a:pPr>
            <a:r>
              <a:rPr lang="en-US" b="1" dirty="0" smtClean="0">
                <a:solidFill>
                  <a:srgbClr val="C00000"/>
                </a:solidFill>
              </a:rPr>
              <a:t>Let’s take an example.  </a:t>
            </a:r>
            <a:r>
              <a:rPr lang="en-US" dirty="0" smtClean="0"/>
              <a:t>Suppose you buy 3 pounds of bananas that cost $1.20 per pound. To find the total cost we multiply the amount (3 pounds) times the unit price (price per pound).</a:t>
            </a:r>
          </a:p>
          <a:p>
            <a:pPr marL="0" indent="0">
              <a:buNone/>
            </a:pPr>
            <a:endParaRPr lang="en-US" dirty="0" smtClean="0"/>
          </a:p>
        </p:txBody>
      </p:sp>
      <p:sp>
        <p:nvSpPr>
          <p:cNvPr id="4" name="Rectangle 3"/>
          <p:cNvSpPr/>
          <p:nvPr/>
        </p:nvSpPr>
        <p:spPr>
          <a:xfrm>
            <a:off x="838200" y="5257800"/>
            <a:ext cx="7086600" cy="91440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200"/>
              </a:spcBef>
              <a:spcAft>
                <a:spcPts val="600"/>
              </a:spcAft>
            </a:pPr>
            <a:r>
              <a:rPr lang="en-US" sz="3200" dirty="0" smtClean="0"/>
              <a:t>3 </a:t>
            </a:r>
            <a:r>
              <a:rPr lang="en-US" sz="3200" dirty="0"/>
              <a:t>X $1.20 = $3.60 total cost</a:t>
            </a:r>
          </a:p>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involving Money</a:t>
            </a:r>
            <a:endParaRPr lang="en-US" dirty="0"/>
          </a:p>
        </p:txBody>
      </p:sp>
      <p:sp>
        <p:nvSpPr>
          <p:cNvPr id="3" name="Content Placeholder 2"/>
          <p:cNvSpPr>
            <a:spLocks noGrp="1"/>
          </p:cNvSpPr>
          <p:nvPr>
            <p:ph sz="quarter" idx="1"/>
          </p:nvPr>
        </p:nvSpPr>
        <p:spPr>
          <a:xfrm>
            <a:off x="301752" y="1527048"/>
            <a:ext cx="8503920" cy="2206752"/>
          </a:xfrm>
        </p:spPr>
        <p:txBody>
          <a:bodyPr/>
          <a:lstStyle/>
          <a:p>
            <a:pPr marL="0" indent="0">
              <a:buNone/>
            </a:pPr>
            <a:r>
              <a:rPr lang="en-US" dirty="0" smtClean="0"/>
              <a:t>In general, we use the following equation:</a:t>
            </a:r>
          </a:p>
          <a:p>
            <a:pPr>
              <a:buNone/>
            </a:pPr>
            <a:endParaRPr lang="en-US" dirty="0"/>
          </a:p>
          <a:p>
            <a:pPr>
              <a:buNone/>
            </a:pPr>
            <a:r>
              <a:rPr lang="en-US" dirty="0" smtClean="0"/>
              <a:t>		</a:t>
            </a:r>
            <a:endParaRPr lang="en-US" dirty="0"/>
          </a:p>
        </p:txBody>
      </p:sp>
      <p:sp>
        <p:nvSpPr>
          <p:cNvPr id="4" name="Rectangle 3"/>
          <p:cNvSpPr/>
          <p:nvPr/>
        </p:nvSpPr>
        <p:spPr>
          <a:xfrm>
            <a:off x="533400" y="3124200"/>
            <a:ext cx="7924800" cy="914400"/>
          </a:xfrm>
          <a:prstGeom prst="rect">
            <a:avLst/>
          </a:prstGeom>
          <a:solidFill>
            <a:srgbClr val="C00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Amount    X     Unit Price =  Total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sz="quarter" idx="1"/>
          </p:nvPr>
        </p:nvSpPr>
        <p:spPr/>
        <p:txBody>
          <a:bodyPr/>
          <a:lstStyle/>
          <a:p>
            <a:pPr marL="0" indent="0">
              <a:buNone/>
            </a:pPr>
            <a:r>
              <a:rPr lang="en-US" b="1" dirty="0" smtClean="0">
                <a:solidFill>
                  <a:srgbClr val="C00000"/>
                </a:solidFill>
              </a:rPr>
              <a:t>Let’s look at another, more challenging,  example:</a:t>
            </a:r>
          </a:p>
          <a:p>
            <a:pPr marL="0" indent="0">
              <a:buNone/>
            </a:pPr>
            <a:endParaRPr lang="en-US" dirty="0" smtClean="0"/>
          </a:p>
          <a:p>
            <a:pPr marL="0" indent="0">
              <a:buNone/>
            </a:pPr>
            <a:r>
              <a:rPr lang="en-US" dirty="0" smtClean="0"/>
              <a:t>A health food store wants to mix walnuts that cost $2.50 per pound with almonds that cost $2.00 per pound to </a:t>
            </a:r>
            <a:r>
              <a:rPr lang="en-US" smtClean="0"/>
              <a:t>make 10 </a:t>
            </a:r>
            <a:r>
              <a:rPr lang="en-US" dirty="0" smtClean="0"/>
              <a:t>pounds of a mixture that will cost $2.20 per pound.  </a:t>
            </a:r>
          </a:p>
          <a:p>
            <a:pPr marL="0" indent="0">
              <a:buNone/>
            </a:pPr>
            <a:endParaRPr lang="en-US" dirty="0">
              <a:solidFill>
                <a:srgbClr val="C00000"/>
              </a:solidFill>
            </a:endParaRPr>
          </a:p>
          <a:p>
            <a:pPr marL="0" indent="0">
              <a:buNone/>
            </a:pPr>
            <a:r>
              <a:rPr lang="en-US" b="1" dirty="0" smtClean="0">
                <a:solidFill>
                  <a:srgbClr val="C00000"/>
                </a:solidFill>
              </a:rPr>
              <a:t>How many pounds of walnuts and how many pounds of almonds should they mix?</a:t>
            </a:r>
            <a:endParaRPr lang="en-US" b="1"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sz="quarter" idx="1"/>
          </p:nvPr>
        </p:nvSpPr>
        <p:spPr>
          <a:xfrm>
            <a:off x="301752" y="1527048"/>
            <a:ext cx="8503920" cy="1825752"/>
          </a:xfrm>
        </p:spPr>
        <p:txBody>
          <a:bodyPr>
            <a:normAutofit/>
          </a:bodyPr>
          <a:lstStyle/>
          <a:p>
            <a:pPr marL="0" indent="0">
              <a:buNone/>
            </a:pPr>
            <a:r>
              <a:rPr lang="en-US" b="1" dirty="0" smtClean="0">
                <a:solidFill>
                  <a:srgbClr val="C00000"/>
                </a:solidFill>
              </a:rPr>
              <a:t>Setting up a table can really help.  </a:t>
            </a:r>
            <a:r>
              <a:rPr lang="en-US" dirty="0" smtClean="0"/>
              <a:t>Look at the following table.  See if you can figure out how to fill in the blanks.  (The problem is repeated below as a reference.)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14765909"/>
              </p:ext>
            </p:extLst>
          </p:nvPr>
        </p:nvGraphicFramePr>
        <p:xfrm>
          <a:off x="457200" y="3312884"/>
          <a:ext cx="8077200" cy="1685836"/>
        </p:xfrm>
        <a:graphic>
          <a:graphicData uri="http://schemas.openxmlformats.org/drawingml/2006/table">
            <a:tbl>
              <a:tblPr firstRow="1" bandRow="1">
                <a:tableStyleId>{5C22544A-7EE6-4342-B048-85BDC9FD1C3A}</a:tableStyleId>
              </a:tblPr>
              <a:tblGrid>
                <a:gridCol w="2019300"/>
                <a:gridCol w="2019300"/>
                <a:gridCol w="2019300"/>
                <a:gridCol w="2019300"/>
              </a:tblGrid>
              <a:tr h="533400">
                <a:tc>
                  <a:txBody>
                    <a:bodyPr/>
                    <a:lstStyle/>
                    <a:p>
                      <a:endParaRPr lang="en-US" dirty="0"/>
                    </a:p>
                  </a:txBody>
                  <a:tcPr/>
                </a:tc>
                <a:tc>
                  <a:txBody>
                    <a:bodyPr/>
                    <a:lstStyle/>
                    <a:p>
                      <a:pPr algn="ctr"/>
                      <a:r>
                        <a:rPr lang="en-US" sz="2000" dirty="0" smtClean="0"/>
                        <a:t>Amount  </a:t>
                      </a:r>
                      <a:endParaRPr lang="en-US" sz="2000" dirty="0"/>
                    </a:p>
                  </a:txBody>
                  <a:tcPr anchor="ctr"/>
                </a:tc>
                <a:tc>
                  <a:txBody>
                    <a:bodyPr/>
                    <a:lstStyle/>
                    <a:p>
                      <a:pPr algn="ctr"/>
                      <a:r>
                        <a:rPr lang="en-US" sz="2000" dirty="0" smtClean="0"/>
                        <a:t>Unit Price =</a:t>
                      </a:r>
                      <a:endParaRPr lang="en-US" sz="2000" dirty="0"/>
                    </a:p>
                  </a:txBody>
                  <a:tcPr anchor="ctr"/>
                </a:tc>
                <a:tc>
                  <a:txBody>
                    <a:bodyPr/>
                    <a:lstStyle/>
                    <a:p>
                      <a:pPr algn="ctr"/>
                      <a:r>
                        <a:rPr lang="en-US" sz="2000" dirty="0" smtClean="0"/>
                        <a:t>Total Cost</a:t>
                      </a:r>
                      <a:endParaRPr lang="en-US" sz="2000" dirty="0"/>
                    </a:p>
                  </a:txBody>
                  <a:tcPr anchor="ctr"/>
                </a:tc>
              </a:tr>
              <a:tr h="390436">
                <a:tc>
                  <a:txBody>
                    <a:bodyPr/>
                    <a:lstStyle/>
                    <a:p>
                      <a:pPr algn="ctr"/>
                      <a:r>
                        <a:rPr lang="en-US" dirty="0" smtClean="0"/>
                        <a:t>Walnuts</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381000">
                <a:tc>
                  <a:txBody>
                    <a:bodyPr/>
                    <a:lstStyle/>
                    <a:p>
                      <a:pPr algn="ctr"/>
                      <a:r>
                        <a:rPr lang="en-US" dirty="0" smtClean="0"/>
                        <a:t>Almonds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81000">
                <a:tc>
                  <a:txBody>
                    <a:bodyPr/>
                    <a:lstStyle/>
                    <a:p>
                      <a:pPr algn="ctr"/>
                      <a:r>
                        <a:rPr lang="en-US" dirty="0" smtClean="0"/>
                        <a:t>Mixture</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6" name="TextBox 5"/>
          <p:cNvSpPr txBox="1"/>
          <p:nvPr/>
        </p:nvSpPr>
        <p:spPr>
          <a:xfrm>
            <a:off x="457200" y="5181600"/>
            <a:ext cx="7924800" cy="1292662"/>
          </a:xfrm>
          <a:prstGeom prst="rect">
            <a:avLst/>
          </a:prstGeom>
          <a:noFill/>
        </p:spPr>
        <p:txBody>
          <a:bodyPr wrap="square" rtlCol="0">
            <a:spAutoFit/>
          </a:bodyPr>
          <a:lstStyle/>
          <a:p>
            <a:r>
              <a:rPr lang="en-US" sz="2000" dirty="0">
                <a:solidFill>
                  <a:srgbClr val="C00000"/>
                </a:solidFill>
              </a:rPr>
              <a:t>A health food store wants to mix walnuts that cost $2.50 per pound with almonds that cost $2.00 per pound to make a 10 pounds of a mixture that will cost $2.20 per pound.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sz="quarter" idx="1"/>
          </p:nvPr>
        </p:nvSpPr>
        <p:spPr/>
        <p:txBody>
          <a:bodyPr/>
          <a:lstStyle/>
          <a:p>
            <a:pPr marL="0" indent="0">
              <a:buNone/>
            </a:pPr>
            <a:r>
              <a:rPr lang="en-US" dirty="0" smtClean="0"/>
              <a:t>As with any word problem, </a:t>
            </a:r>
            <a:r>
              <a:rPr lang="en-US" b="1" dirty="0" smtClean="0">
                <a:solidFill>
                  <a:srgbClr val="C00000"/>
                </a:solidFill>
              </a:rPr>
              <a:t>the key step is to use a variable and algebraic expressions </a:t>
            </a:r>
            <a:r>
              <a:rPr lang="en-US" dirty="0" smtClean="0"/>
              <a:t>to describe our unknowns. </a:t>
            </a:r>
          </a:p>
          <a:p>
            <a:pPr marL="0" indent="0">
              <a:buNone/>
            </a:pPr>
            <a:endParaRPr lang="en-US" dirty="0" smtClean="0"/>
          </a:p>
          <a:p>
            <a:pPr marL="0" indent="0">
              <a:buNone/>
            </a:pPr>
            <a:r>
              <a:rPr lang="en-US" smtClean="0"/>
              <a:t>Let </a:t>
            </a:r>
            <a:r>
              <a:rPr lang="en-US" dirty="0" smtClean="0"/>
              <a:t>x represent the amount of walnuts.  Since we have to have a total of 10 pounds, then we can let 10-x represent the amount of almonds.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467</TotalTime>
  <Words>1989</Words>
  <Application>Microsoft Office PowerPoint</Application>
  <PresentationFormat>On-screen Show (4:3)</PresentationFormat>
  <Paragraphs>287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Mixture Problems</vt:lpstr>
      <vt:lpstr>Why Mixtures?</vt:lpstr>
      <vt:lpstr>Why Mixtures?</vt:lpstr>
      <vt:lpstr>Two Types of Mixture Problems</vt:lpstr>
      <vt:lpstr>Mixture Problems involving Money</vt:lpstr>
      <vt:lpstr>Mixture Problems involving Money</vt:lpstr>
      <vt:lpstr>Mixture Problem Example 1</vt:lpstr>
      <vt:lpstr>Mixture Problem Example 1</vt:lpstr>
      <vt:lpstr>Mixture Problem Example 1</vt:lpstr>
      <vt:lpstr>Mixture Problem Example 1</vt:lpstr>
      <vt:lpstr>Mixture Problem Example 1</vt:lpstr>
      <vt:lpstr>Mixture Problem Example 1</vt:lpstr>
      <vt:lpstr>Mixture Problem Example 1</vt:lpstr>
      <vt:lpstr>Mixture Problem Example 1</vt:lpstr>
      <vt:lpstr>Mixture Problem Example 2</vt:lpstr>
      <vt:lpstr>Mixture Problem Example 2</vt:lpstr>
      <vt:lpstr>Mixture Problem Example 2</vt:lpstr>
      <vt:lpstr>Mixture Problem Example 2</vt:lpstr>
      <vt:lpstr>Mixture Problem Example 2</vt:lpstr>
      <vt:lpstr>Mixture Problem Example 2</vt:lpstr>
      <vt:lpstr>Mixture Problems Involving Percents</vt:lpstr>
      <vt:lpstr>Mixture Problems involving Percents</vt:lpstr>
      <vt:lpstr>Mixture Problems involving Percents</vt:lpstr>
      <vt:lpstr>Mixture Problems Example 3</vt:lpstr>
      <vt:lpstr>Mixture problem Example 3</vt:lpstr>
      <vt:lpstr>Mixture problem Example 3</vt:lpstr>
      <vt:lpstr>Mixture Problem Example 3</vt:lpstr>
      <vt:lpstr>Mixture Problem Example 3</vt:lpstr>
      <vt:lpstr>Mixture Problem Example 3</vt:lpstr>
      <vt:lpstr>Practice Problems</vt:lpstr>
      <vt:lpstr>Practice Problems</vt:lpstr>
      <vt:lpstr>Practice problem Answers</vt:lpstr>
      <vt:lpstr>Practice problem #1 answer</vt:lpstr>
      <vt:lpstr>Practice Problem #1 Answer</vt:lpstr>
      <vt:lpstr>Practice Problem #2 Answer</vt:lpstr>
      <vt:lpstr>Practice Problem #2 Answer</vt:lpstr>
    </vt:vector>
  </TitlesOfParts>
  <Company>Colleg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Learning Activity College of the Canyons</dc:title>
  <dc:creator>teachout_m</dc:creator>
  <cp:lastModifiedBy>Dell</cp:lastModifiedBy>
  <cp:revision>64</cp:revision>
  <dcterms:created xsi:type="dcterms:W3CDTF">2010-10-18T02:07:54Z</dcterms:created>
  <dcterms:modified xsi:type="dcterms:W3CDTF">2013-08-11T03:51:57Z</dcterms:modified>
</cp:coreProperties>
</file>