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5B369D9-3AFC-4C3C-B635-E54457D48925}" type="datetimeFigureOut">
              <a:rPr lang="en-US" smtClean="0"/>
              <a:t>7/31/2013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7DCC334-E8E0-4DD3-B1EC-D2DF5424F009}"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369D9-3AFC-4C3C-B635-E54457D48925}" type="datetimeFigureOut">
              <a:rPr lang="en-US" smtClean="0"/>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C334-E8E0-4DD3-B1EC-D2DF5424F00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7DCC334-E8E0-4DD3-B1EC-D2DF5424F009}"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B369D9-3AFC-4C3C-B635-E54457D48925}" type="datetimeFigureOut">
              <a:rPr lang="en-US" smtClean="0"/>
              <a:t>7/31/2013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5B369D9-3AFC-4C3C-B635-E54457D48925}" type="datetimeFigureOut">
              <a:rPr lang="en-US" smtClean="0"/>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7DCC334-E8E0-4DD3-B1EC-D2DF5424F009}"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5B369D9-3AFC-4C3C-B635-E54457D48925}" type="datetimeFigureOut">
              <a:rPr lang="en-US" smtClean="0"/>
              <a:t>7/31/2013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7DCC334-E8E0-4DD3-B1EC-D2DF5424F009}"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5B369D9-3AFC-4C3C-B635-E54457D48925}" type="datetimeFigureOut">
              <a:rPr lang="en-US" smtClean="0"/>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C334-E8E0-4DD3-B1EC-D2DF5424F009}"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5B369D9-3AFC-4C3C-B635-E54457D48925}" type="datetimeFigureOut">
              <a:rPr lang="en-US" smtClean="0"/>
              <a:t>7/31/2013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7DCC334-E8E0-4DD3-B1EC-D2DF5424F009}"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B369D9-3AFC-4C3C-B635-E54457D48925}" type="datetimeFigureOut">
              <a:rPr lang="en-US" smtClean="0"/>
              <a:t>7/31/2013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7DCC334-E8E0-4DD3-B1EC-D2DF5424F0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5B369D9-3AFC-4C3C-B635-E54457D48925}" type="datetimeFigureOut">
              <a:rPr lang="en-US" smtClean="0"/>
              <a:t>7/31/2013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7DCC334-E8E0-4DD3-B1EC-D2DF5424F0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7DCC334-E8E0-4DD3-B1EC-D2DF5424F009}"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5B369D9-3AFC-4C3C-B635-E54457D48925}" type="datetimeFigureOut">
              <a:rPr lang="en-US" smtClean="0"/>
              <a:t>7/31/2013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7DCC334-E8E0-4DD3-B1EC-D2DF5424F009}"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5B369D9-3AFC-4C3C-B635-E54457D48925}" type="datetimeFigureOut">
              <a:rPr lang="en-US" smtClean="0"/>
              <a:t>7/31/2013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5B369D9-3AFC-4C3C-B635-E54457D48925}" type="datetimeFigureOut">
              <a:rPr lang="en-US" smtClean="0"/>
              <a:t>7/31/2013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7DCC334-E8E0-4DD3-B1EC-D2DF5424F009}"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819400"/>
            <a:ext cx="8153400" cy="3124200"/>
          </a:xfrm>
        </p:spPr>
        <p:txBody>
          <a:bodyPr>
            <a:normAutofit/>
          </a:bodyPr>
          <a:lstStyle/>
          <a:p>
            <a:pPr algn="l"/>
            <a:endParaRPr lang="en-US" b="0" cap="none" dirty="0"/>
          </a:p>
          <a:p>
            <a:pPr algn="l"/>
            <a:r>
              <a:rPr lang="en-US" sz="3200" b="0" cap="none" dirty="0" smtClean="0">
                <a:solidFill>
                  <a:schemeClr val="tx1"/>
                </a:solidFill>
              </a:rPr>
              <a:t>Before you start, make sure you have some blank paper and pencil handy, as you will use them to solve problems presented in the slides.</a:t>
            </a:r>
            <a:endParaRPr lang="en-US" sz="3200" b="0" cap="none" dirty="0" smtClean="0">
              <a:solidFill>
                <a:schemeClr val="tx1"/>
              </a:solidFill>
            </a:endParaRPr>
          </a:p>
        </p:txBody>
      </p:sp>
      <p:sp>
        <p:nvSpPr>
          <p:cNvPr id="2" name="Title 1"/>
          <p:cNvSpPr>
            <a:spLocks noGrp="1"/>
          </p:cNvSpPr>
          <p:nvPr>
            <p:ph type="ctrTitle"/>
          </p:nvPr>
        </p:nvSpPr>
        <p:spPr>
          <a:xfrm>
            <a:off x="228600" y="381000"/>
            <a:ext cx="8686800" cy="1752600"/>
          </a:xfrm>
        </p:spPr>
        <p:txBody>
          <a:bodyPr>
            <a:normAutofit fontScale="90000"/>
          </a:bodyPr>
          <a:lstStyle/>
          <a:p>
            <a:r>
              <a:rPr lang="en-US" sz="4400" dirty="0">
                <a:solidFill>
                  <a:srgbClr val="C00000"/>
                </a:solidFill>
              </a:rPr>
              <a:t>Percent </a:t>
            </a:r>
            <a:r>
              <a:rPr lang="en-US" sz="4400" dirty="0" smtClean="0">
                <a:solidFill>
                  <a:srgbClr val="C00000"/>
                </a:solidFill>
              </a:rPr>
              <a:t>Problems, </a:t>
            </a:r>
            <a:r>
              <a:rPr lang="en-US" sz="4400" dirty="0">
                <a:solidFill>
                  <a:srgbClr val="C00000"/>
                </a:solidFill>
              </a:rPr>
              <a:t>including </a:t>
            </a:r>
            <a:br>
              <a:rPr lang="en-US" sz="4400" dirty="0">
                <a:solidFill>
                  <a:srgbClr val="C00000"/>
                </a:solidFill>
              </a:rPr>
            </a:br>
            <a:r>
              <a:rPr lang="en-US" sz="4400" dirty="0">
                <a:solidFill>
                  <a:srgbClr val="C00000"/>
                </a:solidFill>
              </a:rPr>
              <a:t>Discount, Mark up and Tax </a:t>
            </a:r>
            <a:r>
              <a:rPr lang="en-US" sz="4400" dirty="0" smtClean="0">
                <a:solidFill>
                  <a:srgbClr val="C00000"/>
                </a:solidFill>
              </a:rPr>
              <a:t>problems</a:t>
            </a:r>
            <a:endParaRPr lang="en-US" sz="4400"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sz="quarter" idx="1"/>
          </p:nvPr>
        </p:nvSpPr>
        <p:spPr/>
        <p:txBody>
          <a:bodyPr>
            <a:normAutofit lnSpcReduction="10000"/>
          </a:bodyPr>
          <a:lstStyle/>
          <a:p>
            <a:pPr marL="0" indent="0">
              <a:spcBef>
                <a:spcPts val="0"/>
              </a:spcBef>
              <a:spcAft>
                <a:spcPts val="1200"/>
              </a:spcAft>
              <a:buNone/>
            </a:pPr>
            <a:r>
              <a:rPr lang="en-US" sz="3200" dirty="0" smtClean="0"/>
              <a:t>As with any word problem, we need to write down our unknowns and get algebraic expressions to describe them.</a:t>
            </a:r>
          </a:p>
          <a:p>
            <a:pPr algn="ctr">
              <a:buNone/>
            </a:pPr>
            <a:r>
              <a:rPr lang="en-US" sz="3200" dirty="0" smtClean="0"/>
              <a:t>x = Regular Price of DVD player</a:t>
            </a:r>
          </a:p>
          <a:p>
            <a:pPr marL="0" indent="0">
              <a:buNone/>
            </a:pPr>
            <a:endParaRPr lang="en-US" sz="3200" dirty="0" smtClean="0"/>
          </a:p>
          <a:p>
            <a:pPr marL="0" indent="0">
              <a:spcBef>
                <a:spcPts val="0"/>
              </a:spcBef>
              <a:spcAft>
                <a:spcPts val="1200"/>
              </a:spcAft>
              <a:buNone/>
            </a:pPr>
            <a:r>
              <a:rPr lang="en-US" sz="3200" dirty="0" smtClean="0"/>
              <a:t>We </a:t>
            </a:r>
            <a:r>
              <a:rPr lang="en-US" sz="3200" dirty="0" smtClean="0"/>
              <a:t>can then use x to describe the amount of discount (35% of x).</a:t>
            </a:r>
          </a:p>
          <a:p>
            <a:pPr algn="ctr">
              <a:buNone/>
            </a:pPr>
            <a:r>
              <a:rPr lang="en-US" sz="3200" dirty="0" smtClean="0"/>
              <a:t>0.35x = Amount of Discount</a:t>
            </a:r>
          </a:p>
          <a:p>
            <a:pPr algn="ct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sz="quarter" idx="1"/>
          </p:nvPr>
        </p:nvSpPr>
        <p:spPr/>
        <p:txBody>
          <a:bodyPr/>
          <a:lstStyle/>
          <a:p>
            <a:pPr marL="0" indent="0">
              <a:spcBef>
                <a:spcPts val="0"/>
              </a:spcBef>
              <a:spcAft>
                <a:spcPts val="1200"/>
              </a:spcAft>
              <a:buNone/>
            </a:pPr>
            <a:r>
              <a:rPr lang="en-US" sz="3200" dirty="0" smtClean="0"/>
              <a:t>Remember that </a:t>
            </a:r>
            <a:r>
              <a:rPr lang="en-US" sz="3200" dirty="0" smtClean="0"/>
              <a:t>the </a:t>
            </a:r>
            <a:r>
              <a:rPr lang="en-US" sz="3200" dirty="0" smtClean="0"/>
              <a:t>sale price is equal to the regular price (x) minus the discount (0.35x).  </a:t>
            </a:r>
            <a:r>
              <a:rPr lang="en-US" sz="3200" dirty="0" smtClean="0"/>
              <a:t>Hence, </a:t>
            </a:r>
            <a:r>
              <a:rPr lang="en-US" sz="3200" dirty="0" smtClean="0"/>
              <a:t>we get the following equation.  See if you can solve the equation before moving to the next slide.</a:t>
            </a:r>
          </a:p>
          <a:p>
            <a:pPr algn="ctr">
              <a:buNone/>
            </a:pPr>
            <a:r>
              <a:rPr lang="en-US" sz="3200" dirty="0" smtClean="0"/>
              <a:t>x – 0.35x  =  78</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sz="quarter" idx="1"/>
          </p:nvPr>
        </p:nvSpPr>
        <p:spPr/>
        <p:txBody>
          <a:bodyPr/>
          <a:lstStyle/>
          <a:p>
            <a:pPr marL="0" indent="0">
              <a:buNone/>
            </a:pPr>
            <a:r>
              <a:rPr lang="en-US" sz="3200" dirty="0" smtClean="0"/>
              <a:t>Solving the equation will give us the regular </a:t>
            </a:r>
            <a:r>
              <a:rPr lang="en-US" sz="3200" dirty="0" smtClean="0"/>
              <a:t>price:</a:t>
            </a:r>
            <a:endParaRPr lang="en-US" sz="3200" dirty="0" smtClean="0"/>
          </a:p>
          <a:p>
            <a:pPr algn="ctr">
              <a:buNone/>
            </a:pPr>
            <a:r>
              <a:rPr lang="en-US" sz="3600" dirty="0" smtClean="0"/>
              <a:t>x – 0.35x  =  78</a:t>
            </a:r>
          </a:p>
          <a:p>
            <a:pPr algn="ctr">
              <a:buNone/>
            </a:pPr>
            <a:r>
              <a:rPr lang="en-US" sz="3600" dirty="0" smtClean="0"/>
              <a:t>0.65x = 78</a:t>
            </a:r>
          </a:p>
          <a:p>
            <a:pPr algn="ctr">
              <a:buNone/>
            </a:pPr>
            <a:r>
              <a:rPr lang="en-US" sz="3600" dirty="0" smtClean="0"/>
              <a:t>x = $120</a:t>
            </a:r>
          </a:p>
          <a:p>
            <a:pPr algn="ctr">
              <a:buNone/>
            </a:pPr>
            <a:endParaRPr lang="en-US" sz="3200" dirty="0"/>
          </a:p>
          <a:p>
            <a:pPr>
              <a:buNone/>
            </a:pPr>
            <a:r>
              <a:rPr lang="en-US" sz="3200" dirty="0" smtClean="0"/>
              <a:t>The regular price of the DVD player is $120.</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Discount Practice Problems #1-2</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Now it is time for you to practice discount problems.  Solve the following two problems before moving to the next slide.  </a:t>
            </a:r>
          </a:p>
          <a:p>
            <a:pPr marL="514350" indent="-514350">
              <a:spcBef>
                <a:spcPts val="0"/>
              </a:spcBef>
              <a:spcAft>
                <a:spcPts val="1200"/>
              </a:spcAft>
              <a:buClr>
                <a:srgbClr val="C00000"/>
              </a:buClr>
              <a:buSzPct val="100000"/>
              <a:buAutoNum type="arabicPeriod"/>
            </a:pPr>
            <a:r>
              <a:rPr lang="en-US" dirty="0" smtClean="0"/>
              <a:t>A tennis racket usually sells for $140.  If it is on sale for 75% off, what will the sale price be?</a:t>
            </a:r>
          </a:p>
          <a:p>
            <a:pPr marL="514350" indent="-514350">
              <a:buClr>
                <a:srgbClr val="C00000"/>
              </a:buClr>
              <a:buSzPct val="100000"/>
              <a:buAutoNum type="arabicPeriod"/>
            </a:pPr>
            <a:r>
              <a:rPr lang="en-US" dirty="0" smtClean="0"/>
              <a:t>A clothing store is advertising 30% off all of their clothes.  If a jacket is on sale for $147, what was its regular price before the discount?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Discount Practice Problems #1-2 Answers</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Here are the </a:t>
            </a:r>
            <a:r>
              <a:rPr lang="en-US" dirty="0" smtClean="0"/>
              <a:t>answers</a:t>
            </a:r>
            <a:r>
              <a:rPr lang="en-US" dirty="0"/>
              <a:t>:</a:t>
            </a:r>
            <a:endParaRPr lang="en-US" dirty="0" smtClean="0"/>
          </a:p>
          <a:p>
            <a:pPr>
              <a:buNone/>
            </a:pPr>
            <a:r>
              <a:rPr lang="en-US" b="1" dirty="0" smtClean="0">
                <a:solidFill>
                  <a:srgbClr val="C00000"/>
                </a:solidFill>
              </a:rPr>
              <a:t>1.  </a:t>
            </a:r>
            <a:r>
              <a:rPr lang="en-US" dirty="0" smtClean="0"/>
              <a:t>$35</a:t>
            </a:r>
            <a:endParaRPr lang="en-US" dirty="0"/>
          </a:p>
          <a:p>
            <a:pPr>
              <a:buNone/>
            </a:pPr>
            <a:r>
              <a:rPr lang="en-US" b="1" dirty="0" smtClean="0">
                <a:solidFill>
                  <a:srgbClr val="C00000"/>
                </a:solidFill>
              </a:rPr>
              <a:t>2.  </a:t>
            </a:r>
            <a:r>
              <a:rPr lang="en-US" dirty="0" smtClean="0"/>
              <a:t>$210</a:t>
            </a:r>
          </a:p>
          <a:p>
            <a:pPr marL="0" indent="0">
              <a:buNone/>
            </a:pPr>
            <a:endParaRPr lang="en-US" dirty="0" smtClean="0"/>
          </a:p>
          <a:p>
            <a:pPr marL="0" indent="0">
              <a:buNone/>
            </a:pPr>
            <a:r>
              <a:rPr lang="en-US" dirty="0" smtClean="0"/>
              <a:t>If </a:t>
            </a:r>
            <a:r>
              <a:rPr lang="en-US" dirty="0" smtClean="0"/>
              <a:t>you missed them, look at the following slides to see where you went wrong.  Next to your scratch work, write down in complete sentences what you did wrong and what you can do to not make the same mistake again in the future.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Discount Practice Problem #1 Solution</a:t>
            </a:r>
            <a:endParaRPr lang="en-US" dirty="0"/>
          </a:p>
        </p:txBody>
      </p:sp>
      <p:sp>
        <p:nvSpPr>
          <p:cNvPr id="3" name="Content Placeholder 2"/>
          <p:cNvSpPr>
            <a:spLocks noGrp="1"/>
          </p:cNvSpPr>
          <p:nvPr>
            <p:ph sz="quarter" idx="1"/>
          </p:nvPr>
        </p:nvSpPr>
        <p:spPr/>
        <p:txBody>
          <a:bodyPr>
            <a:noAutofit/>
          </a:bodyPr>
          <a:lstStyle/>
          <a:p>
            <a:pPr algn="ctr">
              <a:buNone/>
            </a:pPr>
            <a:r>
              <a:rPr lang="en-US" sz="3600" dirty="0" smtClean="0"/>
              <a:t>Discount = regular price x percent</a:t>
            </a:r>
          </a:p>
          <a:p>
            <a:pPr algn="ctr">
              <a:buNone/>
            </a:pPr>
            <a:r>
              <a:rPr lang="en-US" sz="3600" dirty="0" smtClean="0"/>
              <a:t>Discount = $140 x .75</a:t>
            </a:r>
          </a:p>
          <a:p>
            <a:pPr algn="ctr">
              <a:buNone/>
            </a:pPr>
            <a:r>
              <a:rPr lang="en-US" sz="3600" dirty="0" smtClean="0"/>
              <a:t>Discount = $105</a:t>
            </a:r>
          </a:p>
          <a:p>
            <a:pPr algn="ctr">
              <a:buNone/>
            </a:pPr>
            <a:endParaRPr lang="en-US" sz="3600" dirty="0" smtClean="0"/>
          </a:p>
          <a:p>
            <a:pPr algn="ctr">
              <a:buNone/>
            </a:pPr>
            <a:r>
              <a:rPr lang="en-US" sz="3600" dirty="0" smtClean="0"/>
              <a:t>Sale </a:t>
            </a:r>
            <a:r>
              <a:rPr lang="en-US" sz="3600" dirty="0" smtClean="0"/>
              <a:t>price = regular price – discount</a:t>
            </a:r>
          </a:p>
          <a:p>
            <a:pPr algn="ctr">
              <a:buNone/>
            </a:pPr>
            <a:r>
              <a:rPr lang="en-US" sz="3600" dirty="0" smtClean="0"/>
              <a:t>Sale price = 140 – 105 </a:t>
            </a:r>
          </a:p>
          <a:p>
            <a:pPr algn="ctr">
              <a:buNone/>
            </a:pPr>
            <a:r>
              <a:rPr lang="en-US" sz="3600" dirty="0" smtClean="0"/>
              <a:t>Sale price = $35</a:t>
            </a:r>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Discount Practice Problem #2 Solution</a:t>
            </a:r>
            <a:endParaRPr lang="en-US" dirty="0"/>
          </a:p>
        </p:txBody>
      </p:sp>
      <p:sp>
        <p:nvSpPr>
          <p:cNvPr id="3" name="Content Placeholder 2"/>
          <p:cNvSpPr>
            <a:spLocks noGrp="1"/>
          </p:cNvSpPr>
          <p:nvPr>
            <p:ph sz="quarter" idx="1"/>
          </p:nvPr>
        </p:nvSpPr>
        <p:spPr/>
        <p:txBody>
          <a:bodyPr/>
          <a:lstStyle/>
          <a:p>
            <a:pPr algn="ctr">
              <a:buNone/>
            </a:pPr>
            <a:r>
              <a:rPr lang="en-US" sz="3200" dirty="0" smtClean="0"/>
              <a:t>Let x = regular price</a:t>
            </a:r>
          </a:p>
          <a:p>
            <a:pPr algn="ctr">
              <a:buNone/>
            </a:pPr>
            <a:r>
              <a:rPr lang="en-US" sz="3200" dirty="0" smtClean="0"/>
              <a:t>So  0.3x = amount of discount</a:t>
            </a:r>
          </a:p>
          <a:p>
            <a:pPr algn="ctr">
              <a:buNone/>
            </a:pPr>
            <a:r>
              <a:rPr lang="en-US" sz="3200" dirty="0" smtClean="0"/>
              <a:t>Regular price – discount = sale price</a:t>
            </a:r>
          </a:p>
          <a:p>
            <a:pPr algn="ctr">
              <a:buNone/>
            </a:pPr>
            <a:r>
              <a:rPr lang="en-US" sz="3200" dirty="0" smtClean="0"/>
              <a:t>x – 0.3x = 147</a:t>
            </a:r>
          </a:p>
          <a:p>
            <a:pPr algn="ctr">
              <a:buNone/>
            </a:pPr>
            <a:r>
              <a:rPr lang="en-US" sz="3200" dirty="0" smtClean="0"/>
              <a:t>0.7x = 147</a:t>
            </a:r>
          </a:p>
          <a:p>
            <a:pPr algn="ctr">
              <a:buNone/>
            </a:pPr>
            <a:r>
              <a:rPr lang="en-US" sz="3200" dirty="0" smtClean="0"/>
              <a:t>x = $210</a:t>
            </a:r>
          </a:p>
          <a:p>
            <a:pPr algn="ctr">
              <a:buNone/>
            </a:pPr>
            <a:r>
              <a:rPr lang="en-US" sz="3200" dirty="0" smtClean="0"/>
              <a:t>The regular price of the jacket is $210</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Problems</a:t>
            </a:r>
            <a:endParaRPr lang="en-US" dirty="0"/>
          </a:p>
        </p:txBody>
      </p:sp>
      <p:sp>
        <p:nvSpPr>
          <p:cNvPr id="3" name="Content Placeholder 2"/>
          <p:cNvSpPr>
            <a:spLocks noGrp="1"/>
          </p:cNvSpPr>
          <p:nvPr>
            <p:ph sz="quarter" idx="1"/>
          </p:nvPr>
        </p:nvSpPr>
        <p:spPr>
          <a:xfrm>
            <a:off x="301752" y="1527048"/>
            <a:ext cx="8503920" cy="4797552"/>
          </a:xfrm>
        </p:spPr>
        <p:txBody>
          <a:bodyPr>
            <a:noAutofit/>
          </a:bodyPr>
          <a:lstStyle/>
          <a:p>
            <a:pPr marL="0" indent="0">
              <a:buNone/>
            </a:pPr>
            <a:r>
              <a:rPr lang="en-US" sz="3200" dirty="0" smtClean="0"/>
              <a:t>Mark up problems are similar to discount problems, but instead of taking money off the regular price, we are adding money to the regular price.  </a:t>
            </a:r>
            <a:endParaRPr lang="en-US" sz="3200" dirty="0"/>
          </a:p>
          <a:p>
            <a:pPr marL="0" indent="0">
              <a:buNone/>
            </a:pPr>
            <a:endParaRPr lang="en-US" sz="3200" dirty="0" smtClean="0"/>
          </a:p>
          <a:p>
            <a:pPr marL="0" indent="0">
              <a:buNone/>
            </a:pPr>
            <a:r>
              <a:rPr lang="en-US" sz="3200" dirty="0" smtClean="0"/>
              <a:t>The </a:t>
            </a:r>
            <a:r>
              <a:rPr lang="en-US" sz="3200" dirty="0" smtClean="0"/>
              <a:t>idea behind a markup is that in order to make money, a store will buy an item from the manufacturer at a certain price, then sell the item to their customers at a higher price.</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Problems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To calculate a Mark Up we use the following </a:t>
            </a:r>
            <a:r>
              <a:rPr lang="en-US" sz="3200" dirty="0" smtClean="0"/>
              <a:t>formulas:</a:t>
            </a:r>
            <a:endParaRPr lang="en-US" sz="3200" dirty="0" smtClean="0"/>
          </a:p>
          <a:p>
            <a:pPr>
              <a:buNone/>
            </a:pPr>
            <a:endParaRPr lang="en-US" sz="3200" dirty="0" smtClean="0"/>
          </a:p>
          <a:p>
            <a:pPr algn="ctr">
              <a:buNone/>
            </a:pPr>
            <a:r>
              <a:rPr lang="en-US" sz="2800" dirty="0" smtClean="0"/>
              <a:t>Amount of Markup = Original Cost x Mark up %</a:t>
            </a:r>
          </a:p>
          <a:p>
            <a:pPr algn="ctr">
              <a:buNone/>
            </a:pPr>
            <a:endParaRPr lang="en-US" sz="3200" dirty="0" smtClean="0"/>
          </a:p>
          <a:p>
            <a:pPr algn="ctr">
              <a:buNone/>
            </a:pPr>
            <a:r>
              <a:rPr lang="en-US" sz="2800" dirty="0" smtClean="0"/>
              <a:t>Selling Price = Original Cost + Markup</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1</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Let’s </a:t>
            </a:r>
            <a:r>
              <a:rPr lang="en-US" sz="3600" dirty="0" smtClean="0"/>
              <a:t>look at an </a:t>
            </a:r>
            <a:r>
              <a:rPr lang="en-US" sz="3600" dirty="0" smtClean="0"/>
              <a:t>example:  </a:t>
            </a:r>
          </a:p>
          <a:p>
            <a:pPr marL="0" indent="0">
              <a:buNone/>
            </a:pPr>
            <a:endParaRPr lang="en-US" sz="3600" dirty="0"/>
          </a:p>
          <a:p>
            <a:pPr marL="0" indent="0">
              <a:buNone/>
            </a:pPr>
            <a:r>
              <a:rPr lang="en-US" sz="3600" dirty="0" smtClean="0"/>
              <a:t>A </a:t>
            </a:r>
            <a:r>
              <a:rPr lang="en-US" sz="3600" dirty="0" smtClean="0"/>
              <a:t>local clothing store buys a pair of jeans from the manufacturer for $16.  If the company marks up all items 25%, how much will the store sell the pair of jeans for?</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Does Percent Mean</a:t>
            </a:r>
            <a:r>
              <a:rPr lang="en-US" dirty="0" smtClean="0"/>
              <a:t>?</a:t>
            </a:r>
            <a:endParaRPr lang="en-US" dirty="0"/>
          </a:p>
        </p:txBody>
      </p:sp>
      <p:sp>
        <p:nvSpPr>
          <p:cNvPr id="3" name="Content Placeholder 2"/>
          <p:cNvSpPr>
            <a:spLocks noGrp="1"/>
          </p:cNvSpPr>
          <p:nvPr>
            <p:ph sz="quarter" idx="1"/>
          </p:nvPr>
        </p:nvSpPr>
        <p:spPr/>
        <p:txBody>
          <a:bodyPr>
            <a:noAutofit/>
          </a:bodyPr>
          <a:lstStyle/>
          <a:p>
            <a:pPr marL="0" indent="0">
              <a:spcBef>
                <a:spcPts val="0"/>
              </a:spcBef>
              <a:spcAft>
                <a:spcPts val="1200"/>
              </a:spcAft>
              <a:buNone/>
            </a:pPr>
            <a:r>
              <a:rPr lang="en-US" sz="3200" dirty="0" smtClean="0"/>
              <a:t>Let’s start by reviewing the meaning of “percent”.  Percent means “per 100” (“cent” as in “century” means one hundred).   </a:t>
            </a:r>
          </a:p>
          <a:p>
            <a:pPr marL="0" indent="0">
              <a:spcBef>
                <a:spcPts val="0"/>
              </a:spcBef>
              <a:spcAft>
                <a:spcPts val="1200"/>
              </a:spcAft>
              <a:buNone/>
            </a:pPr>
            <a:r>
              <a:rPr lang="en-US" sz="3200" dirty="0" smtClean="0"/>
              <a:t>In mathematics, when we use the word “percent” </a:t>
            </a:r>
            <a:r>
              <a:rPr lang="en-US" sz="3200" dirty="0" smtClean="0">
                <a:solidFill>
                  <a:srgbClr val="C00000"/>
                </a:solidFill>
              </a:rPr>
              <a:t>we mean that the amount is divided by one hundred</a:t>
            </a:r>
            <a:r>
              <a:rPr lang="en-US" sz="3200" dirty="0" smtClean="0"/>
              <a:t>.</a:t>
            </a:r>
            <a:r>
              <a:rPr lang="en-US" sz="3200" dirty="0" smtClean="0"/>
              <a:t> </a:t>
            </a:r>
          </a:p>
          <a:p>
            <a:pPr marL="0" indent="0">
              <a:buNone/>
            </a:pPr>
            <a:r>
              <a:rPr lang="en-US" sz="3200" dirty="0" smtClean="0"/>
              <a:t>For example, </a:t>
            </a:r>
            <a:r>
              <a:rPr lang="en-US" sz="3200" dirty="0" smtClean="0"/>
              <a:t>25% means 25 divided by 100 = </a:t>
            </a:r>
            <a:r>
              <a:rPr lang="en-US" sz="3200" dirty="0" smtClean="0"/>
              <a:t>0.25</a:t>
            </a:r>
            <a:endParaRPr lang="en-US" sz="32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1</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3200" dirty="0" smtClean="0"/>
              <a:t>To find the mark up multiply the original cost times the mark up rate %.</a:t>
            </a:r>
          </a:p>
          <a:p>
            <a:pPr algn="ctr">
              <a:buNone/>
            </a:pPr>
            <a:r>
              <a:rPr lang="en-US" dirty="0" smtClean="0"/>
              <a:t>Mark Up = $16 x 0.25</a:t>
            </a:r>
          </a:p>
          <a:p>
            <a:pPr algn="ctr">
              <a:spcBef>
                <a:spcPts val="0"/>
              </a:spcBef>
              <a:spcAft>
                <a:spcPts val="1200"/>
              </a:spcAft>
              <a:buNone/>
            </a:pPr>
            <a:r>
              <a:rPr lang="en-US" dirty="0" smtClean="0"/>
              <a:t>Mark Up = $4</a:t>
            </a:r>
          </a:p>
          <a:p>
            <a:pPr marL="0" indent="0">
              <a:buNone/>
            </a:pPr>
            <a:r>
              <a:rPr lang="en-US" sz="3200" dirty="0" smtClean="0"/>
              <a:t>Now to find the selling price add the amount of mark up to the original cost of the item.</a:t>
            </a:r>
          </a:p>
          <a:p>
            <a:pPr algn="ctr">
              <a:buNone/>
            </a:pPr>
            <a:r>
              <a:rPr lang="en-US" dirty="0" smtClean="0"/>
              <a:t>Selling Price = $16 + $4</a:t>
            </a:r>
          </a:p>
          <a:p>
            <a:pPr algn="ctr">
              <a:buNone/>
            </a:pPr>
            <a:r>
              <a:rPr lang="en-US" dirty="0" smtClean="0"/>
              <a:t>Selling Price = $20</a:t>
            </a:r>
          </a:p>
          <a:p>
            <a:pPr algn="ctr">
              <a:buNone/>
            </a:pPr>
            <a:r>
              <a:rPr lang="en-US" dirty="0" smtClean="0"/>
              <a:t>The Store will sell the jeans for $20.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2</a:t>
            </a:r>
            <a:endParaRPr lang="en-US" dirty="0"/>
          </a:p>
        </p:txBody>
      </p:sp>
      <p:sp>
        <p:nvSpPr>
          <p:cNvPr id="3" name="Content Placeholder 2"/>
          <p:cNvSpPr>
            <a:spLocks noGrp="1"/>
          </p:cNvSpPr>
          <p:nvPr>
            <p:ph sz="quarter" idx="1"/>
          </p:nvPr>
        </p:nvSpPr>
        <p:spPr/>
        <p:txBody>
          <a:bodyPr/>
          <a:lstStyle/>
          <a:p>
            <a:pPr marL="0" indent="0">
              <a:buNone/>
            </a:pPr>
            <a:r>
              <a:rPr lang="en-US" sz="3200" dirty="0" smtClean="0"/>
              <a:t>Now </a:t>
            </a:r>
            <a:r>
              <a:rPr lang="en-US" sz="3200" dirty="0" smtClean="0"/>
              <a:t>let’s </a:t>
            </a:r>
            <a:r>
              <a:rPr lang="en-US" sz="3200" dirty="0" smtClean="0"/>
              <a:t>look at a more complicated </a:t>
            </a:r>
            <a:r>
              <a:rPr lang="en-US" sz="3200" dirty="0" smtClean="0"/>
              <a:t>example:</a:t>
            </a:r>
            <a:endParaRPr lang="en-US" sz="3200" dirty="0" smtClean="0"/>
          </a:p>
          <a:p>
            <a:pPr marL="0" indent="0">
              <a:buNone/>
            </a:pPr>
            <a:endParaRPr lang="en-US" sz="3200" dirty="0" smtClean="0"/>
          </a:p>
          <a:p>
            <a:pPr marL="0" indent="0">
              <a:buNone/>
            </a:pPr>
            <a:r>
              <a:rPr lang="en-US" sz="3200" dirty="0" smtClean="0"/>
              <a:t>A </a:t>
            </a:r>
            <a:r>
              <a:rPr lang="en-US" sz="3200" dirty="0" smtClean="0"/>
              <a:t>fishing store has a mark up policy of 45%.  After adding the markup, they sell a fishing pole for $220.40 .  What was the original cost of the fishing pole before the mark up</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2</a:t>
            </a:r>
            <a:endParaRPr lang="en-US" dirty="0"/>
          </a:p>
        </p:txBody>
      </p:sp>
      <p:sp>
        <p:nvSpPr>
          <p:cNvPr id="3" name="Content Placeholder 2"/>
          <p:cNvSpPr>
            <a:spLocks noGrp="1"/>
          </p:cNvSpPr>
          <p:nvPr>
            <p:ph sz="quarter" idx="1"/>
          </p:nvPr>
        </p:nvSpPr>
        <p:spPr/>
        <p:txBody>
          <a:bodyPr/>
          <a:lstStyle/>
          <a:p>
            <a:pPr marL="0" indent="0">
              <a:buNone/>
            </a:pPr>
            <a:r>
              <a:rPr lang="en-US" sz="3200" dirty="0" smtClean="0"/>
              <a:t>Again, </a:t>
            </a:r>
            <a:r>
              <a:rPr lang="en-US" sz="3200" dirty="0" smtClean="0"/>
              <a:t>notice that we can not multiply the $220.40 times the 45%.  To find the mark </a:t>
            </a:r>
            <a:r>
              <a:rPr lang="en-US" sz="3200" dirty="0" smtClean="0"/>
              <a:t>up, </a:t>
            </a:r>
            <a:r>
              <a:rPr lang="en-US" sz="3200" dirty="0" smtClean="0"/>
              <a:t>we must multiply the 45% times the original cost.  ($220.40 is not the original cost)</a:t>
            </a:r>
          </a:p>
          <a:p>
            <a:pPr marL="0" indent="0">
              <a:buNone/>
            </a:pPr>
            <a:endParaRPr lang="en-US" sz="3200" dirty="0" smtClean="0"/>
          </a:p>
          <a:p>
            <a:pPr marL="0" indent="0">
              <a:buNone/>
            </a:pPr>
            <a:r>
              <a:rPr lang="en-US" sz="3200" dirty="0" smtClean="0"/>
              <a:t>Hence, </a:t>
            </a:r>
            <a:r>
              <a:rPr lang="en-US" sz="3200" dirty="0" smtClean="0"/>
              <a:t>we use </a:t>
            </a:r>
            <a:r>
              <a:rPr lang="en-US" sz="3200" dirty="0" smtClean="0"/>
              <a:t>algebra:</a:t>
            </a:r>
            <a:endParaRPr lang="en-US" sz="3200" dirty="0" smtClean="0"/>
          </a:p>
          <a:p>
            <a:pPr algn="ctr">
              <a:buNone/>
            </a:pPr>
            <a:r>
              <a:rPr lang="en-US" dirty="0" smtClean="0"/>
              <a:t>Let x = original cost of the fishing pole</a:t>
            </a:r>
          </a:p>
          <a:p>
            <a:pPr algn="ctr">
              <a:buNone/>
            </a:pPr>
            <a:r>
              <a:rPr lang="en-US" dirty="0" smtClean="0"/>
              <a:t>0.45x = amount of markup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2</a:t>
            </a:r>
            <a:endParaRPr lang="en-US" dirty="0"/>
          </a:p>
        </p:txBody>
      </p:sp>
      <p:sp>
        <p:nvSpPr>
          <p:cNvPr id="3" name="Content Placeholder 2"/>
          <p:cNvSpPr>
            <a:spLocks noGrp="1"/>
          </p:cNvSpPr>
          <p:nvPr>
            <p:ph sz="quarter" idx="1"/>
          </p:nvPr>
        </p:nvSpPr>
        <p:spPr/>
        <p:txBody>
          <a:bodyPr/>
          <a:lstStyle/>
          <a:p>
            <a:pPr marL="0" indent="0">
              <a:buNone/>
            </a:pPr>
            <a:r>
              <a:rPr lang="en-US" sz="3600" dirty="0" smtClean="0"/>
              <a:t>Since the original cost plus the mark up equals the selling price, we get the following equation.  Try to solve the equation before moving on to the next slide.</a:t>
            </a:r>
          </a:p>
          <a:p>
            <a:pPr algn="ctr">
              <a:buNone/>
            </a:pPr>
            <a:r>
              <a:rPr lang="en-US" sz="3600" dirty="0" smtClean="0"/>
              <a:t>x + 0.45x = 220.40</a:t>
            </a:r>
          </a:p>
          <a:p>
            <a:pPr algn="ctr">
              <a:buNone/>
            </a:pPr>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2</a:t>
            </a:r>
            <a:endParaRPr lang="en-US" dirty="0"/>
          </a:p>
        </p:txBody>
      </p:sp>
      <p:sp>
        <p:nvSpPr>
          <p:cNvPr id="3" name="Content Placeholder 2"/>
          <p:cNvSpPr>
            <a:spLocks noGrp="1"/>
          </p:cNvSpPr>
          <p:nvPr>
            <p:ph sz="quarter" idx="1"/>
          </p:nvPr>
        </p:nvSpPr>
        <p:spPr/>
        <p:txBody>
          <a:bodyPr/>
          <a:lstStyle/>
          <a:p>
            <a:pPr marL="0" indent="0">
              <a:buNone/>
            </a:pPr>
            <a:r>
              <a:rPr lang="en-US" sz="3600" dirty="0" smtClean="0"/>
              <a:t>Solving the equation will give us our </a:t>
            </a:r>
            <a:r>
              <a:rPr lang="en-US" sz="3600" dirty="0" smtClean="0"/>
              <a:t>answer:</a:t>
            </a:r>
            <a:endParaRPr lang="en-US" sz="3600" dirty="0" smtClean="0"/>
          </a:p>
          <a:p>
            <a:pPr algn="ctr">
              <a:buNone/>
            </a:pPr>
            <a:r>
              <a:rPr lang="en-US" dirty="0" smtClean="0"/>
              <a:t>x + 0.45x = 220.40</a:t>
            </a:r>
          </a:p>
          <a:p>
            <a:pPr algn="ctr">
              <a:buNone/>
            </a:pPr>
            <a:r>
              <a:rPr lang="en-US" dirty="0" smtClean="0"/>
              <a:t>1.45x = 220.40</a:t>
            </a:r>
          </a:p>
          <a:p>
            <a:pPr algn="ctr">
              <a:spcBef>
                <a:spcPts val="0"/>
              </a:spcBef>
              <a:spcAft>
                <a:spcPts val="2400"/>
              </a:spcAft>
              <a:buNone/>
            </a:pPr>
            <a:r>
              <a:rPr lang="en-US" dirty="0" smtClean="0"/>
              <a:t>X = $152</a:t>
            </a:r>
          </a:p>
          <a:p>
            <a:pPr marL="0" indent="0">
              <a:spcBef>
                <a:spcPts val="0"/>
              </a:spcBef>
              <a:buNone/>
            </a:pPr>
            <a:r>
              <a:rPr lang="en-US" dirty="0" smtClean="0"/>
              <a:t>The fishing store bought the pole from the </a:t>
            </a:r>
            <a:r>
              <a:rPr lang="en-US" dirty="0" smtClean="0"/>
              <a:t>manufacturer </a:t>
            </a:r>
            <a:r>
              <a:rPr lang="en-US" dirty="0" smtClean="0"/>
              <a:t>for $152  </a:t>
            </a:r>
            <a:r>
              <a:rPr lang="en-US" dirty="0" smtClean="0"/>
              <a:t>(</a:t>
            </a:r>
            <a:r>
              <a:rPr lang="en-US" dirty="0" smtClean="0"/>
              <a:t>and then sold it to us for $220.40</a:t>
            </a:r>
            <a:r>
              <a:rPr lang="en-US" dirty="0" smtClean="0"/>
              <a:t>).</a:t>
            </a:r>
            <a:endParaRPr lang="en-US"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Practice </a:t>
            </a:r>
            <a:r>
              <a:rPr lang="en-US" dirty="0" smtClean="0"/>
              <a:t>Problems #1-2</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Now </a:t>
            </a:r>
            <a:r>
              <a:rPr lang="en-US" dirty="0" smtClean="0"/>
              <a:t>let’s </a:t>
            </a:r>
            <a:r>
              <a:rPr lang="en-US" dirty="0" smtClean="0"/>
              <a:t>see if you can solve a couple mark up problems.  Work out the following problems on your scratch paper before moving to the next slide.</a:t>
            </a:r>
          </a:p>
          <a:p>
            <a:pPr marL="514350" indent="-514350">
              <a:buClr>
                <a:srgbClr val="C00000"/>
              </a:buClr>
              <a:buSzPct val="100000"/>
              <a:buAutoNum type="arabicPeriod"/>
            </a:pPr>
            <a:r>
              <a:rPr lang="en-US" dirty="0" smtClean="0"/>
              <a:t>A supermarket buys its eggs from a local farm for $1.20 per dozen and then sells them to their customers for $1.65 per dozen.  What was the mark up rate?  Write your answer as a percent</a:t>
            </a:r>
          </a:p>
          <a:p>
            <a:pPr marL="514350" indent="-514350">
              <a:buClr>
                <a:srgbClr val="C00000"/>
              </a:buClr>
              <a:buSzPct val="100000"/>
              <a:buAutoNum type="arabicPeriod"/>
            </a:pPr>
            <a:r>
              <a:rPr lang="en-US" dirty="0" smtClean="0"/>
              <a:t>After a 35% markup, a health food store sells a mineral supplement for $11.34 per bottle.  How much did the health food store originally buy the mineral supplement for?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 Up Practice problems #1-2 Answers</a:t>
            </a:r>
            <a:endParaRPr lang="en-US" dirty="0"/>
          </a:p>
        </p:txBody>
      </p:sp>
      <p:sp>
        <p:nvSpPr>
          <p:cNvPr id="3" name="Content Placeholder 2"/>
          <p:cNvSpPr>
            <a:spLocks noGrp="1"/>
          </p:cNvSpPr>
          <p:nvPr>
            <p:ph sz="quarter" idx="1"/>
          </p:nvPr>
        </p:nvSpPr>
        <p:spPr/>
        <p:txBody>
          <a:bodyPr/>
          <a:lstStyle/>
          <a:p>
            <a:pPr marL="0" indent="0">
              <a:buNone/>
            </a:pPr>
            <a:r>
              <a:rPr lang="en-US" sz="2800" dirty="0" smtClean="0"/>
              <a:t>Here are the answers for the practice problems.  If you got them wrong, look at the solutions on the next couple slides.  Next to your scratch work, write down in complete sentences what you did wrong and what steps you can take to not make the same mistake again in the future</a:t>
            </a:r>
            <a:r>
              <a:rPr lang="en-US" sz="2800" dirty="0" smtClean="0"/>
              <a:t>.</a:t>
            </a:r>
          </a:p>
          <a:p>
            <a:pPr marL="0" indent="0">
              <a:buNone/>
            </a:pPr>
            <a:endParaRPr lang="en-US" dirty="0" smtClean="0"/>
          </a:p>
          <a:p>
            <a:pPr marL="514350" indent="-514350">
              <a:buClr>
                <a:srgbClr val="C00000"/>
              </a:buClr>
              <a:buSzPct val="100000"/>
              <a:buAutoNum type="arabicPeriod"/>
            </a:pPr>
            <a:r>
              <a:rPr lang="en-US" dirty="0" smtClean="0"/>
              <a:t>37.5</a:t>
            </a:r>
            <a:r>
              <a:rPr lang="en-US" dirty="0" smtClean="0"/>
              <a:t>%		</a:t>
            </a:r>
            <a:endParaRPr lang="en-US" dirty="0" smtClean="0"/>
          </a:p>
          <a:p>
            <a:pPr marL="514350" indent="-514350">
              <a:buClr>
                <a:srgbClr val="C00000"/>
              </a:buClr>
              <a:buSzPct val="100000"/>
              <a:buAutoNum type="arabicPeriod"/>
            </a:pPr>
            <a:r>
              <a:rPr lang="en-US" dirty="0" smtClean="0"/>
              <a:t>2</a:t>
            </a:r>
            <a:r>
              <a:rPr lang="en-US" dirty="0" smtClean="0"/>
              <a:t>.   $8.40</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 Up Practice Problem #1 Solution</a:t>
            </a:r>
            <a:endParaRPr lang="en-US" dirty="0"/>
          </a:p>
        </p:txBody>
      </p:sp>
      <p:sp>
        <p:nvSpPr>
          <p:cNvPr id="3" name="Content Placeholder 2"/>
          <p:cNvSpPr>
            <a:spLocks noGrp="1"/>
          </p:cNvSpPr>
          <p:nvPr>
            <p:ph sz="quarter" idx="1"/>
          </p:nvPr>
        </p:nvSpPr>
        <p:spPr/>
        <p:txBody>
          <a:bodyPr>
            <a:normAutofit/>
          </a:bodyPr>
          <a:lstStyle/>
          <a:p>
            <a:pPr algn="ctr">
              <a:buNone/>
            </a:pPr>
            <a:r>
              <a:rPr lang="en-US" sz="3200" dirty="0" smtClean="0"/>
              <a:t>Let r = mark up rate</a:t>
            </a:r>
          </a:p>
          <a:p>
            <a:pPr algn="ctr">
              <a:buNone/>
            </a:pPr>
            <a:r>
              <a:rPr lang="en-US" sz="3200" dirty="0" smtClean="0"/>
              <a:t>1.20r = amount of mark up</a:t>
            </a:r>
          </a:p>
          <a:p>
            <a:pPr algn="ctr">
              <a:buNone/>
            </a:pPr>
            <a:r>
              <a:rPr lang="en-US" sz="3200" dirty="0" smtClean="0"/>
              <a:t>Original cost + mark up = selling price</a:t>
            </a:r>
          </a:p>
          <a:p>
            <a:pPr algn="ctr">
              <a:buNone/>
            </a:pPr>
            <a:r>
              <a:rPr lang="en-US" sz="3200" dirty="0" smtClean="0"/>
              <a:t>1.20 + 1.20r = 1.65</a:t>
            </a:r>
          </a:p>
          <a:p>
            <a:pPr algn="ctr">
              <a:buNone/>
            </a:pPr>
            <a:r>
              <a:rPr lang="en-US" sz="3200" dirty="0" smtClean="0"/>
              <a:t>1.20r = 0.45</a:t>
            </a:r>
          </a:p>
          <a:p>
            <a:pPr algn="ctr">
              <a:buNone/>
            </a:pPr>
            <a:r>
              <a:rPr lang="en-US" sz="3200" dirty="0" smtClean="0"/>
              <a:t>r = 0.375 = 37.5%</a:t>
            </a:r>
          </a:p>
          <a:p>
            <a:pPr algn="ctr">
              <a:buNone/>
            </a:pPr>
            <a:r>
              <a:rPr lang="en-US" sz="3200" dirty="0" smtClean="0"/>
              <a:t>The discount rate is 37.5%</a:t>
            </a:r>
            <a:endParaRPr lang="en-US"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 Up Practice Problem #2 Solution</a:t>
            </a:r>
            <a:endParaRPr lang="en-US" dirty="0"/>
          </a:p>
        </p:txBody>
      </p:sp>
      <p:sp>
        <p:nvSpPr>
          <p:cNvPr id="3" name="Content Placeholder 2"/>
          <p:cNvSpPr>
            <a:spLocks noGrp="1"/>
          </p:cNvSpPr>
          <p:nvPr>
            <p:ph sz="quarter" idx="1"/>
          </p:nvPr>
        </p:nvSpPr>
        <p:spPr/>
        <p:txBody>
          <a:bodyPr/>
          <a:lstStyle/>
          <a:p>
            <a:pPr algn="ctr">
              <a:buNone/>
            </a:pPr>
            <a:r>
              <a:rPr lang="en-US" sz="3200" dirty="0" smtClean="0"/>
              <a:t>Let x = original cost</a:t>
            </a:r>
          </a:p>
          <a:p>
            <a:pPr algn="ctr">
              <a:buNone/>
            </a:pPr>
            <a:r>
              <a:rPr lang="en-US" sz="3200" dirty="0" smtClean="0"/>
              <a:t>0.35x = amount of mark up</a:t>
            </a:r>
          </a:p>
          <a:p>
            <a:pPr algn="ctr">
              <a:buNone/>
            </a:pPr>
            <a:r>
              <a:rPr lang="en-US" sz="3200" dirty="0" smtClean="0"/>
              <a:t>Original cost + mark up = selling price</a:t>
            </a:r>
          </a:p>
          <a:p>
            <a:pPr algn="ctr">
              <a:buNone/>
            </a:pPr>
            <a:r>
              <a:rPr lang="en-US" sz="3200" dirty="0" smtClean="0"/>
              <a:t>x + 0.35x = 11.34</a:t>
            </a:r>
          </a:p>
          <a:p>
            <a:pPr algn="ctr">
              <a:buNone/>
            </a:pPr>
            <a:r>
              <a:rPr lang="en-US" sz="3200" dirty="0" smtClean="0"/>
              <a:t>1.35x = 11.34</a:t>
            </a:r>
          </a:p>
          <a:p>
            <a:pPr algn="ctr">
              <a:buNone/>
            </a:pPr>
            <a:r>
              <a:rPr lang="en-US" sz="3200" dirty="0" smtClean="0"/>
              <a:t>x = $8.40</a:t>
            </a:r>
          </a:p>
          <a:p>
            <a:pPr algn="ctr">
              <a:buNone/>
            </a:pPr>
            <a:r>
              <a:rPr lang="en-US" sz="3200" dirty="0" smtClean="0"/>
              <a:t>The original cost of the supplement was $8.40</a:t>
            </a:r>
          </a:p>
          <a:p>
            <a:pPr algn="ctr">
              <a:buNone/>
            </a:pPr>
            <a:endParaRPr lang="en-US" dirty="0" smtClean="0"/>
          </a:p>
          <a:p>
            <a:pPr algn="ct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Problems</a:t>
            </a:r>
            <a:endParaRPr lang="en-US" dirty="0"/>
          </a:p>
        </p:txBody>
      </p:sp>
      <p:sp>
        <p:nvSpPr>
          <p:cNvPr id="3" name="Content Placeholder 2"/>
          <p:cNvSpPr>
            <a:spLocks noGrp="1"/>
          </p:cNvSpPr>
          <p:nvPr>
            <p:ph sz="quarter" idx="1"/>
          </p:nvPr>
        </p:nvSpPr>
        <p:spPr/>
        <p:txBody>
          <a:bodyPr>
            <a:normAutofit/>
          </a:bodyPr>
          <a:lstStyle/>
          <a:p>
            <a:pPr marL="0" indent="0">
              <a:spcBef>
                <a:spcPts val="0"/>
              </a:spcBef>
              <a:spcAft>
                <a:spcPts val="1200"/>
              </a:spcAft>
              <a:buNone/>
            </a:pPr>
            <a:r>
              <a:rPr lang="en-US" sz="2800" dirty="0" smtClean="0"/>
              <a:t>Computing tax is an important skill, especially if you want to buy something at a store and are wondering if you have enough money.  </a:t>
            </a:r>
          </a:p>
          <a:p>
            <a:pPr marL="0" indent="0">
              <a:buNone/>
            </a:pPr>
            <a:r>
              <a:rPr lang="en-US" sz="2800" dirty="0" smtClean="0"/>
              <a:t>To find the amount of tax we multiply the original cost times the tax rate.  Then our total cost can be computed by adding the original cost to the amount of tax.</a:t>
            </a:r>
          </a:p>
          <a:p>
            <a:pPr algn="ctr">
              <a:buNone/>
            </a:pPr>
            <a:r>
              <a:rPr lang="en-US" dirty="0" smtClean="0"/>
              <a:t>Tax = original cost  x  tax rate %</a:t>
            </a:r>
          </a:p>
          <a:p>
            <a:pPr algn="ctr">
              <a:buNone/>
            </a:pPr>
            <a:r>
              <a:rPr lang="en-US" dirty="0" smtClean="0"/>
              <a:t>Total Cost = original cost  +  amount of tax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Problems</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In this activity, we </a:t>
            </a:r>
            <a:r>
              <a:rPr lang="en-US" sz="4000" dirty="0" smtClean="0"/>
              <a:t>will be looking at three types of percent </a:t>
            </a:r>
            <a:r>
              <a:rPr lang="en-US" sz="4000" dirty="0" smtClean="0"/>
              <a:t>problems: discount</a:t>
            </a:r>
            <a:r>
              <a:rPr lang="en-US" sz="4000" dirty="0" smtClean="0"/>
              <a:t>, </a:t>
            </a:r>
            <a:r>
              <a:rPr lang="en-US" sz="4000" dirty="0"/>
              <a:t>m</a:t>
            </a:r>
            <a:r>
              <a:rPr lang="en-US" sz="4000" dirty="0" smtClean="0"/>
              <a:t>ark </a:t>
            </a:r>
            <a:r>
              <a:rPr lang="en-US" sz="4000" dirty="0" smtClean="0"/>
              <a:t>up, and </a:t>
            </a:r>
            <a:r>
              <a:rPr lang="en-US" sz="4000" dirty="0" smtClean="0"/>
              <a:t>tax </a:t>
            </a:r>
            <a:r>
              <a:rPr lang="en-US" sz="4000" dirty="0" smtClean="0"/>
              <a:t>problems.</a:t>
            </a:r>
            <a:endParaRPr lang="en-US" sz="4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a:t>
            </a:r>
            <a:r>
              <a:rPr lang="en-US" dirty="0" smtClean="0"/>
              <a:t>Problems </a:t>
            </a:r>
            <a:r>
              <a:rPr lang="en-US" dirty="0" smtClean="0"/>
              <a:t>Example 1</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Suppose you are sitting at a restaurant and the menu says your dinner will cost $23.50.  </a:t>
            </a:r>
            <a:endParaRPr lang="en-US" sz="3600" dirty="0" smtClean="0"/>
          </a:p>
          <a:p>
            <a:pPr marL="0" indent="0">
              <a:buNone/>
            </a:pPr>
            <a:endParaRPr lang="en-US" sz="3600" dirty="0"/>
          </a:p>
          <a:p>
            <a:pPr marL="0" indent="0">
              <a:buNone/>
            </a:pPr>
            <a:r>
              <a:rPr lang="en-US" sz="3600" dirty="0" smtClean="0"/>
              <a:t>If </a:t>
            </a:r>
            <a:r>
              <a:rPr lang="en-US" sz="3600" dirty="0" smtClean="0"/>
              <a:t>you live in a city that has an 8% tax rate, what will the amount of tax be?  What will the total cost of your bill be?</a:t>
            </a:r>
            <a:endParaRPr 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Problems Example 1</a:t>
            </a:r>
            <a:endParaRPr lang="en-US" dirty="0"/>
          </a:p>
        </p:txBody>
      </p:sp>
      <p:sp>
        <p:nvSpPr>
          <p:cNvPr id="3" name="Content Placeholder 2"/>
          <p:cNvSpPr>
            <a:spLocks noGrp="1"/>
          </p:cNvSpPr>
          <p:nvPr>
            <p:ph sz="quarter" idx="1"/>
          </p:nvPr>
        </p:nvSpPr>
        <p:spPr/>
        <p:txBody>
          <a:bodyPr/>
          <a:lstStyle/>
          <a:p>
            <a:pPr marL="0" indent="0">
              <a:buNone/>
            </a:pPr>
            <a:r>
              <a:rPr lang="en-US" sz="3200" dirty="0" smtClean="0"/>
              <a:t>To find the amount of tax multiply the bill $23.50 times the tax rate 8%.</a:t>
            </a:r>
          </a:p>
          <a:p>
            <a:pPr algn="ctr">
              <a:buNone/>
            </a:pPr>
            <a:r>
              <a:rPr lang="en-US" dirty="0" smtClean="0"/>
              <a:t>$23.5 x 0.08 = $1.88</a:t>
            </a:r>
          </a:p>
          <a:p>
            <a:pPr marL="0" indent="0">
              <a:buNone/>
            </a:pPr>
            <a:endParaRPr lang="en-US" dirty="0" smtClean="0"/>
          </a:p>
          <a:p>
            <a:pPr marL="0" indent="0">
              <a:buNone/>
            </a:pPr>
            <a:r>
              <a:rPr lang="en-US" sz="3200" dirty="0" smtClean="0"/>
              <a:t>Now </a:t>
            </a:r>
            <a:r>
              <a:rPr lang="en-US" sz="3200" dirty="0" smtClean="0"/>
              <a:t>add the tax to your bill to get your total.</a:t>
            </a:r>
          </a:p>
          <a:p>
            <a:pPr algn="ctr">
              <a:buNone/>
            </a:pPr>
            <a:r>
              <a:rPr lang="en-US" dirty="0" smtClean="0"/>
              <a:t>$23.50 + $1.88 = $25.38</a:t>
            </a:r>
          </a:p>
          <a:p>
            <a:pPr>
              <a:buNone/>
            </a:pPr>
            <a:endParaRPr lang="en-US" sz="3200" dirty="0" smtClean="0"/>
          </a:p>
          <a:p>
            <a:pPr>
              <a:buNone/>
            </a:pPr>
            <a:r>
              <a:rPr lang="en-US" sz="3200" dirty="0" smtClean="0"/>
              <a:t>Your </a:t>
            </a:r>
            <a:r>
              <a:rPr lang="en-US" sz="3200" dirty="0" smtClean="0"/>
              <a:t>total bill will be $25. 38</a:t>
            </a: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Problems Example 2</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Let’s </a:t>
            </a:r>
            <a:r>
              <a:rPr lang="en-US" sz="3600" dirty="0" smtClean="0"/>
              <a:t>try another </a:t>
            </a:r>
            <a:r>
              <a:rPr lang="en-US" sz="3600" dirty="0" smtClean="0"/>
              <a:t>one</a:t>
            </a:r>
            <a:r>
              <a:rPr lang="en-US" sz="3600" dirty="0" smtClean="0"/>
              <a:t>:</a:t>
            </a:r>
          </a:p>
          <a:p>
            <a:pPr marL="0" indent="0">
              <a:buNone/>
            </a:pPr>
            <a:r>
              <a:rPr lang="en-US" sz="3600" dirty="0" smtClean="0"/>
              <a:t> </a:t>
            </a:r>
            <a:endParaRPr lang="en-US" sz="3600" dirty="0" smtClean="0"/>
          </a:p>
          <a:p>
            <a:pPr marL="0" indent="0">
              <a:buNone/>
            </a:pPr>
            <a:r>
              <a:rPr lang="en-US" sz="3600" dirty="0" smtClean="0"/>
              <a:t>Maria bought some shoes.  Her bill with tax was $43.40 .  If she lives in a city that has an 8.5% tax rate, what was the cost of the shoes before taxes?</a:t>
            </a:r>
            <a:endParaRPr lang="en-US" sz="3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Problems Example 2</a:t>
            </a:r>
            <a:endParaRPr lang="en-US" dirty="0"/>
          </a:p>
        </p:txBody>
      </p:sp>
      <p:sp>
        <p:nvSpPr>
          <p:cNvPr id="3" name="Content Placeholder 2"/>
          <p:cNvSpPr>
            <a:spLocks noGrp="1"/>
          </p:cNvSpPr>
          <p:nvPr>
            <p:ph sz="quarter" idx="1"/>
          </p:nvPr>
        </p:nvSpPr>
        <p:spPr/>
        <p:txBody>
          <a:bodyPr/>
          <a:lstStyle/>
          <a:p>
            <a:pPr algn="ctr">
              <a:buNone/>
            </a:pPr>
            <a:r>
              <a:rPr lang="en-US" dirty="0" smtClean="0"/>
              <a:t>Let x = original cost</a:t>
            </a:r>
          </a:p>
          <a:p>
            <a:pPr algn="ctr">
              <a:spcBef>
                <a:spcPts val="0"/>
              </a:spcBef>
              <a:spcAft>
                <a:spcPts val="2400"/>
              </a:spcAft>
              <a:buNone/>
            </a:pPr>
            <a:r>
              <a:rPr lang="en-US" dirty="0" smtClean="0"/>
              <a:t>0.085x = amount of tax</a:t>
            </a:r>
          </a:p>
          <a:p>
            <a:pPr marL="0" indent="0">
              <a:spcBef>
                <a:spcPts val="0"/>
              </a:spcBef>
              <a:spcAft>
                <a:spcPts val="1200"/>
              </a:spcAft>
              <a:buNone/>
            </a:pPr>
            <a:r>
              <a:rPr lang="en-US" sz="3600" dirty="0" smtClean="0"/>
              <a:t>Since the original cost plus the tax equals the total cost, we get the following equation.  See if you can solve it before moving on to the next slide.</a:t>
            </a:r>
          </a:p>
          <a:p>
            <a:pPr algn="ctr">
              <a:buNone/>
            </a:pPr>
            <a:r>
              <a:rPr lang="en-US" dirty="0" smtClean="0"/>
              <a:t>x + 0.085x = $43.40</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 Example 2</a:t>
            </a:r>
            <a:endParaRPr lang="en-US" dirty="0"/>
          </a:p>
        </p:txBody>
      </p:sp>
      <p:sp>
        <p:nvSpPr>
          <p:cNvPr id="3" name="Content Placeholder 2"/>
          <p:cNvSpPr>
            <a:spLocks noGrp="1"/>
          </p:cNvSpPr>
          <p:nvPr>
            <p:ph sz="quarter" idx="1"/>
          </p:nvPr>
        </p:nvSpPr>
        <p:spPr/>
        <p:txBody>
          <a:bodyPr/>
          <a:lstStyle/>
          <a:p>
            <a:pPr marL="0" indent="0">
              <a:buNone/>
            </a:pPr>
            <a:r>
              <a:rPr lang="en-US" sz="3600" dirty="0" smtClean="0"/>
              <a:t>Now </a:t>
            </a:r>
            <a:r>
              <a:rPr lang="en-US" sz="3600" dirty="0" smtClean="0"/>
              <a:t>let’s </a:t>
            </a:r>
            <a:r>
              <a:rPr lang="en-US" sz="3600" dirty="0" smtClean="0"/>
              <a:t>solve the equation to get the cost of the shoes before </a:t>
            </a:r>
            <a:r>
              <a:rPr lang="en-US" sz="3600" dirty="0" smtClean="0"/>
              <a:t>tax:</a:t>
            </a:r>
            <a:endParaRPr lang="en-US" sz="3600" dirty="0" smtClean="0"/>
          </a:p>
          <a:p>
            <a:pPr algn="ctr">
              <a:buNone/>
            </a:pPr>
            <a:r>
              <a:rPr lang="en-US" dirty="0" smtClean="0"/>
              <a:t>x + 0.085x = $43.40</a:t>
            </a:r>
          </a:p>
          <a:p>
            <a:pPr algn="ctr">
              <a:buNone/>
            </a:pPr>
            <a:r>
              <a:rPr lang="en-US" dirty="0" smtClean="0"/>
              <a:t>1.085x = 43.40</a:t>
            </a:r>
          </a:p>
          <a:p>
            <a:pPr algn="ctr">
              <a:spcBef>
                <a:spcPts val="0"/>
              </a:spcBef>
              <a:spcAft>
                <a:spcPts val="2400"/>
              </a:spcAft>
              <a:buNone/>
            </a:pPr>
            <a:r>
              <a:rPr lang="en-US" dirty="0" smtClean="0"/>
              <a:t>x = $40</a:t>
            </a:r>
          </a:p>
          <a:p>
            <a:pPr>
              <a:buNone/>
            </a:pPr>
            <a:r>
              <a:rPr lang="en-US" sz="3600" dirty="0" smtClean="0"/>
              <a:t>The shoes cost $40 before tax.</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Practice Problems</a:t>
            </a:r>
            <a:endParaRPr lang="en-US" dirty="0"/>
          </a:p>
        </p:txBody>
      </p:sp>
      <p:sp>
        <p:nvSpPr>
          <p:cNvPr id="3" name="Content Placeholder 2"/>
          <p:cNvSpPr>
            <a:spLocks noGrp="1"/>
          </p:cNvSpPr>
          <p:nvPr>
            <p:ph sz="quarter" idx="1"/>
          </p:nvPr>
        </p:nvSpPr>
        <p:spPr/>
        <p:txBody>
          <a:bodyPr>
            <a:noAutofit/>
          </a:bodyPr>
          <a:lstStyle/>
          <a:p>
            <a:pPr marL="0" indent="0">
              <a:buNone/>
            </a:pPr>
            <a:r>
              <a:rPr lang="en-US" sz="3200" dirty="0" smtClean="0"/>
              <a:t>Now it your turn to practice.  Solve the following </a:t>
            </a:r>
            <a:r>
              <a:rPr lang="en-US" sz="3200" dirty="0" smtClean="0"/>
              <a:t>problem, then </a:t>
            </a:r>
            <a:r>
              <a:rPr lang="en-US" sz="3200" dirty="0" smtClean="0"/>
              <a:t>check your answer on the next slide</a:t>
            </a:r>
            <a:r>
              <a:rPr lang="en-US" sz="3200" dirty="0" smtClean="0"/>
              <a:t>.  </a:t>
            </a:r>
            <a:r>
              <a:rPr lang="en-US" sz="3200" dirty="0" smtClean="0">
                <a:solidFill>
                  <a:srgbClr val="C00000"/>
                </a:solidFill>
              </a:rPr>
              <a:t>If you get stuck, please ask a tutor to help you</a:t>
            </a:r>
            <a:r>
              <a:rPr lang="en-US" sz="3200" dirty="0" smtClean="0"/>
              <a:t>.</a:t>
            </a:r>
            <a:endParaRPr lang="en-US" sz="3200" dirty="0" smtClean="0"/>
          </a:p>
          <a:p>
            <a:pPr marL="0" indent="0">
              <a:buNone/>
            </a:pPr>
            <a:endParaRPr lang="en-US" sz="3200" dirty="0" smtClean="0"/>
          </a:p>
          <a:p>
            <a:pPr marL="0" indent="0">
              <a:buNone/>
            </a:pPr>
            <a:r>
              <a:rPr lang="en-US" sz="3200" dirty="0" smtClean="0"/>
              <a:t>Mark </a:t>
            </a:r>
            <a:r>
              <a:rPr lang="en-US" sz="3200" dirty="0" smtClean="0"/>
              <a:t>bought a sweatshirt in a city with a tax rate of 9%.  The total cost of the sweatshirt with tax was $39.24 . What was the price of the sweatshirt before tax?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Practice Problem #1 Answer</a:t>
            </a:r>
            <a:endParaRPr lang="en-US" dirty="0"/>
          </a:p>
        </p:txBody>
      </p:sp>
      <p:sp>
        <p:nvSpPr>
          <p:cNvPr id="3" name="Content Placeholder 2"/>
          <p:cNvSpPr>
            <a:spLocks noGrp="1"/>
          </p:cNvSpPr>
          <p:nvPr>
            <p:ph sz="quarter" idx="1"/>
          </p:nvPr>
        </p:nvSpPr>
        <p:spPr/>
        <p:txBody>
          <a:bodyPr/>
          <a:lstStyle/>
          <a:p>
            <a:pPr marL="0" indent="0">
              <a:buNone/>
            </a:pPr>
            <a:r>
              <a:rPr lang="en-US" sz="3200" dirty="0" smtClean="0"/>
              <a:t>The answer to the practice problem is $36.  If you got it wrong, look at the solution on the next slide.  </a:t>
            </a:r>
            <a:endParaRPr lang="en-US" sz="3200" dirty="0" smtClean="0"/>
          </a:p>
          <a:p>
            <a:pPr marL="0" indent="0">
              <a:buNone/>
            </a:pPr>
            <a:endParaRPr lang="en-US" sz="3200" dirty="0"/>
          </a:p>
          <a:p>
            <a:pPr marL="0" indent="0">
              <a:buNone/>
            </a:pPr>
            <a:r>
              <a:rPr lang="en-US" sz="3200" dirty="0" smtClean="0"/>
              <a:t>Next </a:t>
            </a:r>
            <a:r>
              <a:rPr lang="en-US" sz="3200" dirty="0" smtClean="0"/>
              <a:t>to your scratch work, write down in complete sentences what you did wrong and what steps you can take to not make the same mistake again in the future.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Practice Problem#1 Solution</a:t>
            </a:r>
            <a:endParaRPr lang="en-US" dirty="0"/>
          </a:p>
        </p:txBody>
      </p:sp>
      <p:sp>
        <p:nvSpPr>
          <p:cNvPr id="3" name="Content Placeholder 2"/>
          <p:cNvSpPr>
            <a:spLocks noGrp="1"/>
          </p:cNvSpPr>
          <p:nvPr>
            <p:ph sz="quarter" idx="1"/>
          </p:nvPr>
        </p:nvSpPr>
        <p:spPr/>
        <p:txBody>
          <a:bodyPr>
            <a:normAutofit/>
          </a:bodyPr>
          <a:lstStyle/>
          <a:p>
            <a:pPr algn="ctr">
              <a:buNone/>
            </a:pPr>
            <a:r>
              <a:rPr lang="en-US" sz="3200" dirty="0" smtClean="0"/>
              <a:t>Let x = original cost</a:t>
            </a:r>
          </a:p>
          <a:p>
            <a:pPr algn="ctr">
              <a:buNone/>
            </a:pPr>
            <a:r>
              <a:rPr lang="en-US" sz="3200" dirty="0" smtClean="0"/>
              <a:t>0.09x = tax</a:t>
            </a:r>
          </a:p>
          <a:p>
            <a:pPr algn="ctr">
              <a:buNone/>
            </a:pPr>
            <a:r>
              <a:rPr lang="en-US" sz="3200" dirty="0"/>
              <a:t>o</a:t>
            </a:r>
            <a:r>
              <a:rPr lang="en-US" sz="3200" dirty="0" smtClean="0"/>
              <a:t>riginal </a:t>
            </a:r>
            <a:r>
              <a:rPr lang="en-US" sz="3200" dirty="0" smtClean="0"/>
              <a:t>cost + tax = total cost</a:t>
            </a:r>
          </a:p>
          <a:p>
            <a:pPr algn="ctr">
              <a:buNone/>
            </a:pPr>
            <a:r>
              <a:rPr lang="en-US" sz="3200" dirty="0" smtClean="0"/>
              <a:t>x + 0.09x = 39.24</a:t>
            </a:r>
          </a:p>
          <a:p>
            <a:pPr algn="ctr">
              <a:buNone/>
            </a:pPr>
            <a:r>
              <a:rPr lang="en-US" sz="3200" dirty="0" smtClean="0"/>
              <a:t>1.09x = 39.24</a:t>
            </a:r>
          </a:p>
          <a:p>
            <a:pPr algn="ctr">
              <a:buNone/>
            </a:pPr>
            <a:r>
              <a:rPr lang="en-US" sz="3200" dirty="0" smtClean="0"/>
              <a:t>x = $36</a:t>
            </a:r>
          </a:p>
          <a:p>
            <a:pPr algn="ctr">
              <a:buNone/>
            </a:pPr>
            <a:r>
              <a:rPr lang="en-US" sz="3200" dirty="0" smtClean="0"/>
              <a:t>The sweat shirt costs $36 before tax.</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Problems</a:t>
            </a:r>
            <a:endParaRPr lang="en-US" dirty="0"/>
          </a:p>
        </p:txBody>
      </p:sp>
      <p:sp>
        <p:nvSpPr>
          <p:cNvPr id="3" name="Content Placeholder 2"/>
          <p:cNvSpPr>
            <a:spLocks noGrp="1"/>
          </p:cNvSpPr>
          <p:nvPr>
            <p:ph sz="quarter" idx="1"/>
          </p:nvPr>
        </p:nvSpPr>
        <p:spPr/>
        <p:txBody>
          <a:bodyPr/>
          <a:lstStyle/>
          <a:p>
            <a:pPr marL="0" indent="0">
              <a:spcBef>
                <a:spcPts val="0"/>
              </a:spcBef>
              <a:spcAft>
                <a:spcPts val="2400"/>
              </a:spcAft>
              <a:buNone/>
            </a:pPr>
            <a:r>
              <a:rPr lang="en-US" dirty="0" smtClean="0"/>
              <a:t>The first type of percent problem we are going to discuss is discount problems.  What we are trying to do with a discount problem is figure out the amount the seller is going to take off the original price of the item.</a:t>
            </a:r>
            <a:endParaRPr lang="en-US" dirty="0" smtClean="0"/>
          </a:p>
          <a:p>
            <a:pPr marL="0" indent="0">
              <a:spcBef>
                <a:spcPts val="0"/>
              </a:spcBef>
              <a:spcAft>
                <a:spcPts val="1200"/>
              </a:spcAft>
              <a:buNone/>
            </a:pPr>
            <a:r>
              <a:rPr lang="en-US" dirty="0" smtClean="0"/>
              <a:t>For example:  You are buying a $40 shirt and the tag says that the shirt has a 10 percent (10%) discount.  This means that the seller will lower the price of the shirt by 10%. </a:t>
            </a:r>
            <a:r>
              <a:rPr lang="en-US" dirty="0"/>
              <a:t> </a:t>
            </a:r>
            <a:r>
              <a:rPr lang="en-US" dirty="0" smtClean="0"/>
              <a:t> </a:t>
            </a:r>
            <a:endParaRPr lang="en-US" dirty="0"/>
          </a:p>
          <a:p>
            <a:pPr marL="0" indent="0">
              <a:spcBef>
                <a:spcPts val="0"/>
              </a:spcBef>
              <a:spcAft>
                <a:spcPts val="1200"/>
              </a:spcAft>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Formulas for Discount </a:t>
            </a:r>
            <a:r>
              <a:rPr lang="en-US" dirty="0" smtClean="0"/>
              <a:t>Problems</a:t>
            </a:r>
            <a:endParaRPr lang="en-US" dirty="0"/>
          </a:p>
        </p:txBody>
      </p:sp>
      <p:sp>
        <p:nvSpPr>
          <p:cNvPr id="3" name="Content Placeholder 2"/>
          <p:cNvSpPr>
            <a:spLocks noGrp="1"/>
          </p:cNvSpPr>
          <p:nvPr>
            <p:ph sz="quarter" idx="1"/>
          </p:nvPr>
        </p:nvSpPr>
        <p:spPr/>
        <p:txBody>
          <a:bodyPr>
            <a:normAutofit/>
          </a:bodyPr>
          <a:lstStyle/>
          <a:p>
            <a:pPr marL="0" indent="0">
              <a:spcBef>
                <a:spcPts val="0"/>
              </a:spcBef>
              <a:spcAft>
                <a:spcPts val="2400"/>
              </a:spcAft>
              <a:buNone/>
            </a:pPr>
            <a:r>
              <a:rPr lang="en-US" sz="3200" dirty="0" smtClean="0"/>
              <a:t>To </a:t>
            </a:r>
            <a:r>
              <a:rPr lang="en-US" sz="3200" dirty="0" smtClean="0"/>
              <a:t>solve a discount or sale price problem we need to </a:t>
            </a:r>
            <a:r>
              <a:rPr lang="en-US" sz="3200" dirty="0" smtClean="0"/>
              <a:t>have some formulas handy.</a:t>
            </a:r>
          </a:p>
          <a:p>
            <a:pPr marL="0" indent="0">
              <a:spcBef>
                <a:spcPts val="0"/>
              </a:spcBef>
              <a:spcAft>
                <a:spcPts val="1200"/>
              </a:spcAft>
              <a:buNone/>
            </a:pPr>
            <a:r>
              <a:rPr lang="en-US" sz="3200" b="1" dirty="0" smtClean="0">
                <a:solidFill>
                  <a:srgbClr val="C00000"/>
                </a:solidFill>
              </a:rPr>
              <a:t>To figure out the discount</a:t>
            </a:r>
            <a:r>
              <a:rPr lang="en-US" sz="3200" dirty="0" smtClean="0"/>
              <a:t>, we first use: </a:t>
            </a:r>
          </a:p>
          <a:p>
            <a:pPr marL="0" indent="0" algn="ctr">
              <a:spcBef>
                <a:spcPts val="0"/>
              </a:spcBef>
              <a:spcAft>
                <a:spcPts val="1200"/>
              </a:spcAft>
              <a:buNone/>
            </a:pPr>
            <a:r>
              <a:rPr lang="en-US" sz="2800" dirty="0" smtClean="0"/>
              <a:t>amount </a:t>
            </a:r>
            <a:r>
              <a:rPr lang="en-US" sz="2800" dirty="0"/>
              <a:t>of </a:t>
            </a:r>
            <a:r>
              <a:rPr lang="en-US" sz="2800" dirty="0" smtClean="0"/>
              <a:t>discount = o</a:t>
            </a:r>
            <a:r>
              <a:rPr lang="en-US" sz="2800" dirty="0" smtClean="0"/>
              <a:t>riginal </a:t>
            </a:r>
            <a:r>
              <a:rPr lang="en-US" sz="2800" dirty="0"/>
              <a:t>c</a:t>
            </a:r>
            <a:r>
              <a:rPr lang="en-US" sz="2800" dirty="0" smtClean="0"/>
              <a:t>ost  </a:t>
            </a:r>
            <a:r>
              <a:rPr lang="en-US" sz="2800" dirty="0" smtClean="0"/>
              <a:t>X  </a:t>
            </a:r>
            <a:r>
              <a:rPr lang="en-US" sz="2800" dirty="0" smtClean="0"/>
              <a:t>discount %</a:t>
            </a:r>
          </a:p>
          <a:p>
            <a:pPr>
              <a:buNone/>
            </a:pPr>
            <a:r>
              <a:rPr lang="en-US" sz="3200" b="1" dirty="0" smtClean="0">
                <a:solidFill>
                  <a:srgbClr val="C00000"/>
                </a:solidFill>
              </a:rPr>
              <a:t>To figure out the sale price</a:t>
            </a:r>
            <a:r>
              <a:rPr lang="en-US" sz="3200" dirty="0" smtClean="0"/>
              <a:t>, we then use:</a:t>
            </a:r>
          </a:p>
          <a:p>
            <a:pPr algn="ctr">
              <a:buNone/>
            </a:pPr>
            <a:r>
              <a:rPr lang="en-US" sz="2800" dirty="0" smtClean="0"/>
              <a:t>s</a:t>
            </a:r>
            <a:r>
              <a:rPr lang="en-US" sz="2800" dirty="0" smtClean="0"/>
              <a:t>ale price = original </a:t>
            </a:r>
            <a:r>
              <a:rPr lang="en-US" sz="2800" dirty="0"/>
              <a:t>c</a:t>
            </a:r>
            <a:r>
              <a:rPr lang="en-US" sz="2800" dirty="0" smtClean="0"/>
              <a:t>ost – amount of discount</a:t>
            </a:r>
            <a:endParaRPr lang="en-US" sz="2800" dirty="0"/>
          </a:p>
        </p:txBody>
      </p:sp>
    </p:spTree>
    <p:extLst>
      <p:ext uri="{BB962C8B-B14F-4D97-AF65-F5344CB8AC3E}">
        <p14:creationId xmlns:p14="http://schemas.microsoft.com/office/powerpoint/2010/main" val="352573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1</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3600" b="1" dirty="0" smtClean="0">
                <a:solidFill>
                  <a:srgbClr val="C00000"/>
                </a:solidFill>
              </a:rPr>
              <a:t>Let’s look at an example of a discount problem </a:t>
            </a:r>
            <a:r>
              <a:rPr lang="en-US" sz="3600" dirty="0" smtClean="0"/>
              <a:t>to see how discount or sale prices are computed.</a:t>
            </a:r>
          </a:p>
          <a:p>
            <a:pPr marL="0" indent="0">
              <a:buNone/>
            </a:pPr>
            <a:endParaRPr lang="en-US" sz="3600" dirty="0" smtClean="0"/>
          </a:p>
          <a:p>
            <a:pPr marL="0" indent="0">
              <a:buNone/>
            </a:pPr>
            <a:r>
              <a:rPr lang="en-US" sz="3600" dirty="0" smtClean="0"/>
              <a:t>Suppose </a:t>
            </a:r>
            <a:r>
              <a:rPr lang="en-US" sz="3600" dirty="0" smtClean="0"/>
              <a:t>a shirt that regularly sells for $42 is on sale for 20% off.  What does this mean?  What is the sale price for the shirt?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1</a:t>
            </a:r>
            <a:endParaRPr lang="en-US" dirty="0"/>
          </a:p>
        </p:txBody>
      </p:sp>
      <p:sp>
        <p:nvSpPr>
          <p:cNvPr id="3" name="Content Placeholder 2"/>
          <p:cNvSpPr>
            <a:spLocks noGrp="1"/>
          </p:cNvSpPr>
          <p:nvPr>
            <p:ph sz="quarter" idx="1"/>
          </p:nvPr>
        </p:nvSpPr>
        <p:spPr/>
        <p:txBody>
          <a:bodyPr/>
          <a:lstStyle/>
          <a:p>
            <a:pPr marL="0" indent="0">
              <a:spcBef>
                <a:spcPts val="0"/>
              </a:spcBef>
              <a:spcAft>
                <a:spcPts val="1200"/>
              </a:spcAft>
              <a:buNone/>
            </a:pPr>
            <a:r>
              <a:rPr lang="en-US" sz="2800" b="1" dirty="0" smtClean="0">
                <a:solidFill>
                  <a:srgbClr val="C00000"/>
                </a:solidFill>
              </a:rPr>
              <a:t>Let us first calculate the amount of discount</a:t>
            </a:r>
            <a:r>
              <a:rPr lang="en-US" sz="2800" dirty="0" smtClean="0"/>
              <a:t>.  We just need to multiply the regular price times the discount rate %.</a:t>
            </a:r>
          </a:p>
          <a:p>
            <a:pPr algn="ctr">
              <a:buNone/>
            </a:pPr>
            <a:r>
              <a:rPr lang="en-US" dirty="0" smtClean="0"/>
              <a:t>$42  X  20%  =  $42  X  0.2 = $8.40</a:t>
            </a:r>
          </a:p>
          <a:p>
            <a:pPr marL="0" indent="0">
              <a:buNone/>
            </a:pPr>
            <a:endParaRPr lang="en-US" dirty="0" smtClean="0"/>
          </a:p>
          <a:p>
            <a:pPr marL="0" indent="0">
              <a:spcBef>
                <a:spcPts val="0"/>
              </a:spcBef>
              <a:spcAft>
                <a:spcPts val="1200"/>
              </a:spcAft>
              <a:buNone/>
            </a:pPr>
            <a:r>
              <a:rPr lang="en-US" sz="2800" dirty="0" smtClean="0"/>
              <a:t>Remember </a:t>
            </a:r>
            <a:r>
              <a:rPr lang="en-US" sz="2800" dirty="0" smtClean="0"/>
              <a:t>this is the amount taken off the regular price, so </a:t>
            </a:r>
            <a:r>
              <a:rPr lang="en-US" sz="2800" b="1" dirty="0" smtClean="0">
                <a:solidFill>
                  <a:srgbClr val="C00000"/>
                </a:solidFill>
              </a:rPr>
              <a:t>to get the sale price</a:t>
            </a:r>
            <a:r>
              <a:rPr lang="en-US" sz="2800" dirty="0" smtClean="0"/>
              <a:t>, subtract the discount from the regular price.</a:t>
            </a:r>
          </a:p>
          <a:p>
            <a:pPr algn="ctr">
              <a:buNone/>
            </a:pPr>
            <a:r>
              <a:rPr lang="en-US" dirty="0" smtClean="0"/>
              <a:t>Sale Price = $42 - $8.40 = $33.60</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sz="quarter" idx="1"/>
          </p:nvPr>
        </p:nvSpPr>
        <p:spPr/>
        <p:txBody>
          <a:bodyPr/>
          <a:lstStyle/>
          <a:p>
            <a:pPr marL="0" indent="0">
              <a:buNone/>
            </a:pPr>
            <a:r>
              <a:rPr lang="en-US" sz="3600" dirty="0" smtClean="0"/>
              <a:t>That wasn’t too bad, wasn’t it?  Let’s </a:t>
            </a:r>
            <a:r>
              <a:rPr lang="en-US" sz="3600" dirty="0" smtClean="0"/>
              <a:t>now look at a more complicated </a:t>
            </a:r>
            <a:r>
              <a:rPr lang="en-US" sz="3600" dirty="0" smtClean="0"/>
              <a:t>example:</a:t>
            </a:r>
            <a:endParaRPr lang="en-US" sz="3600" dirty="0" smtClean="0"/>
          </a:p>
          <a:p>
            <a:pPr marL="0" indent="0">
              <a:buNone/>
            </a:pPr>
            <a:endParaRPr lang="en-US" dirty="0" smtClean="0"/>
          </a:p>
          <a:p>
            <a:pPr marL="0" indent="0">
              <a:buNone/>
            </a:pPr>
            <a:r>
              <a:rPr lang="en-US" sz="3600" dirty="0" smtClean="0"/>
              <a:t>A </a:t>
            </a:r>
            <a:r>
              <a:rPr lang="en-US" sz="3600" dirty="0" smtClean="0"/>
              <a:t>DVD player is on sale for 35% off.  If the sale price is $78, what was the original price of the DVD player?</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sz="quarter" idx="1"/>
          </p:nvPr>
        </p:nvSpPr>
        <p:spPr/>
        <p:txBody>
          <a:bodyPr>
            <a:noAutofit/>
          </a:bodyPr>
          <a:lstStyle/>
          <a:p>
            <a:pPr marL="0" indent="0">
              <a:buNone/>
            </a:pPr>
            <a:r>
              <a:rPr lang="en-US" sz="3200" dirty="0" smtClean="0"/>
              <a:t>The first thing to notice is that you </a:t>
            </a:r>
            <a:r>
              <a:rPr lang="en-US" sz="3200" dirty="0" smtClean="0"/>
              <a:t>can not </a:t>
            </a:r>
            <a:r>
              <a:rPr lang="en-US" sz="3200" dirty="0" smtClean="0"/>
              <a:t>take 35% of $78.  Remember to get the discount you have to multiply the percentage times the regular price.  $78 is not the regular price.  So what do we do?  </a:t>
            </a:r>
          </a:p>
          <a:p>
            <a:pPr marL="0" indent="0">
              <a:buNone/>
            </a:pPr>
            <a:endParaRPr lang="en-US" sz="3200" dirty="0" smtClean="0"/>
          </a:p>
          <a:p>
            <a:pPr marL="0" indent="0">
              <a:buNone/>
            </a:pPr>
            <a:r>
              <a:rPr lang="en-US" sz="3200" dirty="0" smtClean="0"/>
              <a:t>Answer</a:t>
            </a:r>
            <a:r>
              <a:rPr lang="en-US" sz="3200" dirty="0" smtClean="0"/>
              <a:t>:  We will use a little algebra to solve.  </a:t>
            </a: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190</TotalTime>
  <Words>2088</Words>
  <Application>Microsoft Office PowerPoint</Application>
  <PresentationFormat>On-screen Show (4:3)</PresentationFormat>
  <Paragraphs>192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Civic</vt:lpstr>
      <vt:lpstr>Percent Problems, including  Discount, Mark up and Tax problems</vt:lpstr>
      <vt:lpstr>What Does Percent Mean?</vt:lpstr>
      <vt:lpstr>Percent Problems</vt:lpstr>
      <vt:lpstr>Discount Problems</vt:lpstr>
      <vt:lpstr>Formulas for Discount Problems</vt:lpstr>
      <vt:lpstr>Discount Example 1</vt:lpstr>
      <vt:lpstr>Discount Example 1</vt:lpstr>
      <vt:lpstr>Discount Example 2</vt:lpstr>
      <vt:lpstr>Discount Example 2</vt:lpstr>
      <vt:lpstr>Discount Example 2</vt:lpstr>
      <vt:lpstr>Discount Example 2</vt:lpstr>
      <vt:lpstr>Discount Example 2</vt:lpstr>
      <vt:lpstr>Discount Practice Problems #1-2</vt:lpstr>
      <vt:lpstr>Discount Practice Problems #1-2 Answers</vt:lpstr>
      <vt:lpstr>Discount Practice Problem #1 Solution</vt:lpstr>
      <vt:lpstr>Discount Practice Problem #2 Solution</vt:lpstr>
      <vt:lpstr>Mark Up Problems</vt:lpstr>
      <vt:lpstr>Mark Up Problems</vt:lpstr>
      <vt:lpstr>Mark Up Example 1</vt:lpstr>
      <vt:lpstr>Mark Up Example 1</vt:lpstr>
      <vt:lpstr>Mark Up Example 2</vt:lpstr>
      <vt:lpstr>Mark Up Example 2</vt:lpstr>
      <vt:lpstr>Mark Up Example 2</vt:lpstr>
      <vt:lpstr>Mark Up Example 2</vt:lpstr>
      <vt:lpstr>Mark Up Practice Problems #1-2</vt:lpstr>
      <vt:lpstr>Mark Up Practice problems #1-2 Answers</vt:lpstr>
      <vt:lpstr>Mark Up Practice Problem #1 Solution</vt:lpstr>
      <vt:lpstr>Mark Up Practice Problem #2 Solution</vt:lpstr>
      <vt:lpstr>Tax Problems</vt:lpstr>
      <vt:lpstr>Tax Problems Example 1</vt:lpstr>
      <vt:lpstr>Tax Problems Example 1</vt:lpstr>
      <vt:lpstr>Tax Problems Example 2</vt:lpstr>
      <vt:lpstr>Tax Problems Example 2</vt:lpstr>
      <vt:lpstr>Tax Problem Example 2</vt:lpstr>
      <vt:lpstr>Tax Practice Problems</vt:lpstr>
      <vt:lpstr>Tax Practice Problem #1 Answer</vt:lpstr>
      <vt:lpstr>Tax Practice Problem#1 Solution</vt:lpstr>
    </vt:vector>
  </TitlesOfParts>
  <Company>Colleg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the Canyons Guided Learning Activity</dc:title>
  <dc:creator>teachout_m</dc:creator>
  <cp:lastModifiedBy>Dell</cp:lastModifiedBy>
  <cp:revision>33</cp:revision>
  <dcterms:created xsi:type="dcterms:W3CDTF">2010-10-20T00:48:43Z</dcterms:created>
  <dcterms:modified xsi:type="dcterms:W3CDTF">2013-07-31T17:07:47Z</dcterms:modified>
</cp:coreProperties>
</file>