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1" r:id="rId3"/>
    <p:sldId id="272" r:id="rId4"/>
    <p:sldId id="273" r:id="rId5"/>
    <p:sldId id="265" r:id="rId6"/>
    <p:sldId id="274" r:id="rId7"/>
    <p:sldId id="275" r:id="rId8"/>
    <p:sldId id="276" r:id="rId9"/>
    <p:sldId id="277" r:id="rId10"/>
    <p:sldId id="278" r:id="rId11"/>
    <p:sldId id="279" r:id="rId12"/>
    <p:sldId id="280" r:id="rId13"/>
    <p:sldId id="282" r:id="rId14"/>
    <p:sldId id="283" r:id="rId15"/>
    <p:sldId id="281" r:id="rId16"/>
    <p:sldId id="295" r:id="rId17"/>
    <p:sldId id="296" r:id="rId18"/>
    <p:sldId id="297" r:id="rId19"/>
    <p:sldId id="284" r:id="rId20"/>
    <p:sldId id="258" r:id="rId21"/>
    <p:sldId id="289" r:id="rId22"/>
    <p:sldId id="294" r:id="rId23"/>
    <p:sldId id="285" r:id="rId24"/>
    <p:sldId id="286" r:id="rId25"/>
    <p:sldId id="298" r:id="rId26"/>
    <p:sldId id="299" r:id="rId27"/>
    <p:sldId id="259" r:id="rId28"/>
    <p:sldId id="287" r:id="rId29"/>
    <p:sldId id="290" r:id="rId30"/>
    <p:sldId id="291" r:id="rId31"/>
    <p:sldId id="288" r:id="rId32"/>
    <p:sldId id="262"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A270FD8-7155-4DFE-B363-8CCEF6322D5C}" type="datetimeFigureOut">
              <a:rPr lang="en-US" smtClean="0"/>
              <a:t>7/23/2013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61EAC93-B77B-46F6-B454-85BDA1CD8C2E}"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A270FD8-7155-4DFE-B363-8CCEF6322D5C}" type="datetimeFigureOut">
              <a:rPr lang="en-US" smtClean="0"/>
              <a:t>7/23/2013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EAC93-B77B-46F6-B454-85BDA1CD8C2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961EAC93-B77B-46F6-B454-85BDA1CD8C2E}"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A270FD8-7155-4DFE-B363-8CCEF6322D5C}" type="datetimeFigureOut">
              <a:rPr lang="en-US" smtClean="0"/>
              <a:t>7/23/2013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A270FD8-7155-4DFE-B363-8CCEF6322D5C}" type="datetimeFigureOut">
              <a:rPr lang="en-US" smtClean="0"/>
              <a:t>7/23/2013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961EAC93-B77B-46F6-B454-85BDA1CD8C2E}"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A270FD8-7155-4DFE-B363-8CCEF6322D5C}" type="datetimeFigureOut">
              <a:rPr lang="en-US" smtClean="0"/>
              <a:t>7/23/2013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61EAC93-B77B-46F6-B454-85BDA1CD8C2E}"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3A270FD8-7155-4DFE-B363-8CCEF6322D5C}" type="datetimeFigureOut">
              <a:rPr lang="en-US" smtClean="0"/>
              <a:t>7/23/2013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1EAC93-B77B-46F6-B454-85BDA1CD8C2E}"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A270FD8-7155-4DFE-B363-8CCEF6322D5C}" type="datetimeFigureOut">
              <a:rPr lang="en-US" smtClean="0"/>
              <a:t>7/23/2013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961EAC93-B77B-46F6-B454-85BDA1CD8C2E}"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A270FD8-7155-4DFE-B363-8CCEF6322D5C}" type="datetimeFigureOut">
              <a:rPr lang="en-US" smtClean="0"/>
              <a:t>7/23/2013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961EAC93-B77B-46F6-B454-85BDA1CD8C2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3A270FD8-7155-4DFE-B363-8CCEF6322D5C}" type="datetimeFigureOut">
              <a:rPr lang="en-US" smtClean="0"/>
              <a:t>7/23/2013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961EAC93-B77B-46F6-B454-85BDA1CD8C2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961EAC93-B77B-46F6-B454-85BDA1CD8C2E}"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3A270FD8-7155-4DFE-B363-8CCEF6322D5C}" type="datetimeFigureOut">
              <a:rPr lang="en-US" smtClean="0"/>
              <a:t>7/23/2013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961EAC93-B77B-46F6-B454-85BDA1CD8C2E}"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3A270FD8-7155-4DFE-B363-8CCEF6322D5C}" type="datetimeFigureOut">
              <a:rPr lang="en-US" smtClean="0"/>
              <a:t>7/23/2013</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3A270FD8-7155-4DFE-B363-8CCEF6322D5C}" type="datetimeFigureOut">
              <a:rPr lang="en-US" smtClean="0"/>
              <a:t>7/23/2013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961EAC93-B77B-46F6-B454-85BDA1CD8C2E}"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US" dirty="0" smtClean="0"/>
              <a:t>Proofreading Strategies</a:t>
            </a:r>
            <a:endParaRPr lang="en-US" dirty="0"/>
          </a:p>
        </p:txBody>
      </p:sp>
    </p:spTree>
    <p:extLst>
      <p:ext uri="{BB962C8B-B14F-4D97-AF65-F5344CB8AC3E}">
        <p14:creationId xmlns:p14="http://schemas.microsoft.com/office/powerpoint/2010/main" val="2263052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Proofreading Involve?</a:t>
            </a:r>
            <a:endParaRPr lang="en-US" dirty="0"/>
          </a:p>
        </p:txBody>
      </p:sp>
      <p:sp>
        <p:nvSpPr>
          <p:cNvPr id="3" name="Content Placeholder 2"/>
          <p:cNvSpPr>
            <a:spLocks noGrp="1"/>
          </p:cNvSpPr>
          <p:nvPr>
            <p:ph sz="quarter" idx="1"/>
          </p:nvPr>
        </p:nvSpPr>
        <p:spPr/>
        <p:txBody>
          <a:bodyPr/>
          <a:lstStyle/>
          <a:p>
            <a:pPr marL="0" indent="0">
              <a:buNone/>
            </a:pPr>
            <a:r>
              <a:rPr lang="en-US" dirty="0" smtClean="0"/>
              <a:t>After you have checked your work for content, that is, after you have edited it, it’s time to check the form.  This is the proofreading part.</a:t>
            </a:r>
          </a:p>
          <a:p>
            <a:pPr marL="0" indent="0">
              <a:buNone/>
            </a:pPr>
            <a:endParaRPr lang="en-US" dirty="0"/>
          </a:p>
          <a:p>
            <a:pPr marL="0" indent="0">
              <a:buNone/>
            </a:pPr>
            <a:r>
              <a:rPr lang="en-US" b="1" dirty="0" smtClean="0">
                <a:solidFill>
                  <a:srgbClr val="C00000"/>
                </a:solidFill>
              </a:rPr>
              <a:t>When you proofread, you focus on the form:</a:t>
            </a:r>
          </a:p>
          <a:p>
            <a:pPr>
              <a:buFont typeface="Arial" pitchFamily="34" charset="0"/>
              <a:buChar char="•"/>
            </a:pPr>
            <a:r>
              <a:rPr lang="en-US" sz="2000" dirty="0" smtClean="0"/>
              <a:t>Are there any typos or misspellings?</a:t>
            </a:r>
          </a:p>
          <a:p>
            <a:pPr>
              <a:buFont typeface="Arial" pitchFamily="34" charset="0"/>
              <a:buChar char="•"/>
            </a:pPr>
            <a:r>
              <a:rPr lang="en-US" sz="2000" dirty="0" smtClean="0"/>
              <a:t>Are there extra blank spaces or missing spaces?</a:t>
            </a:r>
          </a:p>
          <a:p>
            <a:pPr>
              <a:buFont typeface="Arial" pitchFamily="34" charset="0"/>
              <a:buChar char="•"/>
            </a:pPr>
            <a:r>
              <a:rPr lang="en-US" sz="2000" dirty="0" smtClean="0"/>
              <a:t>Are the indentations, italics, and underlines correct?</a:t>
            </a:r>
          </a:p>
          <a:p>
            <a:pPr>
              <a:buFont typeface="Arial" pitchFamily="34" charset="0"/>
              <a:buChar char="•"/>
            </a:pPr>
            <a:r>
              <a:rPr lang="en-US" sz="2000" dirty="0" smtClean="0"/>
              <a:t>Are there any words that look alike incorrectly used? (Example:  using “their” when you mean “they’re” or “its” when you mean “it’s”.)</a:t>
            </a:r>
            <a:endParaRPr lang="en-US" sz="2000" dirty="0"/>
          </a:p>
        </p:txBody>
      </p:sp>
    </p:spTree>
    <p:extLst>
      <p:ext uri="{BB962C8B-B14F-4D97-AF65-F5344CB8AC3E}">
        <p14:creationId xmlns:p14="http://schemas.microsoft.com/office/powerpoint/2010/main" val="1051160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Proofreading So Hard?</a:t>
            </a:r>
            <a:endParaRPr lang="en-US" dirty="0"/>
          </a:p>
        </p:txBody>
      </p:sp>
      <p:sp>
        <p:nvSpPr>
          <p:cNvPr id="3" name="Content Placeholder 2"/>
          <p:cNvSpPr>
            <a:spLocks noGrp="1"/>
          </p:cNvSpPr>
          <p:nvPr>
            <p:ph sz="quarter" idx="1"/>
          </p:nvPr>
        </p:nvSpPr>
        <p:spPr/>
        <p:txBody>
          <a:bodyPr>
            <a:normAutofit/>
          </a:bodyPr>
          <a:lstStyle/>
          <a:p>
            <a:pPr marL="0" indent="0">
              <a:spcAft>
                <a:spcPts val="1200"/>
              </a:spcAft>
              <a:buNone/>
            </a:pPr>
            <a:r>
              <a:rPr lang="en-US" dirty="0" smtClean="0"/>
              <a:t>Proofreading is not easy for a number of reasons.  </a:t>
            </a:r>
          </a:p>
          <a:p>
            <a:pPr marL="0" indent="0">
              <a:spcAft>
                <a:spcPts val="1200"/>
              </a:spcAft>
              <a:buNone/>
            </a:pPr>
            <a:r>
              <a:rPr lang="en-US" b="1" dirty="0" smtClean="0">
                <a:solidFill>
                  <a:srgbClr val="C00000"/>
                </a:solidFill>
              </a:rPr>
              <a:t>FIRST:  </a:t>
            </a:r>
            <a:r>
              <a:rPr lang="en-US" sz="2200" dirty="0" smtClean="0"/>
              <a:t>Our minds have a tendency to correct errors when reading, so we may not be aware of them. </a:t>
            </a:r>
          </a:p>
          <a:p>
            <a:pPr marL="0" indent="0">
              <a:spcAft>
                <a:spcPts val="1200"/>
              </a:spcAft>
              <a:buNone/>
            </a:pPr>
            <a:r>
              <a:rPr lang="en-US" b="1" dirty="0" smtClean="0">
                <a:solidFill>
                  <a:srgbClr val="C00000"/>
                </a:solidFill>
              </a:rPr>
              <a:t>SECOND:  </a:t>
            </a:r>
            <a:r>
              <a:rPr lang="en-US" sz="2200" dirty="0" smtClean="0"/>
              <a:t>We often make mistakes simply because we don’t recognize them as mistakes.  If we don’t know that they are wrong, how are we supposed to correct them?</a:t>
            </a:r>
          </a:p>
          <a:p>
            <a:pPr marL="0" indent="0">
              <a:buNone/>
            </a:pPr>
            <a:r>
              <a:rPr lang="en-US" b="1" dirty="0" smtClean="0">
                <a:solidFill>
                  <a:srgbClr val="C00000"/>
                </a:solidFill>
              </a:rPr>
              <a:t>THIRD:  </a:t>
            </a:r>
            <a:r>
              <a:rPr lang="en-US" sz="2000" dirty="0" smtClean="0"/>
              <a:t>When we write a paper, we know what we mean, so when we read it, everything seems clear to us and we miss the problems.</a:t>
            </a:r>
            <a:endParaRPr lang="en-US" sz="2000" dirty="0"/>
          </a:p>
        </p:txBody>
      </p:sp>
    </p:spTree>
    <p:extLst>
      <p:ext uri="{BB962C8B-B14F-4D97-AF65-F5344CB8AC3E}">
        <p14:creationId xmlns:p14="http://schemas.microsoft.com/office/powerpoint/2010/main" val="3779500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Proofread</a:t>
            </a:r>
            <a:endParaRPr lang="en-US" dirty="0"/>
          </a:p>
        </p:txBody>
      </p:sp>
      <p:sp>
        <p:nvSpPr>
          <p:cNvPr id="3" name="Content Placeholder 2"/>
          <p:cNvSpPr>
            <a:spLocks noGrp="1"/>
          </p:cNvSpPr>
          <p:nvPr>
            <p:ph sz="quarter" idx="1"/>
          </p:nvPr>
        </p:nvSpPr>
        <p:spPr/>
        <p:txBody>
          <a:bodyPr>
            <a:normAutofit lnSpcReduction="10000"/>
          </a:bodyPr>
          <a:lstStyle/>
          <a:p>
            <a:pPr marL="0" indent="0">
              <a:buNone/>
            </a:pPr>
            <a:r>
              <a:rPr lang="en-US" dirty="0" smtClean="0"/>
              <a:t>We have just learned that proofreading is hard because we tend to miss the errors, so how do we compensate for this?</a:t>
            </a:r>
          </a:p>
          <a:p>
            <a:pPr marL="0" indent="0">
              <a:buNone/>
            </a:pPr>
            <a:endParaRPr lang="en-US" dirty="0" smtClean="0"/>
          </a:p>
          <a:p>
            <a:pPr marL="0" indent="0">
              <a:buNone/>
            </a:pPr>
            <a:r>
              <a:rPr lang="en-US" dirty="0" smtClean="0"/>
              <a:t>We need an approach that will deal with the three key factors that make it difficult for us to spot and correct errors:</a:t>
            </a:r>
          </a:p>
          <a:p>
            <a:pPr marL="0" indent="0">
              <a:buNone/>
            </a:pPr>
            <a:r>
              <a:rPr lang="en-US" b="1" dirty="0" smtClean="0">
                <a:solidFill>
                  <a:srgbClr val="C00000"/>
                </a:solidFill>
              </a:rPr>
              <a:t>One: </a:t>
            </a:r>
            <a:r>
              <a:rPr lang="en-US" dirty="0" smtClean="0"/>
              <a:t>our mind’s tendency to correct errors </a:t>
            </a:r>
          </a:p>
          <a:p>
            <a:pPr marL="0" indent="0">
              <a:buNone/>
            </a:pPr>
            <a:r>
              <a:rPr lang="en-US" b="1" dirty="0" smtClean="0">
                <a:solidFill>
                  <a:srgbClr val="C00000"/>
                </a:solidFill>
              </a:rPr>
              <a:t>Two: </a:t>
            </a:r>
            <a:r>
              <a:rPr lang="en-US" dirty="0" smtClean="0"/>
              <a:t>our lack of awareness of our own mistakes</a:t>
            </a:r>
          </a:p>
          <a:p>
            <a:pPr marL="0" indent="0">
              <a:buNone/>
            </a:pPr>
            <a:r>
              <a:rPr lang="en-US" b="1" dirty="0" smtClean="0">
                <a:solidFill>
                  <a:srgbClr val="C00000"/>
                </a:solidFill>
              </a:rPr>
              <a:t>Three: </a:t>
            </a:r>
            <a:r>
              <a:rPr lang="en-US" dirty="0" smtClean="0"/>
              <a:t>our familiarity with the text</a:t>
            </a:r>
            <a:endParaRPr lang="en-US" dirty="0"/>
          </a:p>
        </p:txBody>
      </p:sp>
    </p:spTree>
    <p:extLst>
      <p:ext uri="{BB962C8B-B14F-4D97-AF65-F5344CB8AC3E}">
        <p14:creationId xmlns:p14="http://schemas.microsoft.com/office/powerpoint/2010/main" val="535667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Proofreading for the Mind</a:t>
            </a:r>
            <a:endParaRPr lang="en-US" dirty="0"/>
          </a:p>
        </p:txBody>
      </p:sp>
      <p:sp>
        <p:nvSpPr>
          <p:cNvPr id="3" name="Content Placeholder 2"/>
          <p:cNvSpPr>
            <a:spLocks noGrp="1"/>
          </p:cNvSpPr>
          <p:nvPr>
            <p:ph sz="quarter" idx="1"/>
          </p:nvPr>
        </p:nvSpPr>
        <p:spPr/>
        <p:txBody>
          <a:bodyPr>
            <a:normAutofit/>
          </a:bodyPr>
          <a:lstStyle/>
          <a:p>
            <a:pPr marL="0" indent="0">
              <a:buNone/>
            </a:pPr>
            <a:r>
              <a:rPr lang="en-US" sz="3600" dirty="0" smtClean="0"/>
              <a:t>In order to compensate for the mind’s tendency to miss errors, what we do is find ways to focus the mind as much as possible.  For example:  block off the essay with a piece of paper so that you only read one sentence at a time, or use a finger to follow your reading word by word.</a:t>
            </a:r>
            <a:endParaRPr lang="en-US" sz="3600" dirty="0"/>
          </a:p>
        </p:txBody>
      </p:sp>
    </p:spTree>
    <p:extLst>
      <p:ext uri="{BB962C8B-B14F-4D97-AF65-F5344CB8AC3E}">
        <p14:creationId xmlns:p14="http://schemas.microsoft.com/office/powerpoint/2010/main" val="2263258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Proofreading for Our Own Mistakes</a:t>
            </a:r>
            <a:endParaRPr lang="en-US" dirty="0"/>
          </a:p>
        </p:txBody>
      </p:sp>
      <p:sp>
        <p:nvSpPr>
          <p:cNvPr id="3" name="Content Placeholder 2"/>
          <p:cNvSpPr>
            <a:spLocks noGrp="1"/>
          </p:cNvSpPr>
          <p:nvPr>
            <p:ph sz="quarter" idx="1"/>
          </p:nvPr>
        </p:nvSpPr>
        <p:spPr/>
        <p:txBody>
          <a:bodyPr>
            <a:normAutofit/>
          </a:bodyPr>
          <a:lstStyle/>
          <a:p>
            <a:pPr marL="0" indent="0">
              <a:spcAft>
                <a:spcPts val="1200"/>
              </a:spcAft>
              <a:buNone/>
            </a:pPr>
            <a:r>
              <a:rPr lang="en-US" dirty="0" smtClean="0"/>
              <a:t>To deal with the writing mistakes we make without being aware of them, we can do two things:</a:t>
            </a:r>
            <a:endParaRPr lang="en-US" dirty="0"/>
          </a:p>
          <a:p>
            <a:pPr>
              <a:buFont typeface="Arial" pitchFamily="34" charset="0"/>
              <a:buChar char="•"/>
            </a:pPr>
            <a:r>
              <a:rPr lang="en-US" dirty="0" smtClean="0"/>
              <a:t>Use an standard error checklist when we go over our paper.  The list will include things we normally don’t think of, so we will catch errors previously ignored.</a:t>
            </a:r>
          </a:p>
          <a:p>
            <a:pPr>
              <a:buFont typeface="Arial" pitchFamily="34" charset="0"/>
              <a:buChar char="•"/>
            </a:pPr>
            <a:r>
              <a:rPr lang="en-US" dirty="0" smtClean="0"/>
              <a:t>Create a customized list of errors we commonly make.  You can build this list with the feedback you receive from instructors.  Once you know the typical errors you make, you can target those in your proofreading.</a:t>
            </a:r>
            <a:endParaRPr lang="en-US" dirty="0"/>
          </a:p>
        </p:txBody>
      </p:sp>
    </p:spTree>
    <p:extLst>
      <p:ext uri="{BB962C8B-B14F-4D97-AF65-F5344CB8AC3E}">
        <p14:creationId xmlns:p14="http://schemas.microsoft.com/office/powerpoint/2010/main" val="676117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Proofreading for Our Familiarity With the Text</a:t>
            </a:r>
            <a:endParaRPr lang="en-US" dirty="0"/>
          </a:p>
        </p:txBody>
      </p:sp>
      <p:sp>
        <p:nvSpPr>
          <p:cNvPr id="3" name="Content Placeholder 2"/>
          <p:cNvSpPr>
            <a:spLocks noGrp="1"/>
          </p:cNvSpPr>
          <p:nvPr>
            <p:ph sz="quarter" idx="1"/>
          </p:nvPr>
        </p:nvSpPr>
        <p:spPr/>
        <p:txBody>
          <a:bodyPr>
            <a:normAutofit lnSpcReduction="10000"/>
          </a:bodyPr>
          <a:lstStyle/>
          <a:p>
            <a:pPr marL="0" indent="0">
              <a:buNone/>
            </a:pPr>
            <a:r>
              <a:rPr lang="en-US" dirty="0" smtClean="0"/>
              <a:t>We know that our familiarity with the text keeps us from seeing its faults, right?  In this case, what we must do is distance ourselves from the text.  Distancing ourselves from the text makes us look at it from another perspective, thus breaking the familiarity that hides errors from us.  Here are some ways to distance ourselves from the text:</a:t>
            </a:r>
          </a:p>
          <a:p>
            <a:pPr>
              <a:buFont typeface="Arial" pitchFamily="34" charset="0"/>
              <a:buChar char="•"/>
            </a:pPr>
            <a:r>
              <a:rPr lang="en-US" dirty="0" smtClean="0"/>
              <a:t>Read the text from backwards, starting at the end, and ending at the beginning.</a:t>
            </a:r>
          </a:p>
          <a:p>
            <a:pPr>
              <a:buFont typeface="Arial" pitchFamily="34" charset="0"/>
              <a:buChar char="•"/>
            </a:pPr>
            <a:r>
              <a:rPr lang="en-US" dirty="0" smtClean="0"/>
              <a:t>Read the text aloud and listen for things that sound odd.</a:t>
            </a:r>
            <a:endParaRPr lang="en-US" dirty="0"/>
          </a:p>
        </p:txBody>
      </p:sp>
    </p:spTree>
    <p:extLst>
      <p:ext uri="{BB962C8B-B14F-4D97-AF65-F5344CB8AC3E}">
        <p14:creationId xmlns:p14="http://schemas.microsoft.com/office/powerpoint/2010/main" val="519928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Do Before Proofreading</a:t>
            </a:r>
            <a:endParaRPr lang="en-US" dirty="0"/>
          </a:p>
        </p:txBody>
      </p:sp>
      <p:sp>
        <p:nvSpPr>
          <p:cNvPr id="3" name="Content Placeholder 2"/>
          <p:cNvSpPr>
            <a:spLocks noGrp="1"/>
          </p:cNvSpPr>
          <p:nvPr>
            <p:ph sz="quarter" idx="1"/>
          </p:nvPr>
        </p:nvSpPr>
        <p:spPr/>
        <p:txBody>
          <a:bodyPr>
            <a:normAutofit lnSpcReduction="10000"/>
          </a:bodyPr>
          <a:lstStyle/>
          <a:p>
            <a:pPr marL="0" indent="0">
              <a:spcAft>
                <a:spcPts val="1200"/>
              </a:spcAft>
              <a:buNone/>
            </a:pPr>
            <a:r>
              <a:rPr lang="en-US" dirty="0" smtClean="0"/>
              <a:t>Before we go into how to proofread, let’s review what has to happen BEFORE we start proofreading.</a:t>
            </a:r>
          </a:p>
          <a:p>
            <a:pPr marL="0" indent="0">
              <a:spcAft>
                <a:spcPts val="1200"/>
              </a:spcAft>
              <a:buNone/>
            </a:pPr>
            <a:r>
              <a:rPr lang="en-US" dirty="0" smtClean="0"/>
              <a:t>As you read on a previous slide, we only proofread AFTER we have edited the text.  So the first thing we need to get out of the way is the editing.  Make sure that you have:</a:t>
            </a:r>
          </a:p>
          <a:p>
            <a:pPr>
              <a:buFont typeface="Arial" pitchFamily="34" charset="0"/>
              <a:buChar char="•"/>
            </a:pPr>
            <a:r>
              <a:rPr lang="en-US" sz="2400" dirty="0" smtClean="0"/>
              <a:t>Reviewed your text for content, checking for logical flow of ideas, clarity, and style.</a:t>
            </a:r>
          </a:p>
          <a:p>
            <a:pPr>
              <a:buFont typeface="Arial" pitchFamily="34" charset="0"/>
              <a:buChar char="•"/>
            </a:pPr>
            <a:r>
              <a:rPr lang="en-US" sz="2400" dirty="0" smtClean="0"/>
              <a:t>Eliminated any excess fat from your paper.  This means deleting unnecessary paragraphs, sentences, or words.</a:t>
            </a:r>
            <a:r>
              <a:rPr lang="en-US" dirty="0" smtClean="0"/>
              <a:t/>
            </a:r>
            <a:br>
              <a:rPr lang="en-US" dirty="0" smtClean="0"/>
            </a:br>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423500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Do While Proofreading</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smtClean="0"/>
              <a:t>When we get ready to proofread, we need to make sure that we have the appropriate conditions for an effective proofreading session.   </a:t>
            </a:r>
          </a:p>
          <a:p>
            <a:r>
              <a:rPr lang="en-US" dirty="0" smtClean="0"/>
              <a:t>Find a place free from distractions, where you will be able to concentrate for extended periods</a:t>
            </a:r>
          </a:p>
          <a:p>
            <a:r>
              <a:rPr lang="en-US" dirty="0" smtClean="0"/>
              <a:t>Print your document and do the proofing on the paper, not on the computer screen</a:t>
            </a:r>
          </a:p>
          <a:p>
            <a:r>
              <a:rPr lang="en-US" dirty="0" smtClean="0"/>
              <a:t>Have a computer handy and any reference manuals, like the MLA or the APA style manual, so you can research things as they come up.</a:t>
            </a:r>
          </a:p>
          <a:p>
            <a:endParaRPr lang="en-US" dirty="0"/>
          </a:p>
          <a:p>
            <a:endParaRPr lang="en-US" dirty="0" smtClean="0"/>
          </a:p>
          <a:p>
            <a:endParaRPr lang="en-US" dirty="0"/>
          </a:p>
        </p:txBody>
      </p:sp>
    </p:spTree>
    <p:extLst>
      <p:ext uri="{BB962C8B-B14F-4D97-AF65-F5344CB8AC3E}">
        <p14:creationId xmlns:p14="http://schemas.microsoft.com/office/powerpoint/2010/main" val="2980570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Traits of the Good </a:t>
            </a:r>
            <a:r>
              <a:rPr lang="en-US" dirty="0"/>
              <a:t>P</a:t>
            </a:r>
            <a:r>
              <a:rPr lang="en-US" dirty="0" smtClean="0"/>
              <a:t>roofreader</a:t>
            </a:r>
            <a:endParaRPr lang="en-US" dirty="0"/>
          </a:p>
        </p:txBody>
      </p:sp>
      <p:sp>
        <p:nvSpPr>
          <p:cNvPr id="3" name="Content Placeholder 2"/>
          <p:cNvSpPr>
            <a:spLocks noGrp="1"/>
          </p:cNvSpPr>
          <p:nvPr>
            <p:ph sz="quarter" idx="1"/>
          </p:nvPr>
        </p:nvSpPr>
        <p:spPr/>
        <p:txBody>
          <a:bodyPr>
            <a:normAutofit fontScale="92500" lnSpcReduction="20000"/>
          </a:bodyPr>
          <a:lstStyle/>
          <a:p>
            <a:pPr marL="0" indent="0">
              <a:buNone/>
            </a:pPr>
            <a:r>
              <a:rPr lang="en-US" dirty="0" smtClean="0"/>
              <a:t>If you would like to become a good proofreader, try to develop these traits:</a:t>
            </a:r>
          </a:p>
          <a:p>
            <a:pPr>
              <a:buFont typeface="Arial" pitchFamily="34" charset="0"/>
              <a:buChar char="•"/>
            </a:pPr>
            <a:r>
              <a:rPr lang="en-US" sz="2600" dirty="0" smtClean="0"/>
              <a:t>Know the common spelling rules in English or have reference webpages and manuals handy</a:t>
            </a:r>
          </a:p>
          <a:p>
            <a:pPr>
              <a:buFont typeface="Arial" pitchFamily="34" charset="0"/>
              <a:buChar char="•"/>
            </a:pPr>
            <a:r>
              <a:rPr lang="en-US" sz="2600" dirty="0" smtClean="0"/>
              <a:t>Focus on the meaning of words and sentences</a:t>
            </a:r>
          </a:p>
          <a:p>
            <a:pPr>
              <a:buFont typeface="Arial" pitchFamily="34" charset="0"/>
              <a:buChar char="•"/>
            </a:pPr>
            <a:r>
              <a:rPr lang="en-US" sz="2600" dirty="0" smtClean="0"/>
              <a:t>Be aware of possible letter combinations that are often written incorrectly, like “</a:t>
            </a:r>
            <a:r>
              <a:rPr lang="en-US" sz="2600" dirty="0" err="1" smtClean="0"/>
              <a:t>ie</a:t>
            </a:r>
            <a:r>
              <a:rPr lang="en-US" sz="2600" dirty="0" smtClean="0"/>
              <a:t>” and “</a:t>
            </a:r>
            <a:r>
              <a:rPr lang="en-US" sz="2600" dirty="0" err="1" smtClean="0"/>
              <a:t>ei</a:t>
            </a:r>
            <a:r>
              <a:rPr lang="en-US" sz="2600" dirty="0" smtClean="0"/>
              <a:t>”</a:t>
            </a:r>
          </a:p>
          <a:p>
            <a:pPr>
              <a:buFont typeface="Arial" pitchFamily="34" charset="0"/>
              <a:buChar char="•"/>
            </a:pPr>
            <a:r>
              <a:rPr lang="en-US" sz="2600" dirty="0" smtClean="0"/>
              <a:t>Take your time when proofreading</a:t>
            </a:r>
          </a:p>
          <a:p>
            <a:pPr>
              <a:buFont typeface="Arial" pitchFamily="34" charset="0"/>
              <a:buChar char="•"/>
            </a:pPr>
            <a:r>
              <a:rPr lang="en-US" sz="2600" dirty="0" smtClean="0"/>
              <a:t>Avoid proofreading when you are tired; you need to be alert to catch the errors</a:t>
            </a:r>
          </a:p>
          <a:p>
            <a:pPr>
              <a:buFont typeface="Arial" pitchFamily="34" charset="0"/>
              <a:buChar char="•"/>
            </a:pPr>
            <a:r>
              <a:rPr lang="en-US" sz="2600" dirty="0" smtClean="0"/>
              <a:t>Concentrate on the work you are doing</a:t>
            </a:r>
          </a:p>
          <a:p>
            <a:pPr>
              <a:buFont typeface="Arial" pitchFamily="34" charset="0"/>
              <a:buChar char="•"/>
            </a:pPr>
            <a:r>
              <a:rPr lang="en-US" sz="2600" dirty="0" smtClean="0"/>
              <a:t>Don’t rely on the computer spell checker</a:t>
            </a:r>
          </a:p>
          <a:p>
            <a:pPr>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3566768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Proofreading Techniques</a:t>
            </a:r>
            <a:endParaRPr lang="en-US" dirty="0"/>
          </a:p>
        </p:txBody>
      </p:sp>
      <p:sp>
        <p:nvSpPr>
          <p:cNvPr id="3" name="Content Placeholder 2"/>
          <p:cNvSpPr>
            <a:spLocks noGrp="1"/>
          </p:cNvSpPr>
          <p:nvPr>
            <p:ph sz="quarter" idx="1"/>
          </p:nvPr>
        </p:nvSpPr>
        <p:spPr/>
        <p:txBody>
          <a:bodyPr>
            <a:normAutofit/>
          </a:bodyPr>
          <a:lstStyle/>
          <a:p>
            <a:pPr marL="0" indent="0">
              <a:buNone/>
            </a:pPr>
            <a:r>
              <a:rPr lang="en-US" sz="4000" dirty="0" smtClean="0"/>
              <a:t>We will now get into more detail, learning specific techniques to proofread our texts.</a:t>
            </a:r>
            <a:endParaRPr lang="en-US" sz="4000" dirty="0"/>
          </a:p>
        </p:txBody>
      </p:sp>
    </p:spTree>
    <p:extLst>
      <p:ext uri="{BB962C8B-B14F-4D97-AF65-F5344CB8AC3E}">
        <p14:creationId xmlns:p14="http://schemas.microsoft.com/office/powerpoint/2010/main" val="3790299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Proofreading?</a:t>
            </a:r>
            <a:endParaRPr lang="en-US" dirty="0"/>
          </a:p>
        </p:txBody>
      </p:sp>
      <p:sp>
        <p:nvSpPr>
          <p:cNvPr id="3" name="Content Placeholder 2"/>
          <p:cNvSpPr>
            <a:spLocks noGrp="1"/>
          </p:cNvSpPr>
          <p:nvPr>
            <p:ph sz="quarter" idx="1"/>
          </p:nvPr>
        </p:nvSpPr>
        <p:spPr/>
        <p:txBody>
          <a:bodyPr>
            <a:normAutofit/>
          </a:bodyPr>
          <a:lstStyle/>
          <a:p>
            <a:pPr marL="0" indent="0">
              <a:buNone/>
            </a:pPr>
            <a:r>
              <a:rPr lang="en-US" sz="4000" dirty="0" smtClean="0"/>
              <a:t>Proofreading is the final process of polishing your work before turning it in, ensuring that there are no mistakes, like spelling, spacing errors, missing words, and capitalization errors.</a:t>
            </a:r>
          </a:p>
        </p:txBody>
      </p:sp>
    </p:spTree>
    <p:extLst>
      <p:ext uri="{BB962C8B-B14F-4D97-AF65-F5344CB8AC3E}">
        <p14:creationId xmlns:p14="http://schemas.microsoft.com/office/powerpoint/2010/main" val="3702944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  Give Yourself Time</a:t>
            </a:r>
            <a:endParaRPr lang="en-US" dirty="0"/>
          </a:p>
        </p:txBody>
      </p:sp>
      <p:sp>
        <p:nvSpPr>
          <p:cNvPr id="3" name="Content Placeholder 2"/>
          <p:cNvSpPr>
            <a:spLocks noGrp="1"/>
          </p:cNvSpPr>
          <p:nvPr>
            <p:ph sz="quarter" idx="1"/>
          </p:nvPr>
        </p:nvSpPr>
        <p:spPr/>
        <p:txBody>
          <a:bodyPr/>
          <a:lstStyle/>
          <a:p>
            <a:pPr marL="0" indent="0">
              <a:spcAft>
                <a:spcPts val="1200"/>
              </a:spcAft>
              <a:buNone/>
            </a:pPr>
            <a:r>
              <a:rPr lang="en-US" sz="3200" dirty="0" smtClean="0"/>
              <a:t>The most frequent advice given for proofreading is to allow some time between writing and proofreading.</a:t>
            </a:r>
          </a:p>
          <a:p>
            <a:pPr marL="0" indent="0">
              <a:spcAft>
                <a:spcPts val="1200"/>
              </a:spcAft>
              <a:buNone/>
            </a:pPr>
            <a:r>
              <a:rPr lang="en-US" sz="3200" dirty="0" smtClean="0"/>
              <a:t>Once you have written your paper, let it sit for a day or two.  That way, when you come back to it, you will have a different perspective, which will help you find any problems in your writing.</a:t>
            </a:r>
          </a:p>
          <a:p>
            <a:pPr marL="0" indent="0">
              <a:buNone/>
            </a:pPr>
            <a:endParaRPr lang="en-US" dirty="0"/>
          </a:p>
        </p:txBody>
      </p:sp>
    </p:spTree>
    <p:extLst>
      <p:ext uri="{BB962C8B-B14F-4D97-AF65-F5344CB8AC3E}">
        <p14:creationId xmlns:p14="http://schemas.microsoft.com/office/powerpoint/2010/main" val="1240997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 Proofread in Chunks</a:t>
            </a:r>
            <a:endParaRPr lang="en-US" dirty="0"/>
          </a:p>
        </p:txBody>
      </p:sp>
      <p:sp>
        <p:nvSpPr>
          <p:cNvPr id="3" name="Content Placeholder 2"/>
          <p:cNvSpPr>
            <a:spLocks noGrp="1"/>
          </p:cNvSpPr>
          <p:nvPr>
            <p:ph sz="quarter" idx="1"/>
          </p:nvPr>
        </p:nvSpPr>
        <p:spPr/>
        <p:txBody>
          <a:bodyPr/>
          <a:lstStyle/>
          <a:p>
            <a:pPr marL="0" indent="0">
              <a:buNone/>
            </a:pPr>
            <a:r>
              <a:rPr lang="en-US" dirty="0" smtClean="0"/>
              <a:t>This technique is a variation on the previous one.  Letting the paper sit for a while helps you view it with new eyes when you come back to it, but that does not mean that you have to do all the proofreading in one sitting.</a:t>
            </a:r>
          </a:p>
          <a:p>
            <a:pPr marL="0" indent="0">
              <a:buNone/>
            </a:pPr>
            <a:r>
              <a:rPr lang="en-US" dirty="0" smtClean="0"/>
              <a:t>Instead of doing that, divide the paper in chunks, and proofread one chunk at a time.  Proofread a chunk, then let the paper sit, then come back and proofread another chunk, and so on.  The breaks will help you stay concentrated and catch more errors.</a:t>
            </a:r>
            <a:endParaRPr lang="en-US" dirty="0"/>
          </a:p>
        </p:txBody>
      </p:sp>
    </p:spTree>
    <p:extLst>
      <p:ext uri="{BB962C8B-B14F-4D97-AF65-F5344CB8AC3E}">
        <p14:creationId xmlns:p14="http://schemas.microsoft.com/office/powerpoint/2010/main" val="2439257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 Read Slowly</a:t>
            </a:r>
            <a:endParaRPr lang="en-US" dirty="0"/>
          </a:p>
        </p:txBody>
      </p:sp>
      <p:sp>
        <p:nvSpPr>
          <p:cNvPr id="3" name="Content Placeholder 2"/>
          <p:cNvSpPr>
            <a:spLocks noGrp="1"/>
          </p:cNvSpPr>
          <p:nvPr>
            <p:ph sz="quarter" idx="1"/>
          </p:nvPr>
        </p:nvSpPr>
        <p:spPr/>
        <p:txBody>
          <a:bodyPr>
            <a:normAutofit/>
          </a:bodyPr>
          <a:lstStyle/>
          <a:p>
            <a:pPr marL="0" indent="0">
              <a:spcAft>
                <a:spcPts val="1200"/>
              </a:spcAft>
              <a:buNone/>
            </a:pPr>
            <a:r>
              <a:rPr lang="en-US" dirty="0" smtClean="0"/>
              <a:t>To avoid your mind’s tendency to skip over errors, force yourself to slow down your reading, doing one word or one phrase at a time.  (If you are reading a full sentence, you are going too fast.)</a:t>
            </a:r>
          </a:p>
          <a:p>
            <a:pPr marL="0" indent="0">
              <a:spcAft>
                <a:spcPts val="600"/>
              </a:spcAft>
              <a:buNone/>
            </a:pPr>
            <a:r>
              <a:rPr lang="en-US" dirty="0" smtClean="0"/>
              <a:t>When you slow down, your chances of catching errors will improve.</a:t>
            </a:r>
            <a:endParaRPr lang="en-US" dirty="0"/>
          </a:p>
        </p:txBody>
      </p:sp>
    </p:spTree>
    <p:extLst>
      <p:ext uri="{BB962C8B-B14F-4D97-AF65-F5344CB8AC3E}">
        <p14:creationId xmlns:p14="http://schemas.microsoft.com/office/powerpoint/2010/main" val="1525262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 Read Aloud and Listen for Errors</a:t>
            </a:r>
            <a:endParaRPr lang="en-US" dirty="0"/>
          </a:p>
        </p:txBody>
      </p:sp>
      <p:sp>
        <p:nvSpPr>
          <p:cNvPr id="3" name="Content Placeholder 2"/>
          <p:cNvSpPr>
            <a:spLocks noGrp="1"/>
          </p:cNvSpPr>
          <p:nvPr>
            <p:ph sz="quarter" idx="1"/>
          </p:nvPr>
        </p:nvSpPr>
        <p:spPr/>
        <p:txBody>
          <a:bodyPr>
            <a:normAutofit/>
          </a:bodyPr>
          <a:lstStyle/>
          <a:p>
            <a:pPr marL="0" indent="0">
              <a:spcAft>
                <a:spcPts val="1800"/>
              </a:spcAft>
              <a:buNone/>
            </a:pPr>
            <a:r>
              <a:rPr lang="en-US" sz="2800" dirty="0" smtClean="0"/>
              <a:t>Reading aloud your paper helps you distance yourself from your writing, as silent reading is different from voiced reading.  Also, having to read aloud forces you to focus on each word, pause, and period.  This will help you identify things that don’t “sound right” and look for their causes. </a:t>
            </a:r>
          </a:p>
          <a:p>
            <a:pPr marL="0" indent="0">
              <a:spcAft>
                <a:spcPts val="1200"/>
              </a:spcAft>
              <a:buNone/>
            </a:pPr>
            <a:r>
              <a:rPr lang="en-US" sz="2800" dirty="0" smtClean="0"/>
              <a:t>Another way to do this is to have someone else read your paper, so you can listen for errors.</a:t>
            </a:r>
            <a:endParaRPr lang="en-US" sz="2800" dirty="0"/>
          </a:p>
        </p:txBody>
      </p:sp>
    </p:spTree>
    <p:extLst>
      <p:ext uri="{BB962C8B-B14F-4D97-AF65-F5344CB8AC3E}">
        <p14:creationId xmlns:p14="http://schemas.microsoft.com/office/powerpoint/2010/main" val="659532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 Role Play</a:t>
            </a:r>
            <a:endParaRPr lang="en-US" dirty="0"/>
          </a:p>
        </p:txBody>
      </p:sp>
      <p:sp>
        <p:nvSpPr>
          <p:cNvPr id="3" name="Content Placeholder 2"/>
          <p:cNvSpPr>
            <a:spLocks noGrp="1"/>
          </p:cNvSpPr>
          <p:nvPr>
            <p:ph sz="quarter" idx="1"/>
          </p:nvPr>
        </p:nvSpPr>
        <p:spPr/>
        <p:txBody>
          <a:bodyPr>
            <a:normAutofit/>
          </a:bodyPr>
          <a:lstStyle/>
          <a:p>
            <a:pPr marL="0" indent="0">
              <a:spcAft>
                <a:spcPts val="1200"/>
              </a:spcAft>
              <a:buNone/>
            </a:pPr>
            <a:r>
              <a:rPr lang="en-US" dirty="0" smtClean="0"/>
              <a:t>When you use the role play technique, what you do is read your paper as if you were someone else, like your instructor, or a tutor.</a:t>
            </a:r>
            <a:endParaRPr lang="en-US" dirty="0"/>
          </a:p>
          <a:p>
            <a:pPr marL="0" indent="0">
              <a:spcAft>
                <a:spcPts val="1200"/>
              </a:spcAft>
              <a:buNone/>
            </a:pPr>
            <a:r>
              <a:rPr lang="en-US" dirty="0" smtClean="0"/>
              <a:t>In the role of the instructor or tutor, what you do is question everything you read.  Does it make sense?  Is it clear enough?  Does the text flow well?</a:t>
            </a:r>
            <a:endParaRPr lang="en-US" dirty="0"/>
          </a:p>
          <a:p>
            <a:pPr marL="0" indent="0">
              <a:buNone/>
            </a:pPr>
            <a:r>
              <a:rPr lang="en-US" dirty="0" smtClean="0"/>
              <a:t>Thinking as an instructor or a tutor who’s in charge of evaluating your paper will help you find the mistakes in your paper before you turn it in.</a:t>
            </a:r>
            <a:endParaRPr lang="en-US" dirty="0"/>
          </a:p>
        </p:txBody>
      </p:sp>
    </p:spTree>
    <p:extLst>
      <p:ext uri="{BB962C8B-B14F-4D97-AF65-F5344CB8AC3E}">
        <p14:creationId xmlns:p14="http://schemas.microsoft.com/office/powerpoint/2010/main" val="3593078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 Use a Finger or a Piece of Paper</a:t>
            </a:r>
            <a:endParaRPr lang="en-US" dirty="0"/>
          </a:p>
        </p:txBody>
      </p:sp>
      <p:sp>
        <p:nvSpPr>
          <p:cNvPr id="3" name="Content Placeholder 2"/>
          <p:cNvSpPr>
            <a:spLocks noGrp="1"/>
          </p:cNvSpPr>
          <p:nvPr>
            <p:ph sz="quarter" idx="1"/>
          </p:nvPr>
        </p:nvSpPr>
        <p:spPr/>
        <p:txBody>
          <a:bodyPr>
            <a:normAutofit/>
          </a:bodyPr>
          <a:lstStyle/>
          <a:p>
            <a:pPr marL="0" indent="0">
              <a:buNone/>
            </a:pPr>
            <a:r>
              <a:rPr lang="en-US" sz="3600" dirty="0" smtClean="0"/>
              <a:t>You can help yourself slow down and focus by running your finger along the page as you read.  Another way to do this is to place a blank sheet of paper over the page, so you only look at a line at a time.</a:t>
            </a:r>
            <a:endParaRPr lang="en-US" sz="3600" dirty="0"/>
          </a:p>
        </p:txBody>
      </p:sp>
    </p:spTree>
    <p:extLst>
      <p:ext uri="{BB962C8B-B14F-4D97-AF65-F5344CB8AC3E}">
        <p14:creationId xmlns:p14="http://schemas.microsoft.com/office/powerpoint/2010/main" val="3211680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  Read From Bottom to Top </a:t>
            </a:r>
            <a:endParaRPr lang="en-US" dirty="0"/>
          </a:p>
        </p:txBody>
      </p:sp>
      <p:sp>
        <p:nvSpPr>
          <p:cNvPr id="3" name="Content Placeholder 2"/>
          <p:cNvSpPr>
            <a:spLocks noGrp="1"/>
          </p:cNvSpPr>
          <p:nvPr>
            <p:ph sz="quarter" idx="1"/>
          </p:nvPr>
        </p:nvSpPr>
        <p:spPr/>
        <p:txBody>
          <a:bodyPr>
            <a:normAutofit/>
          </a:bodyPr>
          <a:lstStyle/>
          <a:p>
            <a:pPr marL="0" indent="0">
              <a:buNone/>
            </a:pPr>
            <a:r>
              <a:rPr lang="en-US" sz="3600" dirty="0" smtClean="0"/>
              <a:t>To keep your familiarity with the text from hiding errors, you can read the paper from the bottom, one sentence at a time.</a:t>
            </a:r>
            <a:endParaRPr lang="en-US" sz="3600" dirty="0"/>
          </a:p>
        </p:txBody>
      </p:sp>
    </p:spTree>
    <p:extLst>
      <p:ext uri="{BB962C8B-B14F-4D97-AF65-F5344CB8AC3E}">
        <p14:creationId xmlns:p14="http://schemas.microsoft.com/office/powerpoint/2010/main" val="2522098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 Circle Every Punctuation Mark</a:t>
            </a:r>
            <a:endParaRPr lang="en-US" dirty="0"/>
          </a:p>
        </p:txBody>
      </p:sp>
      <p:sp>
        <p:nvSpPr>
          <p:cNvPr id="3" name="Content Placeholder 2"/>
          <p:cNvSpPr>
            <a:spLocks noGrp="1"/>
          </p:cNvSpPr>
          <p:nvPr>
            <p:ph sz="quarter" idx="1"/>
          </p:nvPr>
        </p:nvSpPr>
        <p:spPr/>
        <p:txBody>
          <a:bodyPr>
            <a:normAutofit/>
          </a:bodyPr>
          <a:lstStyle/>
          <a:p>
            <a:pPr marL="0" indent="0">
              <a:buNone/>
            </a:pPr>
            <a:r>
              <a:rPr lang="en-US" sz="4000" dirty="0" smtClean="0"/>
              <a:t>One way to get your mind to focus on the text instead of missing errors is to circle all punctuation marks as you read.  Doing this keeps you concentrated on each and every sentence, increasing your chance of catching errors.</a:t>
            </a:r>
            <a:endParaRPr lang="en-US" sz="4000" dirty="0"/>
          </a:p>
        </p:txBody>
      </p:sp>
    </p:spTree>
    <p:extLst>
      <p:ext uri="{BB962C8B-B14F-4D97-AF65-F5344CB8AC3E}">
        <p14:creationId xmlns:p14="http://schemas.microsoft.com/office/powerpoint/2010/main" val="852257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 Change the Look of the Paper</a:t>
            </a:r>
            <a:endParaRPr lang="en-US" dirty="0"/>
          </a:p>
        </p:txBody>
      </p:sp>
      <p:sp>
        <p:nvSpPr>
          <p:cNvPr id="3" name="Content Placeholder 2"/>
          <p:cNvSpPr>
            <a:spLocks noGrp="1"/>
          </p:cNvSpPr>
          <p:nvPr>
            <p:ph sz="quarter" idx="1"/>
          </p:nvPr>
        </p:nvSpPr>
        <p:spPr/>
        <p:txBody>
          <a:bodyPr>
            <a:normAutofit lnSpcReduction="10000"/>
          </a:bodyPr>
          <a:lstStyle/>
          <a:p>
            <a:pPr marL="0" indent="0">
              <a:spcAft>
                <a:spcPts val="1200"/>
              </a:spcAft>
              <a:buNone/>
            </a:pPr>
            <a:r>
              <a:rPr lang="en-US" dirty="0" smtClean="0"/>
              <a:t>Remember that we said at the beginning that one of the reasons we miss errors when proofreading is our familiarity with it?  We also said that the solution is to figure out ways to make it less familiar, but how do you do that?</a:t>
            </a:r>
          </a:p>
          <a:p>
            <a:pPr marL="0" indent="0">
              <a:buNone/>
            </a:pPr>
            <a:r>
              <a:rPr lang="en-US" dirty="0" smtClean="0"/>
              <a:t>One way is to change the look of the document, for example, by printing it with twice the spacing as the original.  When you do that, the words and sentences will stand out more, helping you notice errors.  In addition, your mind is going to see it as an unfamiliar text, which will also help you proofread it. </a:t>
            </a:r>
            <a:endParaRPr lang="en-US" dirty="0"/>
          </a:p>
        </p:txBody>
      </p:sp>
    </p:spTree>
    <p:extLst>
      <p:ext uri="{BB962C8B-B14F-4D97-AF65-F5344CB8AC3E}">
        <p14:creationId xmlns:p14="http://schemas.microsoft.com/office/powerpoint/2010/main" val="19277188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  Don’t Trust Spelling Checkers</a:t>
            </a:r>
            <a:endParaRPr lang="en-US" dirty="0"/>
          </a:p>
        </p:txBody>
      </p:sp>
      <p:sp>
        <p:nvSpPr>
          <p:cNvPr id="3" name="Content Placeholder 2"/>
          <p:cNvSpPr>
            <a:spLocks noGrp="1"/>
          </p:cNvSpPr>
          <p:nvPr>
            <p:ph sz="quarter" idx="1"/>
          </p:nvPr>
        </p:nvSpPr>
        <p:spPr/>
        <p:txBody>
          <a:bodyPr>
            <a:normAutofit/>
          </a:bodyPr>
          <a:lstStyle/>
          <a:p>
            <a:pPr marL="0" indent="0">
              <a:buNone/>
            </a:pPr>
            <a:r>
              <a:rPr lang="en-US" sz="3200" dirty="0" smtClean="0"/>
              <a:t>Many students assume that running the document through a spelling checker will take care of the proofreading.  What these students don’t realize is that the spelling checker has no way of really knowing what you are trying to say in a sentence, so the words may be correctly spelled, but the sentence will still have errors.</a:t>
            </a:r>
            <a:endParaRPr lang="en-US" sz="3200" dirty="0"/>
          </a:p>
        </p:txBody>
      </p:sp>
    </p:spTree>
    <p:extLst>
      <p:ext uri="{BB962C8B-B14F-4D97-AF65-F5344CB8AC3E}">
        <p14:creationId xmlns:p14="http://schemas.microsoft.com/office/powerpoint/2010/main" val="3086129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You Don’t Proofread</a:t>
            </a:r>
            <a:endParaRPr lang="en-US" dirty="0"/>
          </a:p>
        </p:txBody>
      </p:sp>
      <p:sp>
        <p:nvSpPr>
          <p:cNvPr id="3" name="Content Placeholder 2"/>
          <p:cNvSpPr>
            <a:spLocks noGrp="1"/>
          </p:cNvSpPr>
          <p:nvPr>
            <p:ph sz="quarter" idx="1"/>
          </p:nvPr>
        </p:nvSpPr>
        <p:spPr>
          <a:xfrm>
            <a:off x="301752" y="1527048"/>
            <a:ext cx="8503920" cy="4873752"/>
          </a:xfrm>
        </p:spPr>
        <p:txBody>
          <a:bodyPr>
            <a:noAutofit/>
          </a:bodyPr>
          <a:lstStyle/>
          <a:p>
            <a:pPr marL="0" indent="0">
              <a:spcAft>
                <a:spcPts val="1200"/>
              </a:spcAft>
              <a:buNone/>
            </a:pPr>
            <a:r>
              <a:rPr lang="en-US" sz="3600" dirty="0" smtClean="0"/>
              <a:t>Would you put on a tuxedo for a formal event, like a prom, and not wear shoes?</a:t>
            </a:r>
            <a:r>
              <a:rPr lang="en-US" sz="3600" dirty="0"/>
              <a:t> Would you show up at a party </a:t>
            </a:r>
            <a:r>
              <a:rPr lang="en-US" sz="3600" dirty="0" smtClean="0"/>
              <a:t>with dirty or uncombed </a:t>
            </a:r>
            <a:r>
              <a:rPr lang="en-US" sz="3600" dirty="0"/>
              <a:t>hair? </a:t>
            </a:r>
            <a:endParaRPr lang="en-US" sz="3600" dirty="0" smtClean="0"/>
          </a:p>
          <a:p>
            <a:pPr marL="0" indent="0">
              <a:spcAft>
                <a:spcPts val="1200"/>
              </a:spcAft>
              <a:buNone/>
            </a:pPr>
            <a:r>
              <a:rPr lang="en-US" sz="3600" dirty="0" smtClean="0"/>
              <a:t>Probably not, unless you were intentionally trying to cause a certain reaction.  </a:t>
            </a:r>
          </a:p>
        </p:txBody>
      </p:sp>
    </p:spTree>
    <p:extLst>
      <p:ext uri="{BB962C8B-B14F-4D97-AF65-F5344CB8AC3E}">
        <p14:creationId xmlns:p14="http://schemas.microsoft.com/office/powerpoint/2010/main" val="39772189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  Don’t Trust Spelling Checkers</a:t>
            </a:r>
            <a:endParaRPr lang="en-US" dirty="0"/>
          </a:p>
        </p:txBody>
      </p:sp>
      <p:sp>
        <p:nvSpPr>
          <p:cNvPr id="3" name="Content Placeholder 2"/>
          <p:cNvSpPr>
            <a:spLocks noGrp="1"/>
          </p:cNvSpPr>
          <p:nvPr>
            <p:ph sz="quarter" idx="1"/>
          </p:nvPr>
        </p:nvSpPr>
        <p:spPr/>
        <p:txBody>
          <a:bodyPr>
            <a:normAutofit fontScale="92500" lnSpcReduction="10000"/>
          </a:bodyPr>
          <a:lstStyle/>
          <a:p>
            <a:pPr marL="0" indent="0">
              <a:buNone/>
            </a:pPr>
            <a:r>
              <a:rPr lang="en-US" sz="3200" dirty="0" smtClean="0"/>
              <a:t>A spelling checker will not catch errors like these:</a:t>
            </a:r>
          </a:p>
          <a:p>
            <a:pPr>
              <a:buFont typeface="Arial" pitchFamily="34" charset="0"/>
              <a:buChar char="•"/>
            </a:pPr>
            <a:r>
              <a:rPr lang="en-US" sz="2600" dirty="0"/>
              <a:t>The overall </a:t>
            </a:r>
            <a:r>
              <a:rPr lang="en-US" sz="2600" dirty="0">
                <a:solidFill>
                  <a:srgbClr val="C00000"/>
                </a:solidFill>
              </a:rPr>
              <a:t>affect </a:t>
            </a:r>
            <a:r>
              <a:rPr lang="en-US" sz="2600" dirty="0"/>
              <a:t>was chaos</a:t>
            </a:r>
            <a:r>
              <a:rPr lang="en-US" sz="2600" dirty="0" smtClean="0"/>
              <a:t>. </a:t>
            </a:r>
          </a:p>
          <a:p>
            <a:pPr>
              <a:buFont typeface="Arial" pitchFamily="34" charset="0"/>
              <a:buChar char="•"/>
            </a:pPr>
            <a:r>
              <a:rPr lang="en-US" sz="2600" dirty="0"/>
              <a:t>I think </a:t>
            </a:r>
            <a:r>
              <a:rPr lang="en-US" sz="2600" dirty="0">
                <a:solidFill>
                  <a:srgbClr val="C00000"/>
                </a:solidFill>
              </a:rPr>
              <a:t>their </a:t>
            </a:r>
            <a:r>
              <a:rPr lang="en-US" sz="2600" dirty="0"/>
              <a:t>wrong</a:t>
            </a:r>
            <a:r>
              <a:rPr lang="en-US" sz="2600" dirty="0" smtClean="0"/>
              <a:t>.</a:t>
            </a:r>
          </a:p>
          <a:p>
            <a:pPr>
              <a:buFont typeface="Arial" pitchFamily="34" charset="0"/>
              <a:buChar char="•"/>
            </a:pPr>
            <a:r>
              <a:rPr lang="en-US" sz="2600" dirty="0"/>
              <a:t>The </a:t>
            </a:r>
            <a:r>
              <a:rPr lang="en-US" sz="2600" dirty="0">
                <a:solidFill>
                  <a:srgbClr val="C00000"/>
                </a:solidFill>
              </a:rPr>
              <a:t>white house </a:t>
            </a:r>
            <a:r>
              <a:rPr lang="en-US" sz="2600" dirty="0"/>
              <a:t>issued a statement</a:t>
            </a:r>
            <a:r>
              <a:rPr lang="en-US" sz="2600" dirty="0" smtClean="0"/>
              <a:t>.</a:t>
            </a:r>
          </a:p>
          <a:p>
            <a:pPr>
              <a:buFont typeface="Arial" pitchFamily="34" charset="0"/>
              <a:buChar char="•"/>
            </a:pPr>
            <a:r>
              <a:rPr lang="en-US" sz="2600" dirty="0"/>
              <a:t>The </a:t>
            </a:r>
            <a:r>
              <a:rPr lang="en-US" sz="2600" dirty="0">
                <a:solidFill>
                  <a:srgbClr val="C00000"/>
                </a:solidFill>
              </a:rPr>
              <a:t>gorillas</a:t>
            </a:r>
            <a:r>
              <a:rPr lang="en-US" sz="2600" dirty="0"/>
              <a:t> were financed by </a:t>
            </a:r>
            <a:r>
              <a:rPr lang="en-US" sz="2600" dirty="0" smtClean="0"/>
              <a:t>local drug </a:t>
            </a:r>
            <a:r>
              <a:rPr lang="en-US" sz="2600" dirty="0"/>
              <a:t>lords</a:t>
            </a:r>
            <a:r>
              <a:rPr lang="en-US" sz="2600" dirty="0" smtClean="0"/>
              <a:t>.</a:t>
            </a:r>
            <a:endParaRPr lang="en-US" sz="2600" dirty="0"/>
          </a:p>
          <a:p>
            <a:pPr marL="0" indent="0">
              <a:spcBef>
                <a:spcPts val="600"/>
              </a:spcBef>
              <a:buNone/>
            </a:pPr>
            <a:r>
              <a:rPr lang="en-US" sz="3200" dirty="0" smtClean="0"/>
              <a:t>Also, a spelling checker won’t know how to quote a source (italics, underline, punctuation), or handle issues of spacing and indentation. Although the spelling checker can do a lot, there’s no replacement for careful editing.</a:t>
            </a:r>
            <a:endParaRPr lang="en-US" sz="3200" dirty="0"/>
          </a:p>
          <a:p>
            <a:pPr marL="0" indent="0">
              <a:buNone/>
            </a:pPr>
            <a:endParaRPr lang="en-US" sz="3200" dirty="0"/>
          </a:p>
        </p:txBody>
      </p:sp>
    </p:spTree>
    <p:extLst>
      <p:ext uri="{BB962C8B-B14F-4D97-AF65-F5344CB8AC3E}">
        <p14:creationId xmlns:p14="http://schemas.microsoft.com/office/powerpoint/2010/main" val="570271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838200"/>
          </a:xfrm>
        </p:spPr>
        <p:txBody>
          <a:bodyPr>
            <a:normAutofit fontScale="90000"/>
          </a:bodyPr>
          <a:lstStyle/>
          <a:p>
            <a:r>
              <a:rPr lang="en-US" dirty="0" smtClean="0"/>
              <a:t>Technique:  Check One Kind of Error at a Time</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smtClean="0"/>
              <a:t>Remember how we said at the beginning that our minds tend to overlook errors?  One way to get our mind to focus and actually see the errors is by forcing ourselves to do only one thing at a time.  Instead of looking for any kind of error as we read, we can search for specific errors, one at a time.  For example, read first looking for punctuation errors.  After that, read looking for spelling errors, then read looking for grammar errors.  The idea is to break down the process, so you can focus and catch the mistakes.</a:t>
            </a:r>
            <a:endParaRPr lang="en-US" dirty="0"/>
          </a:p>
        </p:txBody>
      </p:sp>
    </p:spTree>
    <p:extLst>
      <p:ext uri="{BB962C8B-B14F-4D97-AF65-F5344CB8AC3E}">
        <p14:creationId xmlns:p14="http://schemas.microsoft.com/office/powerpoint/2010/main" val="1765793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Technique: Keep a List of Typical Errors</a:t>
            </a:r>
            <a:endParaRPr lang="en-US" dirty="0"/>
          </a:p>
        </p:txBody>
      </p:sp>
      <p:sp>
        <p:nvSpPr>
          <p:cNvPr id="3" name="Content Placeholder 2"/>
          <p:cNvSpPr>
            <a:spLocks noGrp="1"/>
          </p:cNvSpPr>
          <p:nvPr>
            <p:ph sz="quarter" idx="1"/>
          </p:nvPr>
        </p:nvSpPr>
        <p:spPr/>
        <p:txBody>
          <a:bodyPr>
            <a:normAutofit fontScale="85000" lnSpcReduction="20000"/>
          </a:bodyPr>
          <a:lstStyle/>
          <a:p>
            <a:pPr marL="0" indent="0">
              <a:spcAft>
                <a:spcPts val="1200"/>
              </a:spcAft>
              <a:buNone/>
            </a:pPr>
            <a:r>
              <a:rPr lang="en-US" dirty="0" smtClean="0"/>
              <a:t>It’s hard to keep in mind every possible kind of error we can make, so it’s often helpful to have a list handy to refresh our minds.  Here’s an example:</a:t>
            </a:r>
          </a:p>
          <a:p>
            <a:pPr>
              <a:buFont typeface="Wingdings" pitchFamily="2" charset="2"/>
              <a:buChar char="ü"/>
            </a:pPr>
            <a:r>
              <a:rPr lang="en-US" sz="2400" dirty="0" smtClean="0"/>
              <a:t>Spelling</a:t>
            </a:r>
          </a:p>
          <a:p>
            <a:pPr>
              <a:buFont typeface="Wingdings" pitchFamily="2" charset="2"/>
              <a:buChar char="ü"/>
            </a:pPr>
            <a:r>
              <a:rPr lang="en-US" sz="2400" dirty="0" smtClean="0"/>
              <a:t>Punctuation (commas, colons, semicolons, periods)</a:t>
            </a:r>
          </a:p>
          <a:p>
            <a:pPr>
              <a:spcAft>
                <a:spcPts val="1200"/>
              </a:spcAft>
              <a:buFont typeface="Wingdings" pitchFamily="2" charset="2"/>
              <a:buChar char="ü"/>
            </a:pPr>
            <a:r>
              <a:rPr lang="en-US" sz="2400" dirty="0" smtClean="0"/>
              <a:t>Grammar (subject-verb agreement, sentence fragments, dangling modifiers, pronouns…)</a:t>
            </a:r>
          </a:p>
          <a:p>
            <a:pPr marL="0" indent="0">
              <a:spcAft>
                <a:spcPts val="1200"/>
              </a:spcAft>
              <a:buNone/>
            </a:pPr>
            <a:r>
              <a:rPr lang="en-US" sz="2400" dirty="0" smtClean="0"/>
              <a:t>(You can search online </a:t>
            </a:r>
            <a:r>
              <a:rPr lang="en-US" sz="2400" dirty="0"/>
              <a:t>to find a more complete list that you can print for your own use</a:t>
            </a:r>
            <a:r>
              <a:rPr lang="en-US" sz="2400" dirty="0" smtClean="0"/>
              <a:t>.)</a:t>
            </a:r>
          </a:p>
          <a:p>
            <a:pPr marL="0" indent="0">
              <a:buNone/>
            </a:pPr>
            <a:r>
              <a:rPr lang="en-US" dirty="0" smtClean="0"/>
              <a:t>You can even make a custom list with the errors you most commonly make.  All you have to do is add items to your list as you get feedback from your professors.</a:t>
            </a:r>
            <a:br>
              <a:rPr lang="en-US" dirty="0" smtClean="0"/>
            </a:br>
            <a:endParaRPr lang="en-US" dirty="0" smtClean="0"/>
          </a:p>
          <a:p>
            <a:pPr>
              <a:buFont typeface="Wingdings" pitchFamily="2" charset="2"/>
              <a:buChar char="ü"/>
            </a:pPr>
            <a:endParaRPr lang="en-US" dirty="0"/>
          </a:p>
        </p:txBody>
      </p:sp>
    </p:spTree>
    <p:extLst>
      <p:ext uri="{BB962C8B-B14F-4D97-AF65-F5344CB8AC3E}">
        <p14:creationId xmlns:p14="http://schemas.microsoft.com/office/powerpoint/2010/main" val="1437473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Proofreading is Grooming</a:t>
            </a:r>
            <a:endParaRPr lang="en-US" dirty="0"/>
          </a:p>
        </p:txBody>
      </p:sp>
      <p:sp>
        <p:nvSpPr>
          <p:cNvPr id="3" name="Content Placeholder 2"/>
          <p:cNvSpPr>
            <a:spLocks noGrp="1"/>
          </p:cNvSpPr>
          <p:nvPr>
            <p:ph sz="quarter" idx="1"/>
          </p:nvPr>
        </p:nvSpPr>
        <p:spPr>
          <a:xfrm>
            <a:off x="301752" y="1527048"/>
            <a:ext cx="8503920" cy="4873752"/>
          </a:xfrm>
        </p:spPr>
        <p:txBody>
          <a:bodyPr>
            <a:noAutofit/>
          </a:bodyPr>
          <a:lstStyle/>
          <a:p>
            <a:pPr marL="0" indent="0">
              <a:spcAft>
                <a:spcPts val="1200"/>
              </a:spcAft>
              <a:buNone/>
            </a:pPr>
            <a:r>
              <a:rPr lang="en-US" sz="3600" dirty="0" smtClean="0"/>
              <a:t>Turning in a paper without proofreading is like showing up at a party without a clothing item or proper grooming.  You can still do it, but you will not make a good impression.  </a:t>
            </a:r>
          </a:p>
          <a:p>
            <a:pPr marL="0" indent="0">
              <a:buNone/>
            </a:pPr>
            <a:r>
              <a:rPr lang="en-US" sz="3600" dirty="0" smtClean="0"/>
              <a:t>When you proofread your text, you groom it to make it look as good as possible to your readers.</a:t>
            </a:r>
            <a:endParaRPr lang="en-US" sz="3600" dirty="0"/>
          </a:p>
        </p:txBody>
      </p:sp>
    </p:spTree>
    <p:extLst>
      <p:ext uri="{BB962C8B-B14F-4D97-AF65-F5344CB8AC3E}">
        <p14:creationId xmlns:p14="http://schemas.microsoft.com/office/powerpoint/2010/main" val="2693441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Proofreading: Respect</a:t>
            </a:r>
            <a:endParaRPr lang="en-US" dirty="0"/>
          </a:p>
        </p:txBody>
      </p:sp>
      <p:sp>
        <p:nvSpPr>
          <p:cNvPr id="3" name="Content Placeholder 2"/>
          <p:cNvSpPr>
            <a:spLocks noGrp="1"/>
          </p:cNvSpPr>
          <p:nvPr>
            <p:ph sz="quarter" idx="1"/>
          </p:nvPr>
        </p:nvSpPr>
        <p:spPr/>
        <p:txBody>
          <a:bodyPr>
            <a:normAutofit lnSpcReduction="10000"/>
          </a:bodyPr>
          <a:lstStyle/>
          <a:p>
            <a:pPr marL="0" indent="0">
              <a:spcAft>
                <a:spcPts val="1200"/>
              </a:spcAft>
              <a:buNone/>
            </a:pPr>
            <a:r>
              <a:rPr lang="en-US" sz="2800" dirty="0" smtClean="0"/>
              <a:t>In addition to making the best possible impression on your reader, proofreading does a few things for you.</a:t>
            </a:r>
          </a:p>
          <a:p>
            <a:pPr marL="0" indent="0">
              <a:buNone/>
            </a:pPr>
            <a:r>
              <a:rPr lang="en-US" sz="2800" b="1" dirty="0" smtClean="0">
                <a:solidFill>
                  <a:srgbClr val="C00000"/>
                </a:solidFill>
              </a:rPr>
              <a:t>Proofreading shows respect for your readers, indicating that you care about them.</a:t>
            </a:r>
            <a:r>
              <a:rPr lang="en-US" sz="2800" b="1" dirty="0" smtClean="0"/>
              <a:t>  </a:t>
            </a:r>
            <a:r>
              <a:rPr lang="en-US" sz="2800" dirty="0" smtClean="0"/>
              <a:t>When someone reads your work, is like having a guest at your house.  (The guest is the reader and the house is your paper.)  If you don’t clean and straighten up the house before you guest shows up, the message you send is that you don’t care for your guest.</a:t>
            </a:r>
          </a:p>
        </p:txBody>
      </p:sp>
    </p:spTree>
    <p:extLst>
      <p:ext uri="{BB962C8B-B14F-4D97-AF65-F5344CB8AC3E}">
        <p14:creationId xmlns:p14="http://schemas.microsoft.com/office/powerpoint/2010/main" val="1642847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Proofreading: Authority</a:t>
            </a:r>
            <a:endParaRPr lang="en-US" dirty="0"/>
          </a:p>
        </p:txBody>
      </p:sp>
      <p:sp>
        <p:nvSpPr>
          <p:cNvPr id="3" name="Content Placeholder 2"/>
          <p:cNvSpPr>
            <a:spLocks noGrp="1"/>
          </p:cNvSpPr>
          <p:nvPr>
            <p:ph sz="quarter" idx="1"/>
          </p:nvPr>
        </p:nvSpPr>
        <p:spPr>
          <a:xfrm>
            <a:off x="301752" y="1527048"/>
            <a:ext cx="8503920" cy="4797552"/>
          </a:xfrm>
        </p:spPr>
        <p:txBody>
          <a:bodyPr>
            <a:normAutofit lnSpcReduction="10000"/>
          </a:bodyPr>
          <a:lstStyle/>
          <a:p>
            <a:pPr marL="0" indent="0">
              <a:spcAft>
                <a:spcPts val="1200"/>
              </a:spcAft>
              <a:buNone/>
            </a:pPr>
            <a:r>
              <a:rPr lang="en-US" dirty="0" smtClean="0"/>
              <a:t>Another benefit of proofreading is that </a:t>
            </a:r>
            <a:r>
              <a:rPr lang="en-US" b="1" dirty="0" smtClean="0">
                <a:solidFill>
                  <a:srgbClr val="C00000"/>
                </a:solidFill>
              </a:rPr>
              <a:t>it gives authority to what you say in your paper</a:t>
            </a:r>
            <a:r>
              <a:rPr lang="en-US" dirty="0" smtClean="0"/>
              <a:t>.</a:t>
            </a:r>
            <a:endParaRPr lang="en-US" dirty="0"/>
          </a:p>
          <a:p>
            <a:pPr marL="0" indent="0">
              <a:spcAft>
                <a:spcPts val="1200"/>
              </a:spcAft>
              <a:buNone/>
            </a:pPr>
            <a:r>
              <a:rPr lang="en-US" dirty="0" smtClean="0"/>
              <a:t>Let’s say you make a good point in the paper, but it’s full of typos and other errors.  The content may be fine, but the lack of quality in the writing undermines what you are saying.  Your point does not have as much punch because the </a:t>
            </a:r>
            <a:r>
              <a:rPr lang="en-US" b="1" dirty="0" smtClean="0">
                <a:solidFill>
                  <a:srgbClr val="C00000"/>
                </a:solidFill>
              </a:rPr>
              <a:t>errors show that you are not in full command of your writing</a:t>
            </a:r>
            <a:r>
              <a:rPr lang="en-US" dirty="0" smtClean="0"/>
              <a:t>.</a:t>
            </a:r>
          </a:p>
          <a:p>
            <a:pPr marL="0" indent="0">
              <a:buNone/>
            </a:pPr>
            <a:r>
              <a:rPr lang="en-US" dirty="0" smtClean="0"/>
              <a:t>It’s like saying something really neat on a speech, but with the wrong tone of voice.  The tone takes away the power of the point you are making.  You lose authority.</a:t>
            </a:r>
          </a:p>
          <a:p>
            <a:endParaRPr lang="en-US" dirty="0"/>
          </a:p>
        </p:txBody>
      </p:sp>
    </p:spTree>
    <p:extLst>
      <p:ext uri="{BB962C8B-B14F-4D97-AF65-F5344CB8AC3E}">
        <p14:creationId xmlns:p14="http://schemas.microsoft.com/office/powerpoint/2010/main" val="4250780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Proofreading: Clarity</a:t>
            </a:r>
            <a:endParaRPr lang="en-US" dirty="0"/>
          </a:p>
        </p:txBody>
      </p:sp>
      <p:sp>
        <p:nvSpPr>
          <p:cNvPr id="3" name="Content Placeholder 2"/>
          <p:cNvSpPr>
            <a:spLocks noGrp="1"/>
          </p:cNvSpPr>
          <p:nvPr>
            <p:ph sz="quarter" idx="1"/>
          </p:nvPr>
        </p:nvSpPr>
        <p:spPr/>
        <p:txBody>
          <a:bodyPr>
            <a:normAutofit/>
          </a:bodyPr>
          <a:lstStyle/>
          <a:p>
            <a:pPr marL="0" indent="0">
              <a:spcAft>
                <a:spcPts val="1200"/>
              </a:spcAft>
              <a:buNone/>
            </a:pPr>
            <a:r>
              <a:rPr lang="en-US" sz="2800" dirty="0" smtClean="0"/>
              <a:t>A final benefit of proofreading is ensuring that your reader clearly understands what you are saying.</a:t>
            </a:r>
            <a:endParaRPr lang="en-US" sz="2800" dirty="0"/>
          </a:p>
          <a:p>
            <a:pPr marL="0" indent="0">
              <a:spcAft>
                <a:spcPts val="1200"/>
              </a:spcAft>
              <a:buNone/>
            </a:pPr>
            <a:r>
              <a:rPr lang="en-US" sz="2800" dirty="0" smtClean="0"/>
              <a:t>If your sentences are awkward, if words are misspelled, or if you write the wrong word, the reader will have a hard time following what you are saying.  </a:t>
            </a:r>
          </a:p>
          <a:p>
            <a:pPr marL="0" indent="0">
              <a:buNone/>
            </a:pPr>
            <a:r>
              <a:rPr lang="en-US" sz="2800" dirty="0" smtClean="0"/>
              <a:t>It’s like getting a bad phone connection: the noise and the garbled words will make it difficult to communicate.</a:t>
            </a:r>
            <a:endParaRPr lang="en-US" sz="2800" dirty="0"/>
          </a:p>
        </p:txBody>
      </p:sp>
    </p:spTree>
    <p:extLst>
      <p:ext uri="{BB962C8B-B14F-4D97-AF65-F5344CB8AC3E}">
        <p14:creationId xmlns:p14="http://schemas.microsoft.com/office/powerpoint/2010/main" val="3625210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it Editing or Proofreading?</a:t>
            </a:r>
            <a:endParaRPr lang="en-US" dirty="0"/>
          </a:p>
        </p:txBody>
      </p:sp>
      <p:sp>
        <p:nvSpPr>
          <p:cNvPr id="3" name="Content Placeholder 2"/>
          <p:cNvSpPr>
            <a:spLocks noGrp="1"/>
          </p:cNvSpPr>
          <p:nvPr>
            <p:ph sz="quarter" idx="1"/>
          </p:nvPr>
        </p:nvSpPr>
        <p:spPr/>
        <p:txBody>
          <a:bodyPr>
            <a:noAutofit/>
          </a:bodyPr>
          <a:lstStyle/>
          <a:p>
            <a:pPr marL="0" indent="0">
              <a:buNone/>
            </a:pPr>
            <a:r>
              <a:rPr lang="en-US" sz="3200" dirty="0" smtClean="0"/>
              <a:t>Some people use editing and proofreading interchangeably, but they are different things.  Both editing and proofreading are parts of the finishing process of a piece, but their focus is different:</a:t>
            </a:r>
          </a:p>
          <a:p>
            <a:pPr marL="0" indent="0">
              <a:buNone/>
            </a:pPr>
            <a:endParaRPr lang="en-US" sz="3200" dirty="0" smtClean="0"/>
          </a:p>
          <a:p>
            <a:pPr marL="0" indent="0">
              <a:buNone/>
            </a:pPr>
            <a:r>
              <a:rPr lang="en-US" sz="3200" dirty="0" smtClean="0"/>
              <a:t>Editing focuses on the </a:t>
            </a:r>
            <a:r>
              <a:rPr lang="en-US" sz="3200" b="1" dirty="0" smtClean="0">
                <a:solidFill>
                  <a:srgbClr val="C00000"/>
                </a:solidFill>
              </a:rPr>
              <a:t>content</a:t>
            </a:r>
            <a:r>
              <a:rPr lang="en-US" sz="3200" dirty="0" smtClean="0"/>
              <a:t>, while proofreading focuses on the </a:t>
            </a:r>
            <a:r>
              <a:rPr lang="en-US" sz="3200" b="1" dirty="0" smtClean="0">
                <a:solidFill>
                  <a:srgbClr val="C00000"/>
                </a:solidFill>
              </a:rPr>
              <a:t>form</a:t>
            </a:r>
            <a:r>
              <a:rPr lang="en-US" sz="3200" dirty="0" smtClean="0"/>
              <a:t>.</a:t>
            </a:r>
            <a:endParaRPr lang="en-US" sz="3200" dirty="0"/>
          </a:p>
        </p:txBody>
      </p:sp>
    </p:spTree>
    <p:extLst>
      <p:ext uri="{BB962C8B-B14F-4D97-AF65-F5344CB8AC3E}">
        <p14:creationId xmlns:p14="http://schemas.microsoft.com/office/powerpoint/2010/main" val="1396129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Editing Involve?</a:t>
            </a:r>
            <a:endParaRPr lang="en-US" dirty="0"/>
          </a:p>
        </p:txBody>
      </p:sp>
      <p:sp>
        <p:nvSpPr>
          <p:cNvPr id="3" name="Content Placeholder 2"/>
          <p:cNvSpPr>
            <a:spLocks noGrp="1"/>
          </p:cNvSpPr>
          <p:nvPr>
            <p:ph sz="quarter" idx="1"/>
          </p:nvPr>
        </p:nvSpPr>
        <p:spPr/>
        <p:txBody>
          <a:bodyPr>
            <a:normAutofit fontScale="92500" lnSpcReduction="10000"/>
          </a:bodyPr>
          <a:lstStyle/>
          <a:p>
            <a:pPr marL="0" indent="0">
              <a:buNone/>
            </a:pPr>
            <a:r>
              <a:rPr lang="en-US" dirty="0" smtClean="0"/>
              <a:t>After you write your paper, you next want to refine it, to polish it into a high quality product.  The process of refining your paper has two parts: first, you edit it, and then you proofread it.</a:t>
            </a:r>
          </a:p>
          <a:p>
            <a:pPr marL="0" indent="0">
              <a:buNone/>
            </a:pPr>
            <a:endParaRPr lang="en-US" dirty="0"/>
          </a:p>
          <a:p>
            <a:pPr marL="0" indent="0">
              <a:buNone/>
            </a:pPr>
            <a:r>
              <a:rPr lang="en-US" b="1" dirty="0" smtClean="0">
                <a:solidFill>
                  <a:srgbClr val="C00000"/>
                </a:solidFill>
              </a:rPr>
              <a:t>When you edit, you look at the content:</a:t>
            </a:r>
            <a:r>
              <a:rPr lang="en-US" dirty="0" smtClean="0"/>
              <a:t> </a:t>
            </a:r>
          </a:p>
          <a:p>
            <a:pPr>
              <a:buFont typeface="Arial" pitchFamily="34" charset="0"/>
              <a:buChar char="•"/>
            </a:pPr>
            <a:r>
              <a:rPr lang="en-US" sz="2200" dirty="0" smtClean="0"/>
              <a:t>Does the paper have a clear structure?</a:t>
            </a:r>
          </a:p>
          <a:p>
            <a:pPr>
              <a:buFont typeface="Arial" pitchFamily="34" charset="0"/>
              <a:buChar char="•"/>
            </a:pPr>
            <a:r>
              <a:rPr lang="en-US" sz="2200" dirty="0" smtClean="0"/>
              <a:t>Do the sentences make sense?</a:t>
            </a:r>
          </a:p>
          <a:p>
            <a:pPr>
              <a:buFont typeface="Arial" pitchFamily="34" charset="0"/>
              <a:buChar char="•"/>
            </a:pPr>
            <a:r>
              <a:rPr lang="en-US" sz="2200" dirty="0" smtClean="0"/>
              <a:t>Are there any words or sentences that are not needed and should be deleted?</a:t>
            </a:r>
          </a:p>
          <a:p>
            <a:pPr>
              <a:buFont typeface="Arial" pitchFamily="34" charset="0"/>
              <a:buChar char="•"/>
            </a:pPr>
            <a:r>
              <a:rPr lang="en-US" sz="2200" dirty="0" smtClean="0"/>
              <a:t>Is the style consistent throughout the paper?</a:t>
            </a:r>
          </a:p>
          <a:p>
            <a:pPr>
              <a:buFont typeface="Arial" pitchFamily="34" charset="0"/>
              <a:buChar char="•"/>
            </a:pPr>
            <a:r>
              <a:rPr lang="en-US" sz="2200" dirty="0" smtClean="0"/>
              <a:t>Are the citations correct?</a:t>
            </a:r>
            <a:endParaRPr lang="en-US" sz="2200" dirty="0"/>
          </a:p>
        </p:txBody>
      </p:sp>
    </p:spTree>
    <p:extLst>
      <p:ext uri="{BB962C8B-B14F-4D97-AF65-F5344CB8AC3E}">
        <p14:creationId xmlns:p14="http://schemas.microsoft.com/office/powerpoint/2010/main" val="241608105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372</TotalTime>
  <Words>2515</Words>
  <Application>Microsoft Office PowerPoint</Application>
  <PresentationFormat>On-screen Show (4:3)</PresentationFormat>
  <Paragraphs>129</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Civic</vt:lpstr>
      <vt:lpstr>Proofreading Strategies</vt:lpstr>
      <vt:lpstr>Why Proofreading?</vt:lpstr>
      <vt:lpstr>When You Don’t Proofread</vt:lpstr>
      <vt:lpstr>Proofreading is Grooming</vt:lpstr>
      <vt:lpstr>Benefits of Proofreading: Respect</vt:lpstr>
      <vt:lpstr>Benefits of Proofreading: Authority</vt:lpstr>
      <vt:lpstr>Benefits of Proofreading: Clarity</vt:lpstr>
      <vt:lpstr>Is it Editing or Proofreading?</vt:lpstr>
      <vt:lpstr>What Does Editing Involve?</vt:lpstr>
      <vt:lpstr>What Does Proofreading Involve?</vt:lpstr>
      <vt:lpstr>Why is Proofreading So Hard?</vt:lpstr>
      <vt:lpstr>How to Proofread</vt:lpstr>
      <vt:lpstr>Proofreading for the Mind</vt:lpstr>
      <vt:lpstr>Proofreading for Our Own Mistakes</vt:lpstr>
      <vt:lpstr>Proofreading for Our Familiarity With the Text</vt:lpstr>
      <vt:lpstr>What to Do Before Proofreading</vt:lpstr>
      <vt:lpstr>What to Do While Proofreading</vt:lpstr>
      <vt:lpstr>Traits of the Good Proofreader</vt:lpstr>
      <vt:lpstr>Proofreading Techniques</vt:lpstr>
      <vt:lpstr>Technique:  Give Yourself Time</vt:lpstr>
      <vt:lpstr>Technique: Proofread in Chunks</vt:lpstr>
      <vt:lpstr>Technique: Read Slowly</vt:lpstr>
      <vt:lpstr>Technique: Read Aloud and Listen for Errors</vt:lpstr>
      <vt:lpstr>Technique: Role Play</vt:lpstr>
      <vt:lpstr>Technique: Use a Finger or a Piece of Paper</vt:lpstr>
      <vt:lpstr>Technique:  Read From Bottom to Top </vt:lpstr>
      <vt:lpstr>Technique: Circle Every Punctuation Mark</vt:lpstr>
      <vt:lpstr>Technique: Change the Look of the Paper</vt:lpstr>
      <vt:lpstr>Technique:  Don’t Trust Spelling Checkers</vt:lpstr>
      <vt:lpstr>Technique:  Don’t Trust Spelling Checkers</vt:lpstr>
      <vt:lpstr>Technique:  Check One Kind of Error at a Time</vt:lpstr>
      <vt:lpstr>Technique: Keep a List of Typical Errors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Proofreading Strategies</dc:title>
  <dc:creator>Dell</dc:creator>
  <cp:lastModifiedBy>Dell</cp:lastModifiedBy>
  <cp:revision>47</cp:revision>
  <dcterms:created xsi:type="dcterms:W3CDTF">2013-07-04T16:31:06Z</dcterms:created>
  <dcterms:modified xsi:type="dcterms:W3CDTF">2013-07-24T00:07:32Z</dcterms:modified>
</cp:coreProperties>
</file>