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66" r:id="rId6"/>
    <p:sldId id="259" r:id="rId7"/>
    <p:sldId id="260" r:id="rId8"/>
    <p:sldId id="269" r:id="rId9"/>
    <p:sldId id="267" r:id="rId10"/>
    <p:sldId id="268" r:id="rId11"/>
    <p:sldId id="270" r:id="rId12"/>
    <p:sldId id="271" r:id="rId13"/>
    <p:sldId id="272" r:id="rId14"/>
    <p:sldId id="261" r:id="rId15"/>
    <p:sldId id="273" r:id="rId16"/>
    <p:sldId id="274" r:id="rId17"/>
    <p:sldId id="275" r:id="rId18"/>
    <p:sldId id="276" r:id="rId19"/>
    <p:sldId id="277" r:id="rId20"/>
    <p:sldId id="265" r:id="rId21"/>
    <p:sldId id="262" r:id="rId22"/>
    <p:sldId id="279" r:id="rId23"/>
    <p:sldId id="280" r:id="rId24"/>
    <p:sldId id="284" r:id="rId25"/>
    <p:sldId id="282" r:id="rId26"/>
    <p:sldId id="283" r:id="rId27"/>
    <p:sldId id="285" r:id="rId28"/>
    <p:sldId id="281" r:id="rId29"/>
    <p:sldId id="263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29" autoAdjust="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2C9D99-0C36-4A66-9E1D-1A2DD72AEAF9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MLA Style 1: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MLA Style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John Smith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Professor </a:t>
            </a:r>
            <a:r>
              <a:rPr lang="en-US" dirty="0" err="1" smtClean="0"/>
              <a:t>Rizza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English 101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17 March 2012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3657600"/>
            <a:ext cx="312420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format for the date: it should list the day first, then the month and year – with no comma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124200" y="4257765"/>
            <a:ext cx="1524000" cy="84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Your last name and the page number should go in the upper right corner of each page</a:t>
            </a:r>
          </a:p>
          <a:p>
            <a:r>
              <a:rPr lang="en-US" sz="2800" dirty="0" smtClean="0"/>
              <a:t>It is best to use the automatic numbering feature that comes with your word processing program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2057400"/>
            <a:ext cx="3200400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Smith 1</a:t>
            </a:r>
          </a:p>
          <a:p>
            <a:r>
              <a:rPr lang="en-US" sz="1200" dirty="0" smtClean="0"/>
              <a:t>John Smith</a:t>
            </a:r>
          </a:p>
          <a:p>
            <a:endParaRPr lang="en-US" sz="1200" dirty="0"/>
          </a:p>
          <a:p>
            <a:r>
              <a:rPr lang="en-US" sz="1200" dirty="0" smtClean="0"/>
              <a:t>Professor </a:t>
            </a:r>
            <a:r>
              <a:rPr lang="en-US" sz="1200" dirty="0" err="1" smtClean="0"/>
              <a:t>Rizza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English 101</a:t>
            </a:r>
          </a:p>
          <a:p>
            <a:endParaRPr lang="en-US" sz="1200" dirty="0"/>
          </a:p>
          <a:p>
            <a:r>
              <a:rPr lang="en-US" sz="1200" dirty="0" smtClean="0"/>
              <a:t>17 March 2012</a:t>
            </a:r>
          </a:p>
          <a:p>
            <a:endParaRPr lang="en-US" sz="1200" dirty="0"/>
          </a:p>
          <a:p>
            <a:pPr algn="ctr"/>
            <a:r>
              <a:rPr lang="en-US" sz="1200" dirty="0" smtClean="0"/>
              <a:t>Title</a:t>
            </a:r>
          </a:p>
          <a:p>
            <a:pPr algn="ctr"/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The title should be  centered on the line 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after the heading. Then, go to the next line, </a:t>
            </a:r>
          </a:p>
          <a:p>
            <a:endParaRPr lang="en-US" sz="1200" dirty="0"/>
          </a:p>
          <a:p>
            <a:r>
              <a:rPr lang="en-US" sz="1200" dirty="0"/>
              <a:t>i</a:t>
            </a:r>
            <a:r>
              <a:rPr lang="en-US" sz="1200" dirty="0" smtClean="0"/>
              <a:t>ndent, and start typing your essay.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When you start a new paragraph, go to </a:t>
            </a:r>
          </a:p>
          <a:p>
            <a:endParaRPr lang="en-US" sz="1200" dirty="0"/>
          </a:p>
          <a:p>
            <a:r>
              <a:rPr lang="en-US" sz="1200" dirty="0" smtClean="0"/>
              <a:t>the  next line, indent, and start typing.</a:t>
            </a:r>
            <a:endParaRPr lang="en-US" sz="1200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 and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should be a 1” margin on all sides</a:t>
            </a:r>
          </a:p>
          <a:p>
            <a:r>
              <a:rPr lang="en-US" sz="2800" dirty="0" smtClean="0"/>
              <a:t>You should use a standard font (Times New Roman, Calibri, or Ariel) with 12pt size</a:t>
            </a:r>
            <a:endParaRPr lang="en-US" sz="2800" dirty="0"/>
          </a:p>
        </p:txBody>
      </p:sp>
      <p:pic>
        <p:nvPicPr>
          <p:cNvPr id="2051" name="Picture 3" descr="C:\Users\Jennifer\AppData\Local\Microsoft\Windows\Temporary Internet Files\Content.IE5\60FI9OS0\MC90003004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209800"/>
            <a:ext cx="3283012" cy="36659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answer a few questions about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Follow the link below to complete the interactive exercise . . . . . . </a:t>
            </a:r>
          </a:p>
          <a:p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Parenthetical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parenthetical notes?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MLA Style uses parenthetical notes to provide in-text citations for sources.</a:t>
            </a:r>
          </a:p>
          <a:p>
            <a:r>
              <a:rPr lang="en-US" sz="2800" dirty="0" smtClean="0"/>
              <a:t>They allow a reader to see a brief citation without overly interrupting the flow of the essay.</a:t>
            </a:r>
            <a:endParaRPr lang="en-US" sz="2800" dirty="0"/>
          </a:p>
        </p:txBody>
      </p:sp>
      <p:pic>
        <p:nvPicPr>
          <p:cNvPr id="7172" name="Picture 4" descr="C:\Users\Jennifer\AppData\Local\Microsoft\Windows\Temporary Internet Files\Content.IE5\PBKJGVDA\MP90041177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057400"/>
            <a:ext cx="3009942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should be included in a parenthetical note?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The</a:t>
            </a:r>
            <a:r>
              <a:rPr lang="en-US" dirty="0" smtClean="0"/>
              <a:t> </a:t>
            </a:r>
            <a:r>
              <a:rPr lang="en-US" sz="2800" dirty="0" smtClean="0"/>
              <a:t>basic format for a parenthetical note includes the author’s name and the page number inside parentheses at the end of the sentence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Example: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Samoza</a:t>
            </a:r>
            <a:r>
              <a:rPr lang="en-US" sz="2800" dirty="0" smtClean="0"/>
              <a:t> 32)</a:t>
            </a:r>
          </a:p>
          <a:p>
            <a:r>
              <a:rPr lang="en-US" sz="2800" dirty="0" smtClean="0"/>
              <a:t>Note that there is no comma between the author and the page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parenthetical notes follow the same format every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always: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you have mentioned the author earlier in the sentence, just put the page number in parentheses: (32)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there is no author, use a shortened version of the title in quotation marks in place of the author: (“Running Against” 32)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you are using an online source with no page number, just include the author’s name: (</a:t>
            </a:r>
            <a:r>
              <a:rPr lang="en-US" sz="2400" dirty="0" err="1" smtClean="0">
                <a:solidFill>
                  <a:schemeClr val="tx1"/>
                </a:solidFill>
              </a:rPr>
              <a:t>Samoza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punctuation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 the period at the end of the quotation – the period goes at the very end, after the last parentheses: </a:t>
            </a:r>
            <a:br>
              <a:rPr lang="en-US" dirty="0" smtClean="0"/>
            </a:br>
            <a:r>
              <a:rPr lang="en-US" dirty="0" smtClean="0"/>
              <a:t>Signal phrase, “Quote” (</a:t>
            </a:r>
            <a:r>
              <a:rPr lang="en-US" dirty="0" err="1" smtClean="0"/>
              <a:t>Samoza</a:t>
            </a:r>
            <a:r>
              <a:rPr lang="en-US" dirty="0" smtClean="0"/>
              <a:t> 32).</a:t>
            </a:r>
          </a:p>
          <a:p>
            <a:r>
              <a:rPr lang="en-US" dirty="0" smtClean="0"/>
              <a:t>If the quotation ends in a question mark or exclamation point, you should include that punctuation as well as the final period:</a:t>
            </a:r>
            <a:br>
              <a:rPr lang="en-US" dirty="0" smtClean="0"/>
            </a:br>
            <a:r>
              <a:rPr lang="en-US" dirty="0" smtClean="0"/>
              <a:t>Signal phrase, “Quote?” (</a:t>
            </a:r>
            <a:r>
              <a:rPr lang="en-US" dirty="0" err="1" smtClean="0"/>
              <a:t>Samoza</a:t>
            </a:r>
            <a:r>
              <a:rPr lang="en-US" dirty="0" smtClean="0"/>
              <a:t> 32).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you are using paraphrase or summary?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 if you are paraphrasing or summarizing, you need to include a parenthetical note to show you took the idea from a source</a:t>
            </a:r>
            <a:endParaRPr lang="en-US" sz="2800" dirty="0"/>
          </a:p>
        </p:txBody>
      </p:sp>
      <p:pic>
        <p:nvPicPr>
          <p:cNvPr id="3076" name="Picture 4" descr="C:\Users\Jennifer\AppData\Local\Microsoft\Windows\Temporary Internet Files\Content.IE5\60FI9OS0\MP900427685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905000"/>
            <a:ext cx="3018781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MLA 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MLA stands for the Modern Language Association, the professional organization for the study of language and literature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MLA Style is a set of guidelines maintained by the MLA that explain how to format documents and cite research in academic work in Humanities disciplines (like English)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answer a few questions about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Follow the link below to complete the interactive exercise . . . . . . </a:t>
            </a:r>
          </a:p>
          <a:p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Works Cited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purpose of the Works Cited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Works Cited page is the bibliography for your essay</a:t>
            </a:r>
          </a:p>
          <a:p>
            <a:r>
              <a:rPr lang="en-US" sz="2800" dirty="0" smtClean="0"/>
              <a:t>It includes detailed information about all of your sources so that your reader could locate them</a:t>
            </a:r>
            <a:endParaRPr lang="en-US" sz="2800" dirty="0"/>
          </a:p>
        </p:txBody>
      </p:sp>
      <p:pic>
        <p:nvPicPr>
          <p:cNvPr id="5123" name="Picture 3" descr="C:\Users\Jennifer\AppData\Local\Microsoft\Windows\Temporary Internet Files\Content.IE5\ORH70YTC\MP900409038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394472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the Works Cited page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Works Cited page is the last page of your essay</a:t>
            </a:r>
          </a:p>
          <a:p>
            <a:r>
              <a:rPr lang="en-US" sz="2800" dirty="0" smtClean="0"/>
              <a:t>At the top of a new page, type Works Cited (centered) and then start your entries on the next line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2286000"/>
            <a:ext cx="35052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Smith 6</a:t>
            </a:r>
          </a:p>
          <a:p>
            <a:pPr algn="r"/>
            <a:endParaRPr lang="en-US" sz="1200" dirty="0"/>
          </a:p>
          <a:p>
            <a:pPr algn="ctr"/>
            <a:r>
              <a:rPr lang="en-US" sz="1200" dirty="0" smtClean="0"/>
              <a:t>Works Cited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Hertsgaard</a:t>
            </a:r>
            <a:r>
              <a:rPr lang="en-US" sz="1200" dirty="0"/>
              <a:t>, Mike.  “On the Front Lines of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Climate </a:t>
            </a:r>
            <a:r>
              <a:rPr lang="en-US" sz="1200" dirty="0"/>
              <a:t>Change.” </a:t>
            </a:r>
            <a:r>
              <a:rPr lang="en-US" sz="1200" i="1" dirty="0"/>
              <a:t>Time</a:t>
            </a:r>
            <a:r>
              <a:rPr lang="en-US" sz="1200" dirty="0"/>
              <a:t>.</a:t>
            </a:r>
            <a:r>
              <a:rPr lang="en-US" sz="1200" i="1" dirty="0"/>
              <a:t>com.</a:t>
            </a:r>
            <a:r>
              <a:rPr lang="en-US" sz="1200" dirty="0"/>
              <a:t> Time Inc., 29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Mar</a:t>
            </a:r>
            <a:r>
              <a:rPr lang="en-US" sz="1200" dirty="0"/>
              <a:t>. </a:t>
            </a:r>
            <a:r>
              <a:rPr lang="en-US" sz="1200" dirty="0" smtClean="0"/>
              <a:t>2007</a:t>
            </a:r>
            <a:r>
              <a:rPr lang="en-US" sz="1200" dirty="0"/>
              <a:t>.  Web.  3 July 2009.  </a:t>
            </a:r>
          </a:p>
          <a:p>
            <a:endParaRPr lang="en-US" sz="1200" dirty="0" smtClean="0"/>
          </a:p>
          <a:p>
            <a:r>
              <a:rPr lang="x-none" sz="1200" smtClean="0"/>
              <a:t>MacEachern</a:t>
            </a:r>
            <a:r>
              <a:rPr lang="x-none" sz="1200"/>
              <a:t>, Diane.  </a:t>
            </a:r>
            <a:r>
              <a:rPr lang="x-none" sz="1200" i="1"/>
              <a:t>Big Green Purse: Use Your </a:t>
            </a:r>
            <a:endParaRPr lang="en-US" sz="1200" i="1" dirty="0" smtClean="0"/>
          </a:p>
          <a:p>
            <a:endParaRPr lang="en-US" sz="1200" i="1" dirty="0"/>
          </a:p>
          <a:p>
            <a:r>
              <a:rPr lang="en-US" sz="1200" i="1" dirty="0" smtClean="0"/>
              <a:t>     </a:t>
            </a:r>
            <a:r>
              <a:rPr lang="x-none" sz="1200" i="1" smtClean="0"/>
              <a:t>Spending </a:t>
            </a:r>
            <a:r>
              <a:rPr lang="x-none" sz="1200" i="1"/>
              <a:t>Power to Create a Cleaner, Greener </a:t>
            </a:r>
            <a:br>
              <a:rPr lang="x-none" sz="1200" i="1"/>
            </a:br>
            <a:endParaRPr lang="en-US" sz="1200" i="1" dirty="0" smtClean="0"/>
          </a:p>
          <a:p>
            <a:r>
              <a:rPr lang="en-US" sz="1200" i="1" dirty="0" smtClean="0"/>
              <a:t>     W</a:t>
            </a:r>
            <a:r>
              <a:rPr lang="x-none" sz="1200" i="1" smtClean="0"/>
              <a:t>orld</a:t>
            </a:r>
            <a:r>
              <a:rPr lang="x-none" sz="1200" i="1"/>
              <a:t>.</a:t>
            </a:r>
            <a:r>
              <a:rPr lang="x-none" sz="1200"/>
              <a:t>  New York: Avery Publishing, 2008. 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     </a:t>
            </a:r>
            <a:r>
              <a:rPr lang="x-none" sz="1200" smtClean="0"/>
              <a:t>Print</a:t>
            </a:r>
            <a:r>
              <a:rPr lang="x-none" sz="1200"/>
              <a:t>.</a:t>
            </a:r>
            <a:endParaRPr lang="en-US" sz="1200" b="1" dirty="0"/>
          </a:p>
          <a:p>
            <a:endParaRPr lang="en-US" sz="1200" dirty="0" smtClean="0"/>
          </a:p>
          <a:p>
            <a:pPr algn="ctr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Cited format for a 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Author Last Name, Author First Name. </a:t>
            </a:r>
            <a:r>
              <a:rPr lang="en-US" sz="2400" i="1" dirty="0" smtClean="0"/>
              <a:t>Title</a:t>
            </a:r>
            <a:r>
              <a:rPr lang="en-US" sz="2400" dirty="0" smtClean="0"/>
              <a:t>. City of </a:t>
            </a:r>
            <a:r>
              <a:rPr lang="en-US" sz="2400" dirty="0" smtClean="0"/>
              <a:t>Publication: </a:t>
            </a:r>
            <a:r>
              <a:rPr lang="en-US" sz="2400" dirty="0" smtClean="0"/>
              <a:t>Publisher, Year. Medium of publication.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err="1" smtClean="0"/>
              <a:t>Samoza</a:t>
            </a:r>
            <a:r>
              <a:rPr lang="en-US" sz="2400" dirty="0" smtClean="0"/>
              <a:t>, Richard. </a:t>
            </a:r>
            <a:r>
              <a:rPr lang="en-US" sz="2400" i="1" dirty="0" smtClean="0"/>
              <a:t>The Real Cost of Fuel</a:t>
            </a:r>
            <a:r>
              <a:rPr lang="en-US" sz="2400" dirty="0" smtClean="0"/>
              <a:t>. New York: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Doubleday, 2009. Print.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791200"/>
            <a:ext cx="4114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Indent all lines after the first line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90600" y="51054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 cited format for an essay from a textbook or anthology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Author Last Name, Author First Name. “Title of Essay.” </a:t>
            </a:r>
            <a:r>
              <a:rPr lang="en-US" sz="2400" i="1" dirty="0" smtClean="0"/>
              <a:t>Title of Book</a:t>
            </a:r>
            <a:r>
              <a:rPr lang="en-US" sz="2400" dirty="0" smtClean="0"/>
              <a:t>. Ed. Editor’s Name. City of </a:t>
            </a:r>
            <a:r>
              <a:rPr lang="en-US" sz="2400" dirty="0" smtClean="0"/>
              <a:t>Publication: </a:t>
            </a:r>
            <a:r>
              <a:rPr lang="en-US" sz="2400" dirty="0" smtClean="0"/>
              <a:t>Publisher, Year. Page Range of Essay. Medium of publication.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Strong, Brenda. “The Politics of Raising Cattle.” </a:t>
            </a:r>
            <a:r>
              <a:rPr lang="en-US" sz="2400" i="1" dirty="0" smtClean="0"/>
              <a:t>The 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     College Reader</a:t>
            </a:r>
            <a:r>
              <a:rPr lang="en-US" sz="2400" dirty="0" smtClean="0"/>
              <a:t>. </a:t>
            </a:r>
            <a:r>
              <a:rPr lang="en-US" sz="2400" smtClean="0"/>
              <a:t>Ed. </a:t>
            </a:r>
            <a:r>
              <a:rPr lang="en-US" sz="2400" dirty="0" smtClean="0"/>
              <a:t>Jerry </a:t>
            </a:r>
            <a:r>
              <a:rPr lang="en-US" sz="2400" dirty="0" err="1" smtClean="0"/>
              <a:t>Romish</a:t>
            </a:r>
            <a:r>
              <a:rPr lang="en-US" sz="2400" dirty="0" smtClean="0"/>
              <a:t>. Boston: Bedford/St.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Martins, 2011. 45-52. Print.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 format for a website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Author (if available). “Title of Article.” </a:t>
            </a:r>
            <a:r>
              <a:rPr lang="en-US" sz="2400" i="1" dirty="0" smtClean="0"/>
              <a:t>Name of Site</a:t>
            </a:r>
            <a:r>
              <a:rPr lang="en-US" sz="2400" dirty="0" smtClean="0"/>
              <a:t>. Name of institution/organization affiliated with the site (sponsor or publisher), date of resource creation (if available). Medium of publication. Date of access.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Greenleaf, Tom. “Looking for Answers.” </a:t>
            </a:r>
            <a:r>
              <a:rPr lang="en-US" sz="2400" i="1" dirty="0" smtClean="0"/>
              <a:t>The Source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United Airlines, 23 Feb 2012. Web. 17 March 2012.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Citing Online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will not be possible to find all of the information for the Works Cited entry on the website</a:t>
            </a:r>
          </a:p>
          <a:p>
            <a:r>
              <a:rPr lang="en-US" dirty="0" smtClean="0"/>
              <a:t>If you can’t find an item (like an author or date), just leave it out</a:t>
            </a:r>
          </a:p>
          <a:p>
            <a:r>
              <a:rPr lang="en-US" dirty="0" smtClean="0"/>
              <a:t>If you are leaving out the publisher or date, use </a:t>
            </a:r>
            <a:r>
              <a:rPr lang="en-US" dirty="0" err="1" smtClean="0"/>
              <a:t>n.p</a:t>
            </a:r>
            <a:r>
              <a:rPr lang="en-US" dirty="0" smtClean="0"/>
              <a:t>. or </a:t>
            </a:r>
            <a:r>
              <a:rPr lang="en-US" dirty="0" err="1" smtClean="0"/>
              <a:t>n.d</a:t>
            </a:r>
            <a:r>
              <a:rPr lang="en-US" dirty="0" smtClean="0"/>
              <a:t>. where the publisher/date should go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decide what order to put the entries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entries go in alphabetical order by author’s last name</a:t>
            </a:r>
          </a:p>
          <a:p>
            <a:r>
              <a:rPr lang="en-US" sz="2800" dirty="0" smtClean="0"/>
              <a:t>If you have a source without an author, start with the title and alphabetize the entry based on the first letter of the title</a:t>
            </a:r>
            <a:endParaRPr lang="en-US" sz="2800" dirty="0"/>
          </a:p>
        </p:txBody>
      </p:sp>
      <p:pic>
        <p:nvPicPr>
          <p:cNvPr id="6147" name="Picture 3" descr="C:\Users\Jennifer\AppData\Local\Microsoft\Windows\Temporary Internet Files\Content.IE5\60FI9OS0\MP900401131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057400"/>
            <a:ext cx="3190439" cy="39890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answer a few questions about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Follow the link below to complete the interactive exercise . . . . . . </a:t>
            </a:r>
          </a:p>
          <a:p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MLA 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having a standard way to set up documents and cite sources, scholars are better able to share research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Using MLA Style correctly gives you credibility as a student because it shows you are able to participate in larger scholarly conversations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new information have you learned about online research?</a:t>
            </a:r>
          </a:p>
          <a:p>
            <a:r>
              <a:rPr lang="en-US" sz="2800" dirty="0" smtClean="0"/>
              <a:t>Which resources and strategies do you think will be most helpful?</a:t>
            </a:r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can I find information about MLA Style?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 textbooks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Online resources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www.owl.english.purdue.edu</a:t>
            </a:r>
            <a:endParaRPr lang="en-US" sz="27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www.mla.org/style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800" i="1" dirty="0" smtClean="0"/>
              <a:t>The MLA Handbook for Writers of Research Papers</a:t>
            </a:r>
            <a:endParaRPr lang="en-US" sz="2800" i="1" dirty="0"/>
          </a:p>
        </p:txBody>
      </p:sp>
      <p:pic>
        <p:nvPicPr>
          <p:cNvPr id="4100" name="Picture 4" descr="C:\Users\Jennifer\AppData\Local\Microsoft\Windows\Temporary Internet Files\Content.IE5\TAOMDZ6I\MP90043952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3396627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MLA Style the only way to cite 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No: MLA Style is the standard format for Humanities disciplines, but other academic areas have their own documentation styles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Other examples:</a:t>
            </a:r>
          </a:p>
          <a:p>
            <a:pPr marL="630936" lvl="2" indent="-256032"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APA (American Psychological Association) for Social Science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AMA (American Medical Association) for Medicine, Health, and Biological Sciences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Have you used MLA style before to document sources in an essay?</a:t>
            </a:r>
          </a:p>
          <a:p>
            <a:r>
              <a:rPr lang="en-US" sz="2800" dirty="0" smtClean="0"/>
              <a:t>What other documentation styles have you used before?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entire document should be double spaced with no extra spaces between paragraphs</a:t>
            </a:r>
          </a:p>
          <a:p>
            <a:r>
              <a:rPr lang="en-US" sz="2800" dirty="0" smtClean="0"/>
              <a:t>Don’t forget to check your settings – the default in Word is not always correct</a:t>
            </a:r>
            <a:endParaRPr lang="en-US" sz="2800" dirty="0"/>
          </a:p>
        </p:txBody>
      </p:sp>
      <p:pic>
        <p:nvPicPr>
          <p:cNvPr id="1027" name="Picture 3" descr="C:\Program Files (x86)\Microsoft Office\MEDIA\CAGCAT10\j0195384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286000"/>
            <a:ext cx="3368273" cy="3438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is no need for a title page when using MLA style</a:t>
            </a:r>
          </a:p>
          <a:p>
            <a:r>
              <a:rPr lang="en-US" sz="2800" dirty="0" smtClean="0"/>
              <a:t>The heading gives all of the information needed to identify your essay</a:t>
            </a:r>
          </a:p>
          <a:p>
            <a:r>
              <a:rPr lang="en-US" sz="2800" dirty="0" smtClean="0"/>
              <a:t>The heading appears on the top left and on page 1 only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heading includes (in this order, one item on each line):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Your name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Your instructor’s name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class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date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426</TotalTime>
  <Words>1188</Words>
  <Application>Microsoft Office PowerPoint</Application>
  <PresentationFormat>On-screen Show (4:3)</PresentationFormat>
  <Paragraphs>151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Urban</vt:lpstr>
      <vt:lpstr>MLA Style 1: The Basics</vt:lpstr>
      <vt:lpstr>What is MLA Style?</vt:lpstr>
      <vt:lpstr>What is the Purpose of MLA Style?</vt:lpstr>
      <vt:lpstr>Where can I find information about MLA Style?</vt:lpstr>
      <vt:lpstr>Is MLA Style the only way to cite sources?</vt:lpstr>
      <vt:lpstr>Reflection: Stop here for a moment to answer a few questions:</vt:lpstr>
      <vt:lpstr>Document Setup</vt:lpstr>
      <vt:lpstr>Spacing</vt:lpstr>
      <vt:lpstr>Heading</vt:lpstr>
      <vt:lpstr>Example of MLA Style Heading</vt:lpstr>
      <vt:lpstr>Page Numbering</vt:lpstr>
      <vt:lpstr>Margins and Font</vt:lpstr>
      <vt:lpstr>Check for understanding: Stop here to answer a few questions about what you just learned</vt:lpstr>
      <vt:lpstr>Parenthetical Notes</vt:lpstr>
      <vt:lpstr>Why use parenthetical notes?</vt:lpstr>
      <vt:lpstr>What should be included in a parenthetical note?</vt:lpstr>
      <vt:lpstr>Do parenthetical notes follow the same format every time?</vt:lpstr>
      <vt:lpstr>Where does the punctuation go?</vt:lpstr>
      <vt:lpstr>What if you are using paraphrase or summary?</vt:lpstr>
      <vt:lpstr>Check for understanding: Stop here to answer a few questions about what you just learned</vt:lpstr>
      <vt:lpstr>The Works Cited Page</vt:lpstr>
      <vt:lpstr>What is the purpose of the Works Cited page?</vt:lpstr>
      <vt:lpstr>Where does the Works Cited page go?</vt:lpstr>
      <vt:lpstr>Works Cited format for a book</vt:lpstr>
      <vt:lpstr>Works cited format for an essay from a textbook or anthology</vt:lpstr>
      <vt:lpstr>Works Cited format for a website</vt:lpstr>
      <vt:lpstr>Citing Online Sources</vt:lpstr>
      <vt:lpstr>How do I decide what order to put the entries in?</vt:lpstr>
      <vt:lpstr>Check for understanding: Stop here to answer a few questions about what you just learned</vt:lpstr>
      <vt:lpstr>Reflection: Stop here for a moment to answer a few questions: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MLA Style 1: The Basics</dc:title>
  <dc:creator>Jennifer</dc:creator>
  <cp:lastModifiedBy>martin_j</cp:lastModifiedBy>
  <cp:revision>41</cp:revision>
  <dcterms:created xsi:type="dcterms:W3CDTF">2012-03-17T23:10:35Z</dcterms:created>
  <dcterms:modified xsi:type="dcterms:W3CDTF">2012-11-05T23:41:28Z</dcterms:modified>
</cp:coreProperties>
</file>