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61" r:id="rId5"/>
    <p:sldId id="271" r:id="rId6"/>
    <p:sldId id="260" r:id="rId7"/>
    <p:sldId id="268" r:id="rId8"/>
    <p:sldId id="267" r:id="rId9"/>
    <p:sldId id="266" r:id="rId10"/>
    <p:sldId id="27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3137-6121-431F-9432-FDFBD382EB18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8707-2660-4D6E-87BE-8C419E1F4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MLA </a:t>
            </a:r>
            <a:r>
              <a:rPr lang="en-US" b="1" dirty="0"/>
              <a:t>Style II </a:t>
            </a:r>
            <a:br>
              <a:rPr lang="en-US" b="1" dirty="0"/>
            </a:br>
            <a:r>
              <a:rPr lang="en-US" b="1" dirty="0"/>
              <a:t>Advanced Quoting and Citing Techniques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Pierre Sierra says, “A few . . . concepts can help [you] quote and cite sources well” (</a:t>
            </a:r>
            <a:r>
              <a:rPr lang="en-US" sz="7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qtd</a:t>
            </a:r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in Foster).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0292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86000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Let’s read that again!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When you quote a passage that already contains a “quotation,” change the double quotes in the original text “to single quotes in your own ‘quotation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.’”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934200" y="5105400"/>
            <a:ext cx="1828800" cy="609600"/>
          </a:xfrm>
          <a:prstGeom prst="wedgeEllipseCallout">
            <a:avLst>
              <a:gd name="adj1" fmla="val -55511"/>
              <a:gd name="adj2" fmla="val 43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Got it!</a:t>
            </a:r>
            <a:endParaRPr 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2578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ord 5"/>
          <p:cNvSpPr/>
          <p:nvPr/>
        </p:nvSpPr>
        <p:spPr>
          <a:xfrm rot="6297470">
            <a:off x="2545001" y="4383536"/>
            <a:ext cx="3128224" cy="2938371"/>
          </a:xfrm>
          <a:prstGeom prst="chord">
            <a:avLst>
              <a:gd name="adj1" fmla="val 2700000"/>
              <a:gd name="adj2" fmla="val 1562389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209800" y="4800600"/>
            <a:ext cx="4572000" cy="2057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895600"/>
            <a:ext cx="2133600" cy="203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3581400" y="228600"/>
            <a:ext cx="5410200" cy="2362200"/>
          </a:xfrm>
          <a:prstGeom prst="wedgeEllipseCallout">
            <a:avLst>
              <a:gd name="adj1" fmla="val -29087"/>
              <a:gd name="adj2" fmla="val 74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The handout and exercises will help you </a:t>
            </a:r>
            <a:r>
              <a:rPr lang="en-US" sz="2800" b="1" dirty="0" smtClean="0">
                <a:solidFill>
                  <a:schemeClr val="tx1"/>
                </a:solidFill>
              </a:rPr>
              <a:t> to </a:t>
            </a:r>
            <a:r>
              <a:rPr lang="en-US" sz="2800" b="1" dirty="0" smtClean="0">
                <a:solidFill>
                  <a:schemeClr val="tx1"/>
                </a:solidFill>
              </a:rPr>
              <a:t>master these quoting and citing </a:t>
            </a:r>
            <a:r>
              <a:rPr lang="en-US" sz="2800" b="1" dirty="0" smtClean="0">
                <a:solidFill>
                  <a:schemeClr val="tx1"/>
                </a:solidFill>
              </a:rPr>
              <a:t>techniques!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863283">
            <a:off x="1600200" y="5791200"/>
            <a:ext cx="914400" cy="87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76600"/>
            <a:ext cx="5105400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sz="6000" b="1" dirty="0" smtClean="0"/>
              <a:t> ELLIPSIS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“If you want to delete words from a quote, replace the words with three . . . dots.”</a:t>
            </a:r>
            <a:endParaRPr lang="en-US" sz="4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01322">
            <a:off x="223599" y="303340"/>
            <a:ext cx="2661384" cy="254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0292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/>
              <a:t>SQUARE BRACKETS</a:t>
            </a: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“If you want to add your own words inside a quote, use [square] brackets around the words you insert.”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2578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QUOTED </a:t>
            </a:r>
            <a:r>
              <a:rPr lang="en-US" sz="5400" b="1" dirty="0" smtClean="0"/>
              <a:t>IN</a:t>
            </a:r>
            <a:br>
              <a:rPr lang="en-US" sz="5400" b="1" dirty="0" smtClean="0"/>
            </a:br>
            <a:r>
              <a:rPr lang="en-US" sz="5400" b="1" dirty="0" smtClean="0"/>
              <a:t>(</a:t>
            </a:r>
            <a:r>
              <a:rPr lang="en-US" sz="5400" b="1" dirty="0" err="1" smtClean="0"/>
              <a:t>qtd</a:t>
            </a:r>
            <a:r>
              <a:rPr lang="en-US" sz="5400" b="1" dirty="0" smtClean="0"/>
              <a:t>. in)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“If you want to use a remark that your source quoted, add a citation like this” (</a:t>
            </a:r>
            <a:r>
              <a:rPr lang="en-US" sz="7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qtd</a:t>
            </a:r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in Foster).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304800"/>
            <a:ext cx="279201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0292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INTEGRATED  </a:t>
            </a:r>
            <a:br>
              <a:rPr lang="en-US" sz="4800" b="1" dirty="0" smtClean="0"/>
            </a:br>
            <a:r>
              <a:rPr lang="en-US" sz="4800" b="1" dirty="0" smtClean="0"/>
              <a:t>QUOTES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You can blend just a portion of a quote right “into your  own sentence.”</a:t>
            </a:r>
            <a:endParaRPr lang="en-US" sz="5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304800"/>
            <a:ext cx="279201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1816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/>
              <a:t>SIGNAL PHRASES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 fontScale="62500" lnSpcReduction="20000"/>
          </a:bodyPr>
          <a:lstStyle/>
          <a:p>
            <a:pPr algn="l"/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Says Pierre Sierra, president of the MLA Hiking Association, “Add an author’s credentials to signal phrases!”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192094">
            <a:off x="-38821" y="747932"/>
            <a:ext cx="2299099" cy="21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4102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/>
              <a:t>SIGNAL PHRASES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 fontScale="62500" lnSpcReduction="20000"/>
          </a:bodyPr>
          <a:lstStyle/>
          <a:p>
            <a:pPr algn="l"/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Sierra contends that a signal phrase can also preview </a:t>
            </a:r>
            <a:r>
              <a:rPr lang="en-US" sz="7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content of a quote: “It’s nice for your reader to know what to expect,” he says.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192094">
            <a:off x="-38821" y="747932"/>
            <a:ext cx="2299099" cy="21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BLOCK FORMAT </a:t>
            </a:r>
            <a:br>
              <a:rPr lang="en-US" sz="4900" b="1" dirty="0" smtClean="0"/>
            </a:br>
            <a:r>
              <a:rPr lang="en-US" sz="4900" b="1" dirty="0" smtClean="0"/>
              <a:t>FOR LONG QUOTES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quote will exceed four lines of type on your page, then you need to use the block format, says one expert: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 not use quotation marks. 			Double-space, please. And       		indent 10 spaces—two tabs— 			from the left margin. (Sierra)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192094">
            <a:off x="-38821" y="747932"/>
            <a:ext cx="2299099" cy="21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8382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685800" y="152400"/>
            <a:ext cx="7543800" cy="259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696200" cy="2209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QUOTE-WITHIN-A-QUOTE</a:t>
            </a:r>
            <a:r>
              <a:rPr lang="en-US" sz="5400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429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When you quote a passage that already contains a “quotation,” change the double quotes in the original text “to single quotes in your own ‘quotation.’”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95920">
            <a:off x="-3433" y="1382898"/>
            <a:ext cx="1808576" cy="172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752600"/>
            <a:ext cx="1276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62656 -0.0053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243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MLA Style II  Advanced Quoting and Citing Techniques </vt:lpstr>
      <vt:lpstr>  ELLIPSIS</vt:lpstr>
      <vt:lpstr> SQUARE BRACKETS </vt:lpstr>
      <vt:lpstr>QUOTED IN (qtd. in)</vt:lpstr>
      <vt:lpstr>INTEGRATED   QUOTES</vt:lpstr>
      <vt:lpstr> SIGNAL PHRASES  </vt:lpstr>
      <vt:lpstr> SIGNAL PHRASES  </vt:lpstr>
      <vt:lpstr> BLOCK FORMAT  FOR LONG QUOTES </vt:lpstr>
      <vt:lpstr> QUOTE-WITHIN-A-QUOTE  </vt:lpstr>
      <vt:lpstr> Let’s read that again! 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 Style II  Advanced Quoting and Citing Techniques </dc:title>
  <dc:creator>Authorized User</dc:creator>
  <cp:lastModifiedBy>gurnee_k</cp:lastModifiedBy>
  <cp:revision>52</cp:revision>
  <dcterms:created xsi:type="dcterms:W3CDTF">2009-10-02T03:54:22Z</dcterms:created>
  <dcterms:modified xsi:type="dcterms:W3CDTF">2009-10-02T21:30:12Z</dcterms:modified>
</cp:coreProperties>
</file>