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4" r:id="rId17"/>
    <p:sldId id="272" r:id="rId18"/>
    <p:sldId id="263" r:id="rId19"/>
    <p:sldId id="273" r:id="rId20"/>
    <p:sldId id="275" r:id="rId21"/>
    <p:sldId id="276" r:id="rId22"/>
    <p:sldId id="278" r:id="rId23"/>
    <p:sldId id="277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29" autoAdjust="0"/>
  </p:normalViewPr>
  <p:slideViewPr>
    <p:cSldViewPr>
      <p:cViewPr varScale="1">
        <p:scale>
          <a:sx n="103" d="100"/>
          <a:sy n="103" d="100"/>
        </p:scale>
        <p:origin x="-2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" y="948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CE563085-241F-4A50-A6AF-28D24AC4FF14}" type="datetimeFigureOut">
              <a:rPr lang="en-US" smtClean="0"/>
              <a:t>5/11/2012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F1E21A4-ED8A-4426-B922-93598C8AB3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3085-241F-4A50-A6AF-28D24AC4FF14}" type="datetimeFigureOut">
              <a:rPr lang="en-US" smtClean="0"/>
              <a:t>5/11/2012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21A4-ED8A-4426-B922-93598C8AB3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3085-241F-4A50-A6AF-28D24AC4FF14}" type="datetimeFigureOut">
              <a:rPr lang="en-US" smtClean="0"/>
              <a:t>5/11/2012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21A4-ED8A-4426-B922-93598C8AB3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3085-241F-4A50-A6AF-28D24AC4FF14}" type="datetimeFigureOut">
              <a:rPr lang="en-US" smtClean="0"/>
              <a:t>5/11/2012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21A4-ED8A-4426-B922-93598C8AB3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3085-241F-4A50-A6AF-28D24AC4FF14}" type="datetimeFigureOut">
              <a:rPr lang="en-US" smtClean="0"/>
              <a:t>5/11/2012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21A4-ED8A-4426-B922-93598C8AB3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3085-241F-4A50-A6AF-28D24AC4FF14}" type="datetimeFigureOut">
              <a:rPr lang="en-US" smtClean="0"/>
              <a:t>5/11/2012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21A4-ED8A-4426-B922-93598C8AB3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E563085-241F-4A50-A6AF-28D24AC4FF14}" type="datetimeFigureOut">
              <a:rPr lang="en-US" smtClean="0"/>
              <a:t>5/11/2012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F1E21A4-ED8A-4426-B922-93598C8AB30A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CE563085-241F-4A50-A6AF-28D24AC4FF14}" type="datetimeFigureOut">
              <a:rPr lang="en-US" smtClean="0"/>
              <a:t>5/11/2012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3F1E21A4-ED8A-4426-B922-93598C8AB3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3085-241F-4A50-A6AF-28D24AC4FF14}" type="datetimeFigureOut">
              <a:rPr lang="en-US" smtClean="0"/>
              <a:t>5/11/2012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21A4-ED8A-4426-B922-93598C8AB3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3085-241F-4A50-A6AF-28D24AC4FF14}" type="datetimeFigureOut">
              <a:rPr lang="en-US" smtClean="0"/>
              <a:t>5/11/2012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21A4-ED8A-4426-B922-93598C8AB3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3085-241F-4A50-A6AF-28D24AC4FF14}" type="datetimeFigureOut">
              <a:rPr lang="en-US" smtClean="0"/>
              <a:t>5/11/2012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E21A4-ED8A-4426-B922-93598C8AB3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E563085-241F-4A50-A6AF-28D24AC4FF14}" type="datetimeFigureOut">
              <a:rPr lang="en-US" smtClean="0"/>
              <a:t>5/11/2012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3F1E21A4-ED8A-4426-B922-93598C8AB30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Online Research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 of Online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u="sng" dirty="0" err="1" smtClean="0"/>
              <a:t>Proquest</a:t>
            </a:r>
            <a:r>
              <a:rPr lang="en-US" sz="2800" u="sng" dirty="0" smtClean="0"/>
              <a:t> Direct</a:t>
            </a:r>
            <a:r>
              <a:rPr lang="en-US" sz="2800" dirty="0" smtClean="0"/>
              <a:t>: Includes </a:t>
            </a:r>
            <a:r>
              <a:rPr lang="en-US" sz="2600" dirty="0" smtClean="0">
                <a:solidFill>
                  <a:schemeClr val="tx1"/>
                </a:solidFill>
              </a:rPr>
              <a:t>more than 10,000 magazines, journals and newspapers – helpful for most researc</a:t>
            </a:r>
            <a:r>
              <a:rPr lang="en-US" sz="2600" dirty="0" smtClean="0"/>
              <a:t>h projects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2800" u="sng" dirty="0" smtClean="0"/>
              <a:t>CQ Researcher</a:t>
            </a:r>
            <a:r>
              <a:rPr lang="en-US" sz="2800" dirty="0" smtClean="0"/>
              <a:t>: H</a:t>
            </a:r>
            <a:r>
              <a:rPr lang="en-US" dirty="0" smtClean="0"/>
              <a:t>ighly-respected current-events resource on topics ranging from social and teen issues to education, environment, and science</a:t>
            </a:r>
            <a:endParaRPr lang="en-US" sz="2800" dirty="0" smtClean="0"/>
          </a:p>
          <a:p>
            <a:r>
              <a:rPr lang="en-US" u="sng" dirty="0" smtClean="0"/>
              <a:t>Daily Life Through History</a:t>
            </a:r>
            <a:r>
              <a:rPr lang="en-US" dirty="0" smtClean="0"/>
              <a:t>: Comprehensive, cross-disciplinary resource that supports history, social studies, English, and language students; gives life to history and context to current events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Access Online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get started with one of the library’s online databases, go to the library website: www.canyons.edu/library</a:t>
            </a:r>
          </a:p>
          <a:p>
            <a:r>
              <a:rPr lang="en-US" dirty="0" smtClean="0"/>
              <a:t>Go to the “Research Here” menu at the top of the page and select “Online Databases” </a:t>
            </a:r>
          </a:p>
          <a:p>
            <a:r>
              <a:rPr lang="en-US" dirty="0" smtClean="0"/>
              <a:t>Select the database you’d like to use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On-campus, no password is needed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Off-campus you will need a password (contact the reference desk at 661-362-3358 or 661-362-3362 for off-campus access to these databases)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Another way to do online research is to search for sources using the internet</a:t>
            </a:r>
          </a:p>
          <a:p>
            <a:r>
              <a:rPr lang="en-US" sz="2800" dirty="0" smtClean="0"/>
              <a:t>There is a lot of good information available this way, but you do need to be more careful to evaluate the sources you find</a:t>
            </a:r>
          </a:p>
          <a:p>
            <a:endParaRPr lang="en-US" sz="2800" dirty="0"/>
          </a:p>
        </p:txBody>
      </p:sp>
      <p:pic>
        <p:nvPicPr>
          <p:cNvPr id="5123" name="Picture 3" descr="C:\Users\Jennifer\AppData\Local\Microsoft\Windows\Temporary Internet Files\Content.IE5\60FI9OS0\MC900156993[1]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2286000"/>
            <a:ext cx="3427810" cy="33890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Engines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 smtClean="0"/>
              <a:t>One way to get started with internet research is to use a search engine:</a:t>
            </a:r>
          </a:p>
          <a:p>
            <a:r>
              <a:rPr lang="en-US" sz="2400" dirty="0" smtClean="0"/>
              <a:t>Google: www.google.com</a:t>
            </a:r>
          </a:p>
          <a:p>
            <a:r>
              <a:rPr lang="en-US" sz="2400" dirty="0" smtClean="0"/>
              <a:t>Yahoo: www.yahoo.com</a:t>
            </a:r>
          </a:p>
          <a:p>
            <a:r>
              <a:rPr lang="en-US" sz="2400" dirty="0" smtClean="0"/>
              <a:t>Bing: www.bing.com</a:t>
            </a:r>
            <a:endParaRPr lang="en-US" sz="2400" dirty="0"/>
          </a:p>
        </p:txBody>
      </p:sp>
      <p:pic>
        <p:nvPicPr>
          <p:cNvPr id="6146" name="Picture 2" descr="C:\Users\Jennifer\AppData\Local\Microsoft\Windows\Temporary Internet Files\Content.IE5\60FI9OS0\MP900402221[1]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2286000"/>
            <a:ext cx="4345707" cy="34874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2672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You can also use sites that are more specialized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Internet Public Library (sources screened by librarians): www.ipl.org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Google Scholar (scholarly sources only): www.scholar.google.com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7170" name="Picture 2" descr="C:\Users\Jennifer\AppData\Local\Microsoft\Windows\Temporary Internet Files\Content.IE5\TAOMDZ6I\MC900431643[1]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2286000"/>
            <a:ext cx="3331368" cy="33313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Wikipedia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 smtClean="0"/>
              <a:t>Wikipedia should be used with caution (if at all) in academic papers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Anyone can edit the pages, which brings reliability into question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Wikipedia itself encourages readers to verify information before using it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8198" name="Picture 6" descr="C:\Users\Jennifer\AppData\Local\Microsoft\Windows\Temporary Internet Files\Content.IE5\PBKJGVDA\MP900341715[1]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1828800"/>
            <a:ext cx="3001471" cy="42076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To decide which resource(s) to use, consider: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The assignment – your professor may require certain types of sources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The subject – there may be a specialized resource available 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9219" name="Picture 3" descr="C:\Users\Jennifer\AppData\Local\Microsoft\Windows\Temporary Internet Files\Content.IE5\PBKJGVDA\MC900363872[1]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2667000"/>
            <a:ext cx="3680123" cy="27176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Check for understanding: Stop here to answer a few questions about what you just learned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Follow the link below to complete the interactive exercise . . . . . . </a:t>
            </a:r>
          </a:p>
          <a:p>
            <a:endParaRPr lang="en-US" dirty="0" smtClean="0"/>
          </a:p>
          <a:p>
            <a:pPr algn="r">
              <a:buNone/>
            </a:pPr>
            <a:endParaRPr lang="en-US" dirty="0"/>
          </a:p>
        </p:txBody>
      </p:sp>
      <p:pic>
        <p:nvPicPr>
          <p:cNvPr id="6146" name="Picture 2" descr="C:\Users\Jennifer\AppData\Local\Microsoft\Windows\Temporary Internet Files\Content.IE5\TAOMDZ6I\MC900432551[1]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431" y="2819400"/>
            <a:ext cx="3200400" cy="3200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Search Strategies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Narrowing a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Sometimes topics need to be narrowed (made more specific) before you can begin searching for sources</a:t>
            </a:r>
          </a:p>
          <a:p>
            <a:r>
              <a:rPr lang="en-US" sz="2800" dirty="0" smtClean="0"/>
              <a:t>By narrowing a topic, you get more focused research that will be more helpful as you start writing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Examples:</a:t>
            </a:r>
          </a:p>
          <a:p>
            <a:pPr lvl="1">
              <a:buNone/>
            </a:pPr>
            <a:r>
              <a:rPr lang="en-US" sz="2700" dirty="0" smtClean="0">
                <a:solidFill>
                  <a:schemeClr val="tx1"/>
                </a:solidFill>
              </a:rPr>
              <a:t>Too broad: education</a:t>
            </a:r>
          </a:p>
          <a:p>
            <a:pPr lvl="1">
              <a:buNone/>
            </a:pPr>
            <a:r>
              <a:rPr lang="en-US" sz="2700" dirty="0" smtClean="0">
                <a:solidFill>
                  <a:schemeClr val="tx1"/>
                </a:solidFill>
              </a:rPr>
              <a:t>Narrowed: bilingual education in California</a:t>
            </a:r>
          </a:p>
          <a:p>
            <a:pPr>
              <a:buNone/>
            </a:pPr>
            <a:endParaRPr lang="en-US" sz="2800" dirty="0" smtClean="0"/>
          </a:p>
          <a:p>
            <a:pPr lvl="1">
              <a:buNone/>
            </a:pPr>
            <a:r>
              <a:rPr lang="en-US" sz="2700" dirty="0" smtClean="0">
                <a:solidFill>
                  <a:schemeClr val="tx1"/>
                </a:solidFill>
              </a:rPr>
              <a:t>Too broad: biology</a:t>
            </a:r>
          </a:p>
          <a:p>
            <a:pPr lvl="1">
              <a:buNone/>
            </a:pPr>
            <a:r>
              <a:rPr lang="en-US" sz="2700" dirty="0" smtClean="0">
                <a:solidFill>
                  <a:schemeClr val="tx1"/>
                </a:solidFill>
              </a:rPr>
              <a:t>Narrowed: the effects of climate change on the arctic biosphere</a:t>
            </a:r>
            <a:endParaRPr lang="en-US" sz="27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It used to be that doing research involved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Going to a library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Using a card catalog to locate sources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Finding books or back issues of newspapers or magazines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Making photocopies of the sources you plan to use</a:t>
            </a:r>
          </a:p>
          <a:p>
            <a:pPr lvl="1"/>
            <a:endParaRPr lang="en-US" dirty="0"/>
          </a:p>
        </p:txBody>
      </p:sp>
      <p:pic>
        <p:nvPicPr>
          <p:cNvPr id="1026" name="Picture 2" descr="C:\Users\Jennifer\AppData\Local\Microsoft\Windows\Temporary Internet Files\Content.IE5\ORH70YTC\MP900442208[1]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58846" y="2249488"/>
            <a:ext cx="3017308" cy="45259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Keywords are significant or descriptive words used as a reference point for finding other words or information</a:t>
            </a:r>
          </a:p>
          <a:p>
            <a:r>
              <a:rPr lang="en-US" sz="2800" dirty="0" smtClean="0"/>
              <a:t>Often, searches begin by entering keywords into a search engine or database</a:t>
            </a:r>
          </a:p>
          <a:p>
            <a:r>
              <a:rPr lang="en-US" dirty="0" smtClean="0"/>
              <a:t>The search engine or database locates all sources that contain that word (or words)</a:t>
            </a:r>
          </a:p>
          <a:p>
            <a:r>
              <a:rPr lang="en-US" dirty="0" smtClean="0"/>
              <a:t>This is a broad search strategy, but it often retrieves too many results, not all of which are relevant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Subject Searches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Subject searches are more precise than keyword searches because they look beyond words in the title and abstract and look at the subject the article is filed under</a:t>
            </a:r>
          </a:p>
        </p:txBody>
      </p:sp>
      <p:pic>
        <p:nvPicPr>
          <p:cNvPr id="10242" name="Picture 2" descr="C:\Users\Jennifer\AppData\Local\Microsoft\Windows\Temporary Internet Files\Content.IE5\ORH70YTC\MP900409031[1]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2209800"/>
            <a:ext cx="4038600" cy="4038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Subject Searches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 </a:t>
            </a:r>
            <a:r>
              <a:rPr lang="en-US" sz="2800" dirty="0" err="1" smtClean="0"/>
              <a:t>Proquest</a:t>
            </a:r>
            <a:r>
              <a:rPr lang="en-US" sz="2800" dirty="0" smtClean="0"/>
              <a:t> Direct: 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Choose the Advanced Search option then SU from the pull-down menu before you search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If you started with a keyword search and found a helpful article, look for the hyperlinked subject (after the article in the Indexing Details) and click on it</a:t>
            </a:r>
          </a:p>
          <a:p>
            <a:r>
              <a:rPr lang="en-US" dirty="0" smtClean="0"/>
              <a:t>In search engines, look for “search by subject” options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Boolean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Boolean operators are words that search engines and databases recognize as ways to limit or expand searches</a:t>
            </a:r>
          </a:p>
          <a:p>
            <a:r>
              <a:rPr lang="en-US" dirty="0" smtClean="0"/>
              <a:t>Common Boolean operators include: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AND (finds results that include both terms)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OR  (finds results that include either term)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NOT (excludes results from the term the follows)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Check for understanding: Stop here to answer a few questions about what you just learned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Follow the link below to complete the interactive exercise . . . . . . </a:t>
            </a:r>
          </a:p>
          <a:p>
            <a:endParaRPr lang="en-US" dirty="0" smtClean="0"/>
          </a:p>
          <a:p>
            <a:pPr algn="r">
              <a:buNone/>
            </a:pPr>
            <a:endParaRPr lang="en-US" dirty="0"/>
          </a:p>
        </p:txBody>
      </p:sp>
      <p:pic>
        <p:nvPicPr>
          <p:cNvPr id="6146" name="Picture 2" descr="C:\Users\Jennifer\AppData\Local\Microsoft\Windows\Temporary Internet Files\Content.IE5\TAOMDZ6I\MC900432551[1]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431" y="2819400"/>
            <a:ext cx="3200400" cy="3200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Yo</a:t>
            </a:r>
            <a:r>
              <a:rPr lang="en-US" dirty="0" smtClean="0"/>
              <a:t>u have completed Step 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5"/>
            <a:ext cx="4038600" cy="2779776"/>
          </a:xfrm>
        </p:spPr>
        <p:txBody>
          <a:bodyPr>
            <a:noAutofit/>
          </a:bodyPr>
          <a:lstStyle/>
          <a:p>
            <a:r>
              <a:rPr lang="en-US" sz="2400" dirty="0" smtClean="0"/>
              <a:t>Please complete the handouts and review your work with a tutor</a:t>
            </a:r>
            <a:endParaRPr lang="en-US" sz="2400" dirty="0"/>
          </a:p>
        </p:txBody>
      </p:sp>
      <p:pic>
        <p:nvPicPr>
          <p:cNvPr id="3080" name="Picture 8" descr="C:\Users\Jennifer\AppData\Local\Microsoft\Windows\Temporary Internet Files\Content.IE5\60FI9OS0\MC900433868[1]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438400"/>
            <a:ext cx="3374231" cy="33742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Reflection: Stop here for a moment to answer a few questions: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What new information have you learned about online research?</a:t>
            </a:r>
          </a:p>
          <a:p>
            <a:r>
              <a:rPr lang="en-US" sz="2800" dirty="0" smtClean="0"/>
              <a:t>Which resources and strategies do you think will be most helpful?</a:t>
            </a:r>
            <a:endParaRPr lang="en-US" sz="2400" dirty="0"/>
          </a:p>
        </p:txBody>
      </p:sp>
      <p:pic>
        <p:nvPicPr>
          <p:cNvPr id="3080" name="Picture 8" descr="C:\Users\Jennifer\AppData\Local\Microsoft\Windows\Temporary Internet Files\Content.IE5\60FI9OS0\MC900433868[1]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438400"/>
            <a:ext cx="3374231" cy="33742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8131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Today, most research involves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Online databases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Internet searches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Electronic copies of sources</a:t>
            </a:r>
          </a:p>
          <a:p>
            <a:r>
              <a:rPr lang="en-US" sz="2500" dirty="0" smtClean="0"/>
              <a:t>You may or may not need to physically go to the library</a:t>
            </a:r>
            <a:endParaRPr lang="en-US" sz="2500" dirty="0">
              <a:solidFill>
                <a:schemeClr val="tx1"/>
              </a:solidFill>
            </a:endParaRPr>
          </a:p>
        </p:txBody>
      </p:sp>
      <p:pic>
        <p:nvPicPr>
          <p:cNvPr id="2052" name="Picture 4" descr="C:\Users\Jennifer\AppData\Local\Microsoft\Windows\Temporary Internet Files\Content.IE5\ORH70YTC\MP900444425[1]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57067" y="2249488"/>
            <a:ext cx="3020866" cy="45259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Online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 smtClean="0"/>
              <a:t>Online research can be c</a:t>
            </a:r>
            <a:r>
              <a:rPr lang="en-US" sz="2800" dirty="0" smtClean="0">
                <a:solidFill>
                  <a:schemeClr val="tx1"/>
                </a:solidFill>
              </a:rPr>
              <a:t>onvenient and quick</a:t>
            </a:r>
          </a:p>
          <a:p>
            <a:r>
              <a:rPr lang="en-US" sz="2800" dirty="0" smtClean="0"/>
              <a:t>It also provides a large quantity of diverse sources – you are not limited to the holdings of just one library</a:t>
            </a:r>
            <a:endParaRPr lang="en-US" sz="2800" dirty="0"/>
          </a:p>
        </p:txBody>
      </p:sp>
      <p:pic>
        <p:nvPicPr>
          <p:cNvPr id="3074" name="Picture 2" descr="C:\Program Files (x86)\Microsoft Office\MEDIA\CAGCAT10\j0234657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7698" y="2198946"/>
            <a:ext cx="3612437" cy="35160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Online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At the same time, the volume of information available can be overwhelming</a:t>
            </a:r>
          </a:p>
          <a:p>
            <a:r>
              <a:rPr lang="en-US" sz="2800" dirty="0" smtClean="0"/>
              <a:t>Not all of the information online is reliable, so evaluation of sources is vital</a:t>
            </a:r>
            <a:endParaRPr lang="en-US" sz="2800" dirty="0"/>
          </a:p>
        </p:txBody>
      </p:sp>
      <p:pic>
        <p:nvPicPr>
          <p:cNvPr id="4098" name="Picture 2" descr="C:\Users\Jennifer\AppData\Local\Microsoft\Windows\Temporary Internet Files\Content.IE5\TAOMDZ6I\MP900422184[1]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2667000"/>
            <a:ext cx="4102517" cy="27339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Reflection: Stop here for a moment to answer a few questions: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When you do research, how do you usually begin?</a:t>
            </a:r>
          </a:p>
          <a:p>
            <a:r>
              <a:rPr lang="en-US" sz="2800" dirty="0" smtClean="0"/>
              <a:t>What search strategies do you use?</a:t>
            </a:r>
          </a:p>
          <a:p>
            <a:r>
              <a:rPr lang="en-US" sz="2800" dirty="0" smtClean="0"/>
              <a:t>How do you decide which sources to use?</a:t>
            </a:r>
          </a:p>
          <a:p>
            <a:endParaRPr lang="en-US" sz="2400" dirty="0"/>
          </a:p>
        </p:txBody>
      </p:sp>
      <p:pic>
        <p:nvPicPr>
          <p:cNvPr id="3080" name="Picture 8" descr="C:\Users\Jennifer\AppData\Local\Microsoft\Windows\Temporary Internet Files\Content.IE5\60FI9OS0\MC900433868[1]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438400"/>
            <a:ext cx="3374231" cy="33742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Research Resources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Campus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best resources for your online research is the college’s library</a:t>
            </a:r>
          </a:p>
          <a:p>
            <a:r>
              <a:rPr lang="en-US" dirty="0" smtClean="0"/>
              <a:t>The library has subscriptions to many online databases</a:t>
            </a:r>
          </a:p>
          <a:p>
            <a:r>
              <a:rPr lang="en-US" dirty="0" smtClean="0"/>
              <a:t>These databases can be accessed on campus or from home with a password (contact the reference desk at 661-362-3358 or 661-362-3362 for off-campus access to these databases)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Online databases are searchable collections of research material, usually article-length sources </a:t>
            </a:r>
          </a:p>
          <a:p>
            <a:r>
              <a:rPr lang="en-US" dirty="0" smtClean="0"/>
              <a:t>Some online databases are general and include a wide variety of topics and sources while others are specific to a particular discipline</a:t>
            </a:r>
          </a:p>
          <a:p>
            <a:r>
              <a:rPr lang="en-US" dirty="0" smtClean="0"/>
              <a:t>A big advantage of online databases is that the sources are already screened for reliability</a:t>
            </a:r>
          </a:p>
          <a:p>
            <a:r>
              <a:rPr lang="en-US" dirty="0" smtClean="0"/>
              <a:t>Some online databases also have additional tools to help you organize your research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287</TotalTime>
  <Words>1010</Words>
  <Application>Microsoft Office PowerPoint</Application>
  <PresentationFormat>On-screen Show (4:3)</PresentationFormat>
  <Paragraphs>100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Urban</vt:lpstr>
      <vt:lpstr>Online Research</vt:lpstr>
      <vt:lpstr>Traditional Research</vt:lpstr>
      <vt:lpstr>Online Research</vt:lpstr>
      <vt:lpstr>Advantages of Online Research</vt:lpstr>
      <vt:lpstr>Disadvantages of Online Research</vt:lpstr>
      <vt:lpstr>Reflection: Stop here for a moment to answer a few questions:</vt:lpstr>
      <vt:lpstr>Online Research Resources</vt:lpstr>
      <vt:lpstr>Campus Resources</vt:lpstr>
      <vt:lpstr>Online Databases</vt:lpstr>
      <vt:lpstr>Examples of Online Databases</vt:lpstr>
      <vt:lpstr>How to Access Online Databases</vt:lpstr>
      <vt:lpstr>Internet Research</vt:lpstr>
      <vt:lpstr>Search Engines</vt:lpstr>
      <vt:lpstr>Specialized Sites</vt:lpstr>
      <vt:lpstr>Wikipedia</vt:lpstr>
      <vt:lpstr>Which to Use?</vt:lpstr>
      <vt:lpstr>Check for understanding: Stop here to answer a few questions about what you just learned</vt:lpstr>
      <vt:lpstr>Online Search Strategies</vt:lpstr>
      <vt:lpstr>Narrowing a Topic</vt:lpstr>
      <vt:lpstr>Using Keywords</vt:lpstr>
      <vt:lpstr>Using Subject Searches</vt:lpstr>
      <vt:lpstr>Starting Subject Searches</vt:lpstr>
      <vt:lpstr>Using Boolean Operators</vt:lpstr>
      <vt:lpstr>Check for understanding: Stop here to answer a few questions about what you just learned</vt:lpstr>
      <vt:lpstr>You have completed Step 1</vt:lpstr>
      <vt:lpstr>Reflection: Stop here for a moment to answer a few questions: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Research</dc:title>
  <dc:creator>Jennifer</dc:creator>
  <cp:lastModifiedBy>Carmen</cp:lastModifiedBy>
  <cp:revision>36</cp:revision>
  <dcterms:created xsi:type="dcterms:W3CDTF">2012-03-11T21:11:32Z</dcterms:created>
  <dcterms:modified xsi:type="dcterms:W3CDTF">2012-05-11T23:37:49Z</dcterms:modified>
</cp:coreProperties>
</file>