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03" r:id="rId3"/>
    <p:sldId id="304" r:id="rId4"/>
    <p:sldId id="309" r:id="rId5"/>
    <p:sldId id="319" r:id="rId6"/>
    <p:sldId id="310" r:id="rId7"/>
    <p:sldId id="297" r:id="rId8"/>
    <p:sldId id="296" r:id="rId9"/>
    <p:sldId id="317" r:id="rId10"/>
    <p:sldId id="315" r:id="rId11"/>
    <p:sldId id="312" r:id="rId12"/>
    <p:sldId id="339" r:id="rId13"/>
    <p:sldId id="284" r:id="rId14"/>
    <p:sldId id="286" r:id="rId15"/>
    <p:sldId id="301" r:id="rId16"/>
    <p:sldId id="293" r:id="rId17"/>
    <p:sldId id="341" r:id="rId18"/>
    <p:sldId id="328" r:id="rId19"/>
    <p:sldId id="329" r:id="rId20"/>
    <p:sldId id="324" r:id="rId21"/>
    <p:sldId id="321" r:id="rId22"/>
    <p:sldId id="330" r:id="rId23"/>
    <p:sldId id="322" r:id="rId24"/>
    <p:sldId id="287" r:id="rId25"/>
    <p:sldId id="326" r:id="rId26"/>
    <p:sldId id="276" r:id="rId27"/>
    <p:sldId id="332" r:id="rId28"/>
    <p:sldId id="278" r:id="rId29"/>
    <p:sldId id="327" r:id="rId30"/>
    <p:sldId id="265" r:id="rId31"/>
    <p:sldId id="281" r:id="rId32"/>
    <p:sldId id="261" r:id="rId33"/>
    <p:sldId id="333" r:id="rId34"/>
    <p:sldId id="335" r:id="rId35"/>
    <p:sldId id="336" r:id="rId36"/>
    <p:sldId id="338" r:id="rId37"/>
    <p:sldId id="31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8/17/2010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8/17/2010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8/17/2010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8/17/2010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BA2AA-E184-4031-A7F7-BF082EF549BA}" type="datetimeFigureOut">
              <a:rPr lang="en-US" smtClean="0"/>
              <a:pPr/>
              <a:t>8/17/2010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9BA2AA-E184-4031-A7F7-BF082EF549BA}" type="datetimeFigureOut">
              <a:rPr lang="en-US" smtClean="0"/>
              <a:pPr/>
              <a:t>8/17/2010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BA2AA-E184-4031-A7F7-BF082EF549BA}" type="datetimeFigureOut">
              <a:rPr lang="en-US" smtClean="0"/>
              <a:pPr/>
              <a:t>8/17/2010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9BA2AA-E184-4031-A7F7-BF082EF549BA}" type="datetimeFigureOut">
              <a:rPr lang="en-US" smtClean="0"/>
              <a:pPr/>
              <a:t>8/17/2010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BA2AA-E184-4031-A7F7-BF082EF549BA}" type="datetimeFigureOut">
              <a:rPr lang="en-US" smtClean="0"/>
              <a:pPr/>
              <a:t>8/17/2010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BA2AA-E184-4031-A7F7-BF082EF549BA}" type="datetimeFigureOut">
              <a:rPr lang="en-US" smtClean="0"/>
              <a:pPr/>
              <a:t>8/17/2010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BA2AA-E184-4031-A7F7-BF082EF549BA}" type="datetimeFigureOut">
              <a:rPr lang="en-US" smtClean="0"/>
              <a:pPr/>
              <a:t>8/17/2010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BA2AA-E184-4031-A7F7-BF082EF549BA}" type="datetimeFigureOut">
              <a:rPr lang="en-US" smtClean="0"/>
              <a:pPr/>
              <a:t>8/17/2010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EFD25-D674-47B1-B257-33E7FAD347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rmAutofit fontScale="90000"/>
            <a:scene3d>
              <a:camera prst="orthographicFront"/>
              <a:lightRig rig="threePt" dir="t"/>
            </a:scene3d>
            <a:sp3d extrusionH="57150">
              <a:bevelT w="82550" h="38100" prst="coolSlant"/>
            </a:sp3d>
          </a:bodyPr>
          <a:lstStyle/>
          <a:p>
            <a:r>
              <a:rPr lang="en-US" sz="5400" b="1" dirty="0" smtClean="0">
                <a:solidFill>
                  <a:schemeClr val="accent2">
                    <a:lumMod val="75000"/>
                  </a:schemeClr>
                </a:solidFill>
              </a:rPr>
              <a:t/>
            </a:r>
            <a:br>
              <a:rPr lang="en-US" sz="5400" b="1" dirty="0" smtClean="0">
                <a:solidFill>
                  <a:schemeClr val="accent2">
                    <a:lumMod val="75000"/>
                  </a:schemeClr>
                </a:solidFill>
              </a:rPr>
            </a:br>
            <a:r>
              <a:rPr lang="en-US" sz="5400" b="1" dirty="0" smtClean="0">
                <a:solidFill>
                  <a:schemeClr val="accent2">
                    <a:lumMod val="75000"/>
                  </a:schemeClr>
                </a:solidFill>
              </a:rPr>
              <a:t/>
            </a:r>
            <a:br>
              <a:rPr lang="en-US" sz="5400" b="1" dirty="0" smtClean="0">
                <a:solidFill>
                  <a:schemeClr val="accent2">
                    <a:lumMod val="75000"/>
                  </a:schemeClr>
                </a:solidFill>
              </a:rPr>
            </a:br>
            <a:r>
              <a:rPr lang="en-US" sz="5400" b="1" dirty="0" smtClean="0">
                <a:solidFill>
                  <a:schemeClr val="tx2">
                    <a:lumMod val="75000"/>
                  </a:schemeClr>
                </a:solidFill>
              </a:rPr>
              <a:t>“How Do I Get Started?” </a:t>
            </a:r>
            <a:r>
              <a:rPr lang="en-US" sz="5400" b="1" dirty="0" smtClean="0">
                <a:solidFill>
                  <a:schemeClr val="accent2">
                    <a:lumMod val="75000"/>
                  </a:schemeClr>
                </a:solidFill>
              </a:rPr>
              <a:t/>
            </a:r>
            <a:br>
              <a:rPr lang="en-US" sz="5400" b="1" dirty="0" smtClean="0">
                <a:solidFill>
                  <a:schemeClr val="accent2">
                    <a:lumMod val="75000"/>
                  </a:schemeClr>
                </a:solidFill>
              </a:rPr>
            </a:br>
            <a:r>
              <a:rPr lang="en-US" sz="5400" b="1" dirty="0" smtClean="0">
                <a:solidFill>
                  <a:schemeClr val="accent2">
                    <a:lumMod val="75000"/>
                  </a:schemeClr>
                </a:solidFill>
              </a:rPr>
              <a:t/>
            </a:r>
            <a:br>
              <a:rPr lang="en-US" sz="5400" b="1" dirty="0" smtClean="0">
                <a:solidFill>
                  <a:schemeClr val="accent2">
                    <a:lumMod val="75000"/>
                  </a:schemeClr>
                </a:solidFill>
              </a:rPr>
            </a:br>
            <a:endParaRPr lang="en-US" sz="5400" b="1" dirty="0">
              <a:solidFill>
                <a:schemeClr val="accent2">
                  <a:lumMod val="75000"/>
                </a:schemeClr>
              </a:solidFill>
            </a:endParaRPr>
          </a:p>
        </p:txBody>
      </p:sp>
      <p:sp>
        <p:nvSpPr>
          <p:cNvPr id="3" name="Subtitle 2"/>
          <p:cNvSpPr>
            <a:spLocks noGrp="1"/>
          </p:cNvSpPr>
          <p:nvPr>
            <p:ph type="subTitle" idx="1"/>
          </p:nvPr>
        </p:nvSpPr>
        <p:spPr>
          <a:xfrm>
            <a:off x="762000" y="2362200"/>
            <a:ext cx="7696200" cy="32766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Autofit/>
          </a:bodyPr>
          <a:lstStyle/>
          <a:p>
            <a:r>
              <a:rPr lang="en-US" b="1" dirty="0" smtClean="0">
                <a:solidFill>
                  <a:schemeClr val="accent2">
                    <a:lumMod val="75000"/>
                  </a:schemeClr>
                </a:solidFill>
              </a:rPr>
              <a:t/>
            </a:r>
            <a:br>
              <a:rPr lang="en-US" b="1" dirty="0" smtClean="0">
                <a:solidFill>
                  <a:schemeClr val="accent2">
                    <a:lumMod val="75000"/>
                  </a:schemeClr>
                </a:solidFill>
              </a:rPr>
            </a:br>
            <a:r>
              <a:rPr lang="en-US" b="1" dirty="0" smtClean="0">
                <a:solidFill>
                  <a:schemeClr val="accent2">
                    <a:lumMod val="75000"/>
                  </a:schemeClr>
                </a:solidFill>
              </a:rPr>
              <a:t>Jump</a:t>
            </a:r>
            <a:r>
              <a:rPr lang="en-US" b="1" dirty="0" smtClean="0">
                <a:solidFill>
                  <a:schemeClr val="accent2">
                    <a:lumMod val="75000"/>
                  </a:schemeClr>
                </a:solidFill>
              </a:rPr>
              <a:t>-start </a:t>
            </a:r>
            <a:r>
              <a:rPr lang="en-US" b="1" dirty="0" smtClean="0">
                <a:solidFill>
                  <a:schemeClr val="accent2">
                    <a:lumMod val="75000"/>
                  </a:schemeClr>
                </a:solidFill>
              </a:rPr>
              <a:t>your paper with </a:t>
            </a:r>
            <a:r>
              <a:rPr lang="en-US" sz="6000" b="1" dirty="0" smtClean="0">
                <a:solidFill>
                  <a:schemeClr val="accent2">
                    <a:lumMod val="75000"/>
                  </a:schemeClr>
                </a:solidFill>
              </a:rPr>
              <a:t/>
            </a:r>
            <a:br>
              <a:rPr lang="en-US" sz="6000" b="1" dirty="0" smtClean="0">
                <a:solidFill>
                  <a:schemeClr val="accent2">
                    <a:lumMod val="75000"/>
                  </a:schemeClr>
                </a:solidFill>
              </a:rPr>
            </a:br>
            <a:r>
              <a:rPr lang="en-US" sz="6000" b="1" dirty="0" smtClean="0">
                <a:solidFill>
                  <a:schemeClr val="accent2">
                    <a:lumMod val="75000"/>
                  </a:schemeClr>
                </a:solidFill>
              </a:rPr>
              <a:t>Prewriting Strategies</a:t>
            </a:r>
            <a:endParaRPr lang="en-US" sz="6000" b="1"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4" name="Picture 6" descr="http://2.bp.blogspot.com/_r4TzZPyyD-c/SmCBTPnfaUI/AAAAAAAAAHI/OG-LsQ1sfWw/s400/Architect%2520Hampshire02.jpg"/>
          <p:cNvPicPr>
            <a:picLocks noChangeAspect="1" noChangeArrowheads="1"/>
          </p:cNvPicPr>
          <p:nvPr/>
        </p:nvPicPr>
        <p:blipFill>
          <a:blip r:embed="rId2" cstate="print"/>
          <a:srcRect/>
          <a:stretch>
            <a:fillRect/>
          </a:stretch>
        </p:blipFill>
        <p:spPr bwMode="auto">
          <a:xfrm>
            <a:off x="3352800" y="1143000"/>
            <a:ext cx="5410200" cy="5410200"/>
          </a:xfrm>
          <a:prstGeom prst="rect">
            <a:avLst/>
          </a:prstGeom>
          <a:noFill/>
          <a:scene3d>
            <a:camera prst="orthographicFront"/>
            <a:lightRig rig="threePt" dir="t"/>
          </a:scene3d>
          <a:sp3d>
            <a:bevelT w="165100" prst="coolSlant"/>
          </a:sp3d>
        </p:spPr>
      </p:pic>
      <p:sp>
        <p:nvSpPr>
          <p:cNvPr id="2" name="Title 1"/>
          <p:cNvSpPr>
            <a:spLocks noGrp="1"/>
          </p:cNvSpPr>
          <p:nvPr>
            <p:ph type="title"/>
          </p:nvPr>
        </p:nvSpPr>
        <p:spPr>
          <a:xfrm>
            <a:off x="0" y="0"/>
            <a:ext cx="8686800" cy="1143000"/>
          </a:xfrm>
          <a:scene3d>
            <a:camera prst="orthographicFront"/>
            <a:lightRig rig="threePt" dir="t"/>
          </a:scene3d>
          <a:sp3d>
            <a:bevelT w="165100" prst="coolSlant"/>
          </a:sp3d>
        </p:spPr>
        <p:txBody>
          <a:bodyPr>
            <a:normAutofit fontScale="90000"/>
          </a:bodyPr>
          <a:lstStyle/>
          <a:p>
            <a:r>
              <a:rPr lang="en-US" b="1" dirty="0" smtClean="0">
                <a:solidFill>
                  <a:srgbClr val="FF0000"/>
                </a:solidFill>
              </a:rPr>
              <a:t>. . . and then develop a design or plan.</a:t>
            </a:r>
            <a:endParaRPr lang="en-US" b="1" dirty="0">
              <a:solidFill>
                <a:srgbClr val="FF0000"/>
              </a:solidFill>
            </a:endParaRPr>
          </a:p>
        </p:txBody>
      </p:sp>
      <p:pic>
        <p:nvPicPr>
          <p:cNvPr id="32770" name="Picture 2" descr="http://health.discovery.com/tools/childproof/images/house_off.gif"/>
          <p:cNvPicPr>
            <a:picLocks noChangeAspect="1" noChangeArrowheads="1"/>
          </p:cNvPicPr>
          <p:nvPr/>
        </p:nvPicPr>
        <p:blipFill>
          <a:blip r:embed="rId3" cstate="print"/>
          <a:srcRect/>
          <a:stretch>
            <a:fillRect/>
          </a:stretch>
        </p:blipFill>
        <p:spPr bwMode="auto">
          <a:xfrm>
            <a:off x="381000" y="1524000"/>
            <a:ext cx="4674751" cy="4562475"/>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lgn="ctr">
              <a:buNone/>
            </a:pPr>
            <a:r>
              <a:rPr lang="en-US" dirty="0" smtClean="0"/>
              <a:t>You may not know where you’re headed</a:t>
            </a:r>
          </a:p>
          <a:p>
            <a:pPr algn="ctr">
              <a:buNone/>
            </a:pPr>
            <a:r>
              <a:rPr lang="en-US" dirty="0" smtClean="0"/>
              <a:t>when you begin, but by the end of the planning</a:t>
            </a:r>
          </a:p>
          <a:p>
            <a:pPr algn="ctr">
              <a:buNone/>
            </a:pPr>
            <a:r>
              <a:rPr lang="en-US" dirty="0" smtClean="0"/>
              <a:t>stage you have some kind of design in mind.</a:t>
            </a:r>
          </a:p>
        </p:txBody>
      </p:sp>
      <p:pic>
        <p:nvPicPr>
          <p:cNvPr id="4" name="Picture 2" descr="http://www.carnegieclub.co.uk/assets/images/slideshow/Castle.jpg"/>
          <p:cNvPicPr>
            <a:picLocks noChangeAspect="1" noChangeArrowheads="1"/>
          </p:cNvPicPr>
          <p:nvPr/>
        </p:nvPicPr>
        <p:blipFill>
          <a:blip r:embed="rId2" cstate="print"/>
          <a:srcRect/>
          <a:stretch>
            <a:fillRect/>
          </a:stretch>
        </p:blipFill>
        <p:spPr bwMode="auto">
          <a:xfrm>
            <a:off x="685800" y="2286000"/>
            <a:ext cx="7848600" cy="490647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Specifically, prewriting helps you . . .</a:t>
            </a:r>
            <a:endParaRPr lang="en-US" dirty="0"/>
          </a:p>
        </p:txBody>
      </p:sp>
      <p:sp>
        <p:nvSpPr>
          <p:cNvPr id="3" name="Content Placeholder 2"/>
          <p:cNvSpPr>
            <a:spLocks noGrp="1"/>
          </p:cNvSpPr>
          <p:nvPr>
            <p:ph idx="1"/>
          </p:nvPr>
        </p:nvSpPr>
        <p:spPr>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p>
            <a:r>
              <a:rPr lang="en-US" dirty="0" smtClean="0"/>
              <a:t>D</a:t>
            </a:r>
            <a:r>
              <a:rPr lang="en-US" dirty="0" smtClean="0"/>
              <a:t>evelop </a:t>
            </a:r>
            <a:r>
              <a:rPr lang="en-US" dirty="0" smtClean="0"/>
              <a:t>ideas you didn’t know you had</a:t>
            </a:r>
            <a:br>
              <a:rPr lang="en-US" dirty="0" smtClean="0"/>
            </a:br>
            <a:endParaRPr lang="en-US" dirty="0" smtClean="0"/>
          </a:p>
          <a:p>
            <a:r>
              <a:rPr lang="en-US" dirty="0" smtClean="0"/>
              <a:t>C</a:t>
            </a:r>
            <a:r>
              <a:rPr lang="en-US" dirty="0" smtClean="0"/>
              <a:t>onnect </a:t>
            </a:r>
            <a:r>
              <a:rPr lang="en-US" dirty="0" smtClean="0"/>
              <a:t>with, and evaluate, your own </a:t>
            </a:r>
          </a:p>
          <a:p>
            <a:pPr>
              <a:buNone/>
            </a:pPr>
            <a:r>
              <a:rPr lang="en-US" dirty="0" smtClean="0"/>
              <a:t>     </a:t>
            </a:r>
            <a:r>
              <a:rPr lang="en-US" dirty="0" smtClean="0"/>
              <a:t>knowledge</a:t>
            </a:r>
            <a:r>
              <a:rPr lang="en-US" dirty="0" smtClean="0"/>
              <a:t>, past experiences, and interests</a:t>
            </a:r>
            <a:br>
              <a:rPr lang="en-US" dirty="0" smtClean="0"/>
            </a:br>
            <a:endParaRPr lang="en-US" dirty="0" smtClean="0"/>
          </a:p>
          <a:p>
            <a:r>
              <a:rPr lang="en-US" dirty="0" smtClean="0"/>
              <a:t>C</a:t>
            </a:r>
            <a:r>
              <a:rPr lang="en-US" dirty="0" smtClean="0"/>
              <a:t>larify </a:t>
            </a:r>
            <a:r>
              <a:rPr lang="en-US" dirty="0" smtClean="0"/>
              <a:t>your belief and attitudes</a:t>
            </a:r>
            <a:br>
              <a:rPr lang="en-US" dirty="0" smtClean="0"/>
            </a:br>
            <a:endParaRPr lang="en-US" dirty="0" smtClean="0"/>
          </a:p>
          <a:p>
            <a:r>
              <a:rPr lang="en-US" dirty="0" smtClean="0"/>
              <a:t>I</a:t>
            </a:r>
            <a:r>
              <a:rPr lang="en-US" dirty="0" smtClean="0"/>
              <a:t>dentify </a:t>
            </a:r>
            <a:r>
              <a:rPr lang="en-US" dirty="0" smtClean="0"/>
              <a:t>your purpose for writing</a:t>
            </a:r>
            <a:br>
              <a:rPr lang="en-US" dirty="0" smtClean="0"/>
            </a:br>
            <a:endParaRPr lang="en-US" dirty="0" smtClean="0"/>
          </a:p>
          <a:p>
            <a:r>
              <a:rPr lang="en-US" dirty="0" smtClean="0"/>
              <a:t>D</a:t>
            </a:r>
            <a:r>
              <a:rPr lang="en-US" dirty="0" smtClean="0"/>
              <a:t>evelop </a:t>
            </a:r>
            <a:r>
              <a:rPr lang="en-US" dirty="0" smtClean="0"/>
              <a:t>a sense of your audience</a:t>
            </a:r>
            <a:br>
              <a:rPr lang="en-US" dirty="0" smtClean="0"/>
            </a:br>
            <a:endParaRPr lang="en-US" dirty="0" smtClean="0"/>
          </a:p>
          <a:p>
            <a:r>
              <a:rPr lang="en-US" dirty="0" smtClean="0"/>
              <a:t>S</a:t>
            </a:r>
            <a:r>
              <a:rPr lang="en-US" dirty="0" smtClean="0"/>
              <a:t>elect </a:t>
            </a:r>
            <a:r>
              <a:rPr lang="en-US" dirty="0" smtClean="0"/>
              <a:t>and organize ideas to use in your paper</a:t>
            </a:r>
          </a:p>
          <a:p>
            <a:endParaRPr lang="en-US" dirty="0"/>
          </a:p>
        </p:txBody>
      </p:sp>
      <p:pic>
        <p:nvPicPr>
          <p:cNvPr id="4" name="Picture 2" descr="http://www.melovillareal.com/wp-content/uploads/2008/08/memes-marketing-bright-idea.jpg"/>
          <p:cNvPicPr>
            <a:picLocks noChangeAspect="1" noChangeArrowheads="1"/>
          </p:cNvPicPr>
          <p:nvPr/>
        </p:nvPicPr>
        <p:blipFill>
          <a:blip r:embed="rId2" cstate="print"/>
          <a:srcRect/>
          <a:stretch>
            <a:fillRect/>
          </a:stretch>
        </p:blipFill>
        <p:spPr bwMode="auto">
          <a:xfrm>
            <a:off x="6696075" y="1219200"/>
            <a:ext cx="2447925" cy="2857500"/>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look at five prewriting strategies:</a:t>
            </a:r>
            <a:endParaRPr lang="en-US" dirty="0"/>
          </a:p>
        </p:txBody>
      </p:sp>
      <p:sp>
        <p:nvSpPr>
          <p:cNvPr id="3" name="Content Placeholder 2"/>
          <p:cNvSpPr>
            <a:spLocks noGrp="1"/>
          </p:cNvSpPr>
          <p:nvPr>
            <p:ph idx="1"/>
          </p:nvPr>
        </p:nvSpPr>
        <p:spPr>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sz="4200" dirty="0" smtClean="0"/>
              <a:t>#1  - Asking questions</a:t>
            </a:r>
          </a:p>
          <a:p>
            <a:pPr>
              <a:buNone/>
            </a:pPr>
            <a:r>
              <a:rPr lang="en-US" sz="4200" dirty="0" smtClean="0"/>
              <a:t>#2  - Brainstorming (listing)</a:t>
            </a:r>
          </a:p>
          <a:p>
            <a:pPr>
              <a:buNone/>
            </a:pPr>
            <a:r>
              <a:rPr lang="en-US" sz="4200" dirty="0" smtClean="0"/>
              <a:t>#3  - Clustering</a:t>
            </a:r>
          </a:p>
          <a:p>
            <a:pPr>
              <a:buNone/>
            </a:pPr>
            <a:r>
              <a:rPr lang="en-US" sz="4200" dirty="0" smtClean="0"/>
              <a:t>#4  - </a:t>
            </a:r>
            <a:r>
              <a:rPr lang="en-US" sz="4200" dirty="0" err="1" smtClean="0"/>
              <a:t>Freewriting</a:t>
            </a:r>
            <a:endParaRPr lang="en-US" sz="4200" dirty="0" smtClean="0"/>
          </a:p>
          <a:p>
            <a:pPr>
              <a:buNone/>
            </a:pPr>
            <a:r>
              <a:rPr lang="en-US" sz="4200" dirty="0" smtClean="0"/>
              <a:t>#5  - Talking it out</a:t>
            </a:r>
          </a:p>
          <a:p>
            <a:pPr>
              <a:buNone/>
            </a:pPr>
            <a:endParaRPr lang="en-US" sz="4200"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#1:  Asking Questions</a:t>
            </a:r>
            <a:endParaRPr lang="en-US" dirty="0"/>
          </a:p>
        </p:txBody>
      </p:sp>
      <p:sp>
        <p:nvSpPr>
          <p:cNvPr id="3" name="Content Placeholder 2"/>
          <p:cNvSpPr>
            <a:spLocks noGrp="1"/>
          </p:cNvSpPr>
          <p:nvPr>
            <p:ph idx="1"/>
          </p:nvPr>
        </p:nvSpPr>
        <p:spPr>
          <a:xfrm>
            <a:off x="381000" y="1600200"/>
            <a:ext cx="8458200" cy="48307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lnSpcReduction="10000"/>
          </a:bodyPr>
          <a:lstStyle/>
          <a:p>
            <a:pPr algn="ctr">
              <a:buNone/>
            </a:pPr>
            <a:r>
              <a:rPr lang="en-US" dirty="0" smtClean="0"/>
              <a:t>  Imagine that your instructor has assigned this</a:t>
            </a:r>
          </a:p>
          <a:p>
            <a:pPr algn="ctr">
              <a:buNone/>
            </a:pPr>
            <a:r>
              <a:rPr lang="en-US" dirty="0" smtClean="0"/>
              <a:t>  </a:t>
            </a:r>
            <a:r>
              <a:rPr lang="en-US" dirty="0" smtClean="0"/>
              <a:t>broad topic </a:t>
            </a:r>
            <a:r>
              <a:rPr lang="en-US" dirty="0" smtClean="0"/>
              <a:t>for an essay:  </a:t>
            </a:r>
          </a:p>
          <a:p>
            <a:pPr algn="ctr">
              <a:buNone/>
            </a:pPr>
            <a:endParaRPr lang="en-US" dirty="0" smtClean="0"/>
          </a:p>
          <a:p>
            <a:pPr algn="ctr">
              <a:buNone/>
            </a:pPr>
            <a:r>
              <a:rPr lang="en-US" b="1" dirty="0" smtClean="0">
                <a:solidFill>
                  <a:srgbClr val="FF0000"/>
                </a:solidFill>
              </a:rPr>
              <a:t>“What can an individual do </a:t>
            </a:r>
            <a:endParaRPr lang="en-US" b="1" dirty="0" smtClean="0">
              <a:solidFill>
                <a:srgbClr val="FF0000"/>
              </a:solidFill>
            </a:endParaRPr>
          </a:p>
          <a:p>
            <a:pPr algn="ctr">
              <a:buNone/>
            </a:pPr>
            <a:r>
              <a:rPr lang="en-US" b="1" dirty="0" smtClean="0">
                <a:solidFill>
                  <a:srgbClr val="FF0000"/>
                </a:solidFill>
              </a:rPr>
              <a:t>to </a:t>
            </a:r>
            <a:r>
              <a:rPr lang="en-US" b="1" dirty="0" smtClean="0">
                <a:solidFill>
                  <a:srgbClr val="FF0000"/>
                </a:solidFill>
              </a:rPr>
              <a:t>reduce environmental pollution?”  </a:t>
            </a:r>
            <a:r>
              <a:rPr lang="en-US" dirty="0" smtClean="0"/>
              <a:t/>
            </a:r>
            <a:br>
              <a:rPr lang="en-US" dirty="0" smtClean="0"/>
            </a:br>
            <a:endParaRPr lang="en-US" dirty="0" smtClean="0"/>
          </a:p>
          <a:p>
            <a:pPr algn="ctr">
              <a:buNone/>
            </a:pPr>
            <a:r>
              <a:rPr lang="en-US" dirty="0" smtClean="0"/>
              <a:t>  </a:t>
            </a:r>
            <a:r>
              <a:rPr lang="en-US" dirty="0" smtClean="0"/>
              <a:t>If you ask </a:t>
            </a:r>
            <a:r>
              <a:rPr lang="en-US" dirty="0" smtClean="0"/>
              <a:t>questions </a:t>
            </a:r>
            <a:r>
              <a:rPr lang="en-US" dirty="0" smtClean="0"/>
              <a:t>about the subject, you can</a:t>
            </a:r>
          </a:p>
          <a:p>
            <a:pPr algn="ctr">
              <a:buNone/>
            </a:pPr>
            <a:r>
              <a:rPr lang="en-US" dirty="0" smtClean="0"/>
              <a:t> </a:t>
            </a:r>
            <a:r>
              <a:rPr lang="en-US" dirty="0" smtClean="0"/>
              <a:t>narrow the topic and discover </a:t>
            </a:r>
            <a:r>
              <a:rPr lang="en-US" dirty="0" smtClean="0"/>
              <a:t>ideas that </a:t>
            </a:r>
            <a:r>
              <a:rPr lang="en-US" dirty="0" smtClean="0"/>
              <a:t>you</a:t>
            </a:r>
          </a:p>
          <a:p>
            <a:pPr algn="ctr">
              <a:buNone/>
            </a:pPr>
            <a:r>
              <a:rPr lang="en-US" dirty="0" smtClean="0"/>
              <a:t>hadn’t </a:t>
            </a:r>
            <a:r>
              <a:rPr lang="en-US" dirty="0" smtClean="0"/>
              <a:t>yet considered.</a:t>
            </a:r>
          </a:p>
          <a:p>
            <a:pPr algn="ctr">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smtClean="0"/>
              <a:t>questions can </a:t>
            </a:r>
            <a:r>
              <a:rPr lang="en-US" dirty="0" smtClean="0"/>
              <a:t>you </a:t>
            </a:r>
            <a:r>
              <a:rPr lang="en-US" dirty="0" smtClean="0"/>
              <a:t>can ask . . . ?</a:t>
            </a:r>
            <a:endParaRPr lang="en-US" dirty="0"/>
          </a:p>
        </p:txBody>
      </p:sp>
      <p:sp>
        <p:nvSpPr>
          <p:cNvPr id="3" name="Content Placeholder 2"/>
          <p:cNvSpPr>
            <a:spLocks noGrp="1"/>
          </p:cNvSpPr>
          <p:nvPr>
            <p:ph idx="1"/>
          </p:nvPr>
        </p:nvSpPr>
        <p:spPr>
          <a:xfrm>
            <a:off x="228600" y="1600200"/>
            <a:ext cx="8686800" cy="45259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92500"/>
          </a:bodyPr>
          <a:lstStyle/>
          <a:p>
            <a:r>
              <a:rPr lang="en-US" dirty="0" smtClean="0"/>
              <a:t>What are the various types of pollution?  </a:t>
            </a:r>
            <a:br>
              <a:rPr lang="en-US" dirty="0" smtClean="0"/>
            </a:br>
            <a:r>
              <a:rPr lang="en-US" dirty="0" smtClean="0"/>
              <a:t>(air, water, etc.)</a:t>
            </a:r>
          </a:p>
          <a:p>
            <a:r>
              <a:rPr lang="en-US" dirty="0" smtClean="0"/>
              <a:t>What causes pollution? </a:t>
            </a:r>
            <a:br>
              <a:rPr lang="en-US" dirty="0" smtClean="0"/>
            </a:br>
            <a:r>
              <a:rPr lang="en-US" dirty="0" smtClean="0"/>
              <a:t>(manufacturing, transportation, waste disposal, etc.)</a:t>
            </a:r>
          </a:p>
          <a:p>
            <a:r>
              <a:rPr lang="en-US" dirty="0" smtClean="0"/>
              <a:t>How do we </a:t>
            </a:r>
            <a:r>
              <a:rPr lang="en-US" dirty="0" smtClean="0"/>
              <a:t>contribute to pollution?  (buy harmful products, waste energy, don’t recycle, etc.)</a:t>
            </a:r>
          </a:p>
          <a:p>
            <a:r>
              <a:rPr lang="en-US" dirty="0" smtClean="0"/>
              <a:t>What harmful products do we buy?  (bottled water, batteries,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352800"/>
          </a:xfrm>
        </p:spPr>
        <p:txBody>
          <a:bodyPr>
            <a:normAutofit fontScale="90000"/>
          </a:bodyPr>
          <a:lstStyle/>
          <a:p>
            <a:r>
              <a:rPr lang="en-US" sz="4000" dirty="0" smtClean="0"/>
              <a:t>By </a:t>
            </a:r>
            <a:r>
              <a:rPr lang="en-US" sz="4000" dirty="0" smtClean="0"/>
              <a:t>asking questions about a topic, </a:t>
            </a:r>
            <a:br>
              <a:rPr lang="en-US" sz="4000" dirty="0" smtClean="0"/>
            </a:br>
            <a:r>
              <a:rPr lang="en-US" sz="4000" dirty="0" smtClean="0"/>
              <a:t>you can identify a possible </a:t>
            </a:r>
            <a:r>
              <a:rPr lang="en-US" sz="4000" dirty="0" smtClean="0"/>
              <a:t>narrowed </a:t>
            </a:r>
            <a:r>
              <a:rPr lang="en-US" sz="4000" dirty="0" smtClean="0"/>
              <a:t>focus for your </a:t>
            </a:r>
            <a:r>
              <a:rPr lang="en-US" sz="4000" dirty="0" smtClean="0"/>
              <a:t>paper—let’s say, “bottled water.”  </a:t>
            </a:r>
            <a:br>
              <a:rPr lang="en-US" sz="4000" dirty="0" smtClean="0"/>
            </a:br>
            <a:r>
              <a:rPr lang="en-US" sz="4000" dirty="0" smtClean="0"/>
              <a:t>The controlling idea for your essay       might be . . .</a:t>
            </a:r>
            <a:endParaRPr lang="en-US" sz="4000" dirty="0"/>
          </a:p>
        </p:txBody>
      </p:sp>
      <p:sp>
        <p:nvSpPr>
          <p:cNvPr id="3" name="Content Placeholder 2"/>
          <p:cNvSpPr>
            <a:spLocks noGrp="1"/>
          </p:cNvSpPr>
          <p:nvPr>
            <p:ph idx="1"/>
          </p:nvPr>
        </p:nvSpPr>
        <p:spPr>
          <a:xfrm>
            <a:off x="304800" y="3733800"/>
            <a:ext cx="8534400" cy="27432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endParaRPr lang="en-US" b="1" dirty="0" smtClean="0"/>
          </a:p>
          <a:p>
            <a:pPr algn="ctr">
              <a:buNone/>
            </a:pPr>
            <a:r>
              <a:rPr lang="en-US" b="1" dirty="0" smtClean="0"/>
              <a:t>“Consumers </a:t>
            </a:r>
            <a:r>
              <a:rPr lang="en-US" b="1" dirty="0" smtClean="0"/>
              <a:t>can reduce environmental pollution by not purchasing bottled </a:t>
            </a:r>
            <a:r>
              <a:rPr lang="en-US" b="1" dirty="0" smtClean="0"/>
              <a:t>water, which is      not necessarily superior to tap water.” </a:t>
            </a:r>
            <a:endParaRPr lang="en-US" b="1" dirty="0" smtClean="0"/>
          </a:p>
          <a:p>
            <a:pPr algn="ctr">
              <a:buNone/>
            </a:pP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782762"/>
          </a:xfrm>
        </p:spPr>
        <p:txBody>
          <a:bodyPr>
            <a:noAutofit/>
          </a:bodyPr>
          <a:lstStyle/>
          <a:p>
            <a:r>
              <a:rPr lang="en-US" sz="3600" dirty="0" smtClean="0"/>
              <a:t>With further work, you can generate additional ideas and sketch </a:t>
            </a:r>
            <a:r>
              <a:rPr lang="en-US" sz="3600" dirty="0" smtClean="0"/>
              <a:t>an </a:t>
            </a:r>
            <a:r>
              <a:rPr lang="en-US" sz="3600" dirty="0" smtClean="0"/>
              <a:t>outline. </a:t>
            </a:r>
            <a:endParaRPr lang="en-US" sz="3600" dirty="0"/>
          </a:p>
        </p:txBody>
      </p:sp>
      <p:sp>
        <p:nvSpPr>
          <p:cNvPr id="3" name="Content Placeholder 2"/>
          <p:cNvSpPr>
            <a:spLocks noGrp="1"/>
          </p:cNvSpPr>
          <p:nvPr>
            <p:ph idx="1"/>
          </p:nvPr>
        </p:nvSpPr>
        <p:spPr>
          <a:xfrm>
            <a:off x="228600" y="1905000"/>
            <a:ext cx="8610600" cy="5135563"/>
          </a:xfr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pPr marL="571500" indent="-571500">
              <a:buAutoNum type="romanUcPeriod"/>
            </a:pPr>
            <a:r>
              <a:rPr lang="en-US" dirty="0" smtClean="0"/>
              <a:t>Environmental impact of bottled water</a:t>
            </a:r>
          </a:p>
          <a:p>
            <a:pPr marL="571500" indent="-571500">
              <a:buNone/>
            </a:pPr>
            <a:r>
              <a:rPr lang="en-US" dirty="0" smtClean="0"/>
              <a:t>              </a:t>
            </a:r>
            <a:r>
              <a:rPr lang="en-US" dirty="0" smtClean="0"/>
              <a:t>A.  </a:t>
            </a:r>
            <a:r>
              <a:rPr lang="en-US" dirty="0" smtClean="0"/>
              <a:t>Pollution </a:t>
            </a:r>
            <a:r>
              <a:rPr lang="en-US" dirty="0" smtClean="0"/>
              <a:t>from manufacturing bottles </a:t>
            </a:r>
          </a:p>
          <a:p>
            <a:pPr marL="571500" indent="-571500">
              <a:buNone/>
            </a:pPr>
            <a:r>
              <a:rPr lang="en-US" dirty="0" smtClean="0"/>
              <a:t>              </a:t>
            </a:r>
            <a:r>
              <a:rPr lang="en-US" dirty="0" smtClean="0"/>
              <a:t>B. </a:t>
            </a:r>
            <a:r>
              <a:rPr lang="en-US" dirty="0" smtClean="0"/>
              <a:t> </a:t>
            </a:r>
            <a:r>
              <a:rPr lang="en-US" dirty="0" smtClean="0"/>
              <a:t>Pollution </a:t>
            </a:r>
            <a:r>
              <a:rPr lang="en-US" dirty="0" smtClean="0"/>
              <a:t>from transporting the product</a:t>
            </a:r>
          </a:p>
          <a:p>
            <a:pPr marL="571500" indent="-571500">
              <a:buNone/>
            </a:pPr>
            <a:r>
              <a:rPr lang="en-US" dirty="0" smtClean="0"/>
              <a:t>              </a:t>
            </a:r>
            <a:r>
              <a:rPr lang="en-US" dirty="0" smtClean="0"/>
              <a:t>C.  Most </a:t>
            </a:r>
            <a:r>
              <a:rPr lang="en-US" dirty="0" smtClean="0"/>
              <a:t>bottles are not </a:t>
            </a:r>
            <a:r>
              <a:rPr lang="en-US" dirty="0" smtClean="0"/>
              <a:t>recycled</a:t>
            </a:r>
            <a:endParaRPr lang="en-US" dirty="0" smtClean="0"/>
          </a:p>
          <a:p>
            <a:pPr marL="571500" indent="-571500">
              <a:buNone/>
            </a:pPr>
            <a:r>
              <a:rPr lang="en-US" dirty="0" smtClean="0"/>
              <a:t> </a:t>
            </a:r>
            <a:r>
              <a:rPr lang="en-US" dirty="0" smtClean="0"/>
              <a:t>II.  Not </a:t>
            </a:r>
            <a:r>
              <a:rPr lang="en-US" dirty="0" smtClean="0"/>
              <a:t>superior to </a:t>
            </a:r>
            <a:r>
              <a:rPr lang="en-US" dirty="0" smtClean="0"/>
              <a:t>other sources of water</a:t>
            </a:r>
            <a:endParaRPr lang="en-US" dirty="0" smtClean="0"/>
          </a:p>
          <a:p>
            <a:pPr marL="571500" indent="-571500">
              <a:buNone/>
            </a:pPr>
            <a:r>
              <a:rPr lang="en-US" dirty="0" smtClean="0"/>
              <a:t>              </a:t>
            </a:r>
            <a:r>
              <a:rPr lang="en-US" dirty="0" smtClean="0"/>
              <a:t>A.  </a:t>
            </a:r>
            <a:r>
              <a:rPr lang="en-US" dirty="0" smtClean="0"/>
              <a:t>Tap water </a:t>
            </a:r>
            <a:r>
              <a:rPr lang="en-US" dirty="0" smtClean="0"/>
              <a:t>has beneficial mineral content </a:t>
            </a:r>
            <a:br>
              <a:rPr lang="en-US" dirty="0" smtClean="0"/>
            </a:br>
            <a:r>
              <a:rPr lang="en-US" dirty="0" smtClean="0"/>
              <a:t>             and is </a:t>
            </a:r>
            <a:r>
              <a:rPr lang="en-US" dirty="0" smtClean="0"/>
              <a:t>processed to remove </a:t>
            </a:r>
            <a:r>
              <a:rPr lang="en-US" dirty="0" smtClean="0"/>
              <a:t>contaminants</a:t>
            </a:r>
            <a:endParaRPr lang="en-US" dirty="0" smtClean="0"/>
          </a:p>
          <a:p>
            <a:pPr marL="571500" indent="-571500">
              <a:buNone/>
            </a:pPr>
            <a:r>
              <a:rPr lang="en-US" dirty="0" smtClean="0"/>
              <a:t>              </a:t>
            </a:r>
            <a:r>
              <a:rPr lang="en-US" dirty="0" smtClean="0"/>
              <a:t>B.  Filters—either on the faucet or in a </a:t>
            </a:r>
            <a:br>
              <a:rPr lang="en-US" dirty="0" smtClean="0"/>
            </a:br>
            <a:r>
              <a:rPr lang="en-US" dirty="0" smtClean="0"/>
              <a:t>             pitcher—can remove chemicals, metals, </a:t>
            </a:r>
            <a:br>
              <a:rPr lang="en-US" dirty="0" smtClean="0"/>
            </a:br>
            <a:r>
              <a:rPr lang="en-US" dirty="0" smtClean="0"/>
              <a:t>             and bacteria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#2:  Brainstorming (listing)</a:t>
            </a:r>
            <a:endParaRPr lang="en-US" dirty="0"/>
          </a:p>
        </p:txBody>
      </p:sp>
      <p:sp>
        <p:nvSpPr>
          <p:cNvPr id="3" name="Content Placeholder 2"/>
          <p:cNvSpPr>
            <a:spLocks noGrp="1"/>
          </p:cNvSpPr>
          <p:nvPr>
            <p:ph idx="1"/>
          </p:nvPr>
        </p:nvSpPr>
        <p:spPr>
          <a:xfrm>
            <a:off x="457200" y="1676400"/>
            <a:ext cx="8229600" cy="42672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t>
            </a:r>
            <a:br>
              <a:rPr lang="en-US" dirty="0" smtClean="0"/>
            </a:br>
            <a:r>
              <a:rPr lang="en-US" dirty="0" smtClean="0"/>
              <a:t>Brainstorming can help you discover ideas for your paper, including main points and details.</a:t>
            </a:r>
          </a:p>
          <a:p>
            <a:pPr>
              <a:buNone/>
            </a:pPr>
            <a:endParaRPr lang="en-US" dirty="0" smtClean="0"/>
          </a:p>
          <a:p>
            <a:pPr>
              <a:buNone/>
            </a:pPr>
            <a:r>
              <a:rPr lang="en-US" dirty="0" smtClean="0"/>
              <a:t>   To brainstorm, list as many ideas as you can  on the assigned topic.  If you like, you can number your list.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not to censor your thoughts!</a:t>
            </a:r>
            <a:endParaRPr lang="en-US" dirty="0"/>
          </a:p>
        </p:txBody>
      </p:sp>
      <p:sp>
        <p:nvSpPr>
          <p:cNvPr id="3" name="Content Placeholder 2"/>
          <p:cNvSpPr>
            <a:spLocks noGrp="1"/>
          </p:cNvSpPr>
          <p:nvPr>
            <p:ph idx="1"/>
          </p:nvPr>
        </p:nvSpPr>
        <p:spPr>
          <a:xfrm>
            <a:off x="304800" y="1600201"/>
            <a:ext cx="8610600" cy="35052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r>
            <a:br>
              <a:rPr lang="en-US" dirty="0" smtClean="0"/>
            </a:br>
            <a:r>
              <a:rPr lang="en-US" dirty="0" smtClean="0"/>
              <a:t>Ideas </a:t>
            </a:r>
            <a:r>
              <a:rPr lang="en-US" dirty="0" smtClean="0"/>
              <a:t>that don’t seem important </a:t>
            </a:r>
            <a:r>
              <a:rPr lang="en-US" dirty="0" smtClean="0"/>
              <a:t>at </a:t>
            </a:r>
            <a:r>
              <a:rPr lang="en-US" dirty="0" smtClean="0"/>
              <a:t>first </a:t>
            </a:r>
            <a:r>
              <a:rPr lang="en-US" dirty="0" smtClean="0"/>
              <a:t>glance </a:t>
            </a:r>
            <a:r>
              <a:rPr lang="en-US" dirty="0" smtClean="0"/>
              <a:t>may prove to be useful later.  </a:t>
            </a:r>
            <a:endParaRPr lang="en-US" dirty="0" smtClean="0"/>
          </a:p>
          <a:p>
            <a:pPr>
              <a:buNone/>
            </a:pPr>
            <a:endParaRPr lang="en-US" dirty="0" smtClean="0"/>
          </a:p>
          <a:p>
            <a:pPr>
              <a:buNone/>
            </a:pPr>
            <a:r>
              <a:rPr lang="en-US" dirty="0" smtClean="0"/>
              <a:t>    Just keep </a:t>
            </a:r>
            <a:r>
              <a:rPr lang="en-US" dirty="0" smtClean="0"/>
              <a:t>listing until you </a:t>
            </a:r>
            <a:r>
              <a:rPr lang="en-US" dirty="0" smtClean="0"/>
              <a:t>run </a:t>
            </a:r>
            <a:r>
              <a:rPr lang="en-US" dirty="0" smtClean="0"/>
              <a:t>out of ideas.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4800" b="1" i="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Don’t Know Where to Begin?</a:t>
            </a:r>
            <a:br>
              <a:rPr lang="en-US" sz="4800" b="1" i="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br>
            <a:r>
              <a:rPr lang="en-US" sz="4800" b="1" i="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Can’t Think of What to Write?</a:t>
            </a:r>
            <a:endParaRPr lang="en-US" sz="4800" dirty="0"/>
          </a:p>
        </p:txBody>
      </p:sp>
      <p:pic>
        <p:nvPicPr>
          <p:cNvPr id="39938" name="Picture 2" descr="http://www.techwritersblock.com/wp-content/uploads/2007/10/writers-block.jpg"/>
          <p:cNvPicPr>
            <a:picLocks noChangeAspect="1" noChangeArrowheads="1"/>
          </p:cNvPicPr>
          <p:nvPr/>
        </p:nvPicPr>
        <p:blipFill>
          <a:blip r:embed="rId2" cstate="print"/>
          <a:srcRect/>
          <a:stretch>
            <a:fillRect/>
          </a:stretch>
        </p:blipFill>
        <p:spPr bwMode="auto">
          <a:xfrm>
            <a:off x="3124200" y="2514600"/>
            <a:ext cx="2381250" cy="23812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706562"/>
          </a:xfrm>
        </p:spPr>
        <p:txBody>
          <a:bodyPr>
            <a:normAutofit fontScale="90000"/>
          </a:bodyPr>
          <a:lstStyle/>
          <a:p>
            <a:r>
              <a:rPr lang="en-US" dirty="0" smtClean="0"/>
              <a:t>Here is a </a:t>
            </a:r>
            <a:r>
              <a:rPr lang="en-US" dirty="0" smtClean="0"/>
              <a:t>brainstorm on </a:t>
            </a:r>
            <a:r>
              <a:rPr lang="en-US" dirty="0" smtClean="0"/>
              <a:t>the topic, </a:t>
            </a:r>
            <a:r>
              <a:rPr lang="en-US" dirty="0" smtClean="0"/>
              <a:t/>
            </a:r>
            <a:br>
              <a:rPr lang="en-US" dirty="0" smtClean="0"/>
            </a:br>
            <a:r>
              <a:rPr lang="en-US" dirty="0" smtClean="0"/>
              <a:t>“</a:t>
            </a:r>
            <a:r>
              <a:rPr lang="en-US" dirty="0" smtClean="0"/>
              <a:t>W</a:t>
            </a:r>
            <a:r>
              <a:rPr lang="en-US" dirty="0" smtClean="0"/>
              <a:t>omen who work may face special challenges.  Discuss.</a:t>
            </a:r>
            <a:r>
              <a:rPr lang="en-US" dirty="0" smtClean="0"/>
              <a:t>”</a:t>
            </a:r>
            <a:endParaRPr lang="en-US" dirty="0"/>
          </a:p>
        </p:txBody>
      </p:sp>
      <p:sp>
        <p:nvSpPr>
          <p:cNvPr id="3" name="Content Placeholder 2"/>
          <p:cNvSpPr>
            <a:spLocks noGrp="1"/>
          </p:cNvSpPr>
          <p:nvPr>
            <p:ph idx="1"/>
          </p:nvPr>
        </p:nvSpPr>
        <p:spPr>
          <a:xfrm>
            <a:off x="457200" y="2133600"/>
            <a:ext cx="8229600" cy="4525963"/>
          </a:xfrm>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1</a:t>
            </a:r>
            <a:r>
              <a:rPr lang="en-US" dirty="0" smtClean="0"/>
              <a:t>.  women earn less money than men do</a:t>
            </a:r>
            <a:endParaRPr lang="en-US" dirty="0" smtClean="0"/>
          </a:p>
          <a:p>
            <a:pPr>
              <a:buNone/>
            </a:pPr>
            <a:r>
              <a:rPr lang="en-US" dirty="0" smtClean="0"/>
              <a:t>2</a:t>
            </a:r>
            <a:r>
              <a:rPr lang="en-US" dirty="0" smtClean="0"/>
              <a:t>.  sexual harassment on the job</a:t>
            </a:r>
            <a:endParaRPr lang="en-US" dirty="0" smtClean="0"/>
          </a:p>
          <a:p>
            <a:pPr>
              <a:buNone/>
            </a:pPr>
            <a:r>
              <a:rPr lang="en-US" dirty="0" smtClean="0"/>
              <a:t>3</a:t>
            </a:r>
            <a:r>
              <a:rPr lang="en-US" dirty="0" smtClean="0"/>
              <a:t>.  conflict with out-of-work husband</a:t>
            </a:r>
            <a:endParaRPr lang="en-US" dirty="0" smtClean="0"/>
          </a:p>
          <a:p>
            <a:pPr>
              <a:buNone/>
            </a:pPr>
            <a:r>
              <a:rPr lang="en-US" dirty="0" smtClean="0"/>
              <a:t>4</a:t>
            </a:r>
            <a:r>
              <a:rPr lang="en-US" dirty="0" smtClean="0"/>
              <a:t>.  can’t keep up with household tasks</a:t>
            </a:r>
            <a:endParaRPr lang="en-US" dirty="0" smtClean="0"/>
          </a:p>
          <a:p>
            <a:pPr>
              <a:buNone/>
            </a:pPr>
            <a:r>
              <a:rPr lang="en-US" dirty="0" smtClean="0"/>
              <a:t>5</a:t>
            </a:r>
            <a:r>
              <a:rPr lang="en-US" dirty="0" smtClean="0"/>
              <a:t>.  too little time for kids</a:t>
            </a:r>
            <a:endParaRPr lang="en-US" dirty="0" smtClean="0"/>
          </a:p>
          <a:p>
            <a:pPr>
              <a:buNone/>
            </a:pPr>
            <a:r>
              <a:rPr lang="en-US" dirty="0" smtClean="0"/>
              <a:t>6</a:t>
            </a:r>
            <a:r>
              <a:rPr lang="en-US" dirty="0" smtClean="0"/>
              <a:t>.  too little time for self</a:t>
            </a:r>
            <a:endParaRPr lang="en-US" dirty="0" smtClean="0"/>
          </a:p>
          <a:p>
            <a:pPr>
              <a:buNone/>
            </a:pPr>
            <a:r>
              <a:rPr lang="en-US" dirty="0" smtClean="0"/>
              <a:t>7</a:t>
            </a:r>
            <a:r>
              <a:rPr lang="en-US" dirty="0" smtClean="0"/>
              <a:t>.  not taken seriously by employer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3962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t>
            </a:r>
            <a:br>
              <a:rPr lang="en-US" dirty="0" smtClean="0"/>
            </a:br>
            <a:r>
              <a:rPr lang="en-US" sz="3600" dirty="0" smtClean="0"/>
              <a:t>After </a:t>
            </a:r>
            <a:r>
              <a:rPr lang="en-US" sz="3600" dirty="0" smtClean="0"/>
              <a:t>brainstorming, study your list.  </a:t>
            </a:r>
            <a:endParaRPr lang="en-US" sz="3600" dirty="0" smtClean="0"/>
          </a:p>
          <a:p>
            <a:pPr>
              <a:buNone/>
            </a:pPr>
            <a:endParaRPr lang="en-US" sz="3600" dirty="0" smtClean="0"/>
          </a:p>
          <a:p>
            <a:pPr>
              <a:buNone/>
            </a:pPr>
            <a:r>
              <a:rPr lang="en-US" sz="3600" dirty="0" smtClean="0"/>
              <a:t>   Look </a:t>
            </a:r>
            <a:r>
              <a:rPr lang="en-US" sz="3600" dirty="0" smtClean="0"/>
              <a:t>for relationships between ideas, </a:t>
            </a:r>
            <a:r>
              <a:rPr lang="en-US" sz="3600" dirty="0" smtClean="0"/>
              <a:t/>
            </a:r>
            <a:br>
              <a:rPr lang="en-US" sz="3600" dirty="0" smtClean="0"/>
            </a:br>
            <a:r>
              <a:rPr lang="en-US" sz="3600" dirty="0" smtClean="0"/>
              <a:t>and </a:t>
            </a:r>
            <a:r>
              <a:rPr lang="en-US" sz="3600" dirty="0" smtClean="0"/>
              <a:t>group </a:t>
            </a:r>
            <a:r>
              <a:rPr lang="en-US" sz="3600" dirty="0" smtClean="0"/>
              <a:t>ideas that are related.  </a:t>
            </a:r>
            <a:br>
              <a:rPr lang="en-US" sz="3600" dirty="0" smtClean="0"/>
            </a:br>
            <a:r>
              <a:rPr lang="en-US" sz="3600" dirty="0" smtClean="0"/>
              <a:t> </a:t>
            </a:r>
            <a:endParaRPr 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457200"/>
            <a:ext cx="9144000" cy="56388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a:buNone/>
            </a:pPr>
            <a:r>
              <a:rPr lang="en-US" sz="2400" dirty="0" smtClean="0"/>
              <a:t/>
            </a:r>
            <a:br>
              <a:rPr lang="en-US" sz="2400" dirty="0" smtClean="0"/>
            </a:br>
            <a:r>
              <a:rPr lang="en-US" sz="2400" dirty="0" smtClean="0"/>
              <a:t>1</a:t>
            </a:r>
            <a:r>
              <a:rPr lang="en-US" sz="2400" dirty="0" smtClean="0"/>
              <a:t>.  earn less money than men </a:t>
            </a:r>
            <a:r>
              <a:rPr lang="en-US" sz="2400" dirty="0" smtClean="0"/>
              <a:t>do</a:t>
            </a:r>
            <a:br>
              <a:rPr lang="en-US" sz="2400" dirty="0" smtClean="0"/>
            </a:br>
            <a:endParaRPr lang="en-US" sz="2400" dirty="0" smtClean="0"/>
          </a:p>
          <a:p>
            <a:pPr>
              <a:buNone/>
            </a:pPr>
            <a:r>
              <a:rPr lang="en-US" sz="2400" dirty="0" smtClean="0"/>
              <a:t>     2</a:t>
            </a:r>
            <a:r>
              <a:rPr lang="en-US" sz="2400" dirty="0" smtClean="0"/>
              <a:t>.  sexual harassment on the </a:t>
            </a:r>
            <a:r>
              <a:rPr lang="en-US" sz="2400" dirty="0" smtClean="0"/>
              <a:t>job                                         </a:t>
            </a:r>
            <a:r>
              <a:rPr lang="en-US" sz="2400" b="1" dirty="0" smtClean="0">
                <a:solidFill>
                  <a:schemeClr val="accent1">
                    <a:lumMod val="75000"/>
                  </a:schemeClr>
                </a:solidFill>
                <a:latin typeface="Bradley Hand ITC" pitchFamily="66" charset="0"/>
              </a:rPr>
              <a:t/>
            </a:r>
            <a:br>
              <a:rPr lang="en-US" sz="2400" b="1" dirty="0" smtClean="0">
                <a:solidFill>
                  <a:schemeClr val="accent1">
                    <a:lumMod val="75000"/>
                  </a:schemeClr>
                </a:solidFill>
                <a:latin typeface="Bradley Hand ITC" pitchFamily="66" charset="0"/>
              </a:rPr>
            </a:br>
            <a:r>
              <a:rPr lang="en-US" sz="2400" b="1" dirty="0" smtClean="0">
                <a:solidFill>
                  <a:schemeClr val="accent1">
                    <a:lumMod val="75000"/>
                  </a:schemeClr>
                </a:solidFill>
                <a:latin typeface="Bradley Hand ITC" pitchFamily="66" charset="0"/>
              </a:rPr>
              <a:t>						          </a:t>
            </a:r>
            <a:r>
              <a:rPr lang="en-US" sz="3000" b="1" dirty="0" smtClean="0">
                <a:solidFill>
                  <a:schemeClr val="accent1">
                    <a:lumMod val="75000"/>
                  </a:schemeClr>
                </a:solidFill>
                <a:latin typeface="Bradley Hand ITC" pitchFamily="66" charset="0"/>
              </a:rPr>
              <a:t>Problems at work</a:t>
            </a:r>
            <a:r>
              <a:rPr lang="en-US" sz="2400" dirty="0" smtClean="0"/>
              <a:t/>
            </a:r>
            <a:br>
              <a:rPr lang="en-US" sz="2400" dirty="0" smtClean="0"/>
            </a:br>
            <a:r>
              <a:rPr lang="en-US" sz="2400" dirty="0" smtClean="0"/>
              <a:t>         						</a:t>
            </a:r>
          </a:p>
          <a:p>
            <a:pPr>
              <a:buNone/>
            </a:pPr>
            <a:r>
              <a:rPr lang="en-US" sz="2400" dirty="0" smtClean="0"/>
              <a:t>     3.  conflict with out-of-work husband 		</a:t>
            </a:r>
            <a:r>
              <a:rPr lang="en-US" sz="2400" b="1" dirty="0" smtClean="0">
                <a:latin typeface="Bradley Hand ITC" pitchFamily="66" charset="0"/>
              </a:rPr>
              <a:t> </a:t>
            </a:r>
            <a:r>
              <a:rPr lang="en-US" sz="4300" dirty="0" smtClean="0">
                <a:latin typeface="Chiller" pitchFamily="82" charset="0"/>
              </a:rPr>
              <a:t> </a:t>
            </a:r>
            <a:r>
              <a:rPr lang="en-US" sz="4300" dirty="0" smtClean="0"/>
              <a:t>                 </a:t>
            </a:r>
            <a:endParaRPr lang="en-US" sz="2400" dirty="0" smtClean="0">
              <a:latin typeface="Chiller" pitchFamily="82" charset="0"/>
            </a:endParaRPr>
          </a:p>
          <a:p>
            <a:pPr>
              <a:buNone/>
            </a:pPr>
            <a:r>
              <a:rPr lang="en-US" sz="2400" dirty="0" smtClean="0">
                <a:latin typeface="Chiller" pitchFamily="82" charset="0"/>
              </a:rPr>
              <a:t>    </a:t>
            </a:r>
            <a:r>
              <a:rPr lang="en-US" sz="2400" dirty="0" smtClean="0"/>
              <a:t>4</a:t>
            </a:r>
            <a:r>
              <a:rPr lang="en-US" sz="2400" dirty="0" smtClean="0"/>
              <a:t>.  </a:t>
            </a:r>
            <a:r>
              <a:rPr lang="en-US" sz="2400" dirty="0" smtClean="0"/>
              <a:t>can’t keep up with household tasks</a:t>
            </a:r>
            <a:endParaRPr lang="en-US" sz="2400" dirty="0" smtClean="0"/>
          </a:p>
          <a:p>
            <a:pPr>
              <a:buNone/>
            </a:pPr>
            <a:r>
              <a:rPr lang="en-US" sz="2400" dirty="0" smtClean="0"/>
              <a:t>     5</a:t>
            </a:r>
            <a:r>
              <a:rPr lang="en-US" sz="2400" dirty="0" smtClean="0"/>
              <a:t>.  too little time for </a:t>
            </a:r>
            <a:r>
              <a:rPr lang="en-US" sz="2400" dirty="0" smtClean="0"/>
              <a:t>kids     </a:t>
            </a:r>
          </a:p>
          <a:p>
            <a:pPr>
              <a:buNone/>
            </a:pPr>
            <a:r>
              <a:rPr lang="en-US" sz="2400" dirty="0" smtClean="0"/>
              <a:t> </a:t>
            </a:r>
            <a:r>
              <a:rPr lang="en-US" sz="2400" dirty="0" smtClean="0"/>
              <a:t>    6.  too little time for self    </a:t>
            </a:r>
            <a:r>
              <a:rPr lang="en-US" sz="3000" b="1" dirty="0" smtClean="0">
                <a:solidFill>
                  <a:srgbClr val="C00000"/>
                </a:solidFill>
                <a:latin typeface="Bradley Hand ITC" pitchFamily="66" charset="0"/>
              </a:rPr>
              <a:t>Problems at home</a:t>
            </a:r>
          </a:p>
          <a:p>
            <a:pPr>
              <a:buNone/>
            </a:pPr>
            <a:r>
              <a:rPr lang="en-US" sz="1600" dirty="0" smtClean="0">
                <a:latin typeface="Chiller" pitchFamily="82" charset="0"/>
              </a:rPr>
              <a:t>		</a:t>
            </a:r>
            <a:endParaRPr lang="en-US" sz="2400" dirty="0" smtClean="0"/>
          </a:p>
          <a:p>
            <a:pPr>
              <a:buNone/>
            </a:pPr>
            <a:r>
              <a:rPr lang="en-US" sz="2400" dirty="0" smtClean="0"/>
              <a:t>       </a:t>
            </a:r>
          </a:p>
          <a:p>
            <a:pPr>
              <a:buNone/>
            </a:pPr>
            <a:r>
              <a:rPr lang="en-US" sz="2400" dirty="0" smtClean="0"/>
              <a:t>     </a:t>
            </a:r>
            <a:br>
              <a:rPr lang="en-US" sz="2400" dirty="0" smtClean="0"/>
            </a:br>
            <a:r>
              <a:rPr lang="en-US" sz="2400" dirty="0" smtClean="0"/>
              <a:t/>
            </a:r>
            <a:br>
              <a:rPr lang="en-US" sz="2400" dirty="0" smtClean="0"/>
            </a:br>
            <a:r>
              <a:rPr lang="en-US" sz="2400" dirty="0" smtClean="0"/>
              <a:t>7.  not taken seriously by employer    </a:t>
            </a:r>
            <a:br>
              <a:rPr lang="en-US" sz="2400" dirty="0" smtClean="0"/>
            </a:br>
            <a:endParaRPr lang="en-US" sz="2400" dirty="0" smtClean="0"/>
          </a:p>
          <a:p>
            <a:pPr>
              <a:buNone/>
            </a:pPr>
            <a:r>
              <a:rPr lang="en-US" sz="2400" dirty="0" smtClean="0"/>
              <a:t>     </a:t>
            </a:r>
            <a:endParaRPr lang="en-US" sz="2400" dirty="0" smtClean="0"/>
          </a:p>
          <a:p>
            <a:endParaRPr lang="en-US" dirty="0"/>
          </a:p>
        </p:txBody>
      </p:sp>
      <p:sp>
        <p:nvSpPr>
          <p:cNvPr id="5" name="Explosion 1 4"/>
          <p:cNvSpPr/>
          <p:nvPr/>
        </p:nvSpPr>
        <p:spPr>
          <a:xfrm>
            <a:off x="4267200" y="685800"/>
            <a:ext cx="457200" cy="45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xplosion 1 5"/>
          <p:cNvSpPr/>
          <p:nvPr/>
        </p:nvSpPr>
        <p:spPr>
          <a:xfrm>
            <a:off x="4267200" y="1295400"/>
            <a:ext cx="457200" cy="45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xplosion 1 6"/>
          <p:cNvSpPr/>
          <p:nvPr/>
        </p:nvSpPr>
        <p:spPr>
          <a:xfrm>
            <a:off x="4572000" y="4800600"/>
            <a:ext cx="457200" cy="45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800600" y="990600"/>
            <a:ext cx="1447800" cy="838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876800" y="1524000"/>
            <a:ext cx="1371600"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4152900" y="2705100"/>
            <a:ext cx="2971800" cy="12192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52400" y="2133600"/>
            <a:ext cx="6096000" cy="25146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For your paper,</a:t>
            </a:r>
            <a:r>
              <a:rPr lang="en-US" dirty="0" smtClean="0"/>
              <a:t> </a:t>
            </a:r>
            <a:r>
              <a:rPr lang="en-US" dirty="0" smtClean="0"/>
              <a:t>select the ideas </a:t>
            </a:r>
            <a:r>
              <a:rPr lang="en-US" dirty="0" smtClean="0"/>
              <a:t/>
            </a:r>
            <a:br>
              <a:rPr lang="en-US" dirty="0" smtClean="0"/>
            </a:br>
            <a:r>
              <a:rPr lang="en-US" dirty="0" smtClean="0"/>
              <a:t>that will build a logical </a:t>
            </a:r>
            <a:r>
              <a:rPr lang="en-US" dirty="0" err="1" smtClean="0"/>
              <a:t>strucure</a:t>
            </a:r>
            <a:r>
              <a:rPr lang="en-US" dirty="0" smtClean="0"/>
              <a:t>.  </a:t>
            </a:r>
            <a:br>
              <a:rPr lang="en-US" dirty="0" smtClean="0"/>
            </a:br>
            <a:r>
              <a:rPr lang="en-US" dirty="0" smtClean="0"/>
              <a:t>Scratch out ideas </a:t>
            </a:r>
            <a:r>
              <a:rPr lang="en-US" dirty="0" smtClean="0"/>
              <a:t>that </a:t>
            </a:r>
            <a:r>
              <a:rPr lang="en-US" dirty="0" smtClean="0"/>
              <a:t>you </a:t>
            </a:r>
            <a:br>
              <a:rPr lang="en-US" dirty="0" smtClean="0"/>
            </a:br>
            <a:r>
              <a:rPr lang="en-US" dirty="0" smtClean="0"/>
              <a:t>don’t want to include.</a:t>
            </a:r>
            <a:r>
              <a:rPr lang="en-US" dirty="0" smtClean="0"/>
              <a:t> </a:t>
            </a:r>
            <a:endParaRPr lang="en-US" dirty="0"/>
          </a:p>
        </p:txBody>
      </p:sp>
      <p:sp>
        <p:nvSpPr>
          <p:cNvPr id="3" name="Content Placeholder 2"/>
          <p:cNvSpPr>
            <a:spLocks noGrp="1"/>
          </p:cNvSpPr>
          <p:nvPr>
            <p:ph idx="1"/>
          </p:nvPr>
        </p:nvSpPr>
        <p:spPr>
          <a:xfrm>
            <a:off x="533400" y="3352800"/>
            <a:ext cx="8229600" cy="25146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r>
            <a:br>
              <a:rPr lang="en-US" dirty="0" smtClean="0"/>
            </a:br>
            <a:r>
              <a:rPr lang="en-US" sz="4000" dirty="0" smtClean="0"/>
              <a:t>3</a:t>
            </a:r>
            <a:r>
              <a:rPr lang="en-US" sz="4000" dirty="0" smtClean="0"/>
              <a:t>.  conflict with out-of-work husband</a:t>
            </a:r>
            <a:endParaRPr lang="en-US" sz="4000" dirty="0"/>
          </a:p>
        </p:txBody>
      </p:sp>
      <p:sp>
        <p:nvSpPr>
          <p:cNvPr id="5" name="Freeform 4"/>
          <p:cNvSpPr/>
          <p:nvPr/>
        </p:nvSpPr>
        <p:spPr>
          <a:xfrm>
            <a:off x="990600" y="4038600"/>
            <a:ext cx="7006107" cy="873617"/>
          </a:xfrm>
          <a:custGeom>
            <a:avLst/>
            <a:gdLst>
              <a:gd name="connsiteX0" fmla="*/ 399245 w 7006107"/>
              <a:gd name="connsiteY0" fmla="*/ 414270 h 873617"/>
              <a:gd name="connsiteX1" fmla="*/ 1403797 w 7006107"/>
              <a:gd name="connsiteY1" fmla="*/ 79420 h 873617"/>
              <a:gd name="connsiteX2" fmla="*/ 2627290 w 7006107"/>
              <a:gd name="connsiteY2" fmla="*/ 646090 h 873617"/>
              <a:gd name="connsiteX3" fmla="*/ 2112135 w 7006107"/>
              <a:gd name="connsiteY3" fmla="*/ 787758 h 873617"/>
              <a:gd name="connsiteX4" fmla="*/ 3271234 w 7006107"/>
              <a:gd name="connsiteY4" fmla="*/ 130935 h 873617"/>
              <a:gd name="connsiteX5" fmla="*/ 4687910 w 7006107"/>
              <a:gd name="connsiteY5" fmla="*/ 324118 h 873617"/>
              <a:gd name="connsiteX6" fmla="*/ 5589431 w 7006107"/>
              <a:gd name="connsiteY6" fmla="*/ 27904 h 873617"/>
              <a:gd name="connsiteX7" fmla="*/ 6465194 w 7006107"/>
              <a:gd name="connsiteY7" fmla="*/ 156693 h 873617"/>
              <a:gd name="connsiteX8" fmla="*/ 7006107 w 7006107"/>
              <a:gd name="connsiteY8" fmla="*/ 221087 h 873617"/>
              <a:gd name="connsiteX9" fmla="*/ 0 w 7006107"/>
              <a:gd name="connsiteY9" fmla="*/ 169572 h 87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6107" h="873617">
                <a:moveTo>
                  <a:pt x="399245" y="414270"/>
                </a:moveTo>
                <a:cubicBezTo>
                  <a:pt x="715850" y="227526"/>
                  <a:pt x="1032456" y="40783"/>
                  <a:pt x="1403797" y="79420"/>
                </a:cubicBezTo>
                <a:cubicBezTo>
                  <a:pt x="1775138" y="118057"/>
                  <a:pt x="2509234" y="528034"/>
                  <a:pt x="2627290" y="646090"/>
                </a:cubicBezTo>
                <a:cubicBezTo>
                  <a:pt x="2745346" y="764146"/>
                  <a:pt x="2004811" y="873617"/>
                  <a:pt x="2112135" y="787758"/>
                </a:cubicBezTo>
                <a:cubicBezTo>
                  <a:pt x="2219459" y="701899"/>
                  <a:pt x="2841938" y="208208"/>
                  <a:pt x="3271234" y="130935"/>
                </a:cubicBezTo>
                <a:cubicBezTo>
                  <a:pt x="3700530" y="53662"/>
                  <a:pt x="4301544" y="341290"/>
                  <a:pt x="4687910" y="324118"/>
                </a:cubicBezTo>
                <a:cubicBezTo>
                  <a:pt x="5074276" y="306946"/>
                  <a:pt x="5293217" y="55808"/>
                  <a:pt x="5589431" y="27904"/>
                </a:cubicBezTo>
                <a:cubicBezTo>
                  <a:pt x="5885645" y="0"/>
                  <a:pt x="6229081" y="124496"/>
                  <a:pt x="6465194" y="156693"/>
                </a:cubicBezTo>
                <a:cubicBezTo>
                  <a:pt x="6701307" y="188890"/>
                  <a:pt x="7006107" y="221087"/>
                  <a:pt x="7006107" y="221087"/>
                </a:cubicBezTo>
                <a:lnTo>
                  <a:pt x="0" y="169572"/>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58962"/>
          </a:xfrm>
        </p:spPr>
        <p:txBody>
          <a:bodyPr>
            <a:normAutofit fontScale="90000"/>
          </a:bodyPr>
          <a:lstStyle/>
          <a:p>
            <a:r>
              <a:rPr lang="en-US" dirty="0" smtClean="0"/>
              <a:t/>
            </a:r>
            <a:br>
              <a:rPr lang="en-US" dirty="0" smtClean="0"/>
            </a:br>
            <a:r>
              <a:rPr lang="en-US" dirty="0" smtClean="0"/>
              <a:t>Strategy </a:t>
            </a:r>
            <a:r>
              <a:rPr lang="en-US" dirty="0" smtClean="0"/>
              <a:t>#3:  Clustering</a:t>
            </a:r>
            <a:br>
              <a:rPr lang="en-US" dirty="0" smtClean="0"/>
            </a:br>
            <a:r>
              <a:rPr lang="en-US" dirty="0" smtClean="0">
                <a:solidFill>
                  <a:srgbClr val="C00000"/>
                </a:solidFill>
              </a:rPr>
              <a:t>(also </a:t>
            </a:r>
            <a:r>
              <a:rPr lang="en-US" dirty="0" smtClean="0">
                <a:solidFill>
                  <a:srgbClr val="C00000"/>
                </a:solidFill>
              </a:rPr>
              <a:t>called </a:t>
            </a:r>
            <a:r>
              <a:rPr lang="en-US" dirty="0" smtClean="0">
                <a:solidFill>
                  <a:srgbClr val="C00000"/>
                </a:solidFill>
              </a:rPr>
              <a:t>a </a:t>
            </a:r>
            <a:r>
              <a:rPr lang="en-US" dirty="0" smtClean="0">
                <a:solidFill>
                  <a:srgbClr val="C00000"/>
                </a:solidFill>
              </a:rPr>
              <a:t>bubble diagram, web, </a:t>
            </a:r>
            <a:r>
              <a:rPr lang="en-US" dirty="0" smtClean="0">
                <a:solidFill>
                  <a:srgbClr val="C00000"/>
                </a:solidFill>
              </a:rPr>
              <a:t>   or mind-map)</a:t>
            </a:r>
            <a:r>
              <a:rPr lang="en-US" b="1" dirty="0" smtClean="0">
                <a:solidFill>
                  <a:srgbClr val="C00000"/>
                </a:solidFill>
              </a:rPr>
              <a:t> </a:t>
            </a:r>
            <a:r>
              <a:rPr lang="en-US" dirty="0" smtClean="0">
                <a:solidFill>
                  <a:srgbClr val="C00000"/>
                </a:solidFill>
              </a:rPr>
              <a:t/>
            </a:r>
            <a:br>
              <a:rPr lang="en-US" dirty="0" smtClean="0">
                <a:solidFill>
                  <a:srgbClr val="C00000"/>
                </a:solidFill>
              </a:rPr>
            </a:br>
            <a:endParaRPr lang="en-US" dirty="0">
              <a:solidFill>
                <a:srgbClr val="C00000"/>
              </a:solidFill>
            </a:endParaRPr>
          </a:p>
        </p:txBody>
      </p:sp>
      <p:pic>
        <p:nvPicPr>
          <p:cNvPr id="22530" name="Picture 2" descr="http://www.workshopexercises.com/cluster_diagram.gif"/>
          <p:cNvPicPr>
            <a:picLocks noChangeAspect="1" noChangeArrowheads="1"/>
          </p:cNvPicPr>
          <p:nvPr/>
        </p:nvPicPr>
        <p:blipFill>
          <a:blip r:embed="rId2" cstate="print"/>
          <a:srcRect/>
          <a:stretch>
            <a:fillRect/>
          </a:stretch>
        </p:blipFill>
        <p:spPr bwMode="auto">
          <a:xfrm>
            <a:off x="609600" y="2058948"/>
            <a:ext cx="7924800" cy="479905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smtClean="0"/>
              <a:t>In the middle of the page, </a:t>
            </a:r>
            <a:r>
              <a:rPr lang="en-US" dirty="0" smtClean="0"/>
              <a:t>draw a bubble for your general subject.</a:t>
            </a:r>
            <a:r>
              <a:rPr lang="en-US" dirty="0" smtClean="0"/>
              <a:t> </a:t>
            </a:r>
            <a:r>
              <a:rPr lang="en-US" dirty="0" smtClean="0"/>
              <a:t/>
            </a:r>
            <a:br>
              <a:rPr lang="en-US" dirty="0" smtClean="0"/>
            </a:br>
            <a:endParaRPr lang="en-US" dirty="0"/>
          </a:p>
        </p:txBody>
      </p:sp>
      <p:sp>
        <p:nvSpPr>
          <p:cNvPr id="3" name="Content Placeholder 2"/>
          <p:cNvSpPr>
            <a:spLocks noGrp="1"/>
          </p:cNvSpPr>
          <p:nvPr>
            <p:ph idx="1"/>
          </p:nvPr>
        </p:nvSpPr>
        <p:spPr>
          <a:xfrm>
            <a:off x="228600" y="2057400"/>
            <a:ext cx="8686800" cy="4419600"/>
          </a:xfrm>
        </p:spPr>
        <p:style>
          <a:lnRef idx="1">
            <a:schemeClr val="accent6"/>
          </a:lnRef>
          <a:fillRef idx="2">
            <a:schemeClr val="accent6"/>
          </a:fillRef>
          <a:effectRef idx="1">
            <a:schemeClr val="accent6"/>
          </a:effectRef>
          <a:fontRef idx="minor">
            <a:schemeClr val="dk1"/>
          </a:fontRef>
        </p:style>
        <p:txBody>
          <a:bodyPr/>
          <a:lstStyle/>
          <a:p>
            <a:pPr>
              <a:buNone/>
            </a:pPr>
            <a:r>
              <a:rPr lang="en-US" b="1" dirty="0" smtClean="0">
                <a:solidFill>
                  <a:srgbClr val="FF0000"/>
                </a:solidFill>
              </a:rPr>
              <a:t/>
            </a:r>
            <a:br>
              <a:rPr lang="en-US" b="1" dirty="0" smtClean="0">
                <a:solidFill>
                  <a:srgbClr val="FF0000"/>
                </a:solidFill>
              </a:rPr>
            </a:br>
            <a:r>
              <a:rPr lang="en-US" b="1" dirty="0" smtClean="0">
                <a:solidFill>
                  <a:srgbClr val="FF0000"/>
                </a:solidFill>
              </a:rPr>
              <a:t>Let’s say your instructor has assigned this topic:</a:t>
            </a:r>
            <a:br>
              <a:rPr lang="en-US" b="1" dirty="0" smtClean="0">
                <a:solidFill>
                  <a:srgbClr val="FF0000"/>
                </a:solidFill>
              </a:rPr>
            </a:br>
            <a:r>
              <a:rPr lang="en-US" dirty="0" smtClean="0"/>
              <a:t/>
            </a:r>
            <a:br>
              <a:rPr lang="en-US" dirty="0" smtClean="0"/>
            </a:br>
            <a:endParaRPr lang="en-US" dirty="0" smtClean="0"/>
          </a:p>
          <a:p>
            <a:pPr algn="ctr">
              <a:buNone/>
            </a:pPr>
            <a:r>
              <a:rPr lang="en-US" dirty="0" smtClean="0"/>
              <a:t>Challenges of first-year </a:t>
            </a:r>
          </a:p>
          <a:p>
            <a:pPr algn="ctr">
              <a:buNone/>
            </a:pPr>
            <a:r>
              <a:rPr lang="en-US" dirty="0" smtClean="0"/>
              <a:t>college students</a:t>
            </a:r>
            <a:endParaRPr lang="en-US" dirty="0"/>
          </a:p>
        </p:txBody>
      </p:sp>
      <p:sp>
        <p:nvSpPr>
          <p:cNvPr id="4" name="Oval 3"/>
          <p:cNvSpPr/>
          <p:nvPr/>
        </p:nvSpPr>
        <p:spPr>
          <a:xfrm>
            <a:off x="2286000" y="3505200"/>
            <a:ext cx="4648200" cy="21336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you think of ideas on that topic, draw </a:t>
            </a:r>
            <a:r>
              <a:rPr lang="en-US" dirty="0" smtClean="0"/>
              <a:t>lines to </a:t>
            </a:r>
            <a:r>
              <a:rPr lang="en-US" dirty="0" smtClean="0"/>
              <a:t>additional bubbles.  </a:t>
            </a:r>
            <a:endParaRPr lang="en-US" dirty="0"/>
          </a:p>
        </p:txBody>
      </p:sp>
      <p:sp>
        <p:nvSpPr>
          <p:cNvPr id="4" name="Content Placeholder 2"/>
          <p:cNvSpPr txBox="1">
            <a:spLocks/>
          </p:cNvSpPr>
          <p:nvPr/>
        </p:nvSpPr>
        <p:spPr>
          <a:xfrm>
            <a:off x="0" y="1828800"/>
            <a:ext cx="9144000" cy="4602163"/>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r>
            <a:br>
              <a:rPr kumimoji="0" lang="en-US" sz="3200" b="1" i="0" u="none" strike="noStrike" kern="1200" cap="none" spc="0" normalizeH="0" baseline="0" noProof="0" dirty="0" smtClean="0">
                <a:ln>
                  <a:noFill/>
                </a:ln>
                <a:solidFill>
                  <a:srgbClr val="FF0000"/>
                </a:solidFill>
                <a:effectLst/>
                <a:uLnTx/>
                <a:uFillTx/>
                <a:latin typeface="+mn-lt"/>
                <a:ea typeface="+mn-ea"/>
                <a:cs typeface="+mn-cs"/>
              </a:rPr>
            </a:br>
            <a:r>
              <a:rPr kumimoji="0" lang="en-US" sz="3200" b="1" i="0" u="none" strike="noStrike" kern="1200" cap="none" spc="0" normalizeH="0" baseline="0" noProof="0" dirty="0" smtClean="0">
                <a:ln>
                  <a:noFill/>
                </a:ln>
                <a:solidFill>
                  <a:srgbClr val="FF0000"/>
                </a:solidFill>
                <a:effectLst/>
                <a:uLnTx/>
                <a:uFillTx/>
                <a:latin typeface="Informal Roman" pitchFamily="66" charset="0"/>
              </a:rPr>
              <a:t>Financial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lang="en-US" sz="3200" b="1" dirty="0" smtClean="0">
                <a:solidFill>
                  <a:srgbClr val="FF0000"/>
                </a:solidFill>
                <a:latin typeface="Informal Roman" pitchFamily="66" charset="0"/>
              </a:rPr>
              <a:t>Classes </a:t>
            </a:r>
            <a:r>
              <a:rPr lang="en-US" sz="3200" b="1" dirty="0" err="1" smtClean="0">
                <a:solidFill>
                  <a:srgbClr val="FF0000"/>
                </a:solidFill>
                <a:latin typeface="Informal Roman" pitchFamily="66" charset="0"/>
              </a:rPr>
              <a:t>ar</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e </a:t>
            </a:r>
            <a:r>
              <a:rPr lang="en-US" sz="3200" b="1" dirty="0" smtClean="0">
                <a:solidFill>
                  <a:srgbClr val="FF0000"/>
                </a:solidFill>
                <a:latin typeface="Informal Roman" pitchFamily="66" charset="0"/>
              </a:rPr>
              <a:t>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challenges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more difficult than						</a:t>
            </a:r>
            <a:r>
              <a:rPr lang="en-US" sz="3200" b="1" dirty="0" smtClean="0">
                <a:solidFill>
                  <a:srgbClr val="FF0000"/>
                </a:solidFill>
                <a:latin typeface="Informal Roman" pitchFamily="66" charset="0"/>
              </a:rPr>
              <a:t>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in high</a:t>
            </a:r>
            <a:r>
              <a:rPr kumimoji="0" lang="en-US" sz="3200" b="1" i="0" u="none" strike="noStrike" kern="1200" cap="none" spc="0" normalizeH="0" noProof="0" dirty="0" smtClean="0">
                <a:ln>
                  <a:noFill/>
                </a:ln>
                <a:solidFill>
                  <a:srgbClr val="FF0000"/>
                </a:solidFill>
                <a:effectLst/>
                <a:uLnTx/>
                <a:uFillTx/>
                <a:latin typeface="Informal Roman" pitchFamily="66" charset="0"/>
              </a:rPr>
              <a:t> school</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r>
            <a:br>
              <a:rPr kumimoji="0" lang="en-US" sz="3200" b="0" i="0" u="none" strike="noStrike" kern="1200" cap="none" spc="0" normalizeH="0" baseline="0" noProof="0" dirty="0" smtClean="0">
                <a:ln>
                  <a:noFill/>
                </a:ln>
                <a:solidFill>
                  <a:schemeClr val="dk1"/>
                </a:solidFill>
                <a:effectLst/>
                <a:uLnTx/>
                <a:uFillTx/>
                <a:latin typeface="+mn-lt"/>
                <a:ea typeface="+mn-ea"/>
                <a:cs typeface="+mn-cs"/>
              </a:rPr>
            </a:b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r>
              <a:rPr lang="en-US" sz="3200" dirty="0" smtClean="0"/>
              <a:t>C</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hallenges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of first-year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lang="en-US" sz="3200" dirty="0" smtClean="0"/>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college students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lang="en-US" sz="3200" dirty="0" smtClean="0"/>
              <a:t>							  </a:t>
            </a:r>
            <a:r>
              <a:rPr lang="en-US" sz="3200" b="1" dirty="0" smtClean="0">
                <a:solidFill>
                  <a:srgbClr val="FF0000"/>
                </a:solidFill>
                <a:latin typeface="Informal Roman" pitchFamily="66" charset="0"/>
              </a:rPr>
              <a:t>No time for</a:t>
            </a:r>
            <a:r>
              <a:rPr lang="en-US" sz="3200" dirty="0" smtClean="0"/>
              <a:t> 							      </a:t>
            </a:r>
            <a:r>
              <a:rPr lang="en-US" sz="3200" b="1" dirty="0" smtClean="0">
                <a:solidFill>
                  <a:srgbClr val="FF0000"/>
                </a:solidFill>
                <a:latin typeface="Informal Roman" pitchFamily="66" charset="0"/>
              </a:rPr>
              <a:t>friends</a:t>
            </a:r>
            <a:endParaRPr kumimoji="0" lang="en-US" sz="3200" b="1" i="0" u="none" strike="noStrike" kern="1200" cap="none" spc="0" normalizeH="0" baseline="0" noProof="0" dirty="0">
              <a:ln>
                <a:noFill/>
              </a:ln>
              <a:solidFill>
                <a:srgbClr val="FF0000"/>
              </a:solidFill>
              <a:effectLst/>
              <a:uLnTx/>
              <a:uFillTx/>
              <a:latin typeface="Informal Roman" pitchFamily="66" charset="0"/>
            </a:endParaRPr>
          </a:p>
        </p:txBody>
      </p:sp>
      <p:sp>
        <p:nvSpPr>
          <p:cNvPr id="6" name="Oval 5"/>
          <p:cNvSpPr/>
          <p:nvPr/>
        </p:nvSpPr>
        <p:spPr>
          <a:xfrm>
            <a:off x="1524000" y="3276600"/>
            <a:ext cx="4648200" cy="213360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638800" y="34290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477000" y="4572000"/>
            <a:ext cx="2209800" cy="1676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524000" y="35814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4953000"/>
            <a:ext cx="685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67400" y="2133600"/>
            <a:ext cx="3048000" cy="2057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2400" y="2133600"/>
            <a:ext cx="2362200" cy="14478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each new bubble, </a:t>
            </a:r>
            <a:br>
              <a:rPr lang="en-US" dirty="0" smtClean="0"/>
            </a:br>
            <a:r>
              <a:rPr lang="en-US" dirty="0" smtClean="0"/>
              <a:t>draw lines to specific details.</a:t>
            </a:r>
            <a:endParaRPr lang="en-US" dirty="0"/>
          </a:p>
        </p:txBody>
      </p:sp>
      <p:sp>
        <p:nvSpPr>
          <p:cNvPr id="4" name="Content Placeholder 2"/>
          <p:cNvSpPr txBox="1">
            <a:spLocks/>
          </p:cNvSpPr>
          <p:nvPr/>
        </p:nvSpPr>
        <p:spPr>
          <a:xfrm>
            <a:off x="0" y="1828800"/>
            <a:ext cx="9144000" cy="4602163"/>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t>
            </a:r>
            <a:r>
              <a:rPr kumimoji="0" lang="en-US" sz="3200" b="1" i="0" u="none" strike="noStrike" kern="1200" cap="none" spc="0" normalizeH="0" baseline="0" noProof="0" dirty="0" smtClean="0">
                <a:ln>
                  <a:noFill/>
                </a:ln>
                <a:solidFill>
                  <a:srgbClr val="7030A0"/>
                </a:solidFill>
                <a:effectLst/>
                <a:uLnTx/>
                <a:uFillTx/>
                <a:latin typeface="Informal Roman" pitchFamily="66" charset="0"/>
              </a:rPr>
              <a:t>Tuition</a:t>
            </a: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r>
            <a:br>
              <a:rPr kumimoji="0" lang="en-US" sz="3200" b="1" i="0" u="none" strike="noStrike" kern="1200" cap="none" spc="0" normalizeH="0" baseline="0" noProof="0" dirty="0" smtClean="0">
                <a:ln>
                  <a:noFill/>
                </a:ln>
                <a:solidFill>
                  <a:srgbClr val="FF0000"/>
                </a:solidFill>
                <a:effectLst/>
                <a:uLnTx/>
                <a:uFillTx/>
                <a:latin typeface="+mn-lt"/>
                <a:ea typeface="+mn-ea"/>
                <a:cs typeface="+mn-cs"/>
              </a:rPr>
            </a:br>
            <a:r>
              <a:rPr kumimoji="0" lang="en-US" sz="3200" b="1" i="0" u="none" strike="noStrike" kern="1200" cap="none" spc="0" normalizeH="0" baseline="0" noProof="0" dirty="0" smtClean="0">
                <a:ln>
                  <a:noFill/>
                </a:ln>
                <a:solidFill>
                  <a:srgbClr val="FF0000"/>
                </a:solidFill>
                <a:effectLst/>
                <a:uLnTx/>
                <a:uFillTx/>
                <a:latin typeface="Informal Roman" pitchFamily="66" charset="0"/>
              </a:rPr>
              <a:t>Financial         </a:t>
            </a:r>
            <a:r>
              <a:rPr kumimoji="0" lang="en-US" sz="3200" b="1" i="0" u="none" strike="noStrike" kern="1200" cap="none" spc="0" normalizeH="0" baseline="0" noProof="0" dirty="0" smtClean="0">
                <a:ln>
                  <a:noFill/>
                </a:ln>
                <a:solidFill>
                  <a:srgbClr val="7030A0"/>
                </a:solidFill>
                <a:effectLst/>
                <a:uLnTx/>
                <a:uFillTx/>
                <a:latin typeface="Informal Roman" pitchFamily="66" charset="0"/>
              </a:rPr>
              <a:t>Parking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lang="en-US" sz="3200" b="1" dirty="0" smtClean="0">
                <a:solidFill>
                  <a:srgbClr val="FF0000"/>
                </a:solidFill>
                <a:latin typeface="Informal Roman" pitchFamily="66" charset="0"/>
              </a:rPr>
              <a:t>Classes </a:t>
            </a:r>
            <a:r>
              <a:rPr lang="en-US" sz="3200" b="1" dirty="0" err="1" smtClean="0">
                <a:solidFill>
                  <a:srgbClr val="FF0000"/>
                </a:solidFill>
                <a:latin typeface="Informal Roman" pitchFamily="66" charset="0"/>
              </a:rPr>
              <a:t>ar</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e </a:t>
            </a:r>
            <a:r>
              <a:rPr lang="en-US" sz="3200" b="1" dirty="0" smtClean="0">
                <a:solidFill>
                  <a:srgbClr val="FF0000"/>
                </a:solidFill>
                <a:latin typeface="Informal Roman" pitchFamily="66" charset="0"/>
              </a:rPr>
              <a:t>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challenges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more difficult than						</a:t>
            </a:r>
            <a:r>
              <a:rPr lang="en-US" sz="3200" b="1" dirty="0" smtClean="0">
                <a:solidFill>
                  <a:srgbClr val="FF0000"/>
                </a:solidFill>
                <a:latin typeface="Informal Roman" pitchFamily="66" charset="0"/>
              </a:rPr>
              <a:t>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in high</a:t>
            </a:r>
            <a:r>
              <a:rPr kumimoji="0" lang="en-US" sz="3200" b="1" i="0" u="none" strike="noStrike" kern="1200" cap="none" spc="0" normalizeH="0" noProof="0" dirty="0" smtClean="0">
                <a:ln>
                  <a:noFill/>
                </a:ln>
                <a:solidFill>
                  <a:srgbClr val="FF0000"/>
                </a:solidFill>
                <a:effectLst/>
                <a:uLnTx/>
                <a:uFillTx/>
                <a:latin typeface="Informal Roman" pitchFamily="66" charset="0"/>
              </a:rPr>
              <a:t> school</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r>
            <a:br>
              <a:rPr kumimoji="0" lang="en-US" sz="3200" b="0" i="0" u="none" strike="noStrike" kern="1200" cap="none" spc="0" normalizeH="0" baseline="0" noProof="0" dirty="0" smtClean="0">
                <a:ln>
                  <a:noFill/>
                </a:ln>
                <a:solidFill>
                  <a:schemeClr val="dk1"/>
                </a:solidFill>
                <a:effectLst/>
                <a:uLnTx/>
                <a:uFillTx/>
                <a:latin typeface="+mn-lt"/>
                <a:ea typeface="+mn-ea"/>
                <a:cs typeface="+mn-cs"/>
              </a:rPr>
            </a:br>
            <a:r>
              <a:rPr kumimoji="0" lang="en-US" sz="3200" b="1" i="0" u="none" strike="noStrike" kern="1200" cap="none" spc="0" normalizeH="0" baseline="0" noProof="0" dirty="0" smtClean="0">
                <a:ln>
                  <a:noFill/>
                </a:ln>
                <a:solidFill>
                  <a:srgbClr val="7030A0"/>
                </a:solidFill>
                <a:effectLst/>
                <a:uLnTx/>
                <a:uFillTx/>
                <a:latin typeface="Informal Roman" pitchFamily="66" charset="0"/>
              </a:rPr>
              <a:t>Books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r>
              <a:rPr lang="en-US" sz="3200" dirty="0" smtClean="0"/>
              <a:t>C</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hallenges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of first-year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lang="en-US" sz="3200" dirty="0" smtClean="0"/>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college students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lang="en-US" sz="3200" b="1" dirty="0" smtClean="0">
                <a:solidFill>
                  <a:srgbClr val="7030A0"/>
                </a:solidFill>
                <a:latin typeface="Informal Roman" pitchFamily="66" charset="0"/>
              </a:rPr>
              <a:t>Need to  </a:t>
            </a:r>
            <a:r>
              <a:rPr lang="en-US" sz="3200" b="1" dirty="0" smtClean="0">
                <a:solidFill>
                  <a:srgbClr val="FF0000"/>
                </a:solidFill>
                <a:latin typeface="Informal Roman" pitchFamily="66" charset="0"/>
              </a:rPr>
              <a:t>					        No time for</a:t>
            </a:r>
            <a:r>
              <a:rPr lang="en-US" sz="3200" dirty="0" smtClean="0"/>
              <a:t> </a:t>
            </a:r>
            <a:r>
              <a:rPr lang="en-US" sz="3200" b="1" dirty="0" smtClean="0">
                <a:solidFill>
                  <a:srgbClr val="FF0000"/>
                </a:solidFill>
                <a:latin typeface="Informal Roman" pitchFamily="66" charset="0"/>
              </a:rPr>
              <a:t>                           </a:t>
            </a:r>
            <a:r>
              <a:rPr lang="en-US" sz="3200" b="1" dirty="0" smtClean="0">
                <a:solidFill>
                  <a:srgbClr val="7030A0"/>
                </a:solidFill>
                <a:latin typeface="Informal Roman" pitchFamily="66" charset="0"/>
              </a:rPr>
              <a:t>work</a:t>
            </a:r>
            <a:r>
              <a:rPr lang="en-US" sz="3200" b="1" dirty="0" smtClean="0">
                <a:solidFill>
                  <a:srgbClr val="FF0000"/>
                </a:solidFill>
                <a:latin typeface="Informal Roman" pitchFamily="66" charset="0"/>
              </a:rPr>
              <a:t>    				                  friends</a:t>
            </a:r>
            <a:endParaRPr kumimoji="0" lang="en-US" sz="3200" b="1" i="0" u="none" strike="noStrike" kern="1200" cap="none" spc="0" normalizeH="0" baseline="0" noProof="0" dirty="0">
              <a:ln>
                <a:noFill/>
              </a:ln>
              <a:solidFill>
                <a:srgbClr val="FF0000"/>
              </a:solidFill>
              <a:effectLst/>
              <a:uLnTx/>
              <a:uFillTx/>
              <a:latin typeface="Informal Roman" pitchFamily="66" charset="0"/>
            </a:endParaRPr>
          </a:p>
        </p:txBody>
      </p:sp>
      <p:sp>
        <p:nvSpPr>
          <p:cNvPr id="6" name="Oval 5"/>
          <p:cNvSpPr/>
          <p:nvPr/>
        </p:nvSpPr>
        <p:spPr>
          <a:xfrm>
            <a:off x="1524000" y="3276600"/>
            <a:ext cx="4648200" cy="213360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638800" y="34290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477000" y="4572000"/>
            <a:ext cx="2209800" cy="1676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524000" y="35814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4953000"/>
            <a:ext cx="685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67400" y="2133600"/>
            <a:ext cx="3048000" cy="2057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2400" y="2133600"/>
            <a:ext cx="2362200" cy="14478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133600" y="19050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895600" y="2362200"/>
            <a:ext cx="1447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2438400" y="2667000"/>
            <a:ext cx="457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133600" y="2286000"/>
            <a:ext cx="76200" cy="762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876300" y="3695700"/>
            <a:ext cx="228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52400" y="4953000"/>
            <a:ext cx="19812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rot="5400000" flipH="1" flipV="1">
            <a:off x="114300" y="4229100"/>
            <a:ext cx="1447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52400" y="3810000"/>
            <a:ext cx="1371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en-US" dirty="0" smtClean="0"/>
              <a:t>From </a:t>
            </a:r>
            <a:r>
              <a:rPr lang="en-US" dirty="0" smtClean="0"/>
              <a:t>your diagram, you can </a:t>
            </a:r>
            <a:r>
              <a:rPr lang="en-US" dirty="0" smtClean="0"/>
              <a:t>begin to select </a:t>
            </a:r>
            <a:r>
              <a:rPr lang="en-US" dirty="0" smtClean="0"/>
              <a:t>and organize ideas for your </a:t>
            </a:r>
            <a:r>
              <a:rPr lang="en-US" dirty="0" smtClean="0"/>
              <a:t>paper:</a:t>
            </a:r>
            <a:endParaRPr lang="en-US" dirty="0"/>
          </a:p>
        </p:txBody>
      </p:sp>
      <p:sp>
        <p:nvSpPr>
          <p:cNvPr id="3" name="Content Placeholder 2"/>
          <p:cNvSpPr>
            <a:spLocks noGrp="1"/>
          </p:cNvSpPr>
          <p:nvPr>
            <p:ph idx="1"/>
          </p:nvPr>
        </p:nvSpPr>
        <p:spPr>
          <a:xfrm>
            <a:off x="533400" y="1752600"/>
            <a:ext cx="8229600" cy="49069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a:t>
            </a:r>
            <a:r>
              <a:rPr lang="en-US" dirty="0" smtClean="0"/>
              <a:t>Challenges faced by first-year college students</a:t>
            </a:r>
          </a:p>
          <a:p>
            <a:pPr marL="571500" indent="-571500">
              <a:buNone/>
            </a:pPr>
            <a:r>
              <a:rPr lang="en-US" dirty="0" smtClean="0"/>
              <a:t>I.   Financial challenges</a:t>
            </a:r>
            <a:br>
              <a:rPr lang="en-US" dirty="0" smtClean="0"/>
            </a:br>
            <a:r>
              <a:rPr lang="en-US" dirty="0" smtClean="0"/>
              <a:t>    A.  Tuition				</a:t>
            </a:r>
            <a:r>
              <a:rPr lang="en-US" sz="2800" b="1" dirty="0" smtClean="0">
                <a:latin typeface="Informal Roman" pitchFamily="66" charset="0"/>
              </a:rPr>
              <a:t>NOTE TO SELF:</a:t>
            </a:r>
            <a:br>
              <a:rPr lang="en-US" sz="2800" b="1" dirty="0" smtClean="0">
                <a:latin typeface="Informal Roman" pitchFamily="66" charset="0"/>
              </a:rPr>
            </a:br>
            <a:r>
              <a:rPr lang="en-US" dirty="0" smtClean="0"/>
              <a:t>    B.  Books and supplies         </a:t>
            </a:r>
            <a:r>
              <a:rPr lang="en-US" b="1" dirty="0" smtClean="0">
                <a:solidFill>
                  <a:srgbClr val="FF0000"/>
                </a:solidFill>
                <a:latin typeface="Informal Roman" pitchFamily="66" charset="0"/>
              </a:rPr>
              <a:t>This affects</a:t>
            </a:r>
          </a:p>
          <a:p>
            <a:pPr marL="571500" indent="-571500">
              <a:buNone/>
            </a:pPr>
            <a:r>
              <a:rPr lang="en-US" dirty="0" smtClean="0"/>
              <a:t>          C.  Parking				</a:t>
            </a:r>
            <a:r>
              <a:rPr lang="en-US" b="1" dirty="0" smtClean="0">
                <a:solidFill>
                  <a:srgbClr val="FF0000"/>
                </a:solidFill>
                <a:latin typeface="Informal Roman" pitchFamily="66" charset="0"/>
              </a:rPr>
              <a:t>academic &amp;</a:t>
            </a:r>
          </a:p>
          <a:p>
            <a:pPr marL="571500" indent="-571500">
              <a:buNone/>
            </a:pPr>
            <a:r>
              <a:rPr lang="en-US" dirty="0" smtClean="0"/>
              <a:t> </a:t>
            </a:r>
            <a:r>
              <a:rPr lang="en-US" dirty="0" smtClean="0"/>
              <a:t>         D.  Need to work 		</a:t>
            </a:r>
            <a:r>
              <a:rPr lang="en-US" b="1" dirty="0" smtClean="0">
                <a:solidFill>
                  <a:srgbClr val="FF0000"/>
                </a:solidFill>
                <a:latin typeface="Informal Roman" pitchFamily="66" charset="0"/>
              </a:rPr>
              <a:t>social life !!! </a:t>
            </a:r>
          </a:p>
          <a:p>
            <a:pPr marL="571500" indent="-571500">
              <a:buNone/>
            </a:pPr>
            <a:r>
              <a:rPr lang="en-US" dirty="0" smtClean="0"/>
              <a:t>II.  Academic challenges          </a:t>
            </a:r>
            <a:r>
              <a:rPr lang="en-US" b="1" dirty="0" smtClean="0">
                <a:solidFill>
                  <a:srgbClr val="FF0000"/>
                </a:solidFill>
                <a:latin typeface="Informal Roman" pitchFamily="66" charset="0"/>
              </a:rPr>
              <a:t>(Write a cause-effect</a:t>
            </a:r>
          </a:p>
          <a:p>
            <a:pPr marL="571500" indent="-571500">
              <a:buNone/>
            </a:pPr>
            <a:r>
              <a:rPr lang="en-US" dirty="0" smtClean="0"/>
              <a:t>III. Social challenges		       </a:t>
            </a:r>
            <a:r>
              <a:rPr lang="en-US" b="1" dirty="0" smtClean="0">
                <a:solidFill>
                  <a:srgbClr val="FF0000"/>
                </a:solidFill>
                <a:latin typeface="Informal Roman" pitchFamily="66" charset="0"/>
              </a:rPr>
              <a:t>essay, instead? )</a:t>
            </a:r>
            <a:endParaRPr lang="en-US" b="1" dirty="0" smtClean="0">
              <a:solidFill>
                <a:srgbClr val="FF0000"/>
              </a:solidFill>
              <a:latin typeface="Informal Roman" pitchFamily="66" charset="0"/>
            </a:endParaRPr>
          </a:p>
          <a:p>
            <a:pPr>
              <a:buNone/>
            </a:pPr>
            <a:endParaRPr lang="en-US" dirty="0"/>
          </a:p>
        </p:txBody>
      </p:sp>
      <p:cxnSp>
        <p:nvCxnSpPr>
          <p:cNvPr id="6" name="Straight Arrow Connector 5"/>
          <p:cNvCxnSpPr/>
          <p:nvPr/>
        </p:nvCxnSpPr>
        <p:spPr>
          <a:xfrm rot="10800000" flipV="1">
            <a:off x="4495800" y="3352800"/>
            <a:ext cx="15240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Strategy </a:t>
            </a:r>
            <a:r>
              <a:rPr lang="en-US" dirty="0" smtClean="0"/>
              <a:t>#4:  </a:t>
            </a:r>
            <a:r>
              <a:rPr lang="en-US" dirty="0" err="1" smtClean="0"/>
              <a:t>Freewriting</a:t>
            </a:r>
            <a:r>
              <a:rPr lang="en-US" dirty="0" smtClean="0"/>
              <a:t> </a:t>
            </a:r>
            <a:br>
              <a:rPr lang="en-US" dirty="0" smtClean="0"/>
            </a:br>
            <a:r>
              <a:rPr lang="en-US" dirty="0" smtClean="0">
                <a:solidFill>
                  <a:srgbClr val="C00000"/>
                </a:solidFill>
              </a:rPr>
              <a:t>(also called </a:t>
            </a:r>
            <a:r>
              <a:rPr lang="en-US" dirty="0" err="1" smtClean="0">
                <a:solidFill>
                  <a:srgbClr val="C00000"/>
                </a:solidFill>
              </a:rPr>
              <a:t>fastwriting</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457200" y="1981200"/>
            <a:ext cx="8229600" cy="4343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In this method, you write on a topic for ten or fifteen minutes without </a:t>
            </a:r>
            <a:r>
              <a:rPr lang="en-US" dirty="0" smtClean="0"/>
              <a:t>stopping. Write whatever comes </a:t>
            </a:r>
            <a:r>
              <a:rPr lang="en-US" dirty="0" smtClean="0"/>
              <a:t>to mind</a:t>
            </a:r>
            <a:r>
              <a:rPr lang="en-US" dirty="0" smtClean="0"/>
              <a:t>.  </a:t>
            </a:r>
            <a:r>
              <a:rPr lang="en-US" dirty="0" smtClean="0"/>
              <a:t/>
            </a:r>
            <a:br>
              <a:rPr lang="en-US" dirty="0" smtClean="0"/>
            </a:br>
            <a:r>
              <a:rPr lang="en-US" dirty="0" smtClean="0"/>
              <a:t/>
            </a:r>
            <a:br>
              <a:rPr lang="en-US" dirty="0" smtClean="0"/>
            </a:br>
            <a:r>
              <a:rPr lang="en-US" dirty="0" smtClean="0"/>
              <a:t>Don’t </a:t>
            </a:r>
            <a:r>
              <a:rPr lang="en-US" dirty="0" smtClean="0"/>
              <a:t>worry if your thoughts are incomplete.  Don’t worry about grammar or </a:t>
            </a:r>
            <a:r>
              <a:rPr lang="en-US" dirty="0" smtClean="0"/>
              <a:t>punctuation</a:t>
            </a:r>
            <a:br>
              <a:rPr lang="en-US" dirty="0" smtClean="0"/>
            </a:br>
            <a:r>
              <a:rPr lang="en-US" dirty="0" smtClean="0"/>
              <a:t>     or </a:t>
            </a:r>
            <a:r>
              <a:rPr lang="en-US" dirty="0" smtClean="0"/>
              <a:t>“writing correctly.”  </a:t>
            </a:r>
            <a:r>
              <a:rPr lang="en-US" dirty="0" smtClean="0"/>
              <a:t/>
            </a:r>
            <a:br>
              <a:rPr lang="en-US" dirty="0" smtClean="0"/>
            </a:br>
            <a:r>
              <a:rPr lang="en-US" dirty="0" smtClean="0"/>
              <a:t>Don’t </a:t>
            </a:r>
            <a:r>
              <a:rPr lang="en-US" dirty="0" smtClean="0"/>
              <a:t>worry about “making sense.”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29200"/>
            <a:ext cx="8229600" cy="1143000"/>
          </a:xfrm>
        </p:spPr>
        <p:txBody>
          <a:bodyPr>
            <a:normAutofit fontScale="90000"/>
          </a:bodyPr>
          <a:lstStyle/>
          <a:p>
            <a:r>
              <a:rPr lang="en-US"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rPr>
              <a:t>You can use a variety of methods to rev up your writing process.</a:t>
            </a:r>
            <a:endParaRPr lang="en-US" b="1" dirty="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endParaRPr>
          </a:p>
        </p:txBody>
      </p:sp>
      <p:pic>
        <p:nvPicPr>
          <p:cNvPr id="50178" name="Picture 2" descr="http://www.elantric.be/sk/don_t_panic_button.jpg"/>
          <p:cNvPicPr>
            <a:picLocks noChangeAspect="1" noChangeArrowheads="1"/>
          </p:cNvPicPr>
          <p:nvPr/>
        </p:nvPicPr>
        <p:blipFill>
          <a:blip r:embed="rId2" cstate="print"/>
          <a:srcRect/>
          <a:stretch>
            <a:fillRect/>
          </a:stretch>
        </p:blipFill>
        <p:spPr bwMode="auto">
          <a:xfrm>
            <a:off x="1524000" y="228600"/>
            <a:ext cx="6096000" cy="4557681"/>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5334000"/>
          </a:xfrm>
        </p:spPr>
        <p:style>
          <a:lnRef idx="1">
            <a:schemeClr val="accent6"/>
          </a:lnRef>
          <a:fillRef idx="2">
            <a:schemeClr val="accent6"/>
          </a:fillRef>
          <a:effectRef idx="1">
            <a:schemeClr val="accent6"/>
          </a:effectRef>
          <a:fontRef idx="minor">
            <a:schemeClr val="dk1"/>
          </a:fontRef>
        </p:style>
        <p:txBody>
          <a:bodyPr>
            <a:normAutofit/>
          </a:bodyPr>
          <a:lstStyle/>
          <a:p>
            <a:pPr>
              <a:buNone/>
            </a:pPr>
            <a:endParaRPr lang="en-US" dirty="0" smtClean="0"/>
          </a:p>
          <a:p>
            <a:pPr>
              <a:buNone/>
            </a:pPr>
            <a:r>
              <a:rPr lang="en-US" dirty="0" smtClean="0"/>
              <a:t>    Keep your pen moving on the page, even when you don’t know what to say.   Write, “I don’t know what to write next” </a:t>
            </a:r>
            <a:r>
              <a:rPr lang="en-US" dirty="0" smtClean="0"/>
              <a:t>or </a:t>
            </a:r>
            <a:r>
              <a:rPr lang="en-US" dirty="0" smtClean="0"/>
              <a:t>even “This is dumb, this is dumb.”  </a:t>
            </a:r>
            <a:r>
              <a:rPr lang="en-US" dirty="0" smtClean="0"/>
              <a:t>  </a:t>
            </a:r>
          </a:p>
          <a:p>
            <a:pPr>
              <a:buNone/>
            </a:pPr>
            <a:r>
              <a:rPr lang="en-US" dirty="0" smtClean="0"/>
              <a:t/>
            </a:r>
            <a:br>
              <a:rPr lang="en-US" dirty="0" smtClean="0"/>
            </a:br>
            <a:r>
              <a:rPr lang="en-US" dirty="0" smtClean="0"/>
              <a:t>Don’t stop</a:t>
            </a:r>
            <a:r>
              <a:rPr lang="en-US" dirty="0" smtClean="0"/>
              <a:t> </a:t>
            </a:r>
            <a:r>
              <a:rPr lang="en-US" dirty="0" smtClean="0"/>
              <a:t>until you fill up a page—or until the </a:t>
            </a:r>
            <a:r>
              <a:rPr lang="en-US" dirty="0" smtClean="0"/>
              <a:t>time is up!</a:t>
            </a:r>
            <a:r>
              <a:rPr lang="en-US" dirty="0" smtClean="0"/>
              <a:t/>
            </a:r>
            <a:br>
              <a:rPr lang="en-US" dirty="0" smtClean="0"/>
            </a:br>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is a sample </a:t>
            </a:r>
            <a:r>
              <a:rPr lang="en-US" dirty="0" err="1" smtClean="0"/>
              <a:t>freewrite</a:t>
            </a:r>
            <a:r>
              <a:rPr lang="en-US" dirty="0" smtClean="0"/>
              <a:t> on the topic of </a:t>
            </a:r>
            <a:r>
              <a:rPr lang="en-US" dirty="0" smtClean="0"/>
              <a:t>domestic violence:</a:t>
            </a:r>
            <a:endParaRPr lang="en-US" dirty="0"/>
          </a:p>
        </p:txBody>
      </p:sp>
      <p:sp>
        <p:nvSpPr>
          <p:cNvPr id="3" name="Content Placeholder 2"/>
          <p:cNvSpPr>
            <a:spLocks noGrp="1"/>
          </p:cNvSpPr>
          <p:nvPr>
            <p:ph idx="1"/>
          </p:nvPr>
        </p:nvSpPr>
        <p:spPr>
          <a:xfrm>
            <a:off x="457200" y="1600200"/>
            <a:ext cx="8229600" cy="4876800"/>
          </a:xfrm>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a:buNone/>
            </a:pPr>
            <a:r>
              <a:rPr lang="en-US" dirty="0" smtClean="0"/>
              <a:t>    Okay, what do I think about domestic violence?  </a:t>
            </a:r>
            <a:r>
              <a:rPr lang="en-US" dirty="0" smtClean="0"/>
              <a:t>It’s a major problem these days, I know that, but maybe it ’s just because we talk about it more?     I have a friend (we met in high school)  . . . and when we got back in touch after several years, she told me her husband was physically and emotionally abusive.  I’ve heard that abusers try to isolate their victims, so I’m glad she reached out to me.  Why do they do it?  Power?  The need to control other people?  How can domestic violence be prevented?  What are the solutions?  Where can victims get help?  I think we need more education on this topic.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3078162"/>
          </a:xfrm>
        </p:spPr>
        <p:txBody>
          <a:bodyPr>
            <a:normAutofit fontScale="90000"/>
          </a:bodyPr>
          <a:lstStyle/>
          <a:p>
            <a:r>
              <a:rPr lang="en-US" dirty="0" smtClean="0"/>
              <a:t>By the time you are finished, </a:t>
            </a:r>
            <a:br>
              <a:rPr lang="en-US" dirty="0" smtClean="0"/>
            </a:br>
            <a:r>
              <a:rPr lang="en-US" dirty="0" smtClean="0"/>
              <a:t>you may have discovered a new idea, or clarified a belief you have, or arrived at a possible focus for your paper.</a:t>
            </a:r>
            <a:endParaRPr lang="en-US" dirty="0"/>
          </a:p>
        </p:txBody>
      </p:sp>
      <p:sp>
        <p:nvSpPr>
          <p:cNvPr id="3" name="Content Placeholder 2"/>
          <p:cNvSpPr>
            <a:spLocks noGrp="1"/>
          </p:cNvSpPr>
          <p:nvPr>
            <p:ph idx="1"/>
          </p:nvPr>
        </p:nvSpPr>
        <p:spPr>
          <a:xfrm>
            <a:off x="304800" y="3429000"/>
            <a:ext cx="8534400" cy="3078163"/>
          </a:xfrm>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The student who completed the </a:t>
            </a:r>
            <a:r>
              <a:rPr lang="en-US" dirty="0" err="1" smtClean="0"/>
              <a:t>freewrite</a:t>
            </a:r>
            <a:r>
              <a:rPr lang="en-US" dirty="0" smtClean="0"/>
              <a:t> on domestic violence might decide to focus on ways victims can get help.  After further research, perhaps the student will decide to focus on domestic violence shelters and the services they offer.</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Strategy </a:t>
            </a:r>
            <a:r>
              <a:rPr lang="en-US" dirty="0" smtClean="0"/>
              <a:t>#</a:t>
            </a:r>
            <a:r>
              <a:rPr lang="en-US" dirty="0" smtClean="0"/>
              <a:t>5</a:t>
            </a:r>
            <a:r>
              <a:rPr lang="en-US" dirty="0" smtClean="0"/>
              <a:t>:  Talk it out!</a:t>
            </a:r>
            <a:endParaRPr lang="en-US" dirty="0"/>
          </a:p>
        </p:txBody>
      </p:sp>
      <p:sp>
        <p:nvSpPr>
          <p:cNvPr id="3" name="Content Placeholder 2"/>
          <p:cNvSpPr>
            <a:spLocks noGrp="1"/>
          </p:cNvSpPr>
          <p:nvPr>
            <p:ph idx="1"/>
          </p:nvPr>
        </p:nvSpPr>
        <p:spPr>
          <a:xfrm>
            <a:off x="228600" y="1066800"/>
            <a:ext cx="8686800" cy="55626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lnSpcReduction="10000"/>
          </a:bodyPr>
          <a:lstStyle/>
          <a:p>
            <a:pPr>
              <a:buNone/>
            </a:pPr>
            <a:r>
              <a:rPr lang="en-US" dirty="0" smtClean="0"/>
              <a:t>In this method, you will discuss </a:t>
            </a:r>
            <a:r>
              <a:rPr lang="en-US" dirty="0" smtClean="0"/>
              <a:t>the assigned </a:t>
            </a:r>
            <a:r>
              <a:rPr lang="en-US" dirty="0" smtClean="0"/>
              <a:t>topic</a:t>
            </a:r>
          </a:p>
          <a:p>
            <a:pPr>
              <a:buNone/>
            </a:pPr>
            <a:r>
              <a:rPr lang="en-US" dirty="0" smtClean="0"/>
              <a:t>with </a:t>
            </a:r>
            <a:r>
              <a:rPr lang="en-US" dirty="0" smtClean="0"/>
              <a:t>a friend or </a:t>
            </a:r>
            <a:r>
              <a:rPr lang="en-US" dirty="0" smtClean="0"/>
              <a:t>classmate—let’s say your topic is</a:t>
            </a:r>
          </a:p>
          <a:p>
            <a:pPr>
              <a:buNone/>
            </a:pPr>
            <a:r>
              <a:rPr lang="en-US" dirty="0" smtClean="0"/>
              <a:t>America’s war in</a:t>
            </a:r>
          </a:p>
          <a:p>
            <a:pPr>
              <a:buNone/>
            </a:pPr>
            <a:r>
              <a:rPr lang="en-US" dirty="0" smtClean="0"/>
              <a:t>Afghanistan. </a:t>
            </a:r>
          </a:p>
          <a:p>
            <a:pPr>
              <a:buNone/>
            </a:pPr>
            <a:endParaRPr lang="en-US" dirty="0" smtClean="0"/>
          </a:p>
          <a:p>
            <a:pPr>
              <a:buNone/>
            </a:pPr>
            <a:r>
              <a:rPr lang="en-US" dirty="0" smtClean="0"/>
              <a:t>Talk </a:t>
            </a:r>
            <a:r>
              <a:rPr lang="en-US" dirty="0" smtClean="0"/>
              <a:t>for three </a:t>
            </a:r>
            <a:r>
              <a:rPr lang="en-US" dirty="0" smtClean="0"/>
              <a:t>minutes</a:t>
            </a:r>
          </a:p>
          <a:p>
            <a:pPr>
              <a:buNone/>
            </a:pPr>
            <a:r>
              <a:rPr lang="en-US" dirty="0" smtClean="0"/>
              <a:t>on </a:t>
            </a:r>
            <a:r>
              <a:rPr lang="en-US" dirty="0" smtClean="0"/>
              <a:t>the topic while </a:t>
            </a:r>
            <a:endParaRPr lang="en-US" dirty="0" smtClean="0"/>
          </a:p>
          <a:p>
            <a:pPr>
              <a:buNone/>
            </a:pPr>
            <a:r>
              <a:rPr lang="en-US" dirty="0" smtClean="0"/>
              <a:t>your </a:t>
            </a:r>
            <a:r>
              <a:rPr lang="en-US" dirty="0" smtClean="0"/>
              <a:t>partner listens.  </a:t>
            </a:r>
          </a:p>
          <a:p>
            <a:pPr>
              <a:buNone/>
            </a:pPr>
            <a:r>
              <a:rPr lang="en-US" dirty="0" smtClean="0"/>
              <a:t>    </a:t>
            </a:r>
            <a:br>
              <a:rPr lang="en-US" dirty="0" smtClean="0"/>
            </a:br>
            <a:endParaRPr lang="en-US" dirty="0"/>
          </a:p>
        </p:txBody>
      </p:sp>
      <p:pic>
        <p:nvPicPr>
          <p:cNvPr id="4" name="Picture 2" descr="http://mitocw.udsm.ac.tz/NR/rdonlyres/Foreign-Languages-and-Literatures/21F-232Spring-2007/56E0517E-9CC5-4C90-B108-F7CBF02BB8A7/0/chp_conversation.jpg"/>
          <p:cNvPicPr>
            <a:picLocks noChangeAspect="1" noChangeArrowheads="1"/>
          </p:cNvPicPr>
          <p:nvPr/>
        </p:nvPicPr>
        <p:blipFill>
          <a:blip r:embed="rId2" cstate="print"/>
          <a:srcRect/>
          <a:stretch>
            <a:fillRect/>
          </a:stretch>
        </p:blipFill>
        <p:spPr bwMode="auto">
          <a:xfrm>
            <a:off x="4114800" y="2286000"/>
            <a:ext cx="5733987" cy="431482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
            </a:r>
            <a:br>
              <a:rPr lang="en-US" dirty="0" smtClean="0"/>
            </a:br>
            <a:r>
              <a:rPr lang="en-US" dirty="0" smtClean="0"/>
              <a:t>Your </a:t>
            </a:r>
            <a:r>
              <a:rPr lang="en-US" dirty="0" smtClean="0"/>
              <a:t>partner </a:t>
            </a:r>
            <a:r>
              <a:rPr lang="en-US" dirty="0" smtClean="0"/>
              <a:t>can </a:t>
            </a:r>
            <a:r>
              <a:rPr lang="en-US" dirty="0" smtClean="0"/>
              <a:t>ask you to provide more </a:t>
            </a:r>
            <a:r>
              <a:rPr lang="en-US" dirty="0" smtClean="0"/>
              <a:t>information, </a:t>
            </a:r>
            <a:r>
              <a:rPr lang="en-US" dirty="0" smtClean="0"/>
              <a:t>clarify an </a:t>
            </a:r>
            <a:r>
              <a:rPr lang="en-US" dirty="0" smtClean="0"/>
              <a:t>idea, or even introduce a different opinion:</a:t>
            </a:r>
            <a:r>
              <a:rPr lang="en-US" dirty="0" smtClean="0"/>
              <a:t/>
            </a:r>
            <a:br>
              <a:rPr lang="en-US" dirty="0" smtClean="0"/>
            </a:br>
            <a:endParaRPr lang="en-US" dirty="0"/>
          </a:p>
        </p:txBody>
      </p:sp>
      <p:sp>
        <p:nvSpPr>
          <p:cNvPr id="3" name="Content Placeholder 2"/>
          <p:cNvSpPr>
            <a:spLocks noGrp="1"/>
          </p:cNvSpPr>
          <p:nvPr>
            <p:ph idx="1"/>
          </p:nvPr>
        </p:nvSpPr>
        <p:spPr>
          <a:xfrm>
            <a:off x="457200" y="2332037"/>
            <a:ext cx="8229600" cy="45259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r>
              <a:rPr lang="en-US" dirty="0" smtClean="0"/>
              <a:t>I’m not sure what you mean by . . . Can you clarify that thought?</a:t>
            </a:r>
          </a:p>
          <a:p>
            <a:r>
              <a:rPr lang="en-US" dirty="0" smtClean="0"/>
              <a:t>That sounds interesting.  Tell me more!</a:t>
            </a:r>
          </a:p>
          <a:p>
            <a:r>
              <a:rPr lang="en-US" dirty="0" smtClean="0"/>
              <a:t>Can you give me some examples?</a:t>
            </a:r>
          </a:p>
          <a:p>
            <a:r>
              <a:rPr lang="en-US" dirty="0" smtClean="0"/>
              <a:t>But aren’t you assuming . . . ?</a:t>
            </a:r>
          </a:p>
          <a:p>
            <a:r>
              <a:rPr lang="en-US" dirty="0" smtClean="0"/>
              <a:t>W</a:t>
            </a:r>
            <a:r>
              <a:rPr lang="en-US" dirty="0" smtClean="0"/>
              <a:t>hat if someone said the opposite.  How would you respond?</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971800"/>
          </a:xfrm>
        </p:spPr>
        <p:txBody>
          <a:bodyPr>
            <a:normAutofit/>
          </a:bodyPr>
          <a:lstStyle/>
          <a:p>
            <a:pPr algn="l"/>
            <a:r>
              <a:rPr lang="en-US" sz="3600" dirty="0" smtClean="0"/>
              <a:t>When your </a:t>
            </a:r>
            <a:r>
              <a:rPr lang="en-US" sz="3600" dirty="0" smtClean="0"/>
              <a:t>time is </a:t>
            </a:r>
            <a:r>
              <a:rPr lang="en-US" sz="3600" dirty="0" smtClean="0"/>
              <a:t>up, </a:t>
            </a:r>
            <a:r>
              <a:rPr lang="en-US" sz="3600" dirty="0" smtClean="0"/>
              <a:t>you just may have some ideas to work with</a:t>
            </a:r>
            <a:r>
              <a:rPr lang="en-US" sz="3600" dirty="0" smtClean="0"/>
              <a:t>!  You might also be more aware of opposing positions on the issue you’ve been discussing.</a:t>
            </a:r>
            <a:endParaRPr lang="en-US" sz="3600" dirty="0"/>
          </a:p>
        </p:txBody>
      </p:sp>
      <p:sp>
        <p:nvSpPr>
          <p:cNvPr id="3" name="Content Placeholder 2"/>
          <p:cNvSpPr>
            <a:spLocks noGrp="1"/>
          </p:cNvSpPr>
          <p:nvPr>
            <p:ph idx="1"/>
          </p:nvPr>
        </p:nvSpPr>
        <p:spPr>
          <a:xfrm>
            <a:off x="381000" y="3048000"/>
            <a:ext cx="8229600" cy="3200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a:t>
            </a:r>
            <a:br>
              <a:rPr lang="en-US" dirty="0" smtClean="0"/>
            </a:br>
            <a:r>
              <a:rPr lang="en-US" dirty="0" smtClean="0"/>
              <a:t>“Although many people support the war in Afghanistan, I believe humanitarian efforts  will be more effective than military force in achieving our objectives.”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prewriting techniques?</a:t>
            </a:r>
            <a:endParaRPr lang="en-US" dirty="0"/>
          </a:p>
        </p:txBody>
      </p:sp>
      <p:sp>
        <p:nvSpPr>
          <p:cNvPr id="3" name="Content Placeholder 2"/>
          <p:cNvSpPr>
            <a:spLocks noGrp="1"/>
          </p:cNvSpPr>
          <p:nvPr>
            <p:ph idx="1"/>
          </p:nvPr>
        </p:nvSpPr>
        <p:spPr>
          <a:xfrm>
            <a:off x="381000" y="1447800"/>
            <a:ext cx="8382000" cy="5105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55000" lnSpcReduction="20000"/>
          </a:bodyPr>
          <a:lstStyle/>
          <a:p>
            <a:endParaRPr lang="en-US" dirty="0" smtClean="0"/>
          </a:p>
          <a:p>
            <a:r>
              <a:rPr lang="en-US" sz="4100" dirty="0" smtClean="0"/>
              <a:t>You can develop </a:t>
            </a:r>
            <a:r>
              <a:rPr lang="en-US" sz="4100" dirty="0" smtClean="0"/>
              <a:t>ideas </a:t>
            </a:r>
            <a:r>
              <a:rPr lang="en-US" sz="4100" dirty="0" smtClean="0"/>
              <a:t>you didn’t know you had</a:t>
            </a:r>
            <a:r>
              <a:rPr lang="en-US" sz="4100" dirty="0" smtClean="0"/>
              <a:t/>
            </a:r>
            <a:br>
              <a:rPr lang="en-US" sz="4100" dirty="0" smtClean="0"/>
            </a:br>
            <a:endParaRPr lang="en-US" sz="4100" dirty="0" smtClean="0"/>
          </a:p>
          <a:p>
            <a:r>
              <a:rPr lang="en-US" sz="4100" dirty="0" smtClean="0"/>
              <a:t>You can connect </a:t>
            </a:r>
            <a:r>
              <a:rPr lang="en-US" sz="4100" dirty="0" smtClean="0"/>
              <a:t>with, and evaluate, your </a:t>
            </a:r>
            <a:r>
              <a:rPr lang="en-US" sz="4100" dirty="0" smtClean="0"/>
              <a:t>own </a:t>
            </a:r>
            <a:endParaRPr lang="en-US" sz="4100" dirty="0" smtClean="0"/>
          </a:p>
          <a:p>
            <a:pPr>
              <a:buNone/>
            </a:pPr>
            <a:r>
              <a:rPr lang="en-US" sz="4100" dirty="0" smtClean="0"/>
              <a:t>      knowledge, </a:t>
            </a:r>
            <a:r>
              <a:rPr lang="en-US" sz="4100" dirty="0" smtClean="0"/>
              <a:t>past experiences</a:t>
            </a:r>
            <a:r>
              <a:rPr lang="en-US" sz="4100" dirty="0" smtClean="0"/>
              <a:t>, and interests</a:t>
            </a:r>
            <a:br>
              <a:rPr lang="en-US" sz="4100" dirty="0" smtClean="0"/>
            </a:br>
            <a:endParaRPr lang="en-US" sz="4100" dirty="0" smtClean="0"/>
          </a:p>
          <a:p>
            <a:r>
              <a:rPr lang="en-US" sz="4100" dirty="0" smtClean="0"/>
              <a:t>You can clarify </a:t>
            </a:r>
            <a:r>
              <a:rPr lang="en-US" sz="4100" dirty="0" smtClean="0"/>
              <a:t>your belief and attitudes</a:t>
            </a:r>
            <a:br>
              <a:rPr lang="en-US" sz="4100" dirty="0" smtClean="0"/>
            </a:br>
            <a:endParaRPr lang="en-US" sz="4100" dirty="0" smtClean="0"/>
          </a:p>
          <a:p>
            <a:r>
              <a:rPr lang="en-US" sz="4100" dirty="0" smtClean="0"/>
              <a:t>You can identify </a:t>
            </a:r>
            <a:r>
              <a:rPr lang="en-US" sz="4100" dirty="0" smtClean="0"/>
              <a:t>your purpose for writing</a:t>
            </a:r>
            <a:br>
              <a:rPr lang="en-US" sz="4100" dirty="0" smtClean="0"/>
            </a:br>
            <a:endParaRPr lang="en-US" sz="4100" dirty="0" smtClean="0"/>
          </a:p>
          <a:p>
            <a:r>
              <a:rPr lang="en-US" sz="4100" dirty="0" smtClean="0"/>
              <a:t>You can develop </a:t>
            </a:r>
            <a:r>
              <a:rPr lang="en-US" sz="4100" dirty="0" smtClean="0"/>
              <a:t>a sense of </a:t>
            </a:r>
            <a:r>
              <a:rPr lang="en-US" sz="4100" dirty="0" smtClean="0"/>
              <a:t>your audience</a:t>
            </a:r>
            <a:br>
              <a:rPr lang="en-US" sz="4100" dirty="0" smtClean="0"/>
            </a:br>
            <a:endParaRPr lang="en-US" sz="4100" dirty="0" smtClean="0"/>
          </a:p>
          <a:p>
            <a:r>
              <a:rPr lang="en-US" sz="4100" dirty="0" smtClean="0"/>
              <a:t>You can select and organize ideas to use in your paper</a:t>
            </a:r>
            <a:endParaRPr lang="en-US" sz="4100" dirty="0" smtClean="0"/>
          </a:p>
          <a:p>
            <a:pPr>
              <a:buNone/>
            </a:pPr>
            <a:r>
              <a:rPr lang="en-US" sz="4100" dirty="0" smtClean="0"/>
              <a:t/>
            </a:r>
            <a:br>
              <a:rPr lang="en-US" sz="4100" dirty="0" smtClean="0"/>
            </a:br>
            <a:endParaRPr lang="en-US" sz="4100" dirty="0"/>
          </a:p>
        </p:txBody>
      </p:sp>
      <p:pic>
        <p:nvPicPr>
          <p:cNvPr id="31746" name="Picture 2" descr="http://www.melovillareal.com/wp-content/uploads/2008/08/memes-marketing-bright-idea.jpg"/>
          <p:cNvPicPr>
            <a:picLocks noChangeAspect="1" noChangeArrowheads="1"/>
          </p:cNvPicPr>
          <p:nvPr/>
        </p:nvPicPr>
        <p:blipFill>
          <a:blip r:embed="rId2" cstate="print"/>
          <a:srcRect/>
          <a:stretch>
            <a:fillRect/>
          </a:stretch>
        </p:blipFill>
        <p:spPr bwMode="auto">
          <a:xfrm>
            <a:off x="6477000" y="2286000"/>
            <a:ext cx="2447925" cy="2857500"/>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Let’s try the five techniques that can jump start your writing process:</a:t>
            </a:r>
            <a:endParaRPr lang="en-US"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3" name="Content Placeholder 2"/>
          <p:cNvSpPr>
            <a:spLocks noGrp="1"/>
          </p:cNvSpPr>
          <p:nvPr>
            <p:ph idx="1"/>
          </p:nvPr>
        </p:nvSpPr>
        <p:spPr>
          <a:xfrm>
            <a:off x="457200" y="2514600"/>
            <a:ext cx="8229600" cy="3352800"/>
          </a:xfrm>
        </p:spPr>
        <p:style>
          <a:lnRef idx="1">
            <a:schemeClr val="accent6"/>
          </a:lnRef>
          <a:fillRef idx="2">
            <a:schemeClr val="accent6"/>
          </a:fillRef>
          <a:effectRef idx="1">
            <a:schemeClr val="accent6"/>
          </a:effectRef>
          <a:fontRef idx="minor">
            <a:schemeClr val="dk1"/>
          </a:fontRef>
        </p:style>
        <p:txBody>
          <a:bodyPr/>
          <a:lstStyle/>
          <a:p>
            <a:r>
              <a:rPr lang="en-US" dirty="0" smtClean="0"/>
              <a:t>Asking questions</a:t>
            </a:r>
          </a:p>
          <a:p>
            <a:r>
              <a:rPr lang="en-US" dirty="0" smtClean="0"/>
              <a:t>Brainstorming</a:t>
            </a:r>
          </a:p>
          <a:p>
            <a:r>
              <a:rPr lang="en-US" dirty="0" smtClean="0"/>
              <a:t>Clustering</a:t>
            </a:r>
          </a:p>
          <a:p>
            <a:r>
              <a:rPr lang="en-US" dirty="0" err="1" smtClean="0"/>
              <a:t>Freewriting</a:t>
            </a:r>
            <a:endParaRPr lang="en-US" dirty="0" smtClean="0"/>
          </a:p>
          <a:p>
            <a:r>
              <a:rPr lang="en-US" dirty="0" smtClean="0"/>
              <a:t>Talking it out</a:t>
            </a:r>
          </a:p>
          <a:p>
            <a:endParaRPr lang="en-US" dirty="0" smtClean="0"/>
          </a:p>
        </p:txBody>
      </p:sp>
      <p:pic>
        <p:nvPicPr>
          <p:cNvPr id="5122" name="Picture 2" descr="http://jasonsaxonsmith.typepad.com/.a/6a00e54f7b76d88834011570362292970c-320wi"/>
          <p:cNvPicPr>
            <a:picLocks noChangeAspect="1" noChangeArrowheads="1"/>
          </p:cNvPicPr>
          <p:nvPr/>
        </p:nvPicPr>
        <p:blipFill>
          <a:blip r:embed="rId2" cstate="print"/>
          <a:srcRect/>
          <a:stretch>
            <a:fillRect/>
          </a:stretch>
        </p:blipFill>
        <p:spPr bwMode="auto">
          <a:xfrm>
            <a:off x="5029200" y="2743200"/>
            <a:ext cx="2857500" cy="28575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430962"/>
          </a:xfrm>
        </p:spPr>
        <p:txBody>
          <a:bodyPr>
            <a:normAutofit fontScale="90000"/>
          </a:bodyPr>
          <a:lstStyle/>
          <a:p>
            <a:r>
              <a:rPr lang="en-US" dirty="0" smtClean="0"/>
              <a:t>In today’s workshop, you’ll have a chance to practice some effective strategies.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rgbClr val="FF0000"/>
                </a:solidFill>
              </a:rPr>
              <a:t>You might find one that suits your style!</a:t>
            </a:r>
            <a:br>
              <a:rPr lang="en-US" b="1" dirty="0" smtClean="0">
                <a:solidFill>
                  <a:srgbClr val="FF0000"/>
                </a:solidFill>
              </a:rPr>
            </a:br>
            <a:endParaRPr lang="en-US" b="1" dirty="0">
              <a:solidFill>
                <a:srgbClr val="FF0000"/>
              </a:solidFill>
            </a:endParaRPr>
          </a:p>
        </p:txBody>
      </p:sp>
      <p:pic>
        <p:nvPicPr>
          <p:cNvPr id="54274" name="Picture 2" descr="http://creatingconfidenceandsuccess.com/wp-content/uploads/2009/09/happy-writer-outside-150x150.jpg"/>
          <p:cNvPicPr>
            <a:picLocks noChangeAspect="1" noChangeArrowheads="1"/>
          </p:cNvPicPr>
          <p:nvPr/>
        </p:nvPicPr>
        <p:blipFill>
          <a:blip r:embed="rId2" cstate="print"/>
          <a:srcRect/>
          <a:stretch>
            <a:fillRect/>
          </a:stretch>
        </p:blipFill>
        <p:spPr bwMode="auto">
          <a:xfrm>
            <a:off x="381000" y="2286000"/>
            <a:ext cx="2590800" cy="2590800"/>
          </a:xfrm>
          <a:prstGeom prst="rect">
            <a:avLst/>
          </a:prstGeom>
          <a:noFill/>
        </p:spPr>
      </p:pic>
      <p:pic>
        <p:nvPicPr>
          <p:cNvPr id="54276" name="Picture 4" descr="http://westlanetech.orvsd.org/files/westlanetech/images/happy_male_student.jpg"/>
          <p:cNvPicPr>
            <a:picLocks noChangeAspect="1" noChangeArrowheads="1"/>
          </p:cNvPicPr>
          <p:nvPr/>
        </p:nvPicPr>
        <p:blipFill>
          <a:blip r:embed="rId3" cstate="print"/>
          <a:srcRect/>
          <a:stretch>
            <a:fillRect/>
          </a:stretch>
        </p:blipFill>
        <p:spPr bwMode="auto">
          <a:xfrm>
            <a:off x="6553200" y="1371600"/>
            <a:ext cx="1905000" cy="4296383"/>
          </a:xfrm>
          <a:prstGeom prst="rect">
            <a:avLst/>
          </a:prstGeom>
          <a:noFill/>
        </p:spPr>
      </p:pic>
      <p:pic>
        <p:nvPicPr>
          <p:cNvPr id="54278" name="Picture 6" descr="http://www.ashford.edu/campus/undergraduate/images/undergrad_main.jpg"/>
          <p:cNvPicPr>
            <a:picLocks noChangeAspect="1" noChangeArrowheads="1"/>
          </p:cNvPicPr>
          <p:nvPr/>
        </p:nvPicPr>
        <p:blipFill>
          <a:blip r:embed="rId4" cstate="print"/>
          <a:srcRect/>
          <a:stretch>
            <a:fillRect/>
          </a:stretch>
        </p:blipFill>
        <p:spPr bwMode="auto">
          <a:xfrm>
            <a:off x="3276600" y="1371600"/>
            <a:ext cx="2886075" cy="4114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199"/>
            <a:ext cx="8229600" cy="2743201"/>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lgn="ctr">
              <a:buNone/>
            </a:pPr>
            <a:r>
              <a:rPr lang="en-US" dirty="0" smtClean="0"/>
              <a:t> </a:t>
            </a:r>
          </a:p>
          <a:p>
            <a:pPr algn="ctr">
              <a:buNone/>
            </a:pPr>
            <a:r>
              <a:rPr lang="en-US" sz="4000" dirty="0" smtClean="0"/>
              <a:t>You probably </a:t>
            </a:r>
            <a:r>
              <a:rPr lang="en-US" sz="4000" dirty="0" smtClean="0"/>
              <a:t>know </a:t>
            </a:r>
          </a:p>
          <a:p>
            <a:pPr algn="ctr">
              <a:buNone/>
            </a:pPr>
            <a:r>
              <a:rPr lang="en-US" sz="4000" dirty="0" smtClean="0"/>
              <a:t>w</a:t>
            </a:r>
            <a:r>
              <a:rPr lang="en-US" sz="4000" dirty="0" smtClean="0"/>
              <a:t>hat “prewriting” is.</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2743200" cy="2773362"/>
          </a:xfrm>
        </p:spPr>
        <p:txBody>
          <a:bodyPr>
            <a:normAutofit fontScale="90000"/>
          </a:bodyPr>
          <a:lstStyle/>
          <a:p>
            <a:r>
              <a:rPr lang="en-US" dirty="0" smtClean="0"/>
              <a:t>It’s just the first stage </a:t>
            </a:r>
            <a:r>
              <a:rPr lang="en-US" dirty="0" smtClean="0"/>
              <a:t>in the writing process.</a:t>
            </a:r>
            <a:endParaRPr lang="en-US" dirty="0"/>
          </a:p>
        </p:txBody>
      </p:sp>
      <p:pic>
        <p:nvPicPr>
          <p:cNvPr id="55298" name="Picture 2" descr="http://www.welcome5thyear.com.ar/imagenes/writing_processS.gif"/>
          <p:cNvPicPr>
            <a:picLocks noChangeAspect="1" noChangeArrowheads="1"/>
          </p:cNvPicPr>
          <p:nvPr/>
        </p:nvPicPr>
        <p:blipFill>
          <a:blip r:embed="rId2" cstate="print"/>
          <a:srcRect/>
          <a:stretch>
            <a:fillRect/>
          </a:stretch>
        </p:blipFill>
        <p:spPr bwMode="auto">
          <a:xfrm>
            <a:off x="2743200" y="-9256"/>
            <a:ext cx="6400800" cy="686725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Prewriting can involve . . .</a:t>
            </a:r>
            <a:endParaRPr lang="en-US" dirty="0"/>
          </a:p>
        </p:txBody>
      </p:sp>
      <p:sp>
        <p:nvSpPr>
          <p:cNvPr id="3" name="Content Placeholder 2"/>
          <p:cNvSpPr>
            <a:spLocks noGrp="1"/>
          </p:cNvSpPr>
          <p:nvPr>
            <p:ph idx="1"/>
          </p:nvPr>
        </p:nvSpPr>
        <p:spPr>
          <a:xfrm>
            <a:off x="228600" y="1219200"/>
            <a:ext cx="8610600" cy="52578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r>
              <a:rPr lang="en-US" dirty="0" smtClean="0"/>
              <a:t>Choosing and narrowing a topic</a:t>
            </a:r>
          </a:p>
          <a:p>
            <a:r>
              <a:rPr lang="en-US" dirty="0" smtClean="0"/>
              <a:t>Coming up with ideas</a:t>
            </a:r>
          </a:p>
          <a:p>
            <a:r>
              <a:rPr lang="en-US" dirty="0" smtClean="0"/>
              <a:t>Finding relationships between ideas </a:t>
            </a:r>
            <a:br>
              <a:rPr lang="en-US" dirty="0" smtClean="0"/>
            </a:br>
            <a:r>
              <a:rPr lang="en-US" dirty="0" smtClean="0"/>
              <a:t>(grouping or classifying, identifying cause-effect relationships, etc.)</a:t>
            </a:r>
          </a:p>
          <a:p>
            <a:r>
              <a:rPr lang="en-US" dirty="0" smtClean="0"/>
              <a:t>Deciding on major ideas and details </a:t>
            </a:r>
          </a:p>
          <a:p>
            <a:r>
              <a:rPr lang="en-US" dirty="0" smtClean="0"/>
              <a:t>Researching </a:t>
            </a:r>
          </a:p>
          <a:p>
            <a:r>
              <a:rPr lang="en-US" dirty="0" smtClean="0"/>
              <a:t>Organizing information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657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Why is prewriting important? </a:t>
            </a:r>
            <a:br>
              <a:rPr lang="en-US" dirty="0" smtClean="0"/>
            </a:br>
            <a:r>
              <a:rPr lang="en-US" dirty="0" smtClean="0"/>
              <a:t> Writing is like building something.</a:t>
            </a:r>
            <a:br>
              <a:rPr lang="en-US" dirty="0" smtClean="0"/>
            </a:br>
            <a:r>
              <a:rPr lang="en-US" b="1" dirty="0" smtClean="0">
                <a:solidFill>
                  <a:srgbClr val="FF0000"/>
                </a:solidFill>
              </a:rPr>
              <a:t>To build a house, for example . . . </a:t>
            </a:r>
            <a:br>
              <a:rPr lang="en-US" b="1" dirty="0" smtClean="0">
                <a:solidFill>
                  <a:srgbClr val="FF0000"/>
                </a:solidFill>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32782" name="Picture 14" descr="http://www.dhsjab.com/wp-content/uploads/2009/03/building-timber-house.jpg"/>
          <p:cNvPicPr>
            <a:picLocks noChangeAspect="1" noChangeArrowheads="1"/>
          </p:cNvPicPr>
          <p:nvPr/>
        </p:nvPicPr>
        <p:blipFill>
          <a:blip r:embed="rId2" cstate="print"/>
          <a:srcRect/>
          <a:stretch>
            <a:fillRect/>
          </a:stretch>
        </p:blipFill>
        <p:spPr bwMode="auto">
          <a:xfrm>
            <a:off x="990600" y="2438400"/>
            <a:ext cx="7077075" cy="5305425"/>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4" name="Picture 4" descr="House Plan Photo, 049H-0005"/>
          <p:cNvPicPr>
            <a:picLocks noChangeAspect="1" noChangeArrowheads="1"/>
          </p:cNvPicPr>
          <p:nvPr/>
        </p:nvPicPr>
        <p:blipFill>
          <a:blip r:embed="rId2" cstate="print"/>
          <a:srcRect/>
          <a:stretch>
            <a:fillRect/>
          </a:stretch>
        </p:blipFill>
        <p:spPr bwMode="auto">
          <a:xfrm rot="21170955">
            <a:off x="4036619" y="2219171"/>
            <a:ext cx="5295900" cy="3971925"/>
          </a:xfrm>
          <a:prstGeom prst="rect">
            <a:avLst/>
          </a:prstGeom>
          <a:noFill/>
          <a:scene3d>
            <a:camera prst="orthographicFront"/>
            <a:lightRig rig="threePt" dir="t"/>
          </a:scene3d>
          <a:sp3d>
            <a:bevelT w="165100" prst="coolSlant"/>
          </a:sp3d>
        </p:spPr>
      </p:pic>
      <p:sp>
        <p:nvSpPr>
          <p:cNvPr id="2" name="Title 1"/>
          <p:cNvSpPr>
            <a:spLocks noGrp="1"/>
          </p:cNvSpPr>
          <p:nvPr>
            <p:ph type="title"/>
          </p:nvPr>
        </p:nvSpPr>
        <p:spPr>
          <a:xfrm>
            <a:off x="457200" y="457200"/>
            <a:ext cx="8458200" cy="1219200"/>
          </a:xfrm>
        </p:spPr>
        <p:txBody>
          <a:bodyPr>
            <a:normAutofit fontScale="90000"/>
          </a:bodyPr>
          <a:lstStyle/>
          <a:p>
            <a:r>
              <a:rPr lang="en-US" dirty="0" smtClean="0"/>
              <a:t> </a:t>
            </a:r>
            <a:r>
              <a:rPr lang="en-US" b="1" dirty="0" smtClean="0">
                <a:solidFill>
                  <a:srgbClr val="FF0000"/>
                </a:solidFill>
              </a:rPr>
              <a:t>you would first come up with ideas . . . </a:t>
            </a:r>
            <a:endParaRPr lang="en-US" b="1" dirty="0">
              <a:solidFill>
                <a:srgbClr val="FF0000"/>
              </a:solidFill>
            </a:endParaRPr>
          </a:p>
        </p:txBody>
      </p:sp>
      <p:pic>
        <p:nvPicPr>
          <p:cNvPr id="32780" name="Picture 12" descr="http://www.dezinehq.com/wp-content/uploads/2008/07/treehouse-fall-04-gif.gif"/>
          <p:cNvPicPr>
            <a:picLocks noChangeAspect="1" noChangeArrowheads="1"/>
          </p:cNvPicPr>
          <p:nvPr/>
        </p:nvPicPr>
        <p:blipFill>
          <a:blip r:embed="rId3" cstate="print"/>
          <a:srcRect/>
          <a:stretch>
            <a:fillRect/>
          </a:stretch>
        </p:blipFill>
        <p:spPr bwMode="auto">
          <a:xfrm rot="21062322">
            <a:off x="-2050705" y="2670481"/>
            <a:ext cx="5205313" cy="3429000"/>
          </a:xfrm>
          <a:prstGeom prst="rect">
            <a:avLst/>
          </a:prstGeom>
          <a:noFill/>
          <a:scene3d>
            <a:camera prst="orthographicFront"/>
            <a:lightRig rig="threePt" dir="t"/>
          </a:scene3d>
          <a:sp3d>
            <a:bevelT w="165100" prst="coolSlant"/>
          </a:sp3d>
        </p:spPr>
      </p:pic>
      <p:pic>
        <p:nvPicPr>
          <p:cNvPr id="32778" name="Picture 10" descr="http://i.treehugger.com/images/2007/10/24/sarti1.jpg"/>
          <p:cNvPicPr>
            <a:picLocks noChangeAspect="1" noChangeArrowheads="1"/>
          </p:cNvPicPr>
          <p:nvPr/>
        </p:nvPicPr>
        <p:blipFill>
          <a:blip r:embed="rId4" cstate="print"/>
          <a:srcRect/>
          <a:stretch>
            <a:fillRect/>
          </a:stretch>
        </p:blipFill>
        <p:spPr bwMode="auto">
          <a:xfrm rot="1304255">
            <a:off x="2267174" y="2800575"/>
            <a:ext cx="4457700" cy="4457700"/>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1230</TotalTime>
  <Words>876</Words>
  <Application>Microsoft Office PowerPoint</Application>
  <PresentationFormat>On-screen Show (4:3)</PresentationFormat>
  <Paragraphs>157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  “How Do I Get Started?”   </vt:lpstr>
      <vt:lpstr>Don’t Know Where to Begin? Can’t Think of What to Write?</vt:lpstr>
      <vt:lpstr>You can use a variety of methods to rev up your writing process.</vt:lpstr>
      <vt:lpstr>In today’s workshop, you’ll have a chance to practice some effective strategies.        You might find one that suits your style! </vt:lpstr>
      <vt:lpstr>Slide 5</vt:lpstr>
      <vt:lpstr>It’s just the first stage in the writing process.</vt:lpstr>
      <vt:lpstr>Prewriting can involve . . .</vt:lpstr>
      <vt:lpstr>       Why is prewriting important?   Writing is like building something. To build a house, for example . . .         </vt:lpstr>
      <vt:lpstr> you would first come up with ideas . . . </vt:lpstr>
      <vt:lpstr>. . . and then develop a design or plan.</vt:lpstr>
      <vt:lpstr>Slide 11</vt:lpstr>
      <vt:lpstr>Specifically, prewriting helps you . . .</vt:lpstr>
      <vt:lpstr>Let’s look at five prewriting strategies:</vt:lpstr>
      <vt:lpstr>Strategy #1:  Asking Questions</vt:lpstr>
      <vt:lpstr>What questions can you can ask . . . ?</vt:lpstr>
      <vt:lpstr>By asking questions about a topic,  you can identify a possible narrowed focus for your paper—let’s say, “bottled water.”   The controlling idea for your essay       might be . . .</vt:lpstr>
      <vt:lpstr>With further work, you can generate additional ideas and sketch an outline. </vt:lpstr>
      <vt:lpstr>Strategy #2:  Brainstorming (listing)</vt:lpstr>
      <vt:lpstr>Try not to censor your thoughts!</vt:lpstr>
      <vt:lpstr>Here is a brainstorm on the topic,  “Women who work may face special challenges.  Discuss.”</vt:lpstr>
      <vt:lpstr>Slide 21</vt:lpstr>
      <vt:lpstr>Slide 22</vt:lpstr>
      <vt:lpstr>   For your paper, select the ideas  that will build a logical strucure.   Scratch out ideas that you  don’t want to include. </vt:lpstr>
      <vt:lpstr> Strategy #3:  Clustering (also called a bubble diagram, web,    or mind-map)  </vt:lpstr>
      <vt:lpstr>In the middle of the page, draw a bubble for your general subject.  </vt:lpstr>
      <vt:lpstr>As you think of ideas on that topic, draw lines to additional bubbles.  </vt:lpstr>
      <vt:lpstr>From each new bubble,  draw lines to specific details.</vt:lpstr>
      <vt:lpstr>From your diagram, you can begin to select and organize ideas for your paper:</vt:lpstr>
      <vt:lpstr>Strategy #4:  Freewriting  (also called fastwriting)</vt:lpstr>
      <vt:lpstr>Slide 30</vt:lpstr>
      <vt:lpstr>Here is a sample freewrite on the topic of domestic violence:</vt:lpstr>
      <vt:lpstr>By the time you are finished,  you may have discovered a new idea, or clarified a belief you have, or arrived at a possible focus for your paper.</vt:lpstr>
      <vt:lpstr>Strategy #5:  Talk it out!</vt:lpstr>
      <vt:lpstr> Your partner can ask you to provide more information, clarify an idea, or even introduce a different opinion: </vt:lpstr>
      <vt:lpstr>When your time is up, you just may have some ideas to work with!  You might also be more aware of opposing positions on the issue you’ve been discussing.</vt:lpstr>
      <vt:lpstr>Why use prewriting techniques?</vt:lpstr>
      <vt:lpstr>Let’s try the five techniques that can jump start your writing process: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Prewriting Strategies</dc:title>
  <dc:creator>Authorized User</dc:creator>
  <cp:lastModifiedBy>Authorized User</cp:lastModifiedBy>
  <cp:revision>348</cp:revision>
  <dcterms:created xsi:type="dcterms:W3CDTF">2010-08-16T02:28:06Z</dcterms:created>
  <dcterms:modified xsi:type="dcterms:W3CDTF">2010-08-18T02:55:39Z</dcterms:modified>
</cp:coreProperties>
</file>