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306" r:id="rId11"/>
    <p:sldId id="307" r:id="rId12"/>
    <p:sldId id="265" r:id="rId13"/>
    <p:sldId id="281" r:id="rId14"/>
    <p:sldId id="266" r:id="rId15"/>
    <p:sldId id="282" r:id="rId16"/>
    <p:sldId id="283" r:id="rId17"/>
    <p:sldId id="285" r:id="rId18"/>
    <p:sldId id="284" r:id="rId19"/>
    <p:sldId id="310" r:id="rId20"/>
    <p:sldId id="311" r:id="rId21"/>
    <p:sldId id="267" r:id="rId22"/>
    <p:sldId id="268" r:id="rId23"/>
    <p:sldId id="269" r:id="rId24"/>
    <p:sldId id="270" r:id="rId25"/>
    <p:sldId id="271" r:id="rId26"/>
    <p:sldId id="272" r:id="rId27"/>
    <p:sldId id="273" r:id="rId28"/>
    <p:sldId id="274" r:id="rId29"/>
    <p:sldId id="276" r:id="rId30"/>
    <p:sldId id="277" r:id="rId31"/>
    <p:sldId id="278" r:id="rId32"/>
    <p:sldId id="275" r:id="rId33"/>
    <p:sldId id="308" r:id="rId34"/>
    <p:sldId id="279" r:id="rId35"/>
    <p:sldId id="280" r:id="rId36"/>
    <p:sldId id="286" r:id="rId37"/>
    <p:sldId id="287" r:id="rId38"/>
    <p:sldId id="288" r:id="rId39"/>
    <p:sldId id="289" r:id="rId40"/>
    <p:sldId id="290" r:id="rId41"/>
    <p:sldId id="291" r:id="rId42"/>
    <p:sldId id="292" r:id="rId43"/>
    <p:sldId id="293" r:id="rId44"/>
    <p:sldId id="294" r:id="rId45"/>
    <p:sldId id="305" r:id="rId46"/>
    <p:sldId id="295" r:id="rId47"/>
    <p:sldId id="296" r:id="rId48"/>
    <p:sldId id="298" r:id="rId49"/>
    <p:sldId id="299" r:id="rId50"/>
    <p:sldId id="297" r:id="rId51"/>
    <p:sldId id="300" r:id="rId52"/>
    <p:sldId id="301" r:id="rId53"/>
    <p:sldId id="302" r:id="rId54"/>
    <p:sldId id="309" r:id="rId55"/>
    <p:sldId id="303" r:id="rId56"/>
    <p:sldId id="30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0A572B9-D838-4843-B815-1C91565188D0}" type="datetimeFigureOut">
              <a:rPr lang="en-US" smtClean="0"/>
              <a:t>6/26/2013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438FCA4-3955-4A5A-B50D-3704CC2EB1A0}"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A572B9-D838-4843-B815-1C91565188D0}" type="datetimeFigureOut">
              <a:rPr lang="en-US" smtClean="0"/>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38FCA4-3955-4A5A-B50D-3704CC2EB1A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438FCA4-3955-4A5A-B50D-3704CC2EB1A0}"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A572B9-D838-4843-B815-1C91565188D0}" type="datetimeFigureOut">
              <a:rPr lang="en-US" smtClean="0"/>
              <a:t>6/26/2013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A572B9-D838-4843-B815-1C91565188D0}" type="datetimeFigureOut">
              <a:rPr lang="en-US" smtClean="0"/>
              <a:t>6/26/2013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438FCA4-3955-4A5A-B50D-3704CC2EB1A0}"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0A572B9-D838-4843-B815-1C91565188D0}" type="datetimeFigureOut">
              <a:rPr lang="en-US" smtClean="0"/>
              <a:t>6/26/2013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438FCA4-3955-4A5A-B50D-3704CC2EB1A0}"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0A572B9-D838-4843-B815-1C91565188D0}" type="datetimeFigureOut">
              <a:rPr lang="en-US" smtClean="0"/>
              <a:t>6/26/2013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38FCA4-3955-4A5A-B50D-3704CC2EB1A0}"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0A572B9-D838-4843-B815-1C91565188D0}" type="datetimeFigureOut">
              <a:rPr lang="en-US" smtClean="0"/>
              <a:t>6/26/2013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438FCA4-3955-4A5A-B50D-3704CC2EB1A0}"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A572B9-D838-4843-B815-1C91565188D0}" type="datetimeFigureOut">
              <a:rPr lang="en-US" smtClean="0"/>
              <a:t>6/26/2013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438FCA4-3955-4A5A-B50D-3704CC2EB1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0A572B9-D838-4843-B815-1C91565188D0}" type="datetimeFigureOut">
              <a:rPr lang="en-US" smtClean="0"/>
              <a:t>6/26/2013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438FCA4-3955-4A5A-B50D-3704CC2EB1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438FCA4-3955-4A5A-B50D-3704CC2EB1A0}"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0A572B9-D838-4843-B815-1C91565188D0}" type="datetimeFigureOut">
              <a:rPr lang="en-US" smtClean="0"/>
              <a:t>6/26/2013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438FCA4-3955-4A5A-B50D-3704CC2EB1A0}"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0A572B9-D838-4843-B815-1C91565188D0}" type="datetimeFigureOut">
              <a:rPr lang="en-US" smtClean="0"/>
              <a:t>6/26/2013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0A572B9-D838-4843-B815-1C91565188D0}" type="datetimeFigureOut">
              <a:rPr lang="en-US" smtClean="0"/>
              <a:t>6/26/2013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438FCA4-3955-4A5A-B50D-3704CC2EB1A0}"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Preparing for Finals</a:t>
            </a:r>
            <a:endParaRPr lang="en-US" dirty="0"/>
          </a:p>
        </p:txBody>
      </p:sp>
    </p:spTree>
    <p:extLst>
      <p:ext uri="{BB962C8B-B14F-4D97-AF65-F5344CB8AC3E}">
        <p14:creationId xmlns:p14="http://schemas.microsoft.com/office/powerpoint/2010/main" val="280729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Time?</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smtClean="0"/>
              <a:t>When considering the time you will need to study, try to give yourself as much time as possible.  Don’t think a week or two, think a month.  Why this?</a:t>
            </a:r>
          </a:p>
          <a:p>
            <a:pPr marL="0" indent="0">
              <a:buNone/>
            </a:pPr>
            <a:endParaRPr lang="en-US" dirty="0"/>
          </a:p>
          <a:p>
            <a:pPr>
              <a:spcAft>
                <a:spcPts val="600"/>
              </a:spcAft>
            </a:pPr>
            <a:r>
              <a:rPr lang="en-US" sz="2400" b="1" dirty="0" smtClean="0">
                <a:solidFill>
                  <a:srgbClr val="C00000"/>
                </a:solidFill>
              </a:rPr>
              <a:t>REASON ONE: </a:t>
            </a:r>
            <a:r>
              <a:rPr lang="en-US" sz="2200" dirty="0" smtClean="0"/>
              <a:t>It’s hard to estimate how long something will take you, including studying and having extra days is much better than being short on time. </a:t>
            </a:r>
          </a:p>
          <a:p>
            <a:pPr>
              <a:spcAft>
                <a:spcPts val="600"/>
              </a:spcAft>
            </a:pPr>
            <a:r>
              <a:rPr lang="en-US" sz="2400" b="1" dirty="0" smtClean="0">
                <a:solidFill>
                  <a:srgbClr val="C00000"/>
                </a:solidFill>
              </a:rPr>
              <a:t>REASON TWO: </a:t>
            </a:r>
            <a:r>
              <a:rPr lang="en-US" sz="2200" dirty="0" smtClean="0"/>
              <a:t>Unexpected things may get in the way of your plans. There may be a family emergency, or you may need to work more hours, or…  Having more days will help handle the unexpected.</a:t>
            </a:r>
          </a:p>
          <a:p>
            <a:r>
              <a:rPr lang="en-US" sz="2400" b="1" dirty="0" smtClean="0">
                <a:solidFill>
                  <a:srgbClr val="C00000"/>
                </a:solidFill>
              </a:rPr>
              <a:t>REASON THREE:  </a:t>
            </a:r>
            <a:r>
              <a:rPr lang="en-US" sz="2200" dirty="0" smtClean="0"/>
              <a:t>Absorbing information takes time.  If you rush through the material you will learn less and do less well in the exam.  </a:t>
            </a:r>
            <a:r>
              <a:rPr lang="en-US" sz="2200" dirty="0" smtClean="0">
                <a:solidFill>
                  <a:srgbClr val="C00000"/>
                </a:solidFill>
              </a:rPr>
              <a:t>If you want better than average grades, count on spending more time than the average student.</a:t>
            </a:r>
          </a:p>
          <a:p>
            <a:pPr marL="0" indent="0">
              <a:buNone/>
            </a:pPr>
            <a:endParaRPr lang="en-US" dirty="0"/>
          </a:p>
        </p:txBody>
      </p:sp>
    </p:spTree>
    <p:extLst>
      <p:ext uri="{BB962C8B-B14F-4D97-AF65-F5344CB8AC3E}">
        <p14:creationId xmlns:p14="http://schemas.microsoft.com/office/powerpoint/2010/main" val="277101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Divide Your Time</a:t>
            </a:r>
            <a:endParaRPr lang="en-US"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3000" dirty="0" smtClean="0"/>
              <a:t>Once you know how much time you have to prepare for a test, divide the material you have to cover by the number of days you have.  For example: if the test will cover 5 chapters and you have 10 days, you know that you’ll have to do ½ chapter per day. </a:t>
            </a:r>
          </a:p>
          <a:p>
            <a:pPr marL="0" indent="0">
              <a:buNone/>
            </a:pPr>
            <a:endParaRPr lang="en-US" sz="3000" dirty="0"/>
          </a:p>
          <a:p>
            <a:pPr marL="0" indent="0">
              <a:buNone/>
            </a:pPr>
            <a:r>
              <a:rPr lang="en-US" sz="3000" b="1" dirty="0" smtClean="0">
                <a:solidFill>
                  <a:srgbClr val="C00000"/>
                </a:solidFill>
              </a:rPr>
              <a:t>Having specific goals for each day </a:t>
            </a:r>
            <a:r>
              <a:rPr lang="en-US" sz="3000" b="1" dirty="0" smtClean="0">
                <a:solidFill>
                  <a:srgbClr val="C00000"/>
                </a:solidFill>
              </a:rPr>
              <a:t>will do these things for you: </a:t>
            </a:r>
          </a:p>
          <a:p>
            <a:pPr>
              <a:spcAft>
                <a:spcPts val="600"/>
              </a:spcAft>
            </a:pPr>
            <a:r>
              <a:rPr lang="en-US" sz="2200" dirty="0" smtClean="0"/>
              <a:t>help </a:t>
            </a:r>
            <a:r>
              <a:rPr lang="en-US" sz="2200" dirty="0" smtClean="0"/>
              <a:t>you </a:t>
            </a:r>
            <a:r>
              <a:rPr lang="en-US" sz="2200" dirty="0" smtClean="0"/>
              <a:t>focus on manageable amounts of work </a:t>
            </a:r>
          </a:p>
          <a:p>
            <a:pPr>
              <a:spcAft>
                <a:spcPts val="600"/>
              </a:spcAft>
            </a:pPr>
            <a:r>
              <a:rPr lang="en-US" sz="2200" dirty="0" smtClean="0"/>
              <a:t>give </a:t>
            </a:r>
            <a:r>
              <a:rPr lang="en-US" sz="2200" dirty="0" smtClean="0"/>
              <a:t>you a </a:t>
            </a:r>
            <a:r>
              <a:rPr lang="en-US" sz="2200" b="1" dirty="0" smtClean="0"/>
              <a:t>daily sense </a:t>
            </a:r>
            <a:r>
              <a:rPr lang="en-US" sz="2200" b="1" dirty="0" smtClean="0"/>
              <a:t>of </a:t>
            </a:r>
            <a:r>
              <a:rPr lang="en-US" sz="2200" b="1" dirty="0" smtClean="0"/>
              <a:t>accomplishment </a:t>
            </a:r>
            <a:r>
              <a:rPr lang="en-US" sz="2200" dirty="0" smtClean="0"/>
              <a:t>as you complete </a:t>
            </a:r>
            <a:r>
              <a:rPr lang="en-US" sz="2200" dirty="0" smtClean="0"/>
              <a:t>each day’s </a:t>
            </a:r>
            <a:r>
              <a:rPr lang="en-US" sz="2200" dirty="0" smtClean="0"/>
              <a:t>goal, which will keep you motivated</a:t>
            </a:r>
          </a:p>
          <a:p>
            <a:pPr>
              <a:spcAft>
                <a:spcPts val="600"/>
              </a:spcAft>
            </a:pPr>
            <a:r>
              <a:rPr lang="en-US" sz="2200" dirty="0" smtClean="0"/>
              <a:t>help </a:t>
            </a:r>
            <a:r>
              <a:rPr lang="en-US" sz="2200" dirty="0" smtClean="0"/>
              <a:t>you avoid </a:t>
            </a:r>
            <a:r>
              <a:rPr lang="en-US" sz="2200" dirty="0" smtClean="0"/>
              <a:t>procrastination</a:t>
            </a:r>
          </a:p>
          <a:p>
            <a:pPr>
              <a:spcAft>
                <a:spcPts val="600"/>
              </a:spcAft>
            </a:pPr>
            <a:r>
              <a:rPr lang="en-US" sz="2200" dirty="0" smtClean="0"/>
              <a:t>help </a:t>
            </a:r>
            <a:r>
              <a:rPr lang="en-US" sz="2200" dirty="0" smtClean="0"/>
              <a:t>you feel more relaxed because you feel in </a:t>
            </a:r>
            <a:r>
              <a:rPr lang="en-US" sz="2200" dirty="0" smtClean="0"/>
              <a:t>control</a:t>
            </a:r>
            <a:endParaRPr lang="en-US" sz="2200" dirty="0"/>
          </a:p>
        </p:txBody>
      </p:sp>
    </p:spTree>
    <p:extLst>
      <p:ext uri="{BB962C8B-B14F-4D97-AF65-F5344CB8AC3E}">
        <p14:creationId xmlns:p14="http://schemas.microsoft.com/office/powerpoint/2010/main" val="125909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Schedule and a Study Plan</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a:t>Having a set number of days to study for each exam and an order for </a:t>
            </a:r>
            <a:r>
              <a:rPr lang="en-US" sz="3200" dirty="0" smtClean="0"/>
              <a:t>tackling </a:t>
            </a:r>
            <a:r>
              <a:rPr lang="en-US" sz="3200" dirty="0"/>
              <a:t>each exam will help you </a:t>
            </a:r>
            <a:r>
              <a:rPr lang="en-US" sz="3200" dirty="0" smtClean="0"/>
              <a:t>make the most of the time you have. </a:t>
            </a:r>
          </a:p>
          <a:p>
            <a:pPr marL="0" indent="0">
              <a:buNone/>
            </a:pPr>
            <a:endParaRPr lang="en-US" sz="3200" dirty="0" smtClean="0"/>
          </a:p>
          <a:p>
            <a:pPr marL="0" indent="0">
              <a:buNone/>
            </a:pPr>
            <a:r>
              <a:rPr lang="en-US" sz="3200" dirty="0" smtClean="0"/>
              <a:t>Ensure that you allow enough time to study.  </a:t>
            </a:r>
            <a:r>
              <a:rPr lang="en-US" sz="3200" b="1" dirty="0" smtClean="0">
                <a:solidFill>
                  <a:srgbClr val="C00000"/>
                </a:solidFill>
              </a:rPr>
              <a:t>If you start </a:t>
            </a:r>
            <a:r>
              <a:rPr lang="en-US" sz="3200" b="1" dirty="0" smtClean="0">
                <a:solidFill>
                  <a:srgbClr val="C00000"/>
                </a:solidFill>
              </a:rPr>
              <a:t>late</a:t>
            </a:r>
            <a:r>
              <a:rPr lang="en-US" sz="3200" b="1" dirty="0" smtClean="0">
                <a:solidFill>
                  <a:srgbClr val="C00000"/>
                </a:solidFill>
              </a:rPr>
              <a:t>, no amount of organization or </a:t>
            </a:r>
            <a:r>
              <a:rPr lang="en-US" sz="3200" b="1" dirty="0" smtClean="0">
                <a:solidFill>
                  <a:srgbClr val="C00000"/>
                </a:solidFill>
              </a:rPr>
              <a:t>study skills </a:t>
            </a:r>
            <a:r>
              <a:rPr lang="en-US" sz="3200" b="1" dirty="0" smtClean="0">
                <a:solidFill>
                  <a:srgbClr val="C00000"/>
                </a:solidFill>
              </a:rPr>
              <a:t>will compensate for being short on time</a:t>
            </a:r>
            <a:r>
              <a:rPr lang="en-US" sz="3200" b="1" dirty="0" smtClean="0">
                <a:solidFill>
                  <a:srgbClr val="C00000"/>
                </a:solidFill>
              </a:rPr>
              <a:t>.</a:t>
            </a:r>
            <a:endParaRPr lang="en-US" sz="3200" b="1" dirty="0">
              <a:solidFill>
                <a:srgbClr val="C00000"/>
              </a:solidFill>
            </a:endParaRPr>
          </a:p>
          <a:p>
            <a:pPr marL="0" indent="0">
              <a:buNone/>
            </a:pPr>
            <a:endParaRPr lang="en-US" sz="3200" dirty="0" smtClean="0"/>
          </a:p>
          <a:p>
            <a:pPr marL="0" indent="0">
              <a:buNone/>
            </a:pPr>
            <a:endParaRPr lang="en-US" sz="3200" dirty="0"/>
          </a:p>
        </p:txBody>
      </p:sp>
    </p:spTree>
    <p:extLst>
      <p:ext uri="{BB962C8B-B14F-4D97-AF65-F5344CB8AC3E}">
        <p14:creationId xmlns:p14="http://schemas.microsoft.com/office/powerpoint/2010/main" val="19882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You Feel is Important</a:t>
            </a:r>
            <a:endParaRPr lang="en-US" dirty="0"/>
          </a:p>
        </p:txBody>
      </p:sp>
      <p:sp>
        <p:nvSpPr>
          <p:cNvPr id="3" name="Content Placeholder 2"/>
          <p:cNvSpPr>
            <a:spLocks noGrp="1"/>
          </p:cNvSpPr>
          <p:nvPr>
            <p:ph sz="quarter" idx="1"/>
          </p:nvPr>
        </p:nvSpPr>
        <p:spPr/>
        <p:txBody>
          <a:bodyPr/>
          <a:lstStyle/>
          <a:p>
            <a:pPr marL="0" indent="0">
              <a:buNone/>
            </a:pPr>
            <a:r>
              <a:rPr lang="en-US" sz="3200" b="1" dirty="0" smtClean="0">
                <a:solidFill>
                  <a:srgbClr val="C00000"/>
                </a:solidFill>
              </a:rPr>
              <a:t>Knowing </a:t>
            </a:r>
            <a:r>
              <a:rPr lang="en-US" sz="3200" b="1" dirty="0">
                <a:solidFill>
                  <a:srgbClr val="C00000"/>
                </a:solidFill>
              </a:rPr>
              <a:t>that you have a plan will make you feel more in control</a:t>
            </a:r>
            <a:r>
              <a:rPr lang="en-US" sz="3200" dirty="0"/>
              <a:t>, which will help you handle your worries about the exams.  </a:t>
            </a:r>
            <a:endParaRPr lang="en-US" sz="3200" dirty="0" smtClean="0"/>
          </a:p>
          <a:p>
            <a:pPr marL="0" indent="0">
              <a:buNone/>
            </a:pPr>
            <a:endParaRPr lang="en-US" sz="3200" dirty="0"/>
          </a:p>
          <a:p>
            <a:pPr marL="0" indent="0">
              <a:buNone/>
            </a:pPr>
            <a:r>
              <a:rPr lang="en-US" sz="3200" b="1" dirty="0" smtClean="0">
                <a:solidFill>
                  <a:srgbClr val="C00000"/>
                </a:solidFill>
              </a:rPr>
              <a:t>A </a:t>
            </a:r>
            <a:r>
              <a:rPr lang="en-US" sz="3200" b="1" dirty="0">
                <a:solidFill>
                  <a:srgbClr val="C00000"/>
                </a:solidFill>
              </a:rPr>
              <a:t>lower anxiety level will help you spend more time learning and less time worrying.   </a:t>
            </a:r>
            <a:r>
              <a:rPr lang="en-US" sz="3200" dirty="0"/>
              <a:t>It will help you in other ways that we are about to see.</a:t>
            </a:r>
          </a:p>
          <a:p>
            <a:pPr marL="0" indent="0">
              <a:buNone/>
            </a:pPr>
            <a:endParaRPr lang="en-US" dirty="0"/>
          </a:p>
        </p:txBody>
      </p:sp>
    </p:spTree>
    <p:extLst>
      <p:ext uri="{BB962C8B-B14F-4D97-AF65-F5344CB8AC3E}">
        <p14:creationId xmlns:p14="http://schemas.microsoft.com/office/powerpoint/2010/main" val="393262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You Feel is Important</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smtClean="0"/>
              <a:t>We already mentioned that planning will reduce your anxiety level, which will help you do well in the exam.  Here are other benefits you may not have though about:</a:t>
            </a:r>
          </a:p>
          <a:p>
            <a:pPr>
              <a:buFont typeface="Arial" pitchFamily="34" charset="0"/>
              <a:buChar char="•"/>
            </a:pPr>
            <a:r>
              <a:rPr lang="en-US" dirty="0" smtClean="0">
                <a:solidFill>
                  <a:srgbClr val="C00000"/>
                </a:solidFill>
              </a:rPr>
              <a:t>You </a:t>
            </a:r>
            <a:r>
              <a:rPr lang="en-US" dirty="0">
                <a:solidFill>
                  <a:srgbClr val="C00000"/>
                </a:solidFill>
              </a:rPr>
              <a:t>will get more rest by sleeping </a:t>
            </a:r>
            <a:r>
              <a:rPr lang="en-US" dirty="0" smtClean="0">
                <a:solidFill>
                  <a:srgbClr val="C00000"/>
                </a:solidFill>
              </a:rPr>
              <a:t>better.  </a:t>
            </a:r>
            <a:r>
              <a:rPr lang="en-US" dirty="0" smtClean="0"/>
              <a:t>Rest is essential to doing well in tests.</a:t>
            </a:r>
            <a:endParaRPr lang="en-US" dirty="0"/>
          </a:p>
          <a:p>
            <a:pPr>
              <a:buFont typeface="Arial" pitchFamily="34" charset="0"/>
              <a:buChar char="•"/>
            </a:pPr>
            <a:r>
              <a:rPr lang="en-US" dirty="0">
                <a:solidFill>
                  <a:srgbClr val="C00000"/>
                </a:solidFill>
              </a:rPr>
              <a:t>You will be less likely to get </a:t>
            </a:r>
            <a:r>
              <a:rPr lang="en-US" dirty="0" smtClean="0">
                <a:solidFill>
                  <a:srgbClr val="C00000"/>
                </a:solidFill>
              </a:rPr>
              <a:t>sick at the end of the semester.  </a:t>
            </a:r>
            <a:r>
              <a:rPr lang="en-US" dirty="0" smtClean="0"/>
              <a:t>High anxiety lowers your immune system’s ability to fight diseases.  You want to do anything in your power to avoid being sick during finals, like eating well and resting, but also reducing your nervousness through good planning.</a:t>
            </a:r>
            <a:endParaRPr lang="en-US" dirty="0"/>
          </a:p>
        </p:txBody>
      </p:sp>
    </p:spTree>
    <p:extLst>
      <p:ext uri="{BB962C8B-B14F-4D97-AF65-F5344CB8AC3E}">
        <p14:creationId xmlns:p14="http://schemas.microsoft.com/office/powerpoint/2010/main" val="63480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Procrastination</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You’ve heard this before: procrastinating is not a good thing. </a:t>
            </a:r>
            <a:r>
              <a:rPr lang="en-US" dirty="0" smtClean="0">
                <a:solidFill>
                  <a:srgbClr val="C00000"/>
                </a:solidFill>
              </a:rPr>
              <a:t>The longer you wait, the harder it’s going to be.  </a:t>
            </a:r>
            <a:endParaRPr lang="en-US" dirty="0">
              <a:solidFill>
                <a:srgbClr val="C00000"/>
              </a:solidFill>
            </a:endParaRPr>
          </a:p>
          <a:p>
            <a:pPr marL="0" indent="0">
              <a:buNone/>
            </a:pPr>
            <a:endParaRPr lang="en-US" dirty="0" smtClean="0"/>
          </a:p>
          <a:p>
            <a:pPr marL="0" indent="0">
              <a:buNone/>
            </a:pPr>
            <a:r>
              <a:rPr lang="en-US" dirty="0" smtClean="0"/>
              <a:t>Procrastination is a way to avoid an unpleasant task.  We all do it, but we can’t let it get in the way of important goals.  If passing classes with good grades is important for your future, you need to use that motivation to help you overcome the tendency to procrastinate.  </a:t>
            </a:r>
            <a:r>
              <a:rPr lang="en-US" dirty="0" smtClean="0">
                <a:solidFill>
                  <a:srgbClr val="C00000"/>
                </a:solidFill>
              </a:rPr>
              <a:t>If you procrastinate, you can </a:t>
            </a:r>
            <a:r>
              <a:rPr lang="en-US" dirty="0" smtClean="0">
                <a:solidFill>
                  <a:srgbClr val="C00000"/>
                </a:solidFill>
              </a:rPr>
              <a:t>temporarily avoid </a:t>
            </a:r>
            <a:r>
              <a:rPr lang="en-US" dirty="0" smtClean="0">
                <a:solidFill>
                  <a:srgbClr val="C00000"/>
                </a:solidFill>
              </a:rPr>
              <a:t>the unpleasant task of studying for finals.  But if you do that, you put yourself in </a:t>
            </a:r>
            <a:r>
              <a:rPr lang="en-US" dirty="0" smtClean="0">
                <a:solidFill>
                  <a:srgbClr val="C00000"/>
                </a:solidFill>
              </a:rPr>
              <a:t>another</a:t>
            </a:r>
            <a:r>
              <a:rPr lang="en-US" dirty="0" smtClean="0">
                <a:solidFill>
                  <a:srgbClr val="C00000"/>
                </a:solidFill>
              </a:rPr>
              <a:t> </a:t>
            </a:r>
            <a:r>
              <a:rPr lang="en-US" dirty="0" smtClean="0">
                <a:solidFill>
                  <a:srgbClr val="C00000"/>
                </a:solidFill>
              </a:rPr>
              <a:t>unpleasant situation </a:t>
            </a:r>
            <a:r>
              <a:rPr lang="en-US" dirty="0" smtClean="0">
                <a:solidFill>
                  <a:srgbClr val="C00000"/>
                </a:solidFill>
              </a:rPr>
              <a:t>worth avoiding:  getting </a:t>
            </a:r>
            <a:r>
              <a:rPr lang="en-US" dirty="0" smtClean="0">
                <a:solidFill>
                  <a:srgbClr val="C00000"/>
                </a:solidFill>
              </a:rPr>
              <a:t>poor grades.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8459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Difficult Choices</a:t>
            </a:r>
            <a:endParaRPr lang="en-US" dirty="0"/>
          </a:p>
        </p:txBody>
      </p:sp>
      <p:sp>
        <p:nvSpPr>
          <p:cNvPr id="3" name="Content Placeholder 2"/>
          <p:cNvSpPr>
            <a:spLocks noGrp="1"/>
          </p:cNvSpPr>
          <p:nvPr>
            <p:ph sz="quarter" idx="1"/>
          </p:nvPr>
        </p:nvSpPr>
        <p:spPr/>
        <p:txBody>
          <a:bodyPr>
            <a:noAutofit/>
          </a:bodyPr>
          <a:lstStyle/>
          <a:p>
            <a:pPr marL="0" indent="0">
              <a:buNone/>
            </a:pPr>
            <a:r>
              <a:rPr lang="en-US" sz="3200" dirty="0" smtClean="0"/>
              <a:t>Modern life creates multiple demands of us.  Some demands are personal, some are social, some are cultural, some are economic, etc…</a:t>
            </a:r>
          </a:p>
          <a:p>
            <a:pPr marL="0" indent="0">
              <a:buNone/>
            </a:pPr>
            <a:endParaRPr lang="en-US" sz="3200" dirty="0"/>
          </a:p>
          <a:p>
            <a:pPr marL="0" indent="0">
              <a:buNone/>
            </a:pPr>
            <a:r>
              <a:rPr lang="en-US" sz="3200" dirty="0" smtClean="0"/>
              <a:t>On top of all those things that we want to accomplish, when we attend college, we bring on to ourselves additional demands of an academic nature.  It’s easy to feel overwhelmed.</a:t>
            </a:r>
            <a:endParaRPr lang="en-US" sz="3200" dirty="0"/>
          </a:p>
        </p:txBody>
      </p:sp>
    </p:spTree>
    <p:extLst>
      <p:ext uri="{BB962C8B-B14F-4D97-AF65-F5344CB8AC3E}">
        <p14:creationId xmlns:p14="http://schemas.microsoft.com/office/powerpoint/2010/main" val="2260233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Difficult Choices</a:t>
            </a:r>
            <a:endParaRPr lang="en-US" dirty="0"/>
          </a:p>
        </p:txBody>
      </p:sp>
      <p:sp>
        <p:nvSpPr>
          <p:cNvPr id="3" name="Content Placeholder 2"/>
          <p:cNvSpPr>
            <a:spLocks noGrp="1"/>
          </p:cNvSpPr>
          <p:nvPr>
            <p:ph sz="quarter" idx="1"/>
          </p:nvPr>
        </p:nvSpPr>
        <p:spPr/>
        <p:txBody>
          <a:bodyPr/>
          <a:lstStyle/>
          <a:p>
            <a:pPr marL="0" indent="0">
              <a:buNone/>
            </a:pPr>
            <a:r>
              <a:rPr lang="en-US" dirty="0" smtClean="0"/>
              <a:t>Regardless of the particular way in which we handle our multiple demands, </a:t>
            </a:r>
            <a:r>
              <a:rPr lang="en-US" dirty="0" smtClean="0">
                <a:solidFill>
                  <a:srgbClr val="C00000"/>
                </a:solidFill>
              </a:rPr>
              <a:t>there is one common thing we all have to do</a:t>
            </a:r>
            <a:r>
              <a:rPr lang="en-US" dirty="0" smtClean="0"/>
              <a:t>: make difficult choices.</a:t>
            </a:r>
          </a:p>
          <a:p>
            <a:pPr marL="0" indent="0">
              <a:buNone/>
            </a:pPr>
            <a:endParaRPr lang="en-US" dirty="0"/>
          </a:p>
          <a:p>
            <a:pPr marL="0" indent="0">
              <a:buNone/>
            </a:pPr>
            <a:r>
              <a:rPr lang="en-US" dirty="0" smtClean="0"/>
              <a:t>Often we cannot do it all, right?  Something has to go.  You may need to sacrifice part of your social life in order to fit your academic life.  </a:t>
            </a:r>
            <a:r>
              <a:rPr lang="en-US" dirty="0" smtClean="0">
                <a:solidFill>
                  <a:srgbClr val="C00000"/>
                </a:solidFill>
              </a:rPr>
              <a:t>The choice facing all of us is letting go of some immediate goal, or of some lesser goal in order to achieve a goal that’s more valuable to us</a:t>
            </a:r>
            <a:r>
              <a:rPr lang="en-US" dirty="0" smtClean="0"/>
              <a:t>: getting a good education.</a:t>
            </a:r>
            <a:endParaRPr lang="en-US" dirty="0"/>
          </a:p>
        </p:txBody>
      </p:sp>
    </p:spTree>
    <p:extLst>
      <p:ext uri="{BB962C8B-B14F-4D97-AF65-F5344CB8AC3E}">
        <p14:creationId xmlns:p14="http://schemas.microsoft.com/office/powerpoint/2010/main" val="319405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Difficult Choices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3200" dirty="0" smtClean="0"/>
              <a:t>How do we handle all of these </a:t>
            </a:r>
            <a:r>
              <a:rPr lang="en-US" sz="3200" dirty="0" smtClean="0"/>
              <a:t>demands? First</a:t>
            </a:r>
            <a:r>
              <a:rPr lang="en-US" sz="3200" dirty="0" smtClean="0"/>
              <a:t>, let’s acknowledge that it’s not easy.  Going to college while working and having a life is difficult for everyone.  </a:t>
            </a:r>
            <a:endParaRPr lang="en-US" sz="3200" dirty="0" smtClean="0"/>
          </a:p>
          <a:p>
            <a:pPr marL="0" indent="0">
              <a:buNone/>
            </a:pPr>
            <a:endParaRPr lang="en-US" sz="3200" dirty="0"/>
          </a:p>
          <a:p>
            <a:pPr marL="0" indent="0">
              <a:buNone/>
            </a:pPr>
            <a:r>
              <a:rPr lang="en-US" sz="3200" dirty="0" smtClean="0"/>
              <a:t>Because </a:t>
            </a:r>
            <a:r>
              <a:rPr lang="en-US" sz="3200" dirty="0" smtClean="0"/>
              <a:t>each of us has a different situation, </a:t>
            </a:r>
            <a:r>
              <a:rPr lang="en-US" sz="3200" dirty="0" smtClean="0">
                <a:solidFill>
                  <a:srgbClr val="C00000"/>
                </a:solidFill>
              </a:rPr>
              <a:t>there is no simple solution to the problem</a:t>
            </a:r>
            <a:r>
              <a:rPr lang="en-US" sz="3200" dirty="0" smtClean="0"/>
              <a:t>.  We will each have to handle all the demands in a way that fits our own situation.</a:t>
            </a:r>
          </a:p>
        </p:txBody>
      </p:sp>
    </p:spTree>
    <p:extLst>
      <p:ext uri="{BB962C8B-B14F-4D97-AF65-F5344CB8AC3E}">
        <p14:creationId xmlns:p14="http://schemas.microsoft.com/office/powerpoint/2010/main" val="2060783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Difficult Choices</a:t>
            </a:r>
            <a:endParaRPr lang="en-US" dirty="0"/>
          </a:p>
        </p:txBody>
      </p:sp>
      <p:sp>
        <p:nvSpPr>
          <p:cNvPr id="3" name="Content Placeholder 2"/>
          <p:cNvSpPr>
            <a:spLocks noGrp="1"/>
          </p:cNvSpPr>
          <p:nvPr>
            <p:ph sz="quarter" idx="1"/>
          </p:nvPr>
        </p:nvSpPr>
        <p:spPr/>
        <p:txBody>
          <a:bodyPr/>
          <a:lstStyle/>
          <a:p>
            <a:pPr marL="0" indent="0">
              <a:buNone/>
            </a:pPr>
            <a:r>
              <a:rPr lang="en-US" dirty="0" smtClean="0"/>
              <a:t>How do you choose what to do more of and what to do less of, or not at all?   </a:t>
            </a:r>
            <a:r>
              <a:rPr lang="en-US" dirty="0" smtClean="0">
                <a:solidFill>
                  <a:srgbClr val="C00000"/>
                </a:solidFill>
              </a:rPr>
              <a:t>Try listing all the things you have to do</a:t>
            </a:r>
            <a:r>
              <a:rPr lang="en-US" dirty="0" smtClean="0"/>
              <a:t>: social activities, personal activities, family…</a:t>
            </a:r>
          </a:p>
          <a:p>
            <a:pPr marL="0" indent="0">
              <a:buNone/>
            </a:pPr>
            <a:endParaRPr lang="en-US" dirty="0"/>
          </a:p>
          <a:p>
            <a:pPr marL="0" indent="0">
              <a:buNone/>
            </a:pPr>
            <a:r>
              <a:rPr lang="en-US" dirty="0" smtClean="0"/>
              <a:t>After that, </a:t>
            </a:r>
            <a:r>
              <a:rPr lang="en-US" dirty="0" smtClean="0">
                <a:solidFill>
                  <a:srgbClr val="C00000"/>
                </a:solidFill>
              </a:rPr>
              <a:t>rank them on a scale </a:t>
            </a:r>
            <a:r>
              <a:rPr lang="en-US" dirty="0" smtClean="0"/>
              <a:t>of 1 to 10 according to how important they are in your life.  Take a look at the ones with the lower score.  Can you let go of some of these or devote less time to them?</a:t>
            </a:r>
            <a:endParaRPr lang="en-US" dirty="0"/>
          </a:p>
        </p:txBody>
      </p:sp>
    </p:spTree>
    <p:extLst>
      <p:ext uri="{BB962C8B-B14F-4D97-AF65-F5344CB8AC3E}">
        <p14:creationId xmlns:p14="http://schemas.microsoft.com/office/powerpoint/2010/main" val="361156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smtClean="0"/>
              <a:t>Finals can often feel overwhelming.  They take place at the end of the semester, when you are most tired from school work.  No wonder many students dread taking final exams.</a:t>
            </a:r>
          </a:p>
          <a:p>
            <a:pPr marL="0" indent="0">
              <a:buNone/>
            </a:pPr>
            <a:endParaRPr lang="en-US" dirty="0"/>
          </a:p>
          <a:p>
            <a:pPr marL="0" indent="0">
              <a:buNone/>
            </a:pPr>
            <a:r>
              <a:rPr lang="en-US" dirty="0" smtClean="0"/>
              <a:t>We cannot avoid having final exams – that is not under our control– but there are many things under our control that we can do to make finals less daunting.   With these skills, finals will continue to make you nervous –there’s no way around that either– but you will feel much more confident when taking them.</a:t>
            </a:r>
            <a:endParaRPr lang="en-US" dirty="0"/>
          </a:p>
        </p:txBody>
      </p:sp>
    </p:spTree>
    <p:extLst>
      <p:ext uri="{BB962C8B-B14F-4D97-AF65-F5344CB8AC3E}">
        <p14:creationId xmlns:p14="http://schemas.microsoft.com/office/powerpoint/2010/main" val="1833567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Difficult Choices</a:t>
            </a:r>
            <a:endParaRPr lang="en-US" dirty="0"/>
          </a:p>
        </p:txBody>
      </p:sp>
      <p:sp>
        <p:nvSpPr>
          <p:cNvPr id="3" name="Content Placeholder 2"/>
          <p:cNvSpPr>
            <a:spLocks noGrp="1"/>
          </p:cNvSpPr>
          <p:nvPr>
            <p:ph sz="quarter" idx="1"/>
          </p:nvPr>
        </p:nvSpPr>
        <p:spPr/>
        <p:txBody>
          <a:bodyPr/>
          <a:lstStyle/>
          <a:p>
            <a:pPr marL="0" indent="0">
              <a:buNone/>
            </a:pPr>
            <a:r>
              <a:rPr lang="en-US" dirty="0" smtClean="0"/>
              <a:t>Another way to approach making decisions about where you put your energy and time is to </a:t>
            </a:r>
            <a:r>
              <a:rPr lang="en-US" dirty="0" smtClean="0">
                <a:solidFill>
                  <a:srgbClr val="C00000"/>
                </a:solidFill>
              </a:rPr>
              <a:t>make schedule of a typical week in your life</a:t>
            </a:r>
            <a:r>
              <a:rPr lang="en-US" dirty="0" smtClean="0"/>
              <a:t>.  Ensure that you list everything it: time spent commuting, time spent watching TV, time spent with family, etc.</a:t>
            </a:r>
          </a:p>
          <a:p>
            <a:pPr marL="0" indent="0">
              <a:buNone/>
            </a:pPr>
            <a:endParaRPr lang="en-US" dirty="0"/>
          </a:p>
          <a:p>
            <a:pPr marL="0" indent="0">
              <a:buNone/>
            </a:pPr>
            <a:r>
              <a:rPr lang="en-US" dirty="0" smtClean="0"/>
              <a:t>You may be surprised to find out the amount of time spent on things like watching TV.  Can you let go of some of these or cut down on the time you spend on them?</a:t>
            </a:r>
            <a:endParaRPr lang="en-US" dirty="0"/>
          </a:p>
        </p:txBody>
      </p:sp>
    </p:spTree>
    <p:extLst>
      <p:ext uri="{BB962C8B-B14F-4D97-AF65-F5344CB8AC3E}">
        <p14:creationId xmlns:p14="http://schemas.microsoft.com/office/powerpoint/2010/main" val="115634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the Exam Format</a:t>
            </a:r>
            <a:endParaRPr lang="en-US" dirty="0"/>
          </a:p>
        </p:txBody>
      </p:sp>
      <p:sp>
        <p:nvSpPr>
          <p:cNvPr id="3" name="Content Placeholder 2"/>
          <p:cNvSpPr>
            <a:spLocks noGrp="1"/>
          </p:cNvSpPr>
          <p:nvPr>
            <p:ph sz="quarter" idx="1"/>
          </p:nvPr>
        </p:nvSpPr>
        <p:spPr/>
        <p:txBody>
          <a:bodyPr/>
          <a:lstStyle/>
          <a:p>
            <a:pPr marL="0" indent="0">
              <a:buNone/>
            </a:pPr>
            <a:r>
              <a:rPr lang="en-US" dirty="0" smtClean="0"/>
              <a:t>So far, we have discussed how to plan the time you have before the exams.  Let’s now talk a bit about what to do with that time.</a:t>
            </a:r>
          </a:p>
          <a:p>
            <a:pPr marL="0" indent="0">
              <a:buNone/>
            </a:pPr>
            <a:endParaRPr lang="en-US" dirty="0"/>
          </a:p>
          <a:p>
            <a:pPr marL="0" indent="0">
              <a:buNone/>
            </a:pPr>
            <a:r>
              <a:rPr lang="en-US" dirty="0" smtClean="0"/>
              <a:t>The first thing you need to know before sitting down and studying is </a:t>
            </a:r>
            <a:r>
              <a:rPr lang="en-US" dirty="0" smtClean="0">
                <a:solidFill>
                  <a:srgbClr val="C00000"/>
                </a:solidFill>
              </a:rPr>
              <a:t>what kind of </a:t>
            </a:r>
            <a:r>
              <a:rPr lang="en-US" dirty="0" smtClean="0">
                <a:solidFill>
                  <a:srgbClr val="C00000"/>
                </a:solidFill>
              </a:rPr>
              <a:t>exam </a:t>
            </a:r>
            <a:r>
              <a:rPr lang="en-US" dirty="0" smtClean="0"/>
              <a:t>will you be facing.  Why?  You already know this one: if you know the format of the exam, you can tailor your studying to meet the demands of the format. (We will talk more about exams later on in the presentation.)</a:t>
            </a:r>
            <a:endParaRPr lang="en-US" dirty="0"/>
          </a:p>
        </p:txBody>
      </p:sp>
    </p:spTree>
    <p:extLst>
      <p:ext uri="{BB962C8B-B14F-4D97-AF65-F5344CB8AC3E}">
        <p14:creationId xmlns:p14="http://schemas.microsoft.com/office/powerpoint/2010/main" val="339682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Knowing Your Class Standing</a:t>
            </a:r>
            <a:endParaRPr lang="en-US" dirty="0"/>
          </a:p>
        </p:txBody>
      </p:sp>
      <p:sp>
        <p:nvSpPr>
          <p:cNvPr id="3" name="Content Placeholder 2"/>
          <p:cNvSpPr>
            <a:spLocks noGrp="1"/>
          </p:cNvSpPr>
          <p:nvPr>
            <p:ph sz="quarter" idx="1"/>
          </p:nvPr>
        </p:nvSpPr>
        <p:spPr/>
        <p:txBody>
          <a:bodyPr>
            <a:noAutofit/>
          </a:bodyPr>
          <a:lstStyle/>
          <a:p>
            <a:pPr marL="0" indent="0">
              <a:buNone/>
            </a:pPr>
            <a:r>
              <a:rPr lang="en-US" sz="2400" dirty="0" smtClean="0"/>
              <a:t>Another important element needed to plan your strategy for final exams is knowing your class standing.  Are you passing or not?  Are you passing with a C, a B, an A…?</a:t>
            </a:r>
          </a:p>
          <a:p>
            <a:pPr marL="0" indent="0">
              <a:buNone/>
            </a:pPr>
            <a:endParaRPr lang="en-US" sz="2400" dirty="0"/>
          </a:p>
          <a:p>
            <a:pPr marL="0" indent="0">
              <a:buNone/>
            </a:pPr>
            <a:r>
              <a:rPr lang="en-US" sz="2400" dirty="0" smtClean="0"/>
              <a:t>How does your class standing affect your planning?  Well, if there’s a class you are definitely not going to pass, why studying for it?  You may want to focus your efforts elsewhere.  How about a class that you are close to passing?  Perhaps you really want to devote extra time an effort to pass that class, instead of putting those energies in a class you are sure to pass, say, with a B.  </a:t>
            </a:r>
          </a:p>
        </p:txBody>
      </p:sp>
    </p:spTree>
    <p:extLst>
      <p:ext uri="{BB962C8B-B14F-4D97-AF65-F5344CB8AC3E}">
        <p14:creationId xmlns:p14="http://schemas.microsoft.com/office/powerpoint/2010/main" val="141495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Prioritizing Your Study Time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C00000"/>
                </a:solidFill>
              </a:rPr>
              <a:t>Knowing your class standing will help you “triage” your study time.  </a:t>
            </a:r>
            <a:r>
              <a:rPr lang="en-US" dirty="0" smtClean="0"/>
              <a:t>In medicine, when they “triage” they prioritize which patient or issue gets treated first, according to the degree of severity of the illness or injury.</a:t>
            </a:r>
          </a:p>
          <a:p>
            <a:pPr marL="0" indent="0">
              <a:buNone/>
            </a:pPr>
            <a:endParaRPr lang="en-US" dirty="0"/>
          </a:p>
          <a:p>
            <a:pPr marL="0" indent="0">
              <a:buNone/>
            </a:pPr>
            <a:r>
              <a:rPr lang="en-US" dirty="0" smtClean="0">
                <a:solidFill>
                  <a:srgbClr val="C00000"/>
                </a:solidFill>
              </a:rPr>
              <a:t>When you “triage” your study time, you decide which of the exams will get more attention from you, and which one less</a:t>
            </a:r>
            <a:r>
              <a:rPr lang="en-US" dirty="0" smtClean="0"/>
              <a:t>.  Not all exams count the same for you, and that should be reflected in the priority you give them.</a:t>
            </a:r>
            <a:endParaRPr lang="en-US" dirty="0"/>
          </a:p>
        </p:txBody>
      </p:sp>
    </p:spTree>
    <p:extLst>
      <p:ext uri="{BB962C8B-B14F-4D97-AF65-F5344CB8AC3E}">
        <p14:creationId xmlns:p14="http://schemas.microsoft.com/office/powerpoint/2010/main" val="3128457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on a Human Scale</a:t>
            </a:r>
            <a:endParaRPr lang="en-US" dirty="0"/>
          </a:p>
        </p:txBody>
      </p:sp>
      <p:sp>
        <p:nvSpPr>
          <p:cNvPr id="3" name="Content Placeholder 2"/>
          <p:cNvSpPr>
            <a:spLocks noGrp="1"/>
          </p:cNvSpPr>
          <p:nvPr>
            <p:ph sz="quarter" idx="1"/>
          </p:nvPr>
        </p:nvSpPr>
        <p:spPr/>
        <p:txBody>
          <a:bodyPr/>
          <a:lstStyle/>
          <a:p>
            <a:pPr marL="0" indent="0">
              <a:buNone/>
            </a:pPr>
            <a:r>
              <a:rPr lang="en-US" dirty="0" smtClean="0"/>
              <a:t>As we discuss how to plan your final exams strategy, we need to make an aside to </a:t>
            </a:r>
            <a:r>
              <a:rPr lang="en-US" dirty="0" smtClean="0">
                <a:solidFill>
                  <a:srgbClr val="C00000"/>
                </a:solidFill>
              </a:rPr>
              <a:t>recognize that we are human beings</a:t>
            </a:r>
            <a:r>
              <a:rPr lang="en-US" dirty="0" smtClean="0"/>
              <a:t>.  </a:t>
            </a:r>
          </a:p>
          <a:p>
            <a:pPr marL="0" indent="0">
              <a:buNone/>
            </a:pPr>
            <a:endParaRPr lang="en-US" dirty="0"/>
          </a:p>
          <a:p>
            <a:pPr marL="0" indent="0">
              <a:buNone/>
            </a:pPr>
            <a:r>
              <a:rPr lang="en-US" dirty="0" smtClean="0">
                <a:solidFill>
                  <a:srgbClr val="C00000"/>
                </a:solidFill>
              </a:rPr>
              <a:t>Your plan may be logical, for example, but it may not work well if it does not </a:t>
            </a:r>
            <a:r>
              <a:rPr lang="en-US" dirty="0" smtClean="0">
                <a:solidFill>
                  <a:srgbClr val="C00000"/>
                </a:solidFill>
              </a:rPr>
              <a:t>account </a:t>
            </a:r>
            <a:r>
              <a:rPr lang="en-US" dirty="0" smtClean="0">
                <a:solidFill>
                  <a:srgbClr val="C00000"/>
                </a:solidFill>
              </a:rPr>
              <a:t>for your feelings.  </a:t>
            </a:r>
            <a:r>
              <a:rPr lang="en-US" dirty="0" smtClean="0"/>
              <a:t>For example, you may have planned to study a single topic for two hours straight, but you get really bored after the first hour.  In that case, study something else for a while, and then get back to your plan.   </a:t>
            </a:r>
            <a:endParaRPr lang="en-US" dirty="0"/>
          </a:p>
        </p:txBody>
      </p:sp>
    </p:spTree>
    <p:extLst>
      <p:ext uri="{BB962C8B-B14F-4D97-AF65-F5344CB8AC3E}">
        <p14:creationId xmlns:p14="http://schemas.microsoft.com/office/powerpoint/2010/main" val="4208054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Wishful Thinking Syndrome</a:t>
            </a:r>
            <a:endParaRPr lang="en-US" dirty="0"/>
          </a:p>
        </p:txBody>
      </p:sp>
      <p:sp>
        <p:nvSpPr>
          <p:cNvPr id="3" name="Content Placeholder 2"/>
          <p:cNvSpPr>
            <a:spLocks noGrp="1"/>
          </p:cNvSpPr>
          <p:nvPr>
            <p:ph sz="quarter" idx="1"/>
          </p:nvPr>
        </p:nvSpPr>
        <p:spPr/>
        <p:txBody>
          <a:bodyPr>
            <a:normAutofit/>
          </a:bodyPr>
          <a:lstStyle/>
          <a:p>
            <a:pPr marL="0" indent="0">
              <a:buNone/>
            </a:pPr>
            <a:r>
              <a:rPr lang="en-US" sz="2800" dirty="0" smtClean="0"/>
              <a:t>Part of keeping your study plan </a:t>
            </a:r>
            <a:r>
              <a:rPr lang="en-US" sz="2800" dirty="0" smtClean="0"/>
              <a:t>on </a:t>
            </a:r>
            <a:r>
              <a:rPr lang="en-US" sz="2800" dirty="0" smtClean="0"/>
              <a:t>human scale </a:t>
            </a:r>
            <a:r>
              <a:rPr lang="en-US" sz="2800" dirty="0" smtClean="0">
                <a:solidFill>
                  <a:srgbClr val="C00000"/>
                </a:solidFill>
              </a:rPr>
              <a:t>is learning </a:t>
            </a:r>
            <a:r>
              <a:rPr lang="en-US" sz="2800" dirty="0" smtClean="0">
                <a:solidFill>
                  <a:srgbClr val="C00000"/>
                </a:solidFill>
              </a:rPr>
              <a:t>to </a:t>
            </a:r>
            <a:r>
              <a:rPr lang="en-US" sz="2800" dirty="0" smtClean="0">
                <a:solidFill>
                  <a:srgbClr val="C00000"/>
                </a:solidFill>
              </a:rPr>
              <a:t>be </a:t>
            </a:r>
            <a:r>
              <a:rPr lang="en-US" sz="2800" dirty="0" smtClean="0">
                <a:solidFill>
                  <a:srgbClr val="C00000"/>
                </a:solidFill>
              </a:rPr>
              <a:t>realistic</a:t>
            </a:r>
            <a:r>
              <a:rPr lang="en-US" sz="2800" dirty="0" smtClean="0"/>
              <a:t> </a:t>
            </a:r>
            <a:r>
              <a:rPr lang="en-US" sz="2800" dirty="0" smtClean="0"/>
              <a:t>about what you can accomplish.  For example, if you are not used to studying long hours, it’s unlikely that a plan to study six hours a day will work well for you.</a:t>
            </a:r>
          </a:p>
          <a:p>
            <a:pPr marL="0" indent="0">
              <a:buNone/>
            </a:pPr>
            <a:endParaRPr lang="en-US" sz="2800" dirty="0" smtClean="0"/>
          </a:p>
          <a:p>
            <a:pPr marL="0" indent="0">
              <a:buNone/>
            </a:pPr>
            <a:r>
              <a:rPr lang="en-US" sz="2800" dirty="0" smtClean="0"/>
              <a:t>Have you ever tried dieting or planning to exercise regularly?  It’s like that: we often set unrealistic plans that we can’t meet in actuality. </a:t>
            </a:r>
          </a:p>
        </p:txBody>
      </p:sp>
    </p:spTree>
    <p:extLst>
      <p:ext uri="{BB962C8B-B14F-4D97-AF65-F5344CB8AC3E}">
        <p14:creationId xmlns:p14="http://schemas.microsoft.com/office/powerpoint/2010/main" val="158444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Wishful Thinking Leads to Disappointment</a:t>
            </a:r>
            <a:endParaRPr lang="en-US" dirty="0"/>
          </a:p>
        </p:txBody>
      </p:sp>
      <p:sp>
        <p:nvSpPr>
          <p:cNvPr id="3" name="Content Placeholder 2"/>
          <p:cNvSpPr>
            <a:spLocks noGrp="1"/>
          </p:cNvSpPr>
          <p:nvPr>
            <p:ph sz="quarter" idx="1"/>
          </p:nvPr>
        </p:nvSpPr>
        <p:spPr/>
        <p:txBody>
          <a:bodyPr>
            <a:normAutofit/>
          </a:bodyPr>
          <a:lstStyle/>
          <a:p>
            <a:pPr marL="0" indent="0">
              <a:buNone/>
            </a:pPr>
            <a:r>
              <a:rPr lang="en-US" sz="3200" dirty="0"/>
              <a:t>Knowing what you </a:t>
            </a:r>
            <a:r>
              <a:rPr lang="en-US" sz="3200" dirty="0">
                <a:solidFill>
                  <a:srgbClr val="C00000"/>
                </a:solidFill>
              </a:rPr>
              <a:t>can really accomplish</a:t>
            </a:r>
            <a:r>
              <a:rPr lang="en-US" sz="3200" dirty="0"/>
              <a:t>, instead of what you </a:t>
            </a:r>
            <a:r>
              <a:rPr lang="en-US" sz="3200" dirty="0">
                <a:solidFill>
                  <a:srgbClr val="C00000"/>
                </a:solidFill>
              </a:rPr>
              <a:t>wish to accomplish</a:t>
            </a:r>
            <a:r>
              <a:rPr lang="en-US" sz="3200" dirty="0"/>
              <a:t>, will help you put together a study plan that will actually work.  </a:t>
            </a:r>
            <a:endParaRPr lang="en-US" sz="3200" dirty="0" smtClean="0"/>
          </a:p>
          <a:p>
            <a:pPr marL="0" indent="0">
              <a:buNone/>
            </a:pPr>
            <a:endParaRPr lang="en-US" sz="3200" dirty="0"/>
          </a:p>
          <a:p>
            <a:pPr marL="0" indent="0">
              <a:buNone/>
            </a:pPr>
            <a:r>
              <a:rPr lang="en-US" sz="3200" dirty="0" smtClean="0"/>
              <a:t>It </a:t>
            </a:r>
            <a:r>
              <a:rPr lang="en-US" sz="3200" dirty="0"/>
              <a:t>will also spare you the disappointment of not reaching an unrealistic goal.</a:t>
            </a:r>
          </a:p>
          <a:p>
            <a:pPr marL="0" indent="0">
              <a:buNone/>
            </a:pPr>
            <a:endParaRPr lang="en-US" dirty="0"/>
          </a:p>
        </p:txBody>
      </p:sp>
    </p:spTree>
    <p:extLst>
      <p:ext uri="{BB962C8B-B14F-4D97-AF65-F5344CB8AC3E}">
        <p14:creationId xmlns:p14="http://schemas.microsoft.com/office/powerpoint/2010/main" val="1829209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After You Have a Plan</a:t>
            </a:r>
            <a:endParaRPr lang="en-US" dirty="0"/>
          </a:p>
        </p:txBody>
      </p:sp>
      <p:sp>
        <p:nvSpPr>
          <p:cNvPr id="3" name="Content Placeholder 2"/>
          <p:cNvSpPr>
            <a:spLocks noGrp="1"/>
          </p:cNvSpPr>
          <p:nvPr>
            <p:ph sz="quarter" idx="1"/>
          </p:nvPr>
        </p:nvSpPr>
        <p:spPr/>
        <p:txBody>
          <a:bodyPr/>
          <a:lstStyle/>
          <a:p>
            <a:pPr marL="0" indent="0">
              <a:buNone/>
            </a:pPr>
            <a:r>
              <a:rPr lang="en-US" dirty="0" smtClean="0"/>
              <a:t>Let’s say that you are done putting together a plan that divides the time and the content in a sensible way.  What next?</a:t>
            </a:r>
          </a:p>
          <a:p>
            <a:pPr marL="0" indent="0">
              <a:buNone/>
            </a:pPr>
            <a:endParaRPr lang="en-US" dirty="0"/>
          </a:p>
          <a:p>
            <a:pPr marL="0" indent="0">
              <a:buNone/>
            </a:pPr>
            <a:r>
              <a:rPr lang="en-US" dirty="0" smtClean="0"/>
              <a:t>The next thing to do is consider your resources.  There are material and human resources that will help you do well on exams:</a:t>
            </a:r>
          </a:p>
          <a:p>
            <a:pPr>
              <a:buFont typeface="Arial" pitchFamily="34" charset="0"/>
              <a:buChar char="•"/>
            </a:pPr>
            <a:r>
              <a:rPr lang="en-US" dirty="0" smtClean="0">
                <a:solidFill>
                  <a:srgbClr val="C00000"/>
                </a:solidFill>
              </a:rPr>
              <a:t>Material resources: </a:t>
            </a:r>
            <a:r>
              <a:rPr lang="en-US" dirty="0" smtClean="0"/>
              <a:t>textbook, notes, computer, the internet</a:t>
            </a:r>
          </a:p>
          <a:p>
            <a:pPr>
              <a:buFont typeface="Arial" pitchFamily="34" charset="0"/>
              <a:buChar char="•"/>
            </a:pPr>
            <a:r>
              <a:rPr lang="en-US" dirty="0" smtClean="0">
                <a:solidFill>
                  <a:srgbClr val="C00000"/>
                </a:solidFill>
              </a:rPr>
              <a:t>Human resources: </a:t>
            </a:r>
            <a:r>
              <a:rPr lang="en-US" dirty="0" smtClean="0"/>
              <a:t>study group, friends, instructor</a:t>
            </a:r>
            <a:endParaRPr lang="en-US" dirty="0"/>
          </a:p>
        </p:txBody>
      </p:sp>
    </p:spTree>
    <p:extLst>
      <p:ext uri="{BB962C8B-B14F-4D97-AF65-F5344CB8AC3E}">
        <p14:creationId xmlns:p14="http://schemas.microsoft.com/office/powerpoint/2010/main" val="228422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Material Resources</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smtClean="0"/>
              <a:t>We have not yet started to study.  What we are doing is gathering everything we need so that we can study effectively.  Here are some examples of material resources and what to do with them:</a:t>
            </a:r>
          </a:p>
          <a:p>
            <a:pPr marL="0" indent="0">
              <a:buNone/>
            </a:pPr>
            <a:endParaRPr lang="en-US" dirty="0"/>
          </a:p>
          <a:p>
            <a:pPr marL="0" indent="0">
              <a:buNone/>
            </a:pPr>
            <a:r>
              <a:rPr lang="en-US" dirty="0" smtClean="0">
                <a:solidFill>
                  <a:srgbClr val="C00000"/>
                </a:solidFill>
              </a:rPr>
              <a:t>Textbook:  </a:t>
            </a:r>
            <a:r>
              <a:rPr lang="en-US" dirty="0" smtClean="0"/>
              <a:t>Review the book, noting if it has study questions at the end of the chapters, or resources at the end of the book.  Many students miss these.</a:t>
            </a:r>
          </a:p>
          <a:p>
            <a:pPr marL="0" indent="0">
              <a:buNone/>
            </a:pPr>
            <a:r>
              <a:rPr lang="en-US" dirty="0" smtClean="0">
                <a:solidFill>
                  <a:srgbClr val="C00000"/>
                </a:solidFill>
              </a:rPr>
              <a:t>Textbook website:  </a:t>
            </a:r>
            <a:r>
              <a:rPr lang="en-US" dirty="0" smtClean="0"/>
              <a:t>Sometimes publishers set up websites with supporting materials.  Check them out.  The websites may help you understand the material better.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7375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Material Resources</a:t>
            </a:r>
            <a:endParaRPr lang="en-US" dirty="0"/>
          </a:p>
        </p:txBody>
      </p:sp>
      <p:sp>
        <p:nvSpPr>
          <p:cNvPr id="3" name="Content Placeholder 2"/>
          <p:cNvSpPr>
            <a:spLocks noGrp="1"/>
          </p:cNvSpPr>
          <p:nvPr>
            <p:ph sz="quarter" idx="1"/>
          </p:nvPr>
        </p:nvSpPr>
        <p:spPr/>
        <p:txBody>
          <a:bodyPr/>
          <a:lstStyle/>
          <a:p>
            <a:pPr marL="0" indent="0">
              <a:buNone/>
            </a:pPr>
            <a:r>
              <a:rPr lang="en-US" dirty="0" smtClean="0"/>
              <a:t>Here are more material resources for you:</a:t>
            </a:r>
          </a:p>
          <a:p>
            <a:pPr>
              <a:buFont typeface="Arial" pitchFamily="34" charset="0"/>
              <a:buChar char="•"/>
            </a:pPr>
            <a:r>
              <a:rPr lang="en-US" dirty="0" smtClean="0">
                <a:solidFill>
                  <a:srgbClr val="C00000"/>
                </a:solidFill>
              </a:rPr>
              <a:t>Computer:  </a:t>
            </a:r>
            <a:r>
              <a:rPr lang="en-US" dirty="0" smtClean="0"/>
              <a:t>A computer may help you organize your notes (word processing programs often have an outline mode that will help you prepare study notes for the final exam.)</a:t>
            </a:r>
          </a:p>
          <a:p>
            <a:pPr>
              <a:buFont typeface="Arial" pitchFamily="34" charset="0"/>
              <a:buChar char="•"/>
            </a:pPr>
            <a:r>
              <a:rPr lang="en-US" dirty="0" smtClean="0">
                <a:solidFill>
                  <a:srgbClr val="C00000"/>
                </a:solidFill>
              </a:rPr>
              <a:t>Internet access:  </a:t>
            </a:r>
            <a:r>
              <a:rPr lang="en-US" dirty="0" smtClean="0"/>
              <a:t>Having internet access while you study will be very useful whenever you get stuck on a word or a concept.  All you have to do is do a search with the word or the concept.</a:t>
            </a:r>
            <a:endParaRPr lang="en-US" dirty="0"/>
          </a:p>
        </p:txBody>
      </p:sp>
    </p:spTree>
    <p:extLst>
      <p:ext uri="{BB962C8B-B14F-4D97-AF65-F5344CB8AC3E}">
        <p14:creationId xmlns:p14="http://schemas.microsoft.com/office/powerpoint/2010/main" val="105422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During Finals</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We are going to start by taking a look at the context of final exams.  Final exams are difficult in themselves, but the conditions in which they take place makes them even more challenging.  Think about this:</a:t>
            </a:r>
          </a:p>
          <a:p>
            <a:r>
              <a:rPr lang="en-US" sz="2400" dirty="0" smtClean="0"/>
              <a:t>Finals are typically the largest and most complex exams of the semester.</a:t>
            </a:r>
          </a:p>
          <a:p>
            <a:pPr>
              <a:spcAft>
                <a:spcPts val="1200"/>
              </a:spcAft>
            </a:pPr>
            <a:r>
              <a:rPr lang="en-US" sz="2400" dirty="0" smtClean="0"/>
              <a:t>You are facing these large exams at the end of the semester, when you are the most tired.</a:t>
            </a:r>
          </a:p>
          <a:p>
            <a:pPr marL="0" indent="0">
              <a:buNone/>
            </a:pPr>
            <a:r>
              <a:rPr lang="en-US" dirty="0" smtClean="0"/>
              <a:t>It’s the combination of the finals and their timing that makes these exams particularly difficult.  Take a look at the next image…</a:t>
            </a:r>
            <a:endParaRPr lang="en-US" dirty="0"/>
          </a:p>
        </p:txBody>
      </p:sp>
    </p:spTree>
    <p:extLst>
      <p:ext uri="{BB962C8B-B14F-4D97-AF65-F5344CB8AC3E}">
        <p14:creationId xmlns:p14="http://schemas.microsoft.com/office/powerpoint/2010/main" val="1227301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Material Resources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And more material resources:</a:t>
            </a:r>
          </a:p>
          <a:p>
            <a:pPr>
              <a:buFont typeface="Arial" pitchFamily="34" charset="0"/>
              <a:buChar char="•"/>
            </a:pPr>
            <a:r>
              <a:rPr lang="en-US" dirty="0" smtClean="0">
                <a:solidFill>
                  <a:srgbClr val="C00000"/>
                </a:solidFill>
              </a:rPr>
              <a:t>Scrap paper:  </a:t>
            </a:r>
            <a:r>
              <a:rPr lang="en-US" dirty="0" smtClean="0"/>
              <a:t>Use scrap paper to test yourself.  For example, by practicing how to answer essay or short answer questions.  Make up an exam question and practice first doing an outline, and then fully answering the question.</a:t>
            </a:r>
          </a:p>
          <a:p>
            <a:pPr>
              <a:buFont typeface="Arial" pitchFamily="34" charset="0"/>
              <a:buChar char="•"/>
            </a:pPr>
            <a:r>
              <a:rPr lang="en-US" dirty="0" smtClean="0">
                <a:solidFill>
                  <a:srgbClr val="C00000"/>
                </a:solidFill>
              </a:rPr>
              <a:t>Flashcards:  </a:t>
            </a:r>
            <a:r>
              <a:rPr lang="en-US" dirty="0" smtClean="0"/>
              <a:t>Flashcards are great for concepts, formulas, dates, events…  Write a question on one side and the answer on the back, then test yourself.  Set aside the cards that are harder for you to answer and go over them again later.</a:t>
            </a:r>
            <a:endParaRPr lang="en-US" dirty="0"/>
          </a:p>
        </p:txBody>
      </p:sp>
    </p:spTree>
    <p:extLst>
      <p:ext uri="{BB962C8B-B14F-4D97-AF65-F5344CB8AC3E}">
        <p14:creationId xmlns:p14="http://schemas.microsoft.com/office/powerpoint/2010/main" val="2719522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Material Resources</a:t>
            </a:r>
            <a:endParaRPr lang="en-US" dirty="0"/>
          </a:p>
        </p:txBody>
      </p:sp>
      <p:sp>
        <p:nvSpPr>
          <p:cNvPr id="3" name="Content Placeholder 2"/>
          <p:cNvSpPr>
            <a:spLocks noGrp="1"/>
          </p:cNvSpPr>
          <p:nvPr>
            <p:ph sz="quarter" idx="1"/>
          </p:nvPr>
        </p:nvSpPr>
        <p:spPr/>
        <p:txBody>
          <a:bodyPr/>
          <a:lstStyle/>
          <a:p>
            <a:pPr marL="0" indent="0">
              <a:buNone/>
            </a:pPr>
            <a:r>
              <a:rPr lang="en-US" dirty="0" smtClean="0"/>
              <a:t>A final material resource that we don’t often think about is the place where you choose to study.  We have mentioned some ideas about when and how to study, but “where to study” is also important.</a:t>
            </a:r>
          </a:p>
          <a:p>
            <a:pPr marL="0" indent="0">
              <a:buNone/>
            </a:pPr>
            <a:endParaRPr lang="en-US" dirty="0"/>
          </a:p>
          <a:p>
            <a:pPr marL="0" indent="0">
              <a:buNone/>
            </a:pPr>
            <a:r>
              <a:rPr lang="en-US" dirty="0" smtClean="0"/>
              <a:t>Choose a place away from distractions, like the TV or friends.  Studying is hard enough.  You don’t want to make it harder by having distractions around.  Choose a place where you are reasonably comfortable and have all the other material resources handy.</a:t>
            </a:r>
            <a:endParaRPr lang="en-US" dirty="0"/>
          </a:p>
        </p:txBody>
      </p:sp>
    </p:spTree>
    <p:extLst>
      <p:ext uri="{BB962C8B-B14F-4D97-AF65-F5344CB8AC3E}">
        <p14:creationId xmlns:p14="http://schemas.microsoft.com/office/powerpoint/2010/main" val="678344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Human Resources</a:t>
            </a:r>
            <a:endParaRPr lang="en-US" dirty="0"/>
          </a:p>
        </p:txBody>
      </p:sp>
      <p:sp>
        <p:nvSpPr>
          <p:cNvPr id="3" name="Content Placeholder 2"/>
          <p:cNvSpPr>
            <a:spLocks noGrp="1"/>
          </p:cNvSpPr>
          <p:nvPr>
            <p:ph sz="quarter" idx="1"/>
          </p:nvPr>
        </p:nvSpPr>
        <p:spPr/>
        <p:txBody>
          <a:bodyPr/>
          <a:lstStyle/>
          <a:p>
            <a:pPr marL="0" indent="0">
              <a:buNone/>
            </a:pPr>
            <a:r>
              <a:rPr lang="en-US" dirty="0" smtClean="0"/>
              <a:t>We are now leaving the discussion of material resources, and moving on into human resources.  Have you thought about including these resources in your exam preparation strategy?</a:t>
            </a:r>
          </a:p>
          <a:p>
            <a:pPr>
              <a:buFont typeface="Arial" pitchFamily="34" charset="0"/>
              <a:buChar char="•"/>
            </a:pPr>
            <a:r>
              <a:rPr lang="en-US" dirty="0" smtClean="0">
                <a:solidFill>
                  <a:srgbClr val="C00000"/>
                </a:solidFill>
              </a:rPr>
              <a:t>Study group: </a:t>
            </a:r>
            <a:r>
              <a:rPr lang="en-US" dirty="0" smtClean="0"/>
              <a:t>Some students learn better this way because the group keeps them alert and motivated while providing opportunities to learn from each other.  Beware: study groups may also be a source of too many distractions.  Know what works for you!</a:t>
            </a:r>
          </a:p>
          <a:p>
            <a:pPr marL="0" indent="0">
              <a:buNone/>
            </a:pPr>
            <a:endParaRPr lang="en-US" dirty="0"/>
          </a:p>
        </p:txBody>
      </p:sp>
    </p:spTree>
    <p:extLst>
      <p:ext uri="{BB962C8B-B14F-4D97-AF65-F5344CB8AC3E}">
        <p14:creationId xmlns:p14="http://schemas.microsoft.com/office/powerpoint/2010/main" val="3163331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Careful About Studying in Groups</a:t>
            </a:r>
            <a:endParaRPr lang="en-US" dirty="0"/>
          </a:p>
        </p:txBody>
      </p:sp>
      <p:sp>
        <p:nvSpPr>
          <p:cNvPr id="3" name="Content Placeholder 2"/>
          <p:cNvSpPr>
            <a:spLocks noGrp="1"/>
          </p:cNvSpPr>
          <p:nvPr>
            <p:ph sz="quarter" idx="1"/>
          </p:nvPr>
        </p:nvSpPr>
        <p:spPr/>
        <p:txBody>
          <a:bodyPr/>
          <a:lstStyle/>
          <a:p>
            <a:pPr marL="0" indent="0">
              <a:buNone/>
            </a:pPr>
            <a:r>
              <a:rPr lang="en-US" dirty="0" smtClean="0"/>
              <a:t>Group studying can be great, as long as the group is serious about studying.  </a:t>
            </a:r>
            <a:r>
              <a:rPr lang="en-US" dirty="0" smtClean="0">
                <a:solidFill>
                  <a:srgbClr val="C00000"/>
                </a:solidFill>
              </a:rPr>
              <a:t>Groups often waste time  </a:t>
            </a:r>
            <a:r>
              <a:rPr lang="en-US" dirty="0" smtClean="0"/>
              <a:t>waiting for members to arrive, chatting and socializing.  </a:t>
            </a:r>
          </a:p>
          <a:p>
            <a:pPr marL="0" indent="0">
              <a:buNone/>
            </a:pPr>
            <a:endParaRPr lang="en-US" dirty="0"/>
          </a:p>
          <a:p>
            <a:pPr marL="0" indent="0">
              <a:buNone/>
            </a:pPr>
            <a:r>
              <a:rPr lang="en-US" dirty="0" smtClean="0">
                <a:solidFill>
                  <a:srgbClr val="C00000"/>
                </a:solidFill>
              </a:rPr>
              <a:t>Consider also whether all the members of the group are going to work equally hard</a:t>
            </a:r>
            <a:r>
              <a:rPr lang="en-US" dirty="0" smtClean="0"/>
              <a:t>.  You don’t want to be in a group where you are doing the heavy lifting for others.  Know when to be in a group and when to be alone.</a:t>
            </a:r>
            <a:endParaRPr lang="en-US" dirty="0"/>
          </a:p>
        </p:txBody>
      </p:sp>
    </p:spTree>
    <p:extLst>
      <p:ext uri="{BB962C8B-B14F-4D97-AF65-F5344CB8AC3E}">
        <p14:creationId xmlns:p14="http://schemas.microsoft.com/office/powerpoint/2010/main" val="2700878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Human Resources</a:t>
            </a:r>
            <a:endParaRPr lang="en-US" dirty="0"/>
          </a:p>
        </p:txBody>
      </p:sp>
      <p:sp>
        <p:nvSpPr>
          <p:cNvPr id="3" name="Content Placeholder 2"/>
          <p:cNvSpPr>
            <a:spLocks noGrp="1"/>
          </p:cNvSpPr>
          <p:nvPr>
            <p:ph sz="quarter" idx="1"/>
          </p:nvPr>
        </p:nvSpPr>
        <p:spPr/>
        <p:txBody>
          <a:bodyPr>
            <a:normAutofit fontScale="92500"/>
          </a:bodyPr>
          <a:lstStyle/>
          <a:p>
            <a:pPr marL="0" indent="0">
              <a:buNone/>
            </a:pPr>
            <a:r>
              <a:rPr lang="en-US" dirty="0" smtClean="0"/>
              <a:t>On to more human resources:</a:t>
            </a:r>
          </a:p>
          <a:p>
            <a:pPr>
              <a:buFont typeface="Arial" pitchFamily="34" charset="0"/>
              <a:buChar char="•"/>
            </a:pPr>
            <a:r>
              <a:rPr lang="en-US" dirty="0" smtClean="0">
                <a:solidFill>
                  <a:srgbClr val="C00000"/>
                </a:solidFill>
              </a:rPr>
              <a:t>Friends:   </a:t>
            </a:r>
            <a:r>
              <a:rPr lang="en-US" dirty="0" smtClean="0"/>
              <a:t>Do you have any classmates that can lend you a hand?  You may want to pair up to study together, ask the classmate for notes you may be missing, or even arrange a time to meet and quiz each other.</a:t>
            </a:r>
          </a:p>
          <a:p>
            <a:pPr>
              <a:buFont typeface="Arial" pitchFamily="34" charset="0"/>
              <a:buChar char="•"/>
            </a:pPr>
            <a:r>
              <a:rPr lang="en-US" dirty="0" smtClean="0">
                <a:solidFill>
                  <a:srgbClr val="C00000"/>
                </a:solidFill>
              </a:rPr>
              <a:t>Instructors:  </a:t>
            </a:r>
            <a:r>
              <a:rPr lang="en-US" dirty="0" smtClean="0"/>
              <a:t>You can always go to the instructor for help.  Ensure that you have asked the instructor all the questions you need to ask before studying, so you don’t learn things incorrectly.  Perhaps the instructor can point you to a tutor, or to other material resources you have not considered.</a:t>
            </a:r>
            <a:endParaRPr lang="en-US" dirty="0"/>
          </a:p>
        </p:txBody>
      </p:sp>
    </p:spTree>
    <p:extLst>
      <p:ext uri="{BB962C8B-B14F-4D97-AF65-F5344CB8AC3E}">
        <p14:creationId xmlns:p14="http://schemas.microsoft.com/office/powerpoint/2010/main" val="3412237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Human Resources</a:t>
            </a:r>
            <a:endParaRPr lang="en-US" dirty="0"/>
          </a:p>
        </p:txBody>
      </p:sp>
      <p:sp>
        <p:nvSpPr>
          <p:cNvPr id="3" name="Content Placeholder 2"/>
          <p:cNvSpPr>
            <a:spLocks noGrp="1"/>
          </p:cNvSpPr>
          <p:nvPr>
            <p:ph sz="quarter" idx="1"/>
          </p:nvPr>
        </p:nvSpPr>
        <p:spPr/>
        <p:txBody>
          <a:bodyPr/>
          <a:lstStyle/>
          <a:p>
            <a:pPr marL="0" indent="0">
              <a:buNone/>
            </a:pPr>
            <a:r>
              <a:rPr lang="en-US" dirty="0" smtClean="0"/>
              <a:t>More human resources for you:</a:t>
            </a:r>
          </a:p>
          <a:p>
            <a:r>
              <a:rPr lang="en-US" dirty="0" smtClean="0">
                <a:solidFill>
                  <a:srgbClr val="C00000"/>
                </a:solidFill>
              </a:rPr>
              <a:t>Counselors:  </a:t>
            </a:r>
            <a:r>
              <a:rPr lang="en-US" dirty="0" smtClean="0"/>
              <a:t>You can consult a counselor whenever you need advice on studying, or in cases where a personal issue is keeping you from focusing on your exam preparation.</a:t>
            </a:r>
          </a:p>
          <a:p>
            <a:r>
              <a:rPr lang="en-US" dirty="0" smtClean="0">
                <a:solidFill>
                  <a:srgbClr val="C00000"/>
                </a:solidFill>
              </a:rPr>
              <a:t>Librarians:  </a:t>
            </a:r>
            <a:r>
              <a:rPr lang="en-US" dirty="0" smtClean="0"/>
              <a:t>Librarians can save you a lot of time by showing where and how to access the information you need.</a:t>
            </a:r>
            <a:endParaRPr lang="en-US" dirty="0"/>
          </a:p>
        </p:txBody>
      </p:sp>
    </p:spTree>
    <p:extLst>
      <p:ext uri="{BB962C8B-B14F-4D97-AF65-F5344CB8AC3E}">
        <p14:creationId xmlns:p14="http://schemas.microsoft.com/office/powerpoint/2010/main" val="1841853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Two: the Final Exam</a:t>
            </a:r>
            <a:endParaRPr lang="en-US" dirty="0"/>
          </a:p>
        </p:txBody>
      </p:sp>
      <p:sp>
        <p:nvSpPr>
          <p:cNvPr id="3" name="Content Placeholder 2"/>
          <p:cNvSpPr>
            <a:spLocks noGrp="1"/>
          </p:cNvSpPr>
          <p:nvPr>
            <p:ph sz="quarter" idx="1"/>
          </p:nvPr>
        </p:nvSpPr>
        <p:spPr/>
        <p:txBody>
          <a:bodyPr/>
          <a:lstStyle/>
          <a:p>
            <a:pPr marL="0" indent="0">
              <a:buNone/>
            </a:pPr>
            <a:r>
              <a:rPr lang="en-US" sz="4400" dirty="0" smtClean="0"/>
              <a:t>So far, we have covered the conditions leading up to the final exams.  Let’s now turn to the exam itself.</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71522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the Exam</a:t>
            </a:r>
            <a:endParaRPr lang="en-US" dirty="0"/>
          </a:p>
        </p:txBody>
      </p:sp>
      <p:sp>
        <p:nvSpPr>
          <p:cNvPr id="3" name="Content Placeholder 2"/>
          <p:cNvSpPr>
            <a:spLocks noGrp="1"/>
          </p:cNvSpPr>
          <p:nvPr>
            <p:ph sz="quarter" idx="1"/>
          </p:nvPr>
        </p:nvSpPr>
        <p:spPr/>
        <p:txBody>
          <a:bodyPr/>
          <a:lstStyle/>
          <a:p>
            <a:pPr marL="0" indent="0">
              <a:buNone/>
            </a:pPr>
            <a:r>
              <a:rPr lang="en-US" dirty="0" smtClean="0">
                <a:solidFill>
                  <a:srgbClr val="C00000"/>
                </a:solidFill>
              </a:rPr>
              <a:t>The most important thing is to start early.  </a:t>
            </a:r>
            <a:r>
              <a:rPr lang="en-US" dirty="0" smtClean="0"/>
              <a:t>Waiting  will reduce your chances of being prepared and will make you nervous about the exam.  </a:t>
            </a:r>
          </a:p>
          <a:p>
            <a:pPr marL="0" indent="0">
              <a:buNone/>
            </a:pPr>
            <a:endParaRPr lang="en-US" dirty="0"/>
          </a:p>
          <a:p>
            <a:pPr marL="0" indent="0">
              <a:buNone/>
            </a:pPr>
            <a:r>
              <a:rPr lang="en-US" dirty="0" smtClean="0">
                <a:solidFill>
                  <a:srgbClr val="C00000"/>
                </a:solidFill>
              </a:rPr>
              <a:t>The next thing to do when preparing for the exam is to have a set of well-organized outlines.</a:t>
            </a:r>
            <a:r>
              <a:rPr lang="en-US" dirty="0" smtClean="0"/>
              <a:t>  Go through your notes and through the textbook, making a condensed set of notes of everything covered in the exam.  Of course, this will take some time, but you will be learning a lot while writing the outlines.</a:t>
            </a:r>
            <a:endParaRPr lang="en-US" dirty="0"/>
          </a:p>
        </p:txBody>
      </p:sp>
    </p:spTree>
    <p:extLst>
      <p:ext uri="{BB962C8B-B14F-4D97-AF65-F5344CB8AC3E}">
        <p14:creationId xmlns:p14="http://schemas.microsoft.com/office/powerpoint/2010/main" val="1553761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Read When Making Outlines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2800" dirty="0" smtClean="0"/>
              <a:t>Making an outline will force you to do two things:</a:t>
            </a:r>
          </a:p>
          <a:p>
            <a:r>
              <a:rPr lang="en-US" sz="2800" b="1" dirty="0" smtClean="0">
                <a:solidFill>
                  <a:srgbClr val="C00000"/>
                </a:solidFill>
              </a:rPr>
              <a:t>Read </a:t>
            </a:r>
            <a:r>
              <a:rPr lang="en-US" sz="2800" dirty="0" smtClean="0"/>
              <a:t>everything pertaining to the test</a:t>
            </a:r>
          </a:p>
          <a:p>
            <a:r>
              <a:rPr lang="en-US" sz="2800" b="1" dirty="0" smtClean="0">
                <a:solidFill>
                  <a:srgbClr val="C00000"/>
                </a:solidFill>
              </a:rPr>
              <a:t>Process</a:t>
            </a:r>
            <a:r>
              <a:rPr lang="en-US" sz="2800" dirty="0" smtClean="0"/>
              <a:t> everything you read as you turn the readings into outlines</a:t>
            </a:r>
          </a:p>
          <a:p>
            <a:pPr marL="0" indent="0">
              <a:buNone/>
            </a:pPr>
            <a:r>
              <a:rPr lang="en-US" sz="2800" dirty="0" smtClean="0"/>
              <a:t>Reading and processing at the same time is a very powerful learning tool.  What you are doing is digesting the information, breaking it down and absorbing it.  Unless you read and reflect on what you are reading, learning the material will be difficult.</a:t>
            </a:r>
            <a:endParaRPr lang="en-US" sz="2800" dirty="0"/>
          </a:p>
        </p:txBody>
      </p:sp>
    </p:spTree>
    <p:extLst>
      <p:ext uri="{BB962C8B-B14F-4D97-AF65-F5344CB8AC3E}">
        <p14:creationId xmlns:p14="http://schemas.microsoft.com/office/powerpoint/2010/main" val="279399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Reflecting on the Readings</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When you read to prepare your outlines, what you do is reflect </a:t>
            </a:r>
            <a:r>
              <a:rPr lang="en-US" dirty="0"/>
              <a:t>on what you read and consider:</a:t>
            </a:r>
          </a:p>
          <a:p>
            <a:r>
              <a:rPr lang="en-US" b="1" dirty="0">
                <a:solidFill>
                  <a:srgbClr val="C00000"/>
                </a:solidFill>
              </a:rPr>
              <a:t>Do I understand the </a:t>
            </a:r>
            <a:r>
              <a:rPr lang="en-US" b="1" dirty="0" smtClean="0">
                <a:solidFill>
                  <a:srgbClr val="C00000"/>
                </a:solidFill>
              </a:rPr>
              <a:t>reading?</a:t>
            </a:r>
            <a:r>
              <a:rPr lang="en-US" dirty="0" smtClean="0"/>
              <a:t> </a:t>
            </a:r>
            <a:r>
              <a:rPr lang="en-US" dirty="0"/>
              <a:t>If not, look things up in your material resources or access your human resources</a:t>
            </a:r>
            <a:r>
              <a:rPr lang="en-US" dirty="0" smtClean="0"/>
              <a:t>.  You may need to go through the whole reading first to get the big picture. That may help you figure out specific details, but do avoid reading on without understanding what you are reading.  </a:t>
            </a:r>
            <a:r>
              <a:rPr lang="en-US" dirty="0" smtClean="0">
                <a:solidFill>
                  <a:srgbClr val="C00000"/>
                </a:solidFill>
              </a:rPr>
              <a:t>If you don’t stop to understand, you are wasting time because you are not really learning the material.</a:t>
            </a:r>
            <a:endParaRPr lang="en-US" dirty="0">
              <a:solidFill>
                <a:srgbClr val="C00000"/>
              </a:solidFill>
            </a:endParaRPr>
          </a:p>
          <a:p>
            <a:endParaRPr lang="en-US" dirty="0"/>
          </a:p>
        </p:txBody>
      </p:sp>
    </p:spTree>
    <p:extLst>
      <p:ext uri="{BB962C8B-B14F-4D97-AF65-F5344CB8AC3E}">
        <p14:creationId xmlns:p14="http://schemas.microsoft.com/office/powerpoint/2010/main" val="3257158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the Whole Picture</a:t>
            </a:r>
            <a:endParaRPr lang="en-US" dirty="0"/>
          </a:p>
        </p:txBody>
      </p:sp>
      <p:sp>
        <p:nvSpPr>
          <p:cNvPr id="3" name="Content Placeholder 2"/>
          <p:cNvSpPr>
            <a:spLocks noGrp="1"/>
          </p:cNvSpPr>
          <p:nvPr>
            <p:ph sz="quarter" idx="1"/>
          </p:nvPr>
        </p:nvSpPr>
        <p:spPr/>
        <p:txBody>
          <a:bodyPr/>
          <a:lstStyle/>
          <a:p>
            <a:pPr marL="0" indent="0">
              <a:buNone/>
            </a:pPr>
            <a:r>
              <a:rPr lang="en-US" dirty="0" smtClean="0"/>
              <a:t>So far, we have learned that in order to approach final exams, we need to focus not only on the exam itself, but on the conditions that surround it: it’s the end of the semester, you are tired, and there’s little time left to review.</a:t>
            </a:r>
          </a:p>
          <a:p>
            <a:pPr marL="0" indent="0">
              <a:buNone/>
            </a:pPr>
            <a:endParaRPr lang="en-US" dirty="0"/>
          </a:p>
          <a:p>
            <a:pPr marL="0" indent="0">
              <a:buNone/>
            </a:pPr>
            <a:r>
              <a:rPr lang="en-US" dirty="0" smtClean="0"/>
              <a:t>Knowing this, our final exam strategy has to look at the whole picture.  </a:t>
            </a:r>
            <a:r>
              <a:rPr lang="en-US" b="1" dirty="0" smtClean="0">
                <a:solidFill>
                  <a:srgbClr val="C00000"/>
                </a:solidFill>
              </a:rPr>
              <a:t>This is the first step.  </a:t>
            </a:r>
            <a:r>
              <a:rPr lang="en-US" dirty="0" smtClean="0"/>
              <a:t>By </a:t>
            </a:r>
            <a:r>
              <a:rPr lang="en-US" dirty="0" smtClean="0"/>
              <a:t>understanding all the variables we will be able to find the most effective way to prepare for finals.</a:t>
            </a:r>
            <a:endParaRPr lang="en-US" dirty="0"/>
          </a:p>
        </p:txBody>
      </p:sp>
    </p:spTree>
    <p:extLst>
      <p:ext uri="{BB962C8B-B14F-4D97-AF65-F5344CB8AC3E}">
        <p14:creationId xmlns:p14="http://schemas.microsoft.com/office/powerpoint/2010/main" val="2395546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Reflecting on the Readings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If you can’t answer the doubts you have by resorting to your material resources, then it’s time to access your human resources.  Who can you talk to that may be able to help you?</a:t>
            </a:r>
          </a:p>
          <a:p>
            <a:pPr marL="0" indent="0">
              <a:buNone/>
            </a:pPr>
            <a:endParaRPr lang="en-US" dirty="0"/>
          </a:p>
          <a:p>
            <a:pPr marL="0" indent="0">
              <a:buNone/>
            </a:pPr>
            <a:r>
              <a:rPr lang="en-US" b="1" dirty="0" smtClean="0">
                <a:solidFill>
                  <a:srgbClr val="C00000"/>
                </a:solidFill>
              </a:rPr>
              <a:t>Don’t be shy and ask for help.  </a:t>
            </a:r>
            <a:r>
              <a:rPr lang="en-US" dirty="0" smtClean="0"/>
              <a:t>Research shows that students who do not ask for help do less well in school.  Some students avoid asking for help because they feel that they should be able to handle everything by themselves.  This is the </a:t>
            </a:r>
            <a:r>
              <a:rPr lang="en-US" dirty="0" smtClean="0"/>
              <a:t>Superman/Superwoman </a:t>
            </a:r>
            <a:r>
              <a:rPr lang="en-US" dirty="0" smtClean="0"/>
              <a:t>syndrome.  If you do this, you put a huge burden on yourself and make studying that much harder.  When in doubt, ask for help!</a:t>
            </a:r>
            <a:endParaRPr lang="en-US" dirty="0"/>
          </a:p>
        </p:txBody>
      </p:sp>
    </p:spTree>
    <p:extLst>
      <p:ext uri="{BB962C8B-B14F-4D97-AF65-F5344CB8AC3E}">
        <p14:creationId xmlns:p14="http://schemas.microsoft.com/office/powerpoint/2010/main" val="1504465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Condensing the Information for the Outline</a:t>
            </a:r>
            <a:endParaRPr lang="en-US" dirty="0"/>
          </a:p>
        </p:txBody>
      </p:sp>
      <p:sp>
        <p:nvSpPr>
          <p:cNvPr id="3" name="Content Placeholder 2"/>
          <p:cNvSpPr>
            <a:spLocks noGrp="1"/>
          </p:cNvSpPr>
          <p:nvPr>
            <p:ph sz="quarter" idx="1"/>
          </p:nvPr>
        </p:nvSpPr>
        <p:spPr/>
        <p:txBody>
          <a:bodyPr/>
          <a:lstStyle/>
          <a:p>
            <a:pPr marL="0" indent="0">
              <a:buNone/>
            </a:pPr>
            <a:r>
              <a:rPr lang="en-US" dirty="0" smtClean="0"/>
              <a:t>As you read and process the information, you need to decide what goes in your outline and what’s going to be left out.  You can’t possibly fit it all, otherwise you would be copy the book page by page, right?</a:t>
            </a:r>
          </a:p>
          <a:p>
            <a:pPr marL="0" indent="0">
              <a:buNone/>
            </a:pPr>
            <a:endParaRPr lang="en-US" dirty="0"/>
          </a:p>
          <a:p>
            <a:pPr marL="0" indent="0">
              <a:buNone/>
            </a:pPr>
            <a:r>
              <a:rPr lang="en-US" dirty="0" smtClean="0"/>
              <a:t>So, how you do decide what goes in?  </a:t>
            </a:r>
            <a:r>
              <a:rPr lang="en-US" dirty="0" smtClean="0">
                <a:solidFill>
                  <a:srgbClr val="C00000"/>
                </a:solidFill>
              </a:rPr>
              <a:t>A standard way to start is by looking at the headings and subheadings of the textbook. </a:t>
            </a:r>
            <a:r>
              <a:rPr lang="en-US" dirty="0" smtClean="0"/>
              <a:t> They form the “outline” of the book, and you can use them to build your own outline.</a:t>
            </a:r>
            <a:endParaRPr lang="en-US" dirty="0"/>
          </a:p>
        </p:txBody>
      </p:sp>
    </p:spTree>
    <p:extLst>
      <p:ext uri="{BB962C8B-B14F-4D97-AF65-F5344CB8AC3E}">
        <p14:creationId xmlns:p14="http://schemas.microsoft.com/office/powerpoint/2010/main" val="372031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228600" y="5715000"/>
            <a:ext cx="5105400" cy="4545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506439" y="5459551"/>
            <a:ext cx="2074721"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629400" y="3206710"/>
            <a:ext cx="1828800"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Condensing the Information for the Outline</a:t>
            </a:r>
            <a:endParaRPr lang="en-US" dirty="0"/>
          </a:p>
        </p:txBody>
      </p:sp>
      <p:sp>
        <p:nvSpPr>
          <p:cNvPr id="3" name="Content Placeholder 2"/>
          <p:cNvSpPr>
            <a:spLocks noGrp="1"/>
          </p:cNvSpPr>
          <p:nvPr>
            <p:ph sz="quarter" idx="1"/>
          </p:nvPr>
        </p:nvSpPr>
        <p:spPr>
          <a:xfrm>
            <a:off x="301752" y="1527048"/>
            <a:ext cx="8503920" cy="1901952"/>
          </a:xfrm>
        </p:spPr>
        <p:txBody>
          <a:bodyPr/>
          <a:lstStyle/>
          <a:p>
            <a:pPr marL="0" indent="0">
              <a:buNone/>
            </a:pPr>
            <a:r>
              <a:rPr lang="en-US" dirty="0" smtClean="0"/>
              <a:t>Take all the headings and subheadings and arrange them in an outline format, that is, with </a:t>
            </a:r>
            <a:r>
              <a:rPr lang="en-US" dirty="0" smtClean="0">
                <a:solidFill>
                  <a:srgbClr val="C00000"/>
                </a:solidFill>
              </a:rPr>
              <a:t>indentations showing the </a:t>
            </a:r>
            <a:r>
              <a:rPr lang="en-US" dirty="0" smtClean="0">
                <a:solidFill>
                  <a:srgbClr val="C00000"/>
                </a:solidFill>
              </a:rPr>
              <a:t>relationships</a:t>
            </a:r>
            <a:r>
              <a:rPr lang="en-US" dirty="0" smtClean="0"/>
              <a:t> </a:t>
            </a:r>
            <a:r>
              <a:rPr lang="en-US" dirty="0" smtClean="0"/>
              <a:t>between the different headings.  Something like this:</a:t>
            </a:r>
          </a:p>
          <a:p>
            <a:pPr marL="0" indent="0">
              <a:buNone/>
            </a:pPr>
            <a:endParaRPr lang="en-US" dirty="0"/>
          </a:p>
        </p:txBody>
      </p:sp>
      <p:sp>
        <p:nvSpPr>
          <p:cNvPr id="4" name="TextBox 3"/>
          <p:cNvSpPr txBox="1"/>
          <p:nvPr/>
        </p:nvSpPr>
        <p:spPr>
          <a:xfrm>
            <a:off x="381000" y="3733860"/>
            <a:ext cx="7086600" cy="1569660"/>
          </a:xfrm>
          <a:prstGeom prst="rect">
            <a:avLst/>
          </a:prstGeom>
          <a:noFill/>
        </p:spPr>
        <p:txBody>
          <a:bodyPr wrap="square" rtlCol="0">
            <a:spAutoFit/>
          </a:bodyPr>
          <a:lstStyle/>
          <a:p>
            <a:pPr marL="457200" indent="-457200">
              <a:buAutoNum type="alphaUcPeriod"/>
            </a:pPr>
            <a:r>
              <a:rPr lang="en-US" sz="2400" dirty="0" smtClean="0"/>
              <a:t>Main </a:t>
            </a:r>
            <a:r>
              <a:rPr lang="en-US" sz="2400" dirty="0" smtClean="0"/>
              <a:t>heading (</a:t>
            </a:r>
            <a:r>
              <a:rPr lang="en-US" sz="2400" dirty="0" smtClean="0"/>
              <a:t>chapter)</a:t>
            </a:r>
            <a:endParaRPr lang="en-US" sz="2400" dirty="0"/>
          </a:p>
          <a:p>
            <a:r>
              <a:rPr lang="en-US" sz="2400" dirty="0" smtClean="0"/>
              <a:t> </a:t>
            </a:r>
            <a:r>
              <a:rPr lang="en-US" sz="2400" dirty="0" smtClean="0"/>
              <a:t>          </a:t>
            </a:r>
            <a:r>
              <a:rPr lang="en-US" sz="2400" dirty="0" smtClean="0"/>
              <a:t>A1.  </a:t>
            </a:r>
            <a:r>
              <a:rPr lang="en-US" sz="2400" dirty="0" smtClean="0"/>
              <a:t>Sub-heading </a:t>
            </a:r>
            <a:r>
              <a:rPr lang="en-US" sz="2400" dirty="0" smtClean="0"/>
              <a:t>(a section of the chapter)</a:t>
            </a:r>
          </a:p>
          <a:p>
            <a:pPr lvl="1"/>
            <a:r>
              <a:rPr lang="en-US" sz="2400" dirty="0" smtClean="0"/>
              <a:t>	</a:t>
            </a:r>
            <a:r>
              <a:rPr lang="en-US" sz="2400" dirty="0"/>
              <a:t>	</a:t>
            </a:r>
            <a:r>
              <a:rPr lang="en-US" sz="2400" dirty="0" smtClean="0"/>
              <a:t>1</a:t>
            </a:r>
            <a:r>
              <a:rPr lang="en-US" sz="2400" dirty="0" smtClean="0"/>
              <a:t>.  </a:t>
            </a:r>
            <a:r>
              <a:rPr lang="en-US" sz="2400" dirty="0" smtClean="0"/>
              <a:t>Main ideas inside each </a:t>
            </a:r>
            <a:r>
              <a:rPr lang="en-US" sz="2400" dirty="0" smtClean="0"/>
              <a:t>section</a:t>
            </a:r>
            <a:br>
              <a:rPr lang="en-US" sz="2400" dirty="0" smtClean="0"/>
            </a:br>
            <a:r>
              <a:rPr lang="en-US" sz="2400" dirty="0" smtClean="0"/>
              <a:t>			1.1 keywords, names, dates…</a:t>
            </a:r>
            <a:endParaRPr lang="en-US" sz="2400" dirty="0" smtClean="0"/>
          </a:p>
        </p:txBody>
      </p:sp>
      <p:sp>
        <p:nvSpPr>
          <p:cNvPr id="5" name="TextBox 4"/>
          <p:cNvSpPr txBox="1"/>
          <p:nvPr/>
        </p:nvSpPr>
        <p:spPr>
          <a:xfrm>
            <a:off x="228600" y="5715000"/>
            <a:ext cx="4998484" cy="369332"/>
          </a:xfrm>
          <a:prstGeom prst="rect">
            <a:avLst/>
          </a:prstGeom>
          <a:noFill/>
        </p:spPr>
        <p:txBody>
          <a:bodyPr wrap="none" rtlCol="0">
            <a:spAutoFit/>
          </a:bodyPr>
          <a:lstStyle/>
          <a:p>
            <a:r>
              <a:rPr lang="en-US" dirty="0" smtClean="0">
                <a:solidFill>
                  <a:schemeClr val="bg1"/>
                </a:solidFill>
              </a:rPr>
              <a:t>Indentations show how everything fits together</a:t>
            </a:r>
            <a:endParaRPr lang="en-US" dirty="0">
              <a:solidFill>
                <a:schemeClr val="bg1"/>
              </a:solidFill>
            </a:endParaRPr>
          </a:p>
        </p:txBody>
      </p:sp>
      <p:cxnSp>
        <p:nvCxnSpPr>
          <p:cNvPr id="7" name="Straight Arrow Connector 6"/>
          <p:cNvCxnSpPr/>
          <p:nvPr/>
        </p:nvCxnSpPr>
        <p:spPr>
          <a:xfrm flipV="1">
            <a:off x="2286000" y="5105400"/>
            <a:ext cx="441842" cy="457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43000" y="4518630"/>
            <a:ext cx="838200" cy="104397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543800" y="3733860"/>
            <a:ext cx="0" cy="78483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43800" y="4735815"/>
            <a:ext cx="0" cy="609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29400" y="3206710"/>
            <a:ext cx="1828800" cy="369332"/>
          </a:xfrm>
          <a:prstGeom prst="rect">
            <a:avLst/>
          </a:prstGeom>
          <a:noFill/>
        </p:spPr>
        <p:txBody>
          <a:bodyPr wrap="square" rtlCol="0">
            <a:spAutoFit/>
          </a:bodyPr>
          <a:lstStyle/>
          <a:p>
            <a:r>
              <a:rPr lang="en-US" dirty="0" smtClean="0">
                <a:solidFill>
                  <a:schemeClr val="bg1"/>
                </a:solidFill>
              </a:rPr>
              <a:t>Larger concepts</a:t>
            </a:r>
            <a:endParaRPr lang="en-US" dirty="0">
              <a:solidFill>
                <a:schemeClr val="bg1"/>
              </a:solidFill>
            </a:endParaRPr>
          </a:p>
        </p:txBody>
      </p:sp>
      <p:sp>
        <p:nvSpPr>
          <p:cNvPr id="16" name="TextBox 15"/>
          <p:cNvSpPr txBox="1"/>
          <p:nvPr/>
        </p:nvSpPr>
        <p:spPr>
          <a:xfrm>
            <a:off x="6629400" y="5523190"/>
            <a:ext cx="1922321" cy="646331"/>
          </a:xfrm>
          <a:prstGeom prst="rect">
            <a:avLst/>
          </a:prstGeom>
          <a:noFill/>
        </p:spPr>
        <p:txBody>
          <a:bodyPr wrap="none" rtlCol="0">
            <a:spAutoFit/>
          </a:bodyPr>
          <a:lstStyle/>
          <a:p>
            <a:r>
              <a:rPr lang="en-US" dirty="0" smtClean="0">
                <a:solidFill>
                  <a:schemeClr val="bg1"/>
                </a:solidFill>
              </a:rPr>
              <a:t>Smaller concepts</a:t>
            </a:r>
            <a:br>
              <a:rPr lang="en-US" dirty="0" smtClean="0">
                <a:solidFill>
                  <a:schemeClr val="bg1"/>
                </a:solidFill>
              </a:rPr>
            </a:br>
            <a:r>
              <a:rPr lang="en-US" dirty="0" smtClean="0">
                <a:solidFill>
                  <a:schemeClr val="bg1"/>
                </a:solidFill>
              </a:rPr>
              <a:t>and details</a:t>
            </a:r>
            <a:endParaRPr lang="en-US" dirty="0">
              <a:solidFill>
                <a:schemeClr val="bg1"/>
              </a:solidFill>
            </a:endParaRPr>
          </a:p>
        </p:txBody>
      </p:sp>
    </p:spTree>
    <p:extLst>
      <p:ext uri="{BB962C8B-B14F-4D97-AF65-F5344CB8AC3E}">
        <p14:creationId xmlns:p14="http://schemas.microsoft.com/office/powerpoint/2010/main" val="1981780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an Outline is Writing Your Answers</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sz="2800" dirty="0">
                <a:solidFill>
                  <a:srgbClr val="C00000"/>
                </a:solidFill>
              </a:rPr>
              <a:t>The </a:t>
            </a:r>
            <a:r>
              <a:rPr lang="en-US" sz="2800" dirty="0" smtClean="0">
                <a:solidFill>
                  <a:srgbClr val="C00000"/>
                </a:solidFill>
              </a:rPr>
              <a:t>point of the outline is </a:t>
            </a:r>
            <a:r>
              <a:rPr lang="en-US" sz="2800" dirty="0">
                <a:solidFill>
                  <a:srgbClr val="C00000"/>
                </a:solidFill>
              </a:rPr>
              <a:t>that the layout of your notes shows you </a:t>
            </a:r>
            <a:r>
              <a:rPr lang="en-US" sz="2800" dirty="0" smtClean="0">
                <a:solidFill>
                  <a:srgbClr val="C00000"/>
                </a:solidFill>
              </a:rPr>
              <a:t>how </a:t>
            </a:r>
            <a:r>
              <a:rPr lang="en-US" sz="2800" dirty="0">
                <a:solidFill>
                  <a:srgbClr val="C00000"/>
                </a:solidFill>
              </a:rPr>
              <a:t>everything relates to everything else.  </a:t>
            </a:r>
            <a:r>
              <a:rPr lang="en-US" sz="2800" dirty="0"/>
              <a:t>This will </a:t>
            </a:r>
            <a:r>
              <a:rPr lang="en-US" sz="2800" dirty="0" smtClean="0"/>
              <a:t>help </a:t>
            </a:r>
            <a:r>
              <a:rPr lang="en-US" sz="2800" dirty="0"/>
              <a:t>you understand the material, but it will also be </a:t>
            </a:r>
            <a:r>
              <a:rPr lang="en-US" sz="2800" dirty="0" smtClean="0"/>
              <a:t>very </a:t>
            </a:r>
            <a:r>
              <a:rPr lang="en-US" sz="2800" dirty="0"/>
              <a:t>useful in the exam, as it will give you a </a:t>
            </a:r>
            <a:r>
              <a:rPr lang="en-US" sz="2800" dirty="0" smtClean="0">
                <a:solidFill>
                  <a:srgbClr val="C00000"/>
                </a:solidFill>
              </a:rPr>
              <a:t>guideline for </a:t>
            </a:r>
            <a:r>
              <a:rPr lang="en-US" sz="2800" dirty="0">
                <a:solidFill>
                  <a:srgbClr val="C00000"/>
                </a:solidFill>
              </a:rPr>
              <a:t>writing your answers</a:t>
            </a:r>
            <a:r>
              <a:rPr lang="en-US" sz="2800" dirty="0" smtClean="0"/>
              <a:t>!</a:t>
            </a:r>
          </a:p>
          <a:p>
            <a:pPr marL="0" indent="0">
              <a:buNone/>
            </a:pPr>
            <a:endParaRPr lang="en-US" sz="2800" dirty="0"/>
          </a:p>
          <a:p>
            <a:pPr marL="0" indent="0">
              <a:buNone/>
            </a:pPr>
            <a:r>
              <a:rPr lang="en-US" sz="2800" dirty="0" smtClean="0"/>
              <a:t>When you get to the exam, you will not have to waste time organizing our ideas before writing your answers.  They will all be sorted out in your head ahead of time.</a:t>
            </a:r>
            <a:endParaRPr lang="en-US" sz="2800" dirty="0"/>
          </a:p>
        </p:txBody>
      </p:sp>
    </p:spTree>
    <p:extLst>
      <p:ext uri="{BB962C8B-B14F-4D97-AF65-F5344CB8AC3E}">
        <p14:creationId xmlns:p14="http://schemas.microsoft.com/office/powerpoint/2010/main" val="1983518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Questions in Your Outline</a:t>
            </a:r>
            <a:endParaRPr lang="en-US" dirty="0"/>
          </a:p>
        </p:txBody>
      </p:sp>
      <p:sp>
        <p:nvSpPr>
          <p:cNvPr id="3" name="Content Placeholder 2"/>
          <p:cNvSpPr>
            <a:spLocks noGrp="1"/>
          </p:cNvSpPr>
          <p:nvPr>
            <p:ph sz="quarter" idx="1"/>
          </p:nvPr>
        </p:nvSpPr>
        <p:spPr/>
        <p:txBody>
          <a:bodyPr>
            <a:normAutofit/>
          </a:bodyPr>
          <a:lstStyle/>
          <a:p>
            <a:pPr marL="0" indent="0">
              <a:spcAft>
                <a:spcPts val="1200"/>
              </a:spcAft>
              <a:buNone/>
            </a:pPr>
            <a:r>
              <a:rPr lang="en-US" dirty="0" smtClean="0"/>
              <a:t>Another way to create outlines is to turn all the headings and subheadings of the textbook into questions that may come up in the exam.  </a:t>
            </a:r>
          </a:p>
          <a:p>
            <a:pPr marL="0" indent="0">
              <a:spcAft>
                <a:spcPts val="1200"/>
              </a:spcAft>
              <a:buNone/>
            </a:pPr>
            <a:r>
              <a:rPr lang="en-US" sz="2400" dirty="0" smtClean="0"/>
              <a:t>For example, if you are reading a chapter on the history of the French Revolution, and the heading says “France before the revolution”, you may write a question in your notes saying: “What was France like before the revolution?”  Write answers for all the questions you generate.</a:t>
            </a:r>
          </a:p>
          <a:p>
            <a:pPr marL="0" indent="0">
              <a:buNone/>
            </a:pPr>
            <a:r>
              <a:rPr lang="en-US" dirty="0" smtClean="0">
                <a:solidFill>
                  <a:srgbClr val="C00000"/>
                </a:solidFill>
              </a:rPr>
              <a:t>Research shows that students who use this method are very successful at guessing exam questions. </a:t>
            </a:r>
            <a:endParaRPr lang="en-US" dirty="0">
              <a:solidFill>
                <a:srgbClr val="C00000"/>
              </a:solidFill>
            </a:endParaRPr>
          </a:p>
          <a:p>
            <a:pPr marL="0" indent="0">
              <a:buNone/>
            </a:pPr>
            <a:endParaRPr lang="en-US" dirty="0"/>
          </a:p>
        </p:txBody>
      </p:sp>
    </p:spTree>
    <p:extLst>
      <p:ext uri="{BB962C8B-B14F-4D97-AF65-F5344CB8AC3E}">
        <p14:creationId xmlns:p14="http://schemas.microsoft.com/office/powerpoint/2010/main" val="2691130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Key Words in Your Outline</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Looking at headings and subheadings gives you the bigger picture.  That is a great start, but it’s not enough.  You need to keep going and dig into smaller ideas and details.   How do you do that, you ask?</a:t>
            </a:r>
          </a:p>
          <a:p>
            <a:pPr marL="0" indent="0">
              <a:buNone/>
            </a:pPr>
            <a:endParaRPr lang="en-US" dirty="0"/>
          </a:p>
          <a:p>
            <a:pPr marL="0" indent="0">
              <a:buNone/>
            </a:pPr>
            <a:r>
              <a:rPr lang="en-US" dirty="0" smtClean="0">
                <a:solidFill>
                  <a:srgbClr val="C00000"/>
                </a:solidFill>
              </a:rPr>
              <a:t>To find concepts and details in the text, you can try underlining key sentences, names, figures, and key words in the text</a:t>
            </a:r>
            <a:r>
              <a:rPr lang="en-US" dirty="0" smtClean="0"/>
              <a:t>.  Make sure to include them in your outline.  This  will help you write precise, well-argued answers with examples.  Remember: being vague will cost you points! </a:t>
            </a:r>
            <a:endParaRPr lang="en-US" dirty="0"/>
          </a:p>
        </p:txBody>
      </p:sp>
    </p:spTree>
    <p:extLst>
      <p:ext uri="{BB962C8B-B14F-4D97-AF65-F5344CB8AC3E}">
        <p14:creationId xmlns:p14="http://schemas.microsoft.com/office/powerpoint/2010/main" val="4256968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Outlines Into Flashcards</a:t>
            </a:r>
            <a:endParaRPr lang="en-US" dirty="0"/>
          </a:p>
        </p:txBody>
      </p:sp>
      <p:sp>
        <p:nvSpPr>
          <p:cNvPr id="3" name="Content Placeholder 2"/>
          <p:cNvSpPr>
            <a:spLocks noGrp="1"/>
          </p:cNvSpPr>
          <p:nvPr>
            <p:ph sz="quarter" idx="1"/>
          </p:nvPr>
        </p:nvSpPr>
        <p:spPr/>
        <p:txBody>
          <a:bodyPr>
            <a:normAutofit lnSpcReduction="10000"/>
          </a:bodyPr>
          <a:lstStyle/>
          <a:p>
            <a:pPr marL="0" indent="0">
              <a:spcAft>
                <a:spcPts val="1200"/>
              </a:spcAft>
              <a:buNone/>
            </a:pPr>
            <a:r>
              <a:rPr lang="en-US" dirty="0" smtClean="0"/>
              <a:t>Once you have an outline of the material, you may want to </a:t>
            </a:r>
            <a:r>
              <a:rPr lang="en-US" dirty="0" smtClean="0">
                <a:solidFill>
                  <a:srgbClr val="C00000"/>
                </a:solidFill>
              </a:rPr>
              <a:t>make flashcards with the outline’s content</a:t>
            </a:r>
            <a:r>
              <a:rPr lang="en-US" dirty="0" smtClean="0"/>
              <a:t>.</a:t>
            </a:r>
          </a:p>
          <a:p>
            <a:pPr marL="0" indent="0">
              <a:spcAft>
                <a:spcPts val="1200"/>
              </a:spcAft>
              <a:buNone/>
            </a:pPr>
            <a:r>
              <a:rPr lang="en-US" dirty="0" smtClean="0"/>
              <a:t>Write a topic or a question on one side, and the answer on the other.  Shuffle the flashcards to mix them up and use them to quiz yourself for the exam.  Consider writing down the topic or the answers instead of just saying it.  This will simulate exam conditions better.</a:t>
            </a:r>
          </a:p>
          <a:p>
            <a:pPr marL="0" indent="0">
              <a:buNone/>
            </a:pPr>
            <a:r>
              <a:rPr lang="en-US" dirty="0" smtClean="0"/>
              <a:t>As you go through the flashcards, </a:t>
            </a:r>
            <a:r>
              <a:rPr lang="en-US" dirty="0" smtClean="0">
                <a:solidFill>
                  <a:srgbClr val="C00000"/>
                </a:solidFill>
              </a:rPr>
              <a:t>set aside the ones that are more difficult</a:t>
            </a:r>
            <a:r>
              <a:rPr lang="en-US" dirty="0" smtClean="0"/>
              <a:t> for you.  Later, you can concentrate your studying on these ones.</a:t>
            </a:r>
            <a:endParaRPr lang="en-US" dirty="0"/>
          </a:p>
        </p:txBody>
      </p:sp>
    </p:spTree>
    <p:extLst>
      <p:ext uri="{BB962C8B-B14F-4D97-AF65-F5344CB8AC3E}">
        <p14:creationId xmlns:p14="http://schemas.microsoft.com/office/powerpoint/2010/main" val="737341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Overtraining to Avoid Test Anxiety</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800" dirty="0" smtClean="0"/>
              <a:t>If taking the final exam is a particularly stressful thing for you, </a:t>
            </a:r>
            <a:r>
              <a:rPr lang="en-US" sz="2800" dirty="0" smtClean="0">
                <a:solidFill>
                  <a:srgbClr val="C00000"/>
                </a:solidFill>
              </a:rPr>
              <a:t>consider overtraining</a:t>
            </a:r>
            <a:r>
              <a:rPr lang="en-US" sz="2800" dirty="0" smtClean="0"/>
              <a:t>.  What is overtraining? It’s learning the material so well that you don’t hesitate when answering questions</a:t>
            </a:r>
            <a:r>
              <a:rPr lang="en-US" sz="2800" dirty="0"/>
              <a:t>. </a:t>
            </a:r>
            <a:r>
              <a:rPr lang="en-US" sz="2800" dirty="0" smtClean="0"/>
              <a:t> If </a:t>
            </a:r>
            <a:r>
              <a:rPr lang="en-US" sz="2800" dirty="0"/>
              <a:t>you are not worried about answering questions, your anxiety level at the exam will be greatly reduced.</a:t>
            </a:r>
          </a:p>
          <a:p>
            <a:pPr marL="0" indent="0">
              <a:buNone/>
            </a:pPr>
            <a:endParaRPr lang="en-US" sz="2800" dirty="0"/>
          </a:p>
          <a:p>
            <a:pPr marL="0" indent="0">
              <a:buNone/>
            </a:pPr>
            <a:r>
              <a:rPr lang="en-US" sz="2800" dirty="0" smtClean="0"/>
              <a:t>Marathon runners do this all the time.  They train running distances longer than the actual marathon race –they over train.   That way, on the day of the race, it does not seem that hard.  </a:t>
            </a:r>
            <a:r>
              <a:rPr lang="en-US" sz="2800" u="sng" dirty="0" smtClean="0"/>
              <a:t>You can do this for exams too</a:t>
            </a:r>
            <a:r>
              <a:rPr lang="en-US" sz="2800" dirty="0" smtClean="0"/>
              <a:t>.</a:t>
            </a:r>
            <a:endParaRPr lang="en-US" sz="2800" dirty="0" smtClean="0"/>
          </a:p>
          <a:p>
            <a:pPr marL="0" indent="0">
              <a:buNone/>
            </a:pPr>
            <a:endParaRPr lang="en-US" sz="2800" dirty="0"/>
          </a:p>
        </p:txBody>
      </p:sp>
    </p:spTree>
    <p:extLst>
      <p:ext uri="{BB962C8B-B14F-4D97-AF65-F5344CB8AC3E}">
        <p14:creationId xmlns:p14="http://schemas.microsoft.com/office/powerpoint/2010/main" val="3663953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the Night Before the Exam</a:t>
            </a:r>
            <a:endParaRPr lang="en-US" dirty="0"/>
          </a:p>
        </p:txBody>
      </p:sp>
      <p:sp>
        <p:nvSpPr>
          <p:cNvPr id="3" name="Content Placeholder 2"/>
          <p:cNvSpPr>
            <a:spLocks noGrp="1"/>
          </p:cNvSpPr>
          <p:nvPr>
            <p:ph sz="quarter" idx="1"/>
          </p:nvPr>
        </p:nvSpPr>
        <p:spPr/>
        <p:txBody>
          <a:bodyPr/>
          <a:lstStyle/>
          <a:p>
            <a:pPr marL="0" indent="0">
              <a:buNone/>
            </a:pPr>
            <a:r>
              <a:rPr lang="en-US" dirty="0" smtClean="0"/>
              <a:t>First, let’s start by saying that </a:t>
            </a:r>
            <a:r>
              <a:rPr lang="en-US" dirty="0" smtClean="0">
                <a:solidFill>
                  <a:srgbClr val="C00000"/>
                </a:solidFill>
              </a:rPr>
              <a:t>you need enough sleep </a:t>
            </a:r>
            <a:r>
              <a:rPr lang="en-US" dirty="0" smtClean="0"/>
              <a:t>the night before the test.  That’s were being organized and having a schedule pays off: you won’t have to stay up cramming and show up exhausted to the exam.</a:t>
            </a:r>
          </a:p>
          <a:p>
            <a:pPr marL="0" indent="0">
              <a:buNone/>
            </a:pPr>
            <a:endParaRPr lang="en-US" dirty="0" smtClean="0"/>
          </a:p>
          <a:p>
            <a:pPr marL="0" indent="0">
              <a:buNone/>
            </a:pPr>
            <a:r>
              <a:rPr lang="en-US" dirty="0" smtClean="0">
                <a:solidFill>
                  <a:srgbClr val="C00000"/>
                </a:solidFill>
              </a:rPr>
              <a:t>Have everything you need ready the night before</a:t>
            </a:r>
            <a:r>
              <a:rPr lang="en-US" dirty="0" smtClean="0"/>
              <a:t>, from the clothing you will wear to pencils and </a:t>
            </a:r>
            <a:r>
              <a:rPr lang="en-US" dirty="0" err="1" smtClean="0"/>
              <a:t>scantron</a:t>
            </a:r>
            <a:r>
              <a:rPr lang="en-US" dirty="0" smtClean="0"/>
              <a:t> sheets if you need  them.  You don’t want to worry about that the morning of the exam.  </a:t>
            </a:r>
            <a:endParaRPr lang="en-US" dirty="0"/>
          </a:p>
        </p:txBody>
      </p:sp>
    </p:spTree>
    <p:extLst>
      <p:ext uri="{BB962C8B-B14F-4D97-AF65-F5344CB8AC3E}">
        <p14:creationId xmlns:p14="http://schemas.microsoft.com/office/powerpoint/2010/main" val="2163488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the Day of the Exam</a:t>
            </a:r>
            <a:endParaRPr lang="en-US" dirty="0"/>
          </a:p>
        </p:txBody>
      </p:sp>
      <p:sp>
        <p:nvSpPr>
          <p:cNvPr id="3" name="Content Placeholder 2"/>
          <p:cNvSpPr>
            <a:spLocks noGrp="1"/>
          </p:cNvSpPr>
          <p:nvPr>
            <p:ph sz="quarter" idx="1"/>
          </p:nvPr>
        </p:nvSpPr>
        <p:spPr/>
        <p:txBody>
          <a:bodyPr>
            <a:normAutofit/>
          </a:bodyPr>
          <a:lstStyle/>
          <a:p>
            <a:pPr marL="0" indent="0">
              <a:buNone/>
            </a:pPr>
            <a:r>
              <a:rPr lang="en-US" sz="2800" dirty="0" smtClean="0">
                <a:solidFill>
                  <a:srgbClr val="C00000"/>
                </a:solidFill>
              </a:rPr>
              <a:t>Start early!   </a:t>
            </a:r>
            <a:r>
              <a:rPr lang="en-US" sz="2800" dirty="0" smtClean="0"/>
              <a:t>Plan on unexpected things happening, like being slowed down by traffic on the way to the exam.  You don’t want to show up late to the test and lose points.</a:t>
            </a:r>
          </a:p>
          <a:p>
            <a:pPr marL="0" indent="0">
              <a:buNone/>
            </a:pPr>
            <a:endParaRPr lang="en-US" sz="2800" dirty="0"/>
          </a:p>
          <a:p>
            <a:pPr marL="0" indent="0">
              <a:buNone/>
            </a:pPr>
            <a:r>
              <a:rPr lang="en-US" sz="2800" dirty="0" smtClean="0"/>
              <a:t>Bring in the pack of flashcards you set aside with the harder questions and go through them while you wait for the exam to begin.  It will give you something to do, and help you focus on how nervous you are.</a:t>
            </a:r>
            <a:endParaRPr lang="en-US" sz="2800" dirty="0"/>
          </a:p>
        </p:txBody>
      </p:sp>
    </p:spTree>
    <p:extLst>
      <p:ext uri="{BB962C8B-B14F-4D97-AF65-F5344CB8AC3E}">
        <p14:creationId xmlns:p14="http://schemas.microsoft.com/office/powerpoint/2010/main" val="311397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Breaking the Problem Down</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Whenever you face a complex problem, it’s often helpful to break it down into smaller –more manageable– units that are easier to understand.  We will use that approach as we learn how to prepare for finals.</a:t>
            </a:r>
          </a:p>
          <a:p>
            <a:pPr marL="0" indent="0">
              <a:buNone/>
            </a:pPr>
            <a:endParaRPr lang="en-US" dirty="0"/>
          </a:p>
          <a:p>
            <a:pPr marL="0" indent="0">
              <a:buNone/>
            </a:pPr>
            <a:r>
              <a:rPr lang="en-US" dirty="0" smtClean="0"/>
              <a:t>At this point, the problem of how to prepare for final exams has two components:</a:t>
            </a:r>
          </a:p>
          <a:p>
            <a:pPr marL="0" indent="0">
              <a:buNone/>
            </a:pPr>
            <a:r>
              <a:rPr lang="en-US" dirty="0" smtClean="0">
                <a:solidFill>
                  <a:srgbClr val="C00000"/>
                </a:solidFill>
              </a:rPr>
              <a:t>ONE:   </a:t>
            </a:r>
            <a:r>
              <a:rPr lang="en-US" sz="2600" dirty="0"/>
              <a:t>the conditions under which the exam takes place</a:t>
            </a:r>
          </a:p>
          <a:p>
            <a:pPr marL="0" indent="0">
              <a:buNone/>
            </a:pPr>
            <a:r>
              <a:rPr lang="en-US" dirty="0" smtClean="0">
                <a:solidFill>
                  <a:srgbClr val="C00000"/>
                </a:solidFill>
              </a:rPr>
              <a:t>TWO:  </a:t>
            </a:r>
            <a:r>
              <a:rPr lang="en-US" sz="2600" dirty="0"/>
              <a:t>the exam itself</a:t>
            </a:r>
          </a:p>
          <a:p>
            <a:pPr marL="0" indent="0">
              <a:buNone/>
            </a:pPr>
            <a:r>
              <a:rPr lang="en-US" sz="2600" dirty="0" smtClean="0"/>
              <a:t>We will start with the situation leading up to the exam and the we will go into the exam itself.</a:t>
            </a:r>
            <a:endParaRPr lang="en-US" sz="2600" dirty="0"/>
          </a:p>
        </p:txBody>
      </p:sp>
    </p:spTree>
    <p:extLst>
      <p:ext uri="{BB962C8B-B14F-4D97-AF65-F5344CB8AC3E}">
        <p14:creationId xmlns:p14="http://schemas.microsoft.com/office/powerpoint/2010/main" val="171978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During the Exam:  Scanning</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When you actually take the exam, you may want to </a:t>
            </a:r>
            <a:r>
              <a:rPr lang="en-US" dirty="0" smtClean="0">
                <a:solidFill>
                  <a:srgbClr val="C00000"/>
                </a:solidFill>
              </a:rPr>
              <a:t>have a quick look </a:t>
            </a:r>
            <a:r>
              <a:rPr lang="en-US" dirty="0" smtClean="0"/>
              <a:t>at the whole exam.  Get a sense of how long it is, and what kind of questions it has.  What you are trying to do here is figure out where you will spend more time and where you will spend less.</a:t>
            </a:r>
          </a:p>
          <a:p>
            <a:pPr marL="0" indent="0">
              <a:buNone/>
            </a:pPr>
            <a:endParaRPr lang="en-US" dirty="0"/>
          </a:p>
          <a:p>
            <a:pPr marL="0" indent="0">
              <a:buNone/>
            </a:pPr>
            <a:r>
              <a:rPr lang="en-US" dirty="0" smtClean="0">
                <a:solidFill>
                  <a:srgbClr val="C00000"/>
                </a:solidFill>
              </a:rPr>
              <a:t>Start with the easier questions</a:t>
            </a:r>
            <a:r>
              <a:rPr lang="en-US" dirty="0" smtClean="0"/>
              <a:t>, perhaps the shorter ones, so you get those out of the way and can later focus on the harder or longer questions.  This will also give you a sense of accomplishment and will help calm you down if you are nervous.</a:t>
            </a:r>
          </a:p>
          <a:p>
            <a:pPr marL="0" indent="0">
              <a:buNone/>
            </a:pPr>
            <a:endParaRPr lang="en-US" dirty="0"/>
          </a:p>
        </p:txBody>
      </p:sp>
    </p:spTree>
    <p:extLst>
      <p:ext uri="{BB962C8B-B14F-4D97-AF65-F5344CB8AC3E}">
        <p14:creationId xmlns:p14="http://schemas.microsoft.com/office/powerpoint/2010/main" val="510211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During the Exam:  Instructions</a:t>
            </a:r>
            <a:endParaRPr lang="en-US" dirty="0"/>
          </a:p>
        </p:txBody>
      </p:sp>
      <p:sp>
        <p:nvSpPr>
          <p:cNvPr id="3" name="Content Placeholder 2"/>
          <p:cNvSpPr>
            <a:spLocks noGrp="1"/>
          </p:cNvSpPr>
          <p:nvPr>
            <p:ph sz="quarter" idx="1"/>
          </p:nvPr>
        </p:nvSpPr>
        <p:spPr/>
        <p:txBody>
          <a:bodyPr/>
          <a:lstStyle/>
          <a:p>
            <a:pPr marL="0" indent="0">
              <a:buNone/>
            </a:pPr>
            <a:r>
              <a:rPr lang="en-US" dirty="0" smtClean="0"/>
              <a:t>When you are looking at the questions, </a:t>
            </a:r>
            <a:r>
              <a:rPr lang="en-US" dirty="0" smtClean="0">
                <a:solidFill>
                  <a:srgbClr val="C00000"/>
                </a:solidFill>
              </a:rPr>
              <a:t>pay particular attention at the instructions</a:t>
            </a:r>
            <a:r>
              <a:rPr lang="en-US" dirty="0" smtClean="0"/>
              <a:t>.  A lot of students lose points because they miss part of a question.</a:t>
            </a:r>
          </a:p>
          <a:p>
            <a:pPr marL="0" indent="0">
              <a:buNone/>
            </a:pPr>
            <a:endParaRPr lang="en-US" dirty="0"/>
          </a:p>
          <a:p>
            <a:pPr marL="0" indent="0">
              <a:buNone/>
            </a:pPr>
            <a:r>
              <a:rPr lang="en-US" dirty="0" smtClean="0"/>
              <a:t>Look for key words like “analyze”, “contrast”, or “define” and make sure your answer matches the instructions.  Also, make sure that your answers are not vague –be specific– and complete.  Vague and incomplete answers are a common way of losing points in exams.</a:t>
            </a:r>
            <a:endParaRPr lang="en-US" dirty="0"/>
          </a:p>
        </p:txBody>
      </p:sp>
    </p:spTree>
    <p:extLst>
      <p:ext uri="{BB962C8B-B14F-4D97-AF65-F5344CB8AC3E}">
        <p14:creationId xmlns:p14="http://schemas.microsoft.com/office/powerpoint/2010/main" val="29257838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During the Exam: Outlining</a:t>
            </a:r>
            <a:endParaRPr lang="en-US" dirty="0"/>
          </a:p>
        </p:txBody>
      </p:sp>
      <p:sp>
        <p:nvSpPr>
          <p:cNvPr id="3" name="Content Placeholder 2"/>
          <p:cNvSpPr>
            <a:spLocks noGrp="1"/>
          </p:cNvSpPr>
          <p:nvPr>
            <p:ph sz="quarter" idx="1"/>
          </p:nvPr>
        </p:nvSpPr>
        <p:spPr/>
        <p:txBody>
          <a:bodyPr>
            <a:normAutofit/>
          </a:bodyPr>
          <a:lstStyle/>
          <a:p>
            <a:pPr marL="0" indent="0">
              <a:buNone/>
            </a:pPr>
            <a:r>
              <a:rPr lang="en-US" sz="2800" dirty="0" smtClean="0"/>
              <a:t>For the questions requiring a paragraph or an essay, </a:t>
            </a:r>
            <a:r>
              <a:rPr lang="en-US" sz="2800" dirty="0" smtClean="0">
                <a:solidFill>
                  <a:srgbClr val="C00000"/>
                </a:solidFill>
              </a:rPr>
              <a:t>write a short outline before getting started</a:t>
            </a:r>
            <a:r>
              <a:rPr lang="en-US" sz="2800" dirty="0" smtClean="0"/>
              <a:t>.  This will help you recall the information and ensure that your answer is complete and ordered.</a:t>
            </a:r>
          </a:p>
          <a:p>
            <a:pPr marL="0" indent="0">
              <a:buNone/>
            </a:pPr>
            <a:endParaRPr lang="en-US" sz="2800" dirty="0"/>
          </a:p>
          <a:p>
            <a:pPr marL="0" indent="0">
              <a:buNone/>
            </a:pPr>
            <a:r>
              <a:rPr lang="en-US" sz="2800" dirty="0" smtClean="0"/>
              <a:t>If you start answering before having a plan, your answer may be vague, may miss something important, may be repetitive, or may ramble.  This will cost you points!</a:t>
            </a:r>
            <a:endParaRPr lang="en-US" sz="2800" dirty="0"/>
          </a:p>
        </p:txBody>
      </p:sp>
    </p:spTree>
    <p:extLst>
      <p:ext uri="{BB962C8B-B14F-4D97-AF65-F5344CB8AC3E}">
        <p14:creationId xmlns:p14="http://schemas.microsoft.com/office/powerpoint/2010/main" val="3097100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During the Exam: Reviewing</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sz="3100" dirty="0" smtClean="0"/>
              <a:t>A lot of students want to get done with the exam as soon as possible and dart off.  It’s another way to avoid an unpleasant situation: the exam.  Try not to do that.</a:t>
            </a:r>
          </a:p>
          <a:p>
            <a:pPr marL="0" indent="0">
              <a:buNone/>
            </a:pPr>
            <a:endParaRPr lang="en-US" sz="3100" dirty="0"/>
          </a:p>
          <a:p>
            <a:pPr marL="0" indent="0">
              <a:buNone/>
            </a:pPr>
            <a:r>
              <a:rPr lang="en-US" sz="3100" dirty="0" smtClean="0"/>
              <a:t>Instead, use any time you have left to go through your answers, ensuring that everything is okay:</a:t>
            </a:r>
          </a:p>
          <a:p>
            <a:r>
              <a:rPr lang="en-US" sz="2600" dirty="0" smtClean="0"/>
              <a:t>Are the answers complete?</a:t>
            </a:r>
          </a:p>
          <a:p>
            <a:r>
              <a:rPr lang="en-US" sz="2600" dirty="0" smtClean="0"/>
              <a:t>Are the answers specific and use the appropriate terminology?</a:t>
            </a:r>
          </a:p>
          <a:p>
            <a:r>
              <a:rPr lang="en-US" sz="2600" dirty="0" smtClean="0"/>
              <a:t>Do the answers have a clear organization that makes them easy to follow?</a:t>
            </a:r>
          </a:p>
          <a:p>
            <a:pPr>
              <a:spcAft>
                <a:spcPts val="1200"/>
              </a:spcAft>
            </a:pPr>
            <a:r>
              <a:rPr lang="en-US" sz="2600" dirty="0" smtClean="0"/>
              <a:t>Did you miss anything in the instructions or the questions? </a:t>
            </a:r>
          </a:p>
          <a:p>
            <a:pPr marL="0" indent="0">
              <a:buNone/>
            </a:pPr>
            <a:r>
              <a:rPr lang="en-US" sz="3100" dirty="0" smtClean="0"/>
              <a:t>Some students make check marks on the side of the paper to remind themselves about things that need a second look at the end.</a:t>
            </a:r>
            <a:endParaRPr lang="en-US" sz="3100" dirty="0"/>
          </a:p>
        </p:txBody>
      </p:sp>
    </p:spTree>
    <p:extLst>
      <p:ext uri="{BB962C8B-B14F-4D97-AF65-F5344CB8AC3E}">
        <p14:creationId xmlns:p14="http://schemas.microsoft.com/office/powerpoint/2010/main" val="1138528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Easy On The Grader</a:t>
            </a:r>
            <a:endParaRPr lang="en-US" dirty="0"/>
          </a:p>
        </p:txBody>
      </p:sp>
      <p:sp>
        <p:nvSpPr>
          <p:cNvPr id="3" name="Content Placeholder 2"/>
          <p:cNvSpPr>
            <a:spLocks noGrp="1"/>
          </p:cNvSpPr>
          <p:nvPr>
            <p:ph sz="quarter" idx="1"/>
          </p:nvPr>
        </p:nvSpPr>
        <p:spPr/>
        <p:txBody>
          <a:bodyPr/>
          <a:lstStyle/>
          <a:p>
            <a:pPr marL="0" indent="0">
              <a:buNone/>
            </a:pPr>
            <a:r>
              <a:rPr lang="en-US" dirty="0" smtClean="0"/>
              <a:t>Your professor has to get through a lot of exams in a limited amount of time, which means s/he will have a system to scan the answers for key ideas and words in order to assign points.</a:t>
            </a:r>
          </a:p>
          <a:p>
            <a:pPr marL="0" indent="0">
              <a:buNone/>
            </a:pPr>
            <a:endParaRPr lang="en-US" dirty="0"/>
          </a:p>
          <a:p>
            <a:pPr marL="0" indent="0">
              <a:buNone/>
            </a:pPr>
            <a:r>
              <a:rPr lang="en-US" dirty="0" smtClean="0"/>
              <a:t>Knowing this, make sure that key ideas are clearly developed in your answer, using the proper terminology.  Clarity and precision are important also.  Being clear and complete will make your answers stand out when your professor grades your test.</a:t>
            </a:r>
            <a:endParaRPr lang="en-US" dirty="0"/>
          </a:p>
        </p:txBody>
      </p:sp>
    </p:spTree>
    <p:extLst>
      <p:ext uri="{BB962C8B-B14F-4D97-AF65-F5344CB8AC3E}">
        <p14:creationId xmlns:p14="http://schemas.microsoft.com/office/powerpoint/2010/main" val="2298802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After the Exam</a:t>
            </a:r>
            <a:endParaRPr lang="en-US" dirty="0"/>
          </a:p>
        </p:txBody>
      </p:sp>
      <p:sp>
        <p:nvSpPr>
          <p:cNvPr id="3" name="Content Placeholder 2"/>
          <p:cNvSpPr>
            <a:spLocks noGrp="1"/>
          </p:cNvSpPr>
          <p:nvPr>
            <p:ph sz="quarter" idx="1"/>
          </p:nvPr>
        </p:nvSpPr>
        <p:spPr/>
        <p:txBody>
          <a:bodyPr/>
          <a:lstStyle/>
          <a:p>
            <a:pPr marL="0" indent="0">
              <a:spcAft>
                <a:spcPts val="1200"/>
              </a:spcAft>
              <a:buNone/>
            </a:pPr>
            <a:r>
              <a:rPr lang="en-US" dirty="0" smtClean="0"/>
              <a:t>If you have the time, you may want to look at the textbook to check your answers.  Doing this will give you a sense of how well you did in the exam.  It spares you from waiting for days to get the grade.  When you check your own answers, you immediately have a sense of how well you did.  </a:t>
            </a:r>
          </a:p>
          <a:p>
            <a:pPr marL="0" indent="0">
              <a:buNone/>
            </a:pPr>
            <a:r>
              <a:rPr lang="en-US" dirty="0" smtClean="0"/>
              <a:t>Whether the news are good or not so good, you will have a sense of closure that will help you worry less about this exam so you can concentrate on the next.</a:t>
            </a:r>
            <a:endParaRPr lang="en-US" dirty="0"/>
          </a:p>
        </p:txBody>
      </p:sp>
    </p:spTree>
    <p:extLst>
      <p:ext uri="{BB962C8B-B14F-4D97-AF65-F5344CB8AC3E}">
        <p14:creationId xmlns:p14="http://schemas.microsoft.com/office/powerpoint/2010/main" val="1756946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After the Exam</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smtClean="0"/>
              <a:t>Once you have looked at the textbook to get a sense of how you did, your next task is to let go of this exam and start focusing on the next one.</a:t>
            </a:r>
          </a:p>
          <a:p>
            <a:pPr marL="0" indent="0">
              <a:buNone/>
            </a:pPr>
            <a:endParaRPr lang="en-US" sz="2400" dirty="0"/>
          </a:p>
          <a:p>
            <a:pPr marL="0" indent="0">
              <a:buNone/>
            </a:pPr>
            <a:r>
              <a:rPr lang="en-US" sz="2400" dirty="0" smtClean="0"/>
              <a:t>If you did not do very well on the exam, you need to avoid letting the bad news influence your next exam.  Not doing well on one subject does not necessarily mean that you are not going to do well on another.</a:t>
            </a:r>
          </a:p>
          <a:p>
            <a:pPr marL="0" indent="0">
              <a:buNone/>
            </a:pPr>
            <a:endParaRPr lang="en-US" sz="2400" dirty="0"/>
          </a:p>
          <a:p>
            <a:pPr marL="0" indent="0">
              <a:buNone/>
            </a:pPr>
            <a:r>
              <a:rPr lang="en-US" sz="2400" dirty="0" smtClean="0"/>
              <a:t>Give yourself a break to recover from the exam, and then repeat the preparation process of each of other finals.</a:t>
            </a:r>
            <a:endParaRPr lang="en-US" sz="2400" dirty="0"/>
          </a:p>
        </p:txBody>
      </p:sp>
    </p:spTree>
    <p:extLst>
      <p:ext uri="{BB962C8B-B14F-4D97-AF65-F5344CB8AC3E}">
        <p14:creationId xmlns:p14="http://schemas.microsoft.com/office/powerpoint/2010/main" val="237839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Conditions Leading to the Exam</a:t>
            </a:r>
            <a:endParaRPr lang="en-US" dirty="0"/>
          </a:p>
        </p:txBody>
      </p:sp>
      <p:sp>
        <p:nvSpPr>
          <p:cNvPr id="3" name="Content Placeholder 2"/>
          <p:cNvSpPr>
            <a:spLocks noGrp="1"/>
          </p:cNvSpPr>
          <p:nvPr>
            <p:ph sz="quarter" idx="1"/>
          </p:nvPr>
        </p:nvSpPr>
        <p:spPr/>
        <p:txBody>
          <a:bodyPr/>
          <a:lstStyle/>
          <a:p>
            <a:pPr marL="0" indent="0">
              <a:buNone/>
            </a:pPr>
            <a:r>
              <a:rPr lang="en-US" dirty="0" smtClean="0"/>
              <a:t>Preparing for a final exam requires the same skills you would use when preparing for another exam, like a chapter exam.  The only difference is that final exams are more comprehensive, so you need to be really good at organizing your notes, sorting out key ideas, and summarizing concepts.  All of these things will take time and some organizing skills.</a:t>
            </a:r>
          </a:p>
          <a:p>
            <a:pPr marL="0" indent="0">
              <a:buNone/>
            </a:pPr>
            <a:endParaRPr lang="en-US" dirty="0"/>
          </a:p>
          <a:p>
            <a:pPr marL="0" indent="0">
              <a:buNone/>
            </a:pPr>
            <a:r>
              <a:rPr lang="en-US" dirty="0" smtClean="0"/>
              <a:t>Let’s go into a few things you may want to try out the next time you prepare for finals.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9640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Your </a:t>
            </a:r>
            <a:r>
              <a:rPr lang="en-US" dirty="0"/>
              <a:t>S</a:t>
            </a:r>
            <a:r>
              <a:rPr lang="en-US" dirty="0" smtClean="0"/>
              <a:t>ituation</a:t>
            </a:r>
            <a:endParaRPr lang="en-US" dirty="0"/>
          </a:p>
        </p:txBody>
      </p:sp>
      <p:sp>
        <p:nvSpPr>
          <p:cNvPr id="3" name="Content Placeholder 2"/>
          <p:cNvSpPr>
            <a:spLocks noGrp="1"/>
          </p:cNvSpPr>
          <p:nvPr>
            <p:ph sz="quarter" idx="1"/>
          </p:nvPr>
        </p:nvSpPr>
        <p:spPr/>
        <p:txBody>
          <a:bodyPr/>
          <a:lstStyle/>
          <a:p>
            <a:pPr marL="0" indent="0">
              <a:buNone/>
            </a:pPr>
            <a:r>
              <a:rPr lang="en-US" dirty="0" smtClean="0"/>
              <a:t>The </a:t>
            </a:r>
            <a:r>
              <a:rPr lang="en-US" dirty="0" smtClean="0"/>
              <a:t>next thing you want </a:t>
            </a:r>
            <a:r>
              <a:rPr lang="en-US" dirty="0" smtClean="0"/>
              <a:t>to do is assess your situation.  Here are some things to consider:</a:t>
            </a:r>
          </a:p>
          <a:p>
            <a:pPr>
              <a:buFont typeface="Wingdings" pitchFamily="2" charset="2"/>
              <a:buChar char="§"/>
            </a:pPr>
            <a:r>
              <a:rPr lang="en-US" dirty="0" smtClean="0"/>
              <a:t>How many finals will you have? </a:t>
            </a:r>
          </a:p>
          <a:p>
            <a:pPr>
              <a:buFont typeface="Wingdings" pitchFamily="2" charset="2"/>
              <a:buChar char="§"/>
            </a:pPr>
            <a:r>
              <a:rPr lang="en-US" dirty="0" smtClean="0"/>
              <a:t>When will the finals be?</a:t>
            </a:r>
          </a:p>
          <a:p>
            <a:pPr>
              <a:buFont typeface="Wingdings" pitchFamily="2" charset="2"/>
              <a:buChar char="§"/>
            </a:pPr>
            <a:r>
              <a:rPr lang="en-US" dirty="0" smtClean="0"/>
              <a:t>What format will the exams have?  Essay? Multiple choice? Short answer?</a:t>
            </a:r>
          </a:p>
          <a:p>
            <a:pPr>
              <a:buFont typeface="Wingdings" pitchFamily="2" charset="2"/>
              <a:buChar char="§"/>
            </a:pPr>
            <a:r>
              <a:rPr lang="en-US" dirty="0" smtClean="0"/>
              <a:t>What is your standing in each class?</a:t>
            </a:r>
            <a:endParaRPr lang="en-US" dirty="0"/>
          </a:p>
        </p:txBody>
      </p:sp>
    </p:spTree>
    <p:extLst>
      <p:ext uri="{BB962C8B-B14F-4D97-AF65-F5344CB8AC3E}">
        <p14:creationId xmlns:p14="http://schemas.microsoft.com/office/powerpoint/2010/main" val="378934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Plan</a:t>
            </a:r>
            <a:endParaRPr lang="en-US" dirty="0"/>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t>Once you have assessed your situation, it’s time to do some planning.  We will reflect on the questions in the previous slide and think about how the answers to them can affect our exam strategy.</a:t>
            </a:r>
          </a:p>
          <a:p>
            <a:pPr marL="0" indent="0">
              <a:buNone/>
            </a:pPr>
            <a:endParaRPr lang="en-US" dirty="0"/>
          </a:p>
          <a:p>
            <a:pPr marL="0" indent="0">
              <a:buNone/>
            </a:pPr>
            <a:r>
              <a:rPr lang="en-US" dirty="0" smtClean="0"/>
              <a:t>Having a plan will do two important things for you: </a:t>
            </a:r>
          </a:p>
          <a:p>
            <a:pPr marL="0" indent="0">
              <a:buNone/>
            </a:pPr>
            <a:r>
              <a:rPr lang="en-US" dirty="0" smtClean="0">
                <a:solidFill>
                  <a:srgbClr val="C00000"/>
                </a:solidFill>
              </a:rPr>
              <a:t>ONE:  </a:t>
            </a:r>
            <a:r>
              <a:rPr lang="en-US" dirty="0" smtClean="0"/>
              <a:t>A plan will make your studying more effective</a:t>
            </a:r>
          </a:p>
          <a:p>
            <a:pPr marL="0" indent="0">
              <a:buNone/>
            </a:pPr>
            <a:r>
              <a:rPr lang="en-US" dirty="0" smtClean="0">
                <a:solidFill>
                  <a:srgbClr val="C00000"/>
                </a:solidFill>
              </a:rPr>
              <a:t>TWO:  </a:t>
            </a:r>
            <a:r>
              <a:rPr lang="en-US" dirty="0" smtClean="0"/>
              <a:t>A plan will make you feel more in control and thus, less nervous.  Chances are that feeling less nervous will result in a better performance at the exam.</a:t>
            </a:r>
          </a:p>
          <a:p>
            <a:pPr marL="0" indent="0">
              <a:buNone/>
            </a:pPr>
            <a:endParaRPr lang="en-US" dirty="0"/>
          </a:p>
        </p:txBody>
      </p:sp>
    </p:spTree>
    <p:extLst>
      <p:ext uri="{BB962C8B-B14F-4D97-AF65-F5344CB8AC3E}">
        <p14:creationId xmlns:p14="http://schemas.microsoft.com/office/powerpoint/2010/main" val="277314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Number and Timing of the Final Exams</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spcAft>
                <a:spcPts val="1200"/>
              </a:spcAft>
              <a:buNone/>
            </a:pPr>
            <a:r>
              <a:rPr lang="en-US" dirty="0" smtClean="0"/>
              <a:t>Obviously, you will have to divide your preparation time according to how many finals you will be having.  Take a calendar and figure out in detail how many days you can devote to each exam</a:t>
            </a:r>
            <a:r>
              <a:rPr lang="en-US" dirty="0" smtClean="0"/>
              <a:t>. This </a:t>
            </a:r>
            <a:r>
              <a:rPr lang="en-US" dirty="0" smtClean="0"/>
              <a:t>is your starting point.  Once you have that, the next thing to think about is which exam is first, which second, and so on</a:t>
            </a:r>
            <a:r>
              <a:rPr lang="en-US" dirty="0" smtClean="0"/>
              <a:t>.</a:t>
            </a:r>
          </a:p>
          <a:p>
            <a:pPr marL="0" indent="0">
              <a:buNone/>
            </a:pPr>
            <a:r>
              <a:rPr lang="en-US" b="1" dirty="0" smtClean="0">
                <a:solidFill>
                  <a:srgbClr val="C00000"/>
                </a:solidFill>
              </a:rPr>
              <a:t>Divide your time according to the order of the exams and how much you need to study for each.  </a:t>
            </a:r>
            <a:r>
              <a:rPr lang="en-US" dirty="0" smtClean="0"/>
              <a:t>You  don’t want to spend </a:t>
            </a:r>
            <a:r>
              <a:rPr lang="en-US" dirty="0" smtClean="0"/>
              <a:t>too much time studying for your third exam when you should be studying for the first one</a:t>
            </a:r>
            <a:r>
              <a:rPr lang="en-US" dirty="0" smtClean="0"/>
              <a:t>.  Similarly, you don’t want to spend too much time studying for the easier exam, when that time is needed to prepare for the harder one.</a:t>
            </a:r>
            <a:endParaRPr lang="en-US" dirty="0" smtClean="0"/>
          </a:p>
          <a:p>
            <a:pPr marL="0" indent="0">
              <a:buNone/>
            </a:pPr>
            <a:endParaRPr lang="en-US" dirty="0"/>
          </a:p>
        </p:txBody>
      </p:sp>
    </p:spTree>
    <p:extLst>
      <p:ext uri="{BB962C8B-B14F-4D97-AF65-F5344CB8AC3E}">
        <p14:creationId xmlns:p14="http://schemas.microsoft.com/office/powerpoint/2010/main" val="7544171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623</TotalTime>
  <Words>5153</Words>
  <Application>Microsoft Office PowerPoint</Application>
  <PresentationFormat>On-screen Show (4:3)</PresentationFormat>
  <Paragraphs>244</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Civic</vt:lpstr>
      <vt:lpstr>Preparing for Finals</vt:lpstr>
      <vt:lpstr>Introduction</vt:lpstr>
      <vt:lpstr>What Happens During Finals</vt:lpstr>
      <vt:lpstr>Looking at the Whole Picture</vt:lpstr>
      <vt:lpstr>Breaking the Problem Down</vt:lpstr>
      <vt:lpstr>ONE: Conditions Leading to the Exam</vt:lpstr>
      <vt:lpstr>Assessing Your Situation</vt:lpstr>
      <vt:lpstr>Making a Plan</vt:lpstr>
      <vt:lpstr>Number and Timing of the Final Exams</vt:lpstr>
      <vt:lpstr>How Much Time?</vt:lpstr>
      <vt:lpstr>How to Divide Your Time</vt:lpstr>
      <vt:lpstr>Making a Schedule and a Study Plan</vt:lpstr>
      <vt:lpstr>How You Feel is Important</vt:lpstr>
      <vt:lpstr>How You Feel is Important</vt:lpstr>
      <vt:lpstr>Avoiding Procrastination</vt:lpstr>
      <vt:lpstr>Making Difficult Choices</vt:lpstr>
      <vt:lpstr>Making Difficult Choices</vt:lpstr>
      <vt:lpstr>Making Difficult Choices</vt:lpstr>
      <vt:lpstr>Making Difficult Choices</vt:lpstr>
      <vt:lpstr>Making Difficult Choices</vt:lpstr>
      <vt:lpstr>Knowing the Exam Format</vt:lpstr>
      <vt:lpstr>Knowing Your Class Standing</vt:lpstr>
      <vt:lpstr>Prioritizing Your Study Time</vt:lpstr>
      <vt:lpstr>Planning on a Human Scale</vt:lpstr>
      <vt:lpstr>The Wishful Thinking Syndrome</vt:lpstr>
      <vt:lpstr>Wishful Thinking Leads to Disappointment</vt:lpstr>
      <vt:lpstr>What to Do After You Have a Plan</vt:lpstr>
      <vt:lpstr>Gathering Material Resources</vt:lpstr>
      <vt:lpstr>Gathering Material Resources</vt:lpstr>
      <vt:lpstr>Gathering Material Resources</vt:lpstr>
      <vt:lpstr>Gathering Material Resources</vt:lpstr>
      <vt:lpstr>Accessing Human Resources</vt:lpstr>
      <vt:lpstr>Be Careful About Studying in Groups</vt:lpstr>
      <vt:lpstr>Accessing Human Resources</vt:lpstr>
      <vt:lpstr>Accessing Human Resources</vt:lpstr>
      <vt:lpstr>Part  Two: the Final Exam</vt:lpstr>
      <vt:lpstr>Preparing for the Exam</vt:lpstr>
      <vt:lpstr>How to Read When Making Outlines</vt:lpstr>
      <vt:lpstr>Reflecting on the Readings</vt:lpstr>
      <vt:lpstr>Reflecting on the Readings</vt:lpstr>
      <vt:lpstr>Condensing the Information for the Outline</vt:lpstr>
      <vt:lpstr>Condensing the Information for the Outline</vt:lpstr>
      <vt:lpstr>Writing an Outline is Writing Your Answers</vt:lpstr>
      <vt:lpstr>Using Questions in Your Outline</vt:lpstr>
      <vt:lpstr>Using Key Words in Your Outline</vt:lpstr>
      <vt:lpstr>Turning Outlines Into Flashcards</vt:lpstr>
      <vt:lpstr>Overtraining to Avoid Test Anxiety</vt:lpstr>
      <vt:lpstr>What to Do the Night Before the Exam</vt:lpstr>
      <vt:lpstr>What to Do the Day of the Exam</vt:lpstr>
      <vt:lpstr>What to Do During the Exam:  Scanning</vt:lpstr>
      <vt:lpstr>What to Do During the Exam:  Instructions</vt:lpstr>
      <vt:lpstr>What to Do During the Exam: Outlining</vt:lpstr>
      <vt:lpstr>What To Do During the Exam: Reviewing</vt:lpstr>
      <vt:lpstr>Make It Easy On The Grader</vt:lpstr>
      <vt:lpstr>What to Do After the Exam</vt:lpstr>
      <vt:lpstr>What to Do After the Exam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for Finals</dc:title>
  <dc:creator>Dell</dc:creator>
  <cp:lastModifiedBy>Dell</cp:lastModifiedBy>
  <cp:revision>64</cp:revision>
  <dcterms:created xsi:type="dcterms:W3CDTF">2013-06-23T22:49:15Z</dcterms:created>
  <dcterms:modified xsi:type="dcterms:W3CDTF">2013-06-27T03:51:48Z</dcterms:modified>
</cp:coreProperties>
</file>