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335" r:id="rId4"/>
    <p:sldId id="336" r:id="rId5"/>
    <p:sldId id="314" r:id="rId6"/>
    <p:sldId id="315" r:id="rId7"/>
    <p:sldId id="337" r:id="rId8"/>
    <p:sldId id="338" r:id="rId9"/>
    <p:sldId id="321" r:id="rId10"/>
    <p:sldId id="322" r:id="rId11"/>
    <p:sldId id="323" r:id="rId12"/>
    <p:sldId id="316" r:id="rId13"/>
    <p:sldId id="317" r:id="rId14"/>
    <p:sldId id="271" r:id="rId15"/>
    <p:sldId id="319" r:id="rId16"/>
    <p:sldId id="318" r:id="rId17"/>
    <p:sldId id="305" r:id="rId18"/>
    <p:sldId id="320" r:id="rId19"/>
    <p:sldId id="313" r:id="rId20"/>
    <p:sldId id="294" r:id="rId21"/>
    <p:sldId id="324" r:id="rId22"/>
    <p:sldId id="274" r:id="rId23"/>
    <p:sldId id="307" r:id="rId24"/>
    <p:sldId id="325" r:id="rId25"/>
    <p:sldId id="330" r:id="rId26"/>
    <p:sldId id="326" r:id="rId27"/>
    <p:sldId id="339" r:id="rId28"/>
    <p:sldId id="327" r:id="rId29"/>
    <p:sldId id="328" r:id="rId30"/>
    <p:sldId id="329" r:id="rId31"/>
    <p:sldId id="340" r:id="rId32"/>
    <p:sldId id="331" r:id="rId33"/>
    <p:sldId id="265" r:id="rId34"/>
    <p:sldId id="341" r:id="rId35"/>
    <p:sldId id="332" r:id="rId36"/>
    <p:sldId id="333" r:id="rId37"/>
    <p:sldId id="342" r:id="rId38"/>
    <p:sldId id="308" r:id="rId39"/>
    <p:sldId id="343" r:id="rId40"/>
    <p:sldId id="334" r:id="rId41"/>
    <p:sldId id="344" r:id="rId42"/>
    <p:sldId id="267" r:id="rId43"/>
    <p:sldId id="345" r:id="rId44"/>
    <p:sldId id="346" r:id="rId45"/>
    <p:sldId id="284" r:id="rId46"/>
    <p:sldId id="347" r:id="rId47"/>
    <p:sldId id="273" r:id="rId48"/>
    <p:sldId id="348" r:id="rId49"/>
    <p:sldId id="268" r:id="rId50"/>
    <p:sldId id="349" r:id="rId51"/>
    <p:sldId id="299" r:id="rId52"/>
    <p:sldId id="350" r:id="rId53"/>
    <p:sldId id="29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1407D01-E08D-4089-9955-5B0C6A39EC46}" type="datetimeFigureOut">
              <a:rPr lang="en-US" smtClean="0"/>
              <a:t>7/3/2013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7E4B134-BFBF-4751-A307-A092902824FC}"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407D01-E08D-4089-9955-5B0C6A39EC46}" type="datetimeFigureOut">
              <a:rPr lang="en-US" smtClean="0"/>
              <a:t>7/3/2013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4B134-BFBF-4751-A307-A092902824F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7E4B134-BFBF-4751-A307-A092902824FC}"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407D01-E08D-4089-9955-5B0C6A39EC46}" type="datetimeFigureOut">
              <a:rPr lang="en-US" smtClean="0"/>
              <a:t>7/3/2013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1407D01-E08D-4089-9955-5B0C6A39EC46}" type="datetimeFigureOut">
              <a:rPr lang="en-US" smtClean="0"/>
              <a:t>7/3/2013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7E4B134-BFBF-4751-A307-A092902824FC}"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1407D01-E08D-4089-9955-5B0C6A39EC46}" type="datetimeFigureOut">
              <a:rPr lang="en-US" smtClean="0"/>
              <a:t>7/3/2013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7E4B134-BFBF-4751-A307-A092902824FC}"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1407D01-E08D-4089-9955-5B0C6A39EC46}" type="datetimeFigureOut">
              <a:rPr lang="en-US" smtClean="0"/>
              <a:t>7/3/2013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4B134-BFBF-4751-A307-A092902824FC}"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1407D01-E08D-4089-9955-5B0C6A39EC46}" type="datetimeFigureOut">
              <a:rPr lang="en-US" smtClean="0"/>
              <a:t>7/3/2013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7E4B134-BFBF-4751-A307-A092902824FC}"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407D01-E08D-4089-9955-5B0C6A39EC46}" type="datetimeFigureOut">
              <a:rPr lang="en-US" smtClean="0"/>
              <a:t>7/3/2013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7E4B134-BFBF-4751-A307-A092902824F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1407D01-E08D-4089-9955-5B0C6A39EC46}" type="datetimeFigureOut">
              <a:rPr lang="en-US" smtClean="0"/>
              <a:t>7/3/2013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7E4B134-BFBF-4751-A307-A092902824F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7E4B134-BFBF-4751-A307-A092902824FC}"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1407D01-E08D-4089-9955-5B0C6A39EC46}" type="datetimeFigureOut">
              <a:rPr lang="en-US" smtClean="0"/>
              <a:t>7/3/2013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7E4B134-BFBF-4751-A307-A092902824FC}"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1407D01-E08D-4089-9955-5B0C6A39EC46}" type="datetimeFigureOut">
              <a:rPr lang="en-US" smtClean="0"/>
              <a:t>7/3/2013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1407D01-E08D-4089-9955-5B0C6A39EC46}" type="datetimeFigureOut">
              <a:rPr lang="en-US" smtClean="0"/>
              <a:t>7/3/2013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7E4B134-BFBF-4751-A307-A092902824FC}"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scientificamerican.com/article.cfm?id=reading-paper-screens&amp;page=2"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a:xfrm>
            <a:off x="685800" y="381000"/>
            <a:ext cx="7772400" cy="1219200"/>
          </a:xfrm>
        </p:spPr>
        <p:txBody>
          <a:bodyPr/>
          <a:lstStyle/>
          <a:p>
            <a:r>
              <a:rPr lang="en-US" dirty="0" smtClean="0"/>
              <a:t>Remembering What You Read</a:t>
            </a:r>
            <a:endParaRPr lang="en-US" dirty="0"/>
          </a:p>
        </p:txBody>
      </p:sp>
    </p:spTree>
    <p:extLst>
      <p:ext uri="{BB962C8B-B14F-4D97-AF65-F5344CB8AC3E}">
        <p14:creationId xmlns:p14="http://schemas.microsoft.com/office/powerpoint/2010/main" val="2438995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85800"/>
          </a:xfrm>
        </p:spPr>
        <p:txBody>
          <a:bodyPr>
            <a:normAutofit/>
          </a:bodyPr>
          <a:lstStyle/>
          <a:p>
            <a:r>
              <a:rPr lang="en-US" dirty="0" smtClean="0"/>
              <a:t>Different Situation, Different Results</a:t>
            </a:r>
            <a:endParaRPr lang="en-US" dirty="0"/>
          </a:p>
        </p:txBody>
      </p:sp>
      <p:sp>
        <p:nvSpPr>
          <p:cNvPr id="3" name="Content Placeholder 2"/>
          <p:cNvSpPr>
            <a:spLocks noGrp="1"/>
          </p:cNvSpPr>
          <p:nvPr>
            <p:ph sz="quarter" idx="1"/>
          </p:nvPr>
        </p:nvSpPr>
        <p:spPr/>
        <p:txBody>
          <a:bodyPr>
            <a:normAutofit lnSpcReduction="10000"/>
          </a:bodyPr>
          <a:lstStyle/>
          <a:p>
            <a:pPr marL="0" indent="0">
              <a:spcAft>
                <a:spcPts val="1200"/>
              </a:spcAft>
              <a:buNone/>
            </a:pPr>
            <a:r>
              <a:rPr lang="en-US" sz="2800" dirty="0" smtClean="0"/>
              <a:t>Even the same reader may not be experiencing difficulties in one situation, while having trouble in another.  For example, the reader may do well with history readings, but have comprehension and memorization problems with biology readings.  Why?  One reason could be that the reader’s history vocabulary is stronger than his/her biology vocabulary.</a:t>
            </a:r>
          </a:p>
          <a:p>
            <a:pPr marL="0" indent="0">
              <a:buNone/>
            </a:pPr>
            <a:r>
              <a:rPr lang="en-US" sz="2800" dirty="0" smtClean="0"/>
              <a:t>This means that </a:t>
            </a:r>
            <a:r>
              <a:rPr lang="en-US" sz="2800" b="1" dirty="0" smtClean="0">
                <a:solidFill>
                  <a:srgbClr val="C00000"/>
                </a:solidFill>
              </a:rPr>
              <a:t>you are a better reader and learner in some areas than others</a:t>
            </a:r>
            <a:r>
              <a:rPr lang="en-US" sz="2800" dirty="0" smtClean="0"/>
              <a:t>.  Identifying these areas is a good starting point.</a:t>
            </a:r>
            <a:endParaRPr lang="en-US" sz="2800" dirty="0"/>
          </a:p>
          <a:p>
            <a:pPr marL="0" indent="0">
              <a:buNone/>
            </a:pPr>
            <a:endParaRPr lang="en-US" sz="2800" dirty="0"/>
          </a:p>
        </p:txBody>
      </p:sp>
    </p:spTree>
    <p:extLst>
      <p:ext uri="{BB962C8B-B14F-4D97-AF65-F5344CB8AC3E}">
        <p14:creationId xmlns:p14="http://schemas.microsoft.com/office/powerpoint/2010/main" val="1600654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85800"/>
          </a:xfrm>
        </p:spPr>
        <p:txBody>
          <a:bodyPr>
            <a:normAutofit/>
          </a:bodyPr>
          <a:lstStyle/>
          <a:p>
            <a:r>
              <a:rPr lang="en-US" dirty="0" smtClean="0"/>
              <a:t>Think About Your Own Situation</a:t>
            </a:r>
            <a:endParaRPr lang="en-US" dirty="0"/>
          </a:p>
        </p:txBody>
      </p:sp>
      <p:sp>
        <p:nvSpPr>
          <p:cNvPr id="3" name="Content Placeholder 2"/>
          <p:cNvSpPr>
            <a:spLocks noGrp="1"/>
          </p:cNvSpPr>
          <p:nvPr>
            <p:ph sz="quarter" idx="1"/>
          </p:nvPr>
        </p:nvSpPr>
        <p:spPr/>
        <p:txBody>
          <a:bodyPr>
            <a:normAutofit fontScale="92500"/>
          </a:bodyPr>
          <a:lstStyle/>
          <a:p>
            <a:pPr marL="0" indent="0">
              <a:buNone/>
            </a:pPr>
            <a:r>
              <a:rPr lang="en-US" sz="3200" dirty="0" smtClean="0"/>
              <a:t>When trying to identify the source of your reading or memorization difficulties, </a:t>
            </a:r>
            <a:r>
              <a:rPr lang="en-US" sz="3200" b="1" dirty="0" smtClean="0">
                <a:solidFill>
                  <a:srgbClr val="C00000"/>
                </a:solidFill>
              </a:rPr>
              <a:t>take a look at the big picture</a:t>
            </a:r>
            <a:r>
              <a:rPr lang="en-US" sz="3200" dirty="0" smtClean="0"/>
              <a:t>:</a:t>
            </a:r>
          </a:p>
          <a:p>
            <a:pPr>
              <a:buFont typeface="Arial" pitchFamily="34" charset="0"/>
              <a:buChar char="•"/>
            </a:pPr>
            <a:r>
              <a:rPr lang="en-US" sz="2600" dirty="0" smtClean="0"/>
              <a:t>Your personal situation</a:t>
            </a:r>
          </a:p>
          <a:p>
            <a:pPr>
              <a:buFont typeface="Arial" pitchFamily="34" charset="0"/>
              <a:buChar char="•"/>
            </a:pPr>
            <a:r>
              <a:rPr lang="en-US" sz="2600" dirty="0" smtClean="0"/>
              <a:t>Your reading environment</a:t>
            </a:r>
          </a:p>
          <a:p>
            <a:pPr>
              <a:buFont typeface="Arial" pitchFamily="34" charset="0"/>
              <a:buChar char="•"/>
            </a:pPr>
            <a:r>
              <a:rPr lang="en-US" sz="2600" dirty="0" smtClean="0"/>
              <a:t>The kinds of reading you are doing</a:t>
            </a:r>
          </a:p>
          <a:p>
            <a:pPr>
              <a:buFont typeface="Arial" pitchFamily="34" charset="0"/>
              <a:buChar char="•"/>
            </a:pPr>
            <a:r>
              <a:rPr lang="en-US" sz="2600" dirty="0" smtClean="0"/>
              <a:t>How you read</a:t>
            </a:r>
          </a:p>
          <a:p>
            <a:pPr>
              <a:buFont typeface="Arial" pitchFamily="34" charset="0"/>
              <a:buChar char="•"/>
            </a:pPr>
            <a:r>
              <a:rPr lang="en-US" sz="2600" dirty="0" smtClean="0"/>
              <a:t>What you do after reading</a:t>
            </a:r>
          </a:p>
          <a:p>
            <a:pPr marL="0" indent="0">
              <a:buNone/>
            </a:pPr>
            <a:r>
              <a:rPr lang="en-US" sz="2800" dirty="0" smtClean="0"/>
              <a:t>We will discuss all these topics in the present activity, so you can figure out what to do in your particular case.</a:t>
            </a:r>
            <a:endParaRPr lang="en-US" sz="2800" dirty="0"/>
          </a:p>
        </p:txBody>
      </p:sp>
    </p:spTree>
    <p:extLst>
      <p:ext uri="{BB962C8B-B14F-4D97-AF65-F5344CB8AC3E}">
        <p14:creationId xmlns:p14="http://schemas.microsoft.com/office/powerpoint/2010/main" val="3141304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lstStyle/>
          <a:p>
            <a:r>
              <a:rPr lang="en-US" dirty="0" smtClean="0"/>
              <a:t>Practice Makes Perfect</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2800" dirty="0" smtClean="0"/>
              <a:t>Let’s start to go into more detail.  How do we get the level of reading and learning required in college?  </a:t>
            </a:r>
          </a:p>
          <a:p>
            <a:pPr marL="0" indent="0">
              <a:buNone/>
            </a:pPr>
            <a:endParaRPr lang="en-US" sz="2800" dirty="0"/>
          </a:p>
          <a:p>
            <a:pPr marL="0" indent="0">
              <a:buNone/>
            </a:pPr>
            <a:r>
              <a:rPr lang="en-US" sz="2800" dirty="0" smtClean="0"/>
              <a:t>First, by </a:t>
            </a:r>
            <a:r>
              <a:rPr lang="en-US" sz="2800" b="1" dirty="0" smtClean="0">
                <a:solidFill>
                  <a:srgbClr val="C00000"/>
                </a:solidFill>
              </a:rPr>
              <a:t>reading more</a:t>
            </a:r>
            <a:r>
              <a:rPr lang="en-US" sz="2800" dirty="0" smtClean="0"/>
              <a:t>, of course.  The more you read, the better you get at understanding and remembering readings.  </a:t>
            </a:r>
            <a:r>
              <a:rPr lang="en-US" sz="2800" dirty="0"/>
              <a:t>T</a:t>
            </a:r>
            <a:r>
              <a:rPr lang="en-US" sz="2800" dirty="0" smtClean="0"/>
              <a:t>he more you understand, the more you will recall, which will help you in class discussions, assignments, and exams.</a:t>
            </a:r>
          </a:p>
          <a:p>
            <a:pPr marL="0" indent="0">
              <a:buNone/>
            </a:pPr>
            <a:endParaRPr lang="en-US" sz="2800" dirty="0"/>
          </a:p>
          <a:p>
            <a:pPr marL="0" indent="0">
              <a:buNone/>
            </a:pPr>
            <a:r>
              <a:rPr lang="en-US" sz="2800" dirty="0" smtClean="0"/>
              <a:t>But this was the obvious answer.  Let’s move into something less obvious.</a:t>
            </a:r>
            <a:endParaRPr lang="en-US" sz="2800" dirty="0"/>
          </a:p>
        </p:txBody>
      </p:sp>
    </p:spTree>
    <p:extLst>
      <p:ext uri="{BB962C8B-B14F-4D97-AF65-F5344CB8AC3E}">
        <p14:creationId xmlns:p14="http://schemas.microsoft.com/office/powerpoint/2010/main" val="4006448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is Super Important</a:t>
            </a:r>
            <a:endParaRPr lang="en-US" dirty="0"/>
          </a:p>
        </p:txBody>
      </p:sp>
      <p:sp>
        <p:nvSpPr>
          <p:cNvPr id="3" name="Content Placeholder 2"/>
          <p:cNvSpPr>
            <a:spLocks noGrp="1"/>
          </p:cNvSpPr>
          <p:nvPr>
            <p:ph sz="quarter" idx="1"/>
          </p:nvPr>
        </p:nvSpPr>
        <p:spPr/>
        <p:txBody>
          <a:bodyPr/>
          <a:lstStyle/>
          <a:p>
            <a:pPr marL="0" indent="0">
              <a:buNone/>
            </a:pPr>
            <a:r>
              <a:rPr lang="en-US" dirty="0" smtClean="0"/>
              <a:t>Okay, so we already know that </a:t>
            </a:r>
            <a:r>
              <a:rPr lang="en-US" b="1" dirty="0" smtClean="0">
                <a:solidFill>
                  <a:srgbClr val="C00000"/>
                </a:solidFill>
              </a:rPr>
              <a:t>practice makes perfect</a:t>
            </a:r>
            <a:r>
              <a:rPr lang="en-US" dirty="0" smtClean="0"/>
              <a:t>, and reading more will help us.  Beyond that, we can discuss specific areas and tips so you can do better when going through reading assignments.</a:t>
            </a:r>
          </a:p>
          <a:p>
            <a:pPr marL="0" indent="0">
              <a:buNone/>
            </a:pPr>
            <a:endParaRPr lang="en-US" dirty="0"/>
          </a:p>
          <a:p>
            <a:pPr marL="0" indent="0">
              <a:buNone/>
            </a:pPr>
            <a:r>
              <a:rPr lang="en-US" dirty="0" smtClean="0"/>
              <a:t>At the very base of everything you do in college is –you know this– </a:t>
            </a:r>
            <a:r>
              <a:rPr lang="en-US" b="1" dirty="0" smtClean="0">
                <a:solidFill>
                  <a:srgbClr val="C00000"/>
                </a:solidFill>
              </a:rPr>
              <a:t>motivation</a:t>
            </a:r>
            <a:r>
              <a:rPr lang="en-US" dirty="0" smtClean="0"/>
              <a:t>.  Without motivation, it’s hard to learn and get good grades, right?  Well, this also affects our understanding of texts.</a:t>
            </a:r>
            <a:endParaRPr lang="en-US" dirty="0"/>
          </a:p>
        </p:txBody>
      </p:sp>
    </p:spTree>
    <p:extLst>
      <p:ext uri="{BB962C8B-B14F-4D97-AF65-F5344CB8AC3E}">
        <p14:creationId xmlns:p14="http://schemas.microsoft.com/office/powerpoint/2010/main" val="4215283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Motivation Can Do For You</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smtClean="0"/>
              <a:t>When researchers compare more motivated readers with less motivated readers, they find that motivation affects how well they understand.</a:t>
            </a:r>
          </a:p>
          <a:p>
            <a:pPr marL="0" indent="0">
              <a:buNone/>
            </a:pPr>
            <a:endParaRPr lang="en-US" dirty="0"/>
          </a:p>
          <a:p>
            <a:pPr marL="0" indent="0">
              <a:buNone/>
            </a:pPr>
            <a:r>
              <a:rPr lang="en-US" dirty="0" smtClean="0"/>
              <a:t>It makes sense, right?  Reading just to complete the assignment and reading to understand should logically produce different results.  So here’s  something you may want to try: </a:t>
            </a:r>
          </a:p>
          <a:p>
            <a:pPr marL="0" indent="0">
              <a:buNone/>
            </a:pPr>
            <a:endParaRPr lang="en-US" dirty="0"/>
          </a:p>
          <a:p>
            <a:pPr marL="0" indent="0" algn="ctr">
              <a:buNone/>
            </a:pPr>
            <a:r>
              <a:rPr lang="en-US" b="1" dirty="0">
                <a:solidFill>
                  <a:srgbClr val="C00000"/>
                </a:solidFill>
              </a:rPr>
              <a:t>F</a:t>
            </a:r>
            <a:r>
              <a:rPr lang="en-US" b="1" dirty="0" smtClean="0">
                <a:solidFill>
                  <a:srgbClr val="C00000"/>
                </a:solidFill>
              </a:rPr>
              <a:t>ind ways to motivate yourself before starting a reading assignment.</a:t>
            </a:r>
          </a:p>
          <a:p>
            <a:pPr marL="0" indent="0">
              <a:buNone/>
            </a:pPr>
            <a:r>
              <a:rPr lang="en-US" dirty="0"/>
              <a:t/>
            </a:r>
            <a:br>
              <a:rPr lang="en-US" dirty="0"/>
            </a:br>
            <a:r>
              <a:rPr lang="en-US" sz="1700" dirty="0" smtClean="0"/>
              <a:t>Source: http</a:t>
            </a:r>
            <a:r>
              <a:rPr lang="en-US" sz="1700" dirty="0"/>
              <a:t>://www.slideshare.net/jeanecarlaong/cognitive-factors-that-affecting-reading-comprehension</a:t>
            </a:r>
          </a:p>
          <a:p>
            <a:endParaRPr lang="en-US" dirty="0"/>
          </a:p>
        </p:txBody>
      </p:sp>
    </p:spTree>
    <p:extLst>
      <p:ext uri="{BB962C8B-B14F-4D97-AF65-F5344CB8AC3E}">
        <p14:creationId xmlns:p14="http://schemas.microsoft.com/office/powerpoint/2010/main" val="2652117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Motivate Yourself</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smtClean="0"/>
              <a:t>Here are some ideas to improve your motivation:</a:t>
            </a:r>
            <a:endParaRPr lang="en-US" dirty="0"/>
          </a:p>
          <a:p>
            <a:r>
              <a:rPr lang="en-US" sz="2600" dirty="0" smtClean="0"/>
              <a:t>Think about how the topic of the reading affects you personally</a:t>
            </a:r>
          </a:p>
          <a:p>
            <a:r>
              <a:rPr lang="en-US" sz="2600" dirty="0" smtClean="0"/>
              <a:t>Involve yourself with the reading by arguing for or against what the writer is saying</a:t>
            </a:r>
          </a:p>
          <a:p>
            <a:r>
              <a:rPr lang="en-US" sz="2600" dirty="0" smtClean="0"/>
              <a:t>Remind yourself that you need to do well in order to get good grades, a degree, and a good job.</a:t>
            </a:r>
          </a:p>
          <a:p>
            <a:r>
              <a:rPr lang="en-US" sz="2600" dirty="0" smtClean="0"/>
              <a:t>Reward yourself if you do well, for example, by watching a movie or going out for ice cream.</a:t>
            </a:r>
            <a:endParaRPr lang="en-US" sz="2600" dirty="0"/>
          </a:p>
        </p:txBody>
      </p:sp>
    </p:spTree>
    <p:extLst>
      <p:ext uri="{BB962C8B-B14F-4D97-AF65-F5344CB8AC3E}">
        <p14:creationId xmlns:p14="http://schemas.microsoft.com/office/powerpoint/2010/main" val="4033931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is Personal</a:t>
            </a:r>
            <a:endParaRPr lang="en-US" dirty="0"/>
          </a:p>
        </p:txBody>
      </p:sp>
      <p:sp>
        <p:nvSpPr>
          <p:cNvPr id="3" name="Content Placeholder 2"/>
          <p:cNvSpPr>
            <a:spLocks noGrp="1"/>
          </p:cNvSpPr>
          <p:nvPr>
            <p:ph sz="quarter" idx="1"/>
          </p:nvPr>
        </p:nvSpPr>
        <p:spPr/>
        <p:txBody>
          <a:bodyPr>
            <a:noAutofit/>
          </a:bodyPr>
          <a:lstStyle/>
          <a:p>
            <a:pPr marL="0" indent="0">
              <a:spcAft>
                <a:spcPts val="1200"/>
              </a:spcAft>
              <a:buNone/>
            </a:pPr>
            <a:r>
              <a:rPr lang="en-US" sz="2400" dirty="0" smtClean="0"/>
              <a:t>Okay, so how do we find the motivation we need to understand more so that we can recall more?</a:t>
            </a:r>
          </a:p>
          <a:p>
            <a:pPr marL="0" indent="0">
              <a:buNone/>
            </a:pPr>
            <a:r>
              <a:rPr lang="en-US" sz="2400" dirty="0" smtClean="0"/>
              <a:t>Researchers tend to agree that we need to </a:t>
            </a:r>
            <a:r>
              <a:rPr lang="en-US" sz="2400" b="1" dirty="0" smtClean="0">
                <a:solidFill>
                  <a:srgbClr val="C00000"/>
                </a:solidFill>
              </a:rPr>
              <a:t>find a personal connection</a:t>
            </a:r>
            <a:r>
              <a:rPr lang="en-US" sz="2400" dirty="0" smtClean="0"/>
              <a:t> with the assignment.  If there is some sort of a link with something we care about, chances are we will care a bit more about the assignment.  So this is the piece of wisdom to commit to memory:  </a:t>
            </a:r>
          </a:p>
          <a:p>
            <a:pPr marL="0" indent="0">
              <a:buNone/>
            </a:pPr>
            <a:endParaRPr lang="en-US" sz="2400" dirty="0"/>
          </a:p>
          <a:p>
            <a:pPr marL="0" indent="0" algn="ctr">
              <a:buNone/>
            </a:pPr>
            <a:r>
              <a:rPr lang="en-US" sz="1600" b="1" dirty="0" smtClean="0">
                <a:solidFill>
                  <a:srgbClr val="C00000"/>
                </a:solidFill>
              </a:rPr>
              <a:t>Caring more = Learning More = Remembering More = Better Grades</a:t>
            </a:r>
          </a:p>
          <a:p>
            <a:pPr marL="0" indent="0">
              <a:buNone/>
            </a:pPr>
            <a:endParaRPr lang="en-US" sz="2400" dirty="0" smtClean="0"/>
          </a:p>
          <a:p>
            <a:pPr marL="0" indent="0">
              <a:buNone/>
            </a:pPr>
            <a:r>
              <a:rPr lang="en-US" sz="2400" dirty="0" smtClean="0"/>
              <a:t>Yes, this is not easy to do, but it’s worth a try, right?</a:t>
            </a:r>
            <a:endParaRPr lang="en-US" sz="2400" dirty="0"/>
          </a:p>
        </p:txBody>
      </p:sp>
    </p:spTree>
    <p:extLst>
      <p:ext uri="{BB962C8B-B14F-4D97-AF65-F5344CB8AC3E}">
        <p14:creationId xmlns:p14="http://schemas.microsoft.com/office/powerpoint/2010/main" val="3636990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Involvement Counts</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sz="3000" b="1" dirty="0" smtClean="0">
                <a:solidFill>
                  <a:srgbClr val="C00000"/>
                </a:solidFill>
              </a:rPr>
              <a:t>Learning is like being in a relationship.  </a:t>
            </a:r>
            <a:r>
              <a:rPr lang="en-US" sz="3000" dirty="0" smtClean="0"/>
              <a:t>When you are doing a reading or studying for an exam, the more of yourself you put into it, the more you get out of it.  </a:t>
            </a:r>
          </a:p>
          <a:p>
            <a:pPr marL="0" indent="0">
              <a:buNone/>
            </a:pPr>
            <a:r>
              <a:rPr lang="en-US" sz="3000" dirty="0" smtClean="0"/>
              <a:t>Think about the relationship comparison we just mentioned: if you only involve yourself superficially, the relationship will not grow into anything deep.  What kind of a learning relationship would you like to have?</a:t>
            </a:r>
          </a:p>
          <a:p>
            <a:pPr marL="0" indent="0">
              <a:buNone/>
            </a:pPr>
            <a:endParaRPr lang="en-US" sz="3000" dirty="0">
              <a:solidFill>
                <a:srgbClr val="C00000"/>
              </a:solidFill>
            </a:endParaRPr>
          </a:p>
        </p:txBody>
      </p:sp>
    </p:spTree>
    <p:extLst>
      <p:ext uri="{BB962C8B-B14F-4D97-AF65-F5344CB8AC3E}">
        <p14:creationId xmlns:p14="http://schemas.microsoft.com/office/powerpoint/2010/main" val="3168039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Involvement Counts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3000" dirty="0" smtClean="0"/>
              <a:t>If you would like to do better, think about engaging the reading at a deeper level.  This is what researchers tell us:</a:t>
            </a:r>
          </a:p>
          <a:p>
            <a:pPr marL="0" indent="0">
              <a:spcBef>
                <a:spcPts val="1200"/>
              </a:spcBef>
              <a:spcAft>
                <a:spcPts val="1200"/>
              </a:spcAft>
              <a:buNone/>
            </a:pPr>
            <a:r>
              <a:rPr lang="en-US" sz="2600" b="1" dirty="0" smtClean="0">
                <a:solidFill>
                  <a:srgbClr val="C00000"/>
                </a:solidFill>
              </a:rPr>
              <a:t>The </a:t>
            </a:r>
            <a:r>
              <a:rPr lang="en-US" sz="2600" b="1" dirty="0">
                <a:solidFill>
                  <a:srgbClr val="C00000"/>
                </a:solidFill>
              </a:rPr>
              <a:t>quality of your memory is related to the quality of your interaction with the text.  The more you have read it, analyzed it, commented it, summarized it, outlined it, the better you will remember it.</a:t>
            </a:r>
          </a:p>
          <a:p>
            <a:pPr marL="0" indent="0">
              <a:buNone/>
            </a:pPr>
            <a:r>
              <a:rPr lang="en-US" sz="3000" dirty="0" smtClean="0"/>
              <a:t>What can we learn from this? We can learn this: if </a:t>
            </a:r>
            <a:r>
              <a:rPr lang="en-US" sz="3000" dirty="0"/>
              <a:t>you are having trouble </a:t>
            </a:r>
            <a:r>
              <a:rPr lang="en-US" sz="3000" dirty="0" smtClean="0"/>
              <a:t>understanding and recalling </a:t>
            </a:r>
            <a:r>
              <a:rPr lang="en-US" sz="3000" dirty="0"/>
              <a:t>information, try engaging your readings more.</a:t>
            </a:r>
          </a:p>
          <a:p>
            <a:pPr marL="0" indent="0">
              <a:spcBef>
                <a:spcPts val="1200"/>
              </a:spcBef>
              <a:buNone/>
            </a:pPr>
            <a:r>
              <a:rPr lang="en-US" sz="1400" dirty="0"/>
              <a:t>Source: http://www.canberra.edu.au/studyskills/learning/reading</a:t>
            </a:r>
          </a:p>
          <a:p>
            <a:endParaRPr lang="en-US" dirty="0"/>
          </a:p>
        </p:txBody>
      </p:sp>
    </p:spTree>
    <p:extLst>
      <p:ext uri="{BB962C8B-B14F-4D97-AF65-F5344CB8AC3E}">
        <p14:creationId xmlns:p14="http://schemas.microsoft.com/office/powerpoint/2010/main" val="524150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Involve Yourself in a Reading</a:t>
            </a:r>
            <a:endParaRPr lang="en-US" dirty="0"/>
          </a:p>
        </p:txBody>
      </p:sp>
      <p:sp>
        <p:nvSpPr>
          <p:cNvPr id="3" name="Content Placeholder 2"/>
          <p:cNvSpPr>
            <a:spLocks noGrp="1"/>
          </p:cNvSpPr>
          <p:nvPr>
            <p:ph sz="quarter" idx="1"/>
          </p:nvPr>
        </p:nvSpPr>
        <p:spPr/>
        <p:txBody>
          <a:bodyPr>
            <a:normAutofit fontScale="92500"/>
          </a:bodyPr>
          <a:lstStyle/>
          <a:p>
            <a:pPr marL="0" indent="0">
              <a:buNone/>
            </a:pPr>
            <a:r>
              <a:rPr lang="en-US" dirty="0" smtClean="0"/>
              <a:t>We have learned that what we get out of a reading depends on what we put into it, that is, how much we involve ourselves in it.  But, how do we do that?  Try finding ways to process the information:</a:t>
            </a:r>
          </a:p>
          <a:p>
            <a:pPr>
              <a:buFont typeface="Arial" pitchFamily="34" charset="0"/>
              <a:buChar char="•"/>
            </a:pPr>
            <a:r>
              <a:rPr lang="en-US" dirty="0" smtClean="0"/>
              <a:t>Ask yourself questions about the reading as you go.</a:t>
            </a:r>
          </a:p>
          <a:p>
            <a:pPr>
              <a:buFont typeface="Arial" pitchFamily="34" charset="0"/>
              <a:buChar char="•"/>
            </a:pPr>
            <a:r>
              <a:rPr lang="en-US" dirty="0" smtClean="0"/>
              <a:t>Try to guess where the argument is going to lead next.</a:t>
            </a:r>
          </a:p>
          <a:p>
            <a:pPr>
              <a:buFont typeface="Arial" pitchFamily="34" charset="0"/>
              <a:buChar char="•"/>
            </a:pPr>
            <a:r>
              <a:rPr lang="en-US" dirty="0" smtClean="0"/>
              <a:t>Underline or highlight key words and ideas.</a:t>
            </a:r>
          </a:p>
          <a:p>
            <a:pPr>
              <a:buFont typeface="Arial" pitchFamily="34" charset="0"/>
              <a:buChar char="•"/>
            </a:pPr>
            <a:r>
              <a:rPr lang="en-US" dirty="0" smtClean="0"/>
              <a:t>Stop once in a while and explain to yourself what you just read.</a:t>
            </a:r>
          </a:p>
          <a:p>
            <a:pPr>
              <a:buFont typeface="Arial" pitchFamily="34" charset="0"/>
              <a:buChar char="•"/>
            </a:pPr>
            <a:r>
              <a:rPr lang="en-US" dirty="0" smtClean="0"/>
              <a:t>Take notes, make flashcards, or do an outline.</a:t>
            </a:r>
          </a:p>
          <a:p>
            <a:pPr>
              <a:buFont typeface="Arial" pitchFamily="34" charset="0"/>
              <a:buChar char="•"/>
            </a:pPr>
            <a:endParaRPr lang="en-US" dirty="0" smtClean="0"/>
          </a:p>
          <a:p>
            <a:pPr>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3382770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3200" dirty="0" smtClean="0"/>
              <a:t>If you would like to be better at remembering the readings you do in college, this workshop is for you.</a:t>
            </a:r>
          </a:p>
          <a:p>
            <a:pPr marL="0" indent="0">
              <a:buNone/>
            </a:pPr>
            <a:endParaRPr lang="en-US" sz="3200" dirty="0"/>
          </a:p>
          <a:p>
            <a:pPr marL="0" indent="0">
              <a:buNone/>
            </a:pPr>
            <a:r>
              <a:rPr lang="en-US" sz="3200" dirty="0" smtClean="0"/>
              <a:t>We all struggle to remember what we read.  Sometimes we get to the end of the page and we don’t have any idea of what we read, so we need to go back and read the page </a:t>
            </a:r>
            <a:r>
              <a:rPr lang="en-US" sz="3200" dirty="0"/>
              <a:t>over. Other times, we get to the test and we can’t quite remember a reading in much detail.</a:t>
            </a:r>
          </a:p>
          <a:p>
            <a:pPr marL="0" indent="0">
              <a:buNone/>
            </a:pPr>
            <a:endParaRPr lang="en-US" sz="3200" dirty="0" smtClean="0"/>
          </a:p>
          <a:p>
            <a:pPr marL="0" indent="0">
              <a:buNone/>
            </a:pPr>
            <a:endParaRPr lang="en-US" sz="3200" dirty="0"/>
          </a:p>
        </p:txBody>
      </p:sp>
    </p:spTree>
    <p:extLst>
      <p:ext uri="{BB962C8B-B14F-4D97-AF65-F5344CB8AC3E}">
        <p14:creationId xmlns:p14="http://schemas.microsoft.com/office/powerpoint/2010/main" val="1640727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to Do With Particularly Tough Readings</a:t>
            </a:r>
            <a:endParaRPr lang="en-US" dirty="0"/>
          </a:p>
        </p:txBody>
      </p:sp>
      <p:sp>
        <p:nvSpPr>
          <p:cNvPr id="3" name="Content Placeholder 2"/>
          <p:cNvSpPr>
            <a:spLocks noGrp="1"/>
          </p:cNvSpPr>
          <p:nvPr>
            <p:ph sz="quarter" idx="1"/>
          </p:nvPr>
        </p:nvSpPr>
        <p:spPr/>
        <p:txBody>
          <a:bodyPr>
            <a:normAutofit fontScale="55000" lnSpcReduction="20000"/>
          </a:bodyPr>
          <a:lstStyle/>
          <a:p>
            <a:pPr marL="0" indent="0">
              <a:spcAft>
                <a:spcPts val="600"/>
              </a:spcAft>
              <a:buNone/>
            </a:pPr>
            <a:r>
              <a:rPr lang="en-US" sz="5100" dirty="0" smtClean="0"/>
              <a:t>If you would like to try something more advanced, say, when tackling a difficult reading, try these:</a:t>
            </a:r>
          </a:p>
          <a:p>
            <a:pPr>
              <a:spcAft>
                <a:spcPts val="600"/>
              </a:spcAft>
              <a:buFont typeface="Arial" pitchFamily="34" charset="0"/>
              <a:buChar char="•"/>
            </a:pPr>
            <a:r>
              <a:rPr lang="en-US" sz="2900" b="1" dirty="0" smtClean="0">
                <a:solidFill>
                  <a:srgbClr val="C00000"/>
                </a:solidFill>
              </a:rPr>
              <a:t>Multiple readings:  </a:t>
            </a:r>
            <a:r>
              <a:rPr lang="en-US" sz="2900" dirty="0" smtClean="0"/>
              <a:t>Go over the reading once, switch to something else, and come back later for a second reading.  Let it sink into your brain on the first reading.</a:t>
            </a:r>
          </a:p>
          <a:p>
            <a:pPr>
              <a:spcAft>
                <a:spcPts val="600"/>
              </a:spcAft>
              <a:buFont typeface="Arial" pitchFamily="34" charset="0"/>
              <a:buChar char="•"/>
            </a:pPr>
            <a:r>
              <a:rPr lang="en-US" sz="2900" b="1" dirty="0" smtClean="0">
                <a:solidFill>
                  <a:srgbClr val="C00000"/>
                </a:solidFill>
              </a:rPr>
              <a:t>Remediation:  </a:t>
            </a:r>
            <a:r>
              <a:rPr lang="en-US" sz="2900" dirty="0" smtClean="0"/>
              <a:t>Read other materials that will prepare you for the reading at hand.  You may also go to a tutor to get questions answered.  Understanding the concepts will help you understand the text.</a:t>
            </a:r>
          </a:p>
          <a:p>
            <a:pPr>
              <a:spcAft>
                <a:spcPts val="600"/>
              </a:spcAft>
              <a:buFont typeface="Arial" pitchFamily="34" charset="0"/>
              <a:buChar char="•"/>
            </a:pPr>
            <a:r>
              <a:rPr lang="en-US" sz="2900" b="1" dirty="0" smtClean="0">
                <a:solidFill>
                  <a:srgbClr val="C00000"/>
                </a:solidFill>
              </a:rPr>
              <a:t>Vocabulary:  </a:t>
            </a:r>
            <a:r>
              <a:rPr lang="en-US" sz="2900" dirty="0" smtClean="0"/>
              <a:t>As you read, pay particular attention to key words and concepts.  Make note of them and look them up.</a:t>
            </a:r>
          </a:p>
          <a:p>
            <a:pPr>
              <a:spcAft>
                <a:spcPts val="600"/>
              </a:spcAft>
              <a:buFont typeface="Arial" pitchFamily="34" charset="0"/>
              <a:buChar char="•"/>
            </a:pPr>
            <a:r>
              <a:rPr lang="en-US" sz="2900" b="1" dirty="0" smtClean="0">
                <a:solidFill>
                  <a:srgbClr val="C00000"/>
                </a:solidFill>
              </a:rPr>
              <a:t>Summarizing:  </a:t>
            </a:r>
            <a:r>
              <a:rPr lang="en-US" sz="2900" dirty="0" smtClean="0"/>
              <a:t>After you read a paragraph, explain to yourself the idea contained in it.  Use these summaries to write an outline of the reading.</a:t>
            </a:r>
          </a:p>
          <a:p>
            <a:pPr>
              <a:buFont typeface="Arial" pitchFamily="34" charset="0"/>
              <a:buChar char="•"/>
            </a:pPr>
            <a:r>
              <a:rPr lang="en-US" sz="2900" b="1" dirty="0" smtClean="0">
                <a:solidFill>
                  <a:srgbClr val="C00000"/>
                </a:solidFill>
              </a:rPr>
              <a:t>Reading in pairs:  </a:t>
            </a:r>
            <a:r>
              <a:rPr lang="en-US" sz="2900" dirty="0" smtClean="0"/>
              <a:t>Pair up with a classmate to do the reading.  Take turns reading paragraphs or sections and explaining the content to each other.  Having to explain things to others will help you understand them better.</a:t>
            </a:r>
          </a:p>
          <a:p>
            <a:pPr marL="0" indent="0">
              <a:buNone/>
            </a:pPr>
            <a:endParaRPr lang="en-US" dirty="0"/>
          </a:p>
          <a:p>
            <a:pPr marL="0" indent="0">
              <a:buNone/>
            </a:pPr>
            <a:r>
              <a:rPr lang="en-US" sz="2600" dirty="0" smtClean="0"/>
              <a:t>Source</a:t>
            </a:r>
            <a:r>
              <a:rPr lang="en-US" sz="2600" dirty="0"/>
              <a:t>: http://www.muskingum.edu/~cal/database/general/reading.html#FixUp</a:t>
            </a:r>
          </a:p>
        </p:txBody>
      </p:sp>
    </p:spTree>
    <p:extLst>
      <p:ext uri="{BB962C8B-B14F-4D97-AF65-F5344CB8AC3E}">
        <p14:creationId xmlns:p14="http://schemas.microsoft.com/office/powerpoint/2010/main" val="403245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normAutofit fontScale="90000"/>
          </a:bodyPr>
          <a:lstStyle/>
          <a:p>
            <a:r>
              <a:rPr lang="en-US" dirty="0" smtClean="0"/>
              <a:t>So I’m Motivated and Involved ; What’s Next?</a:t>
            </a:r>
            <a:endParaRPr lang="en-US" dirty="0"/>
          </a:p>
        </p:txBody>
      </p:sp>
      <p:sp>
        <p:nvSpPr>
          <p:cNvPr id="3" name="Content Placeholder 2"/>
          <p:cNvSpPr>
            <a:spLocks noGrp="1"/>
          </p:cNvSpPr>
          <p:nvPr>
            <p:ph sz="quarter" idx="1"/>
          </p:nvPr>
        </p:nvSpPr>
        <p:spPr/>
        <p:txBody>
          <a:bodyPr>
            <a:normAutofit/>
          </a:bodyPr>
          <a:lstStyle/>
          <a:p>
            <a:pPr marL="0" indent="0">
              <a:buNone/>
            </a:pPr>
            <a:r>
              <a:rPr lang="en-US" sz="3600" dirty="0" smtClean="0"/>
              <a:t>Being motivated and engaging the text are super-important ways to improve our understanding and our memory, but we also need to keep an eye out for things that can get in our way, like lack of sleep and distractions. </a:t>
            </a:r>
            <a:endParaRPr lang="en-US" sz="3600" dirty="0"/>
          </a:p>
        </p:txBody>
      </p:sp>
    </p:spTree>
    <p:extLst>
      <p:ext uri="{BB962C8B-B14F-4D97-AF65-F5344CB8AC3E}">
        <p14:creationId xmlns:p14="http://schemas.microsoft.com/office/powerpoint/2010/main" val="446658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Sleep and Learning</a:t>
            </a:r>
            <a:endParaRPr lang="en-US" dirty="0"/>
          </a:p>
        </p:txBody>
      </p:sp>
      <p:sp>
        <p:nvSpPr>
          <p:cNvPr id="3" name="Content Placeholder 2"/>
          <p:cNvSpPr>
            <a:spLocks noGrp="1"/>
          </p:cNvSpPr>
          <p:nvPr>
            <p:ph sz="quarter" idx="1"/>
          </p:nvPr>
        </p:nvSpPr>
        <p:spPr/>
        <p:txBody>
          <a:bodyPr>
            <a:normAutofit fontScale="92500"/>
          </a:bodyPr>
          <a:lstStyle/>
          <a:p>
            <a:pPr marL="0" indent="0">
              <a:buNone/>
            </a:pPr>
            <a:r>
              <a:rPr lang="en-US" dirty="0" smtClean="0"/>
              <a:t>You already know that if we are tired or sleepy, we are going to have a harder time reading and understanding.  In turn, this will make it harder for us to recall the information.  But you may not know this:</a:t>
            </a:r>
          </a:p>
          <a:p>
            <a:pPr>
              <a:spcAft>
                <a:spcPts val="1200"/>
              </a:spcAft>
              <a:buFont typeface="Arial" pitchFamily="34" charset="0"/>
              <a:buChar char="•"/>
            </a:pPr>
            <a:r>
              <a:rPr lang="en-US" sz="2200" dirty="0" smtClean="0"/>
              <a:t>Researchers find a </a:t>
            </a:r>
            <a:r>
              <a:rPr lang="en-US" sz="2200" b="1" dirty="0" smtClean="0">
                <a:solidFill>
                  <a:srgbClr val="C00000"/>
                </a:solidFill>
              </a:rPr>
              <a:t>connection between getting enough sleep and memory</a:t>
            </a:r>
            <a:r>
              <a:rPr lang="en-US" sz="2200" dirty="0" smtClean="0"/>
              <a:t>.  Not sleeping enough or not sleeping well makes it harder for us to remember things.</a:t>
            </a:r>
          </a:p>
          <a:p>
            <a:pPr>
              <a:spcAft>
                <a:spcPts val="1200"/>
              </a:spcAft>
              <a:buFont typeface="Arial" pitchFamily="34" charset="0"/>
              <a:buChar char="•"/>
            </a:pPr>
            <a:r>
              <a:rPr lang="en-US" sz="2200" dirty="0" smtClean="0"/>
              <a:t>The reason sleep affects memory, according to some, is that </a:t>
            </a:r>
            <a:r>
              <a:rPr lang="en-US" sz="2200" b="1" dirty="0" smtClean="0">
                <a:solidFill>
                  <a:srgbClr val="C00000"/>
                </a:solidFill>
              </a:rPr>
              <a:t>information is being processed and stored when we sleep</a:t>
            </a:r>
            <a:r>
              <a:rPr lang="en-US" sz="2200" dirty="0" smtClean="0"/>
              <a:t>.  If sleep is disturbed, the processing of information is also affected.</a:t>
            </a:r>
          </a:p>
          <a:p>
            <a:pPr>
              <a:buFont typeface="Arial" pitchFamily="34" charset="0"/>
              <a:buChar char="•"/>
            </a:pPr>
            <a:r>
              <a:rPr lang="en-US" sz="2200" dirty="0" smtClean="0"/>
              <a:t>To avoid reading or studying when tired or sleepy, you may </a:t>
            </a:r>
            <a:r>
              <a:rPr lang="en-US" sz="2200" b="1" dirty="0" smtClean="0">
                <a:solidFill>
                  <a:srgbClr val="C00000"/>
                </a:solidFill>
              </a:rPr>
              <a:t>try reading earlier in the day, or after a nap</a:t>
            </a:r>
            <a:r>
              <a:rPr lang="en-US" sz="2200" dirty="0" smtClean="0"/>
              <a:t>.</a:t>
            </a:r>
          </a:p>
        </p:txBody>
      </p:sp>
    </p:spTree>
    <p:extLst>
      <p:ext uri="{BB962C8B-B14F-4D97-AF65-F5344CB8AC3E}">
        <p14:creationId xmlns:p14="http://schemas.microsoft.com/office/powerpoint/2010/main" val="181995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Distractions and Learning</a:t>
            </a:r>
            <a:endParaRPr lang="en-US" dirty="0"/>
          </a:p>
        </p:txBody>
      </p:sp>
      <p:sp>
        <p:nvSpPr>
          <p:cNvPr id="3" name="Content Placeholder 2"/>
          <p:cNvSpPr>
            <a:spLocks noGrp="1"/>
          </p:cNvSpPr>
          <p:nvPr>
            <p:ph sz="quarter" idx="1"/>
          </p:nvPr>
        </p:nvSpPr>
        <p:spPr/>
        <p:txBody>
          <a:bodyPr>
            <a:normAutofit/>
          </a:bodyPr>
          <a:lstStyle/>
          <a:p>
            <a:pPr marL="0" indent="0">
              <a:spcBef>
                <a:spcPts val="1200"/>
              </a:spcBef>
              <a:buNone/>
            </a:pPr>
            <a:r>
              <a:rPr lang="en-US" dirty="0" smtClean="0"/>
              <a:t>When researchers distract subjects while they are reading or studying, they find out that </a:t>
            </a:r>
            <a:r>
              <a:rPr lang="en-US" b="1" dirty="0" smtClean="0">
                <a:solidFill>
                  <a:srgbClr val="C00000"/>
                </a:solidFill>
              </a:rPr>
              <a:t>distractions keep people from understanding or recalling information</a:t>
            </a:r>
            <a:r>
              <a:rPr lang="en-US" dirty="0" smtClean="0"/>
              <a:t>, so they end up doing less well in tests.</a:t>
            </a:r>
          </a:p>
          <a:p>
            <a:pPr marL="0" indent="0">
              <a:spcBef>
                <a:spcPts val="1800"/>
              </a:spcBef>
              <a:buNone/>
            </a:pPr>
            <a:r>
              <a:rPr lang="en-US" dirty="0" smtClean="0"/>
              <a:t>What do we learn from this?  We need to keep in mind that distractions are not only bothersome interruptions.  They do hurt our learning.  We really need to </a:t>
            </a:r>
            <a:r>
              <a:rPr lang="en-US" b="1" dirty="0" smtClean="0">
                <a:solidFill>
                  <a:srgbClr val="C00000"/>
                </a:solidFill>
              </a:rPr>
              <a:t>focus on avoiding distractions </a:t>
            </a:r>
            <a:r>
              <a:rPr lang="en-US" dirty="0" smtClean="0"/>
              <a:t>when reading or studying.</a:t>
            </a:r>
          </a:p>
          <a:p>
            <a:pPr marL="0" indent="0">
              <a:buNone/>
            </a:pPr>
            <a:r>
              <a:rPr lang="en-US" sz="1700" dirty="0"/>
              <a:t>Source: http://www.human-memory.net/processes_recall.html</a:t>
            </a:r>
          </a:p>
        </p:txBody>
      </p:sp>
    </p:spTree>
    <p:extLst>
      <p:ext uri="{BB962C8B-B14F-4D97-AF65-F5344CB8AC3E}">
        <p14:creationId xmlns:p14="http://schemas.microsoft.com/office/powerpoint/2010/main" val="3160850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a Good Place to Read</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smtClean="0"/>
              <a:t>One source of distractions is the place we choose to do our reading and studying:</a:t>
            </a:r>
          </a:p>
          <a:p>
            <a:pPr>
              <a:buFont typeface="Arial" pitchFamily="34" charset="0"/>
              <a:buChar char="•"/>
            </a:pPr>
            <a:r>
              <a:rPr lang="en-US" sz="3200" dirty="0" smtClean="0"/>
              <a:t>Your </a:t>
            </a:r>
            <a:r>
              <a:rPr lang="en-US" sz="3200" b="1" dirty="0" smtClean="0">
                <a:solidFill>
                  <a:srgbClr val="C00000"/>
                </a:solidFill>
              </a:rPr>
              <a:t>degree of comfort </a:t>
            </a:r>
            <a:r>
              <a:rPr lang="en-US" sz="3200" dirty="0" smtClean="0"/>
              <a:t>when reading has an impact on your concentration and comprehension.</a:t>
            </a:r>
          </a:p>
          <a:p>
            <a:pPr>
              <a:buFont typeface="Arial" pitchFamily="34" charset="0"/>
              <a:buChar char="•"/>
            </a:pPr>
            <a:r>
              <a:rPr lang="en-US" sz="3200" dirty="0" smtClean="0"/>
              <a:t>Avoid reading in </a:t>
            </a:r>
            <a:r>
              <a:rPr lang="en-US" sz="3200" b="1" dirty="0" smtClean="0">
                <a:solidFill>
                  <a:srgbClr val="C00000"/>
                </a:solidFill>
              </a:rPr>
              <a:t>bad light</a:t>
            </a:r>
            <a:r>
              <a:rPr lang="en-US" sz="3200" dirty="0" smtClean="0"/>
              <a:t>, or in </a:t>
            </a:r>
            <a:r>
              <a:rPr lang="en-US" sz="3200" b="1" dirty="0" smtClean="0">
                <a:solidFill>
                  <a:srgbClr val="C00000"/>
                </a:solidFill>
              </a:rPr>
              <a:t>positions that do not favor comprehension</a:t>
            </a:r>
            <a:r>
              <a:rPr lang="en-US" sz="3200" dirty="0" smtClean="0"/>
              <a:t>, like reading in bed.</a:t>
            </a:r>
            <a:endParaRPr lang="en-US" sz="3200" dirty="0"/>
          </a:p>
        </p:txBody>
      </p:sp>
    </p:spTree>
    <p:extLst>
      <p:ext uri="{BB962C8B-B14F-4D97-AF65-F5344CB8AC3E}">
        <p14:creationId xmlns:p14="http://schemas.microsoft.com/office/powerpoint/2010/main" val="534889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Others Read to Learn</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So far, we have covered some general ideas about how to approach a reading (motivation, involvement) and what to avoid (distractions, lack of sleep).  This is good information, but it’s a bit abstract.  We could benefit from more concrete ideas about how to read to learn and remember.  </a:t>
            </a:r>
          </a:p>
          <a:p>
            <a:pPr marL="0" indent="0">
              <a:buNone/>
            </a:pPr>
            <a:endParaRPr lang="en-US" dirty="0"/>
          </a:p>
          <a:p>
            <a:pPr marL="0" indent="0">
              <a:buNone/>
            </a:pPr>
            <a:r>
              <a:rPr lang="en-US" dirty="0" smtClean="0"/>
              <a:t>Let’s start doing that by contrasting how weak and strong readers approach a reading.  It will give us a more specific sense of what to do and what to avoid when reading.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45797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normAutofit/>
          </a:bodyPr>
          <a:lstStyle/>
          <a:p>
            <a:r>
              <a:rPr lang="en-US" sz="2800" dirty="0" smtClean="0"/>
              <a:t>What Weak Readers Do When They Begin to Read</a:t>
            </a:r>
            <a:endParaRPr lang="en-US" sz="2800" dirty="0"/>
          </a:p>
        </p:txBody>
      </p:sp>
      <p:sp>
        <p:nvSpPr>
          <p:cNvPr id="3" name="Content Placeholder 2"/>
          <p:cNvSpPr>
            <a:spLocks noGrp="1"/>
          </p:cNvSpPr>
          <p:nvPr>
            <p:ph sz="quarter" idx="1"/>
          </p:nvPr>
        </p:nvSpPr>
        <p:spPr/>
        <p:txBody>
          <a:bodyPr>
            <a:normAutofit lnSpcReduction="10000"/>
          </a:bodyPr>
          <a:lstStyle/>
          <a:p>
            <a:pPr marL="0" indent="0">
              <a:spcAft>
                <a:spcPts val="1200"/>
              </a:spcAft>
              <a:buNone/>
            </a:pPr>
            <a:r>
              <a:rPr lang="en-US" sz="3500" dirty="0" smtClean="0"/>
              <a:t>This is what researchers find when they  observe </a:t>
            </a:r>
            <a:r>
              <a:rPr lang="en-US" sz="3500" b="1" dirty="0" smtClean="0">
                <a:solidFill>
                  <a:srgbClr val="C00000"/>
                </a:solidFill>
              </a:rPr>
              <a:t>weak readers as they start to read</a:t>
            </a:r>
            <a:r>
              <a:rPr lang="en-US" sz="3500" dirty="0" smtClean="0"/>
              <a:t>:</a:t>
            </a:r>
            <a:endParaRPr lang="en-US" sz="3500" dirty="0"/>
          </a:p>
          <a:p>
            <a:pPr>
              <a:spcBef>
                <a:spcPts val="600"/>
              </a:spcBef>
              <a:spcAft>
                <a:spcPts val="600"/>
              </a:spcAft>
              <a:buFont typeface="Arial" pitchFamily="34" charset="0"/>
              <a:buChar char="•"/>
            </a:pPr>
            <a:r>
              <a:rPr lang="en-US" sz="2800" dirty="0" smtClean="0"/>
              <a:t>They start without preparation</a:t>
            </a:r>
          </a:p>
          <a:p>
            <a:pPr>
              <a:spcBef>
                <a:spcPts val="600"/>
              </a:spcBef>
              <a:spcAft>
                <a:spcPts val="600"/>
              </a:spcAft>
              <a:buFont typeface="Arial" pitchFamily="34" charset="0"/>
              <a:buChar char="•"/>
            </a:pPr>
            <a:r>
              <a:rPr lang="en-US" sz="2800" dirty="0" smtClean="0"/>
              <a:t>They read without knowing why they are reading</a:t>
            </a:r>
          </a:p>
          <a:p>
            <a:pPr>
              <a:spcBef>
                <a:spcPts val="600"/>
              </a:spcBef>
              <a:spcAft>
                <a:spcPts val="600"/>
              </a:spcAft>
              <a:buFont typeface="Arial" pitchFamily="34" charset="0"/>
              <a:buChar char="•"/>
            </a:pPr>
            <a:r>
              <a:rPr lang="en-US" sz="2800" dirty="0" smtClean="0"/>
              <a:t>They read without thinking about how to approach the text </a:t>
            </a:r>
          </a:p>
          <a:p>
            <a:pPr marL="0" indent="0">
              <a:spcBef>
                <a:spcPts val="1200"/>
              </a:spcBef>
              <a:buNone/>
            </a:pPr>
            <a:r>
              <a:rPr lang="en-US" sz="1700" dirty="0" smtClean="0"/>
              <a:t>Source</a:t>
            </a:r>
            <a:r>
              <a:rPr lang="en-US" sz="1700" dirty="0"/>
              <a:t>: Cook, D.M. (1989). Strategic learning in the content areas. Madison, WI: Wisconsin Department of Public Instruction</a:t>
            </a:r>
            <a:r>
              <a:rPr lang="en-US" sz="1700" dirty="0" smtClean="0"/>
              <a:t>.</a:t>
            </a:r>
          </a:p>
          <a:p>
            <a:pPr>
              <a:buFont typeface="Arial" pitchFamily="34" charset="0"/>
              <a:buChar char="•"/>
            </a:pPr>
            <a:endParaRPr lang="en-US" dirty="0"/>
          </a:p>
        </p:txBody>
      </p:sp>
    </p:spTree>
    <p:extLst>
      <p:ext uri="{BB962C8B-B14F-4D97-AF65-F5344CB8AC3E}">
        <p14:creationId xmlns:p14="http://schemas.microsoft.com/office/powerpoint/2010/main" val="3495166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normAutofit/>
          </a:bodyPr>
          <a:lstStyle/>
          <a:p>
            <a:r>
              <a:rPr lang="en-US" sz="2800" dirty="0" smtClean="0"/>
              <a:t>What Strong Readers Do When They Begin to Read</a:t>
            </a:r>
            <a:endParaRPr lang="en-US" sz="2800"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sz="3500" dirty="0" smtClean="0"/>
              <a:t>In contrast, here is what researchers observe </a:t>
            </a:r>
            <a:r>
              <a:rPr lang="en-US" sz="3500" b="1" dirty="0" smtClean="0">
                <a:solidFill>
                  <a:srgbClr val="C00000"/>
                </a:solidFill>
              </a:rPr>
              <a:t>strong readers </a:t>
            </a:r>
            <a:r>
              <a:rPr lang="en-US" sz="3500" dirty="0" smtClean="0"/>
              <a:t>do:</a:t>
            </a:r>
            <a:endParaRPr lang="en-US" sz="3500" dirty="0"/>
          </a:p>
          <a:p>
            <a:pPr>
              <a:spcBef>
                <a:spcPts val="600"/>
              </a:spcBef>
              <a:spcAft>
                <a:spcPts val="600"/>
              </a:spcAft>
              <a:buFont typeface="Arial" pitchFamily="34" charset="0"/>
              <a:buChar char="•"/>
            </a:pPr>
            <a:r>
              <a:rPr lang="en-US" sz="2800" dirty="0" smtClean="0"/>
              <a:t>They activate prior knowledge</a:t>
            </a:r>
          </a:p>
          <a:p>
            <a:pPr>
              <a:spcBef>
                <a:spcPts val="600"/>
              </a:spcBef>
              <a:spcAft>
                <a:spcPts val="600"/>
              </a:spcAft>
              <a:buFont typeface="Arial" pitchFamily="34" charset="0"/>
              <a:buChar char="•"/>
            </a:pPr>
            <a:r>
              <a:rPr lang="en-US" sz="2800" dirty="0" smtClean="0"/>
              <a:t>They understand the task and the goal</a:t>
            </a:r>
          </a:p>
          <a:p>
            <a:pPr>
              <a:spcBef>
                <a:spcPts val="600"/>
              </a:spcBef>
              <a:spcAft>
                <a:spcPts val="600"/>
              </a:spcAft>
              <a:buFont typeface="Arial" pitchFamily="34" charset="0"/>
              <a:buChar char="•"/>
            </a:pPr>
            <a:r>
              <a:rPr lang="en-US" sz="2800" dirty="0" smtClean="0"/>
              <a:t>They choose a reading strategy appropriate to the material and the goal</a:t>
            </a:r>
            <a:endParaRPr lang="en-US" sz="2800" dirty="0"/>
          </a:p>
          <a:p>
            <a:pPr marL="0" indent="0">
              <a:spcBef>
                <a:spcPts val="1200"/>
              </a:spcBef>
              <a:buNone/>
            </a:pPr>
            <a:r>
              <a:rPr lang="en-US" sz="1700" dirty="0"/>
              <a:t>Source: Cook, D.M. (1989). Strategic learning in the content areas. Madison, WI: Wisconsin Department of Public Instruction</a:t>
            </a:r>
            <a:r>
              <a:rPr lang="en-US" sz="1700" dirty="0" smtClean="0"/>
              <a:t>.</a:t>
            </a:r>
          </a:p>
          <a:p>
            <a:pPr>
              <a:buFont typeface="Arial" pitchFamily="34" charset="0"/>
              <a:buChar char="•"/>
            </a:pPr>
            <a:endParaRPr lang="en-US" dirty="0"/>
          </a:p>
        </p:txBody>
      </p:sp>
    </p:spTree>
    <p:extLst>
      <p:ext uri="{BB962C8B-B14F-4D97-AF65-F5344CB8AC3E}">
        <p14:creationId xmlns:p14="http://schemas.microsoft.com/office/powerpoint/2010/main" val="2874954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normAutofit/>
          </a:bodyPr>
          <a:lstStyle/>
          <a:p>
            <a:r>
              <a:rPr lang="en-US" dirty="0" smtClean="0"/>
              <a:t>What </a:t>
            </a:r>
            <a:r>
              <a:rPr lang="en-US" dirty="0"/>
              <a:t>Weak </a:t>
            </a:r>
            <a:r>
              <a:rPr lang="en-US" dirty="0" smtClean="0"/>
              <a:t>Readers Do While Reading</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sz="3200" b="1" dirty="0" smtClean="0">
                <a:solidFill>
                  <a:srgbClr val="C00000"/>
                </a:solidFill>
              </a:rPr>
              <a:t>When the WEAK reader is actually reading</a:t>
            </a:r>
            <a:r>
              <a:rPr lang="en-US" sz="3200" dirty="0" smtClean="0"/>
              <a:t>, s/he will:</a:t>
            </a:r>
          </a:p>
          <a:p>
            <a:pPr>
              <a:buFont typeface="Arial" pitchFamily="34" charset="0"/>
              <a:buChar char="•"/>
            </a:pPr>
            <a:r>
              <a:rPr lang="en-US" sz="2400" dirty="0" smtClean="0"/>
              <a:t>Be easily distracted</a:t>
            </a:r>
          </a:p>
          <a:p>
            <a:pPr>
              <a:buFont typeface="Arial" pitchFamily="34" charset="0"/>
              <a:buChar char="•"/>
            </a:pPr>
            <a:r>
              <a:rPr lang="en-US" sz="2400" dirty="0" smtClean="0"/>
              <a:t>Read just to get the job done</a:t>
            </a:r>
          </a:p>
          <a:p>
            <a:pPr>
              <a:buFont typeface="Arial" pitchFamily="34" charset="0"/>
              <a:buChar char="•"/>
            </a:pPr>
            <a:r>
              <a:rPr lang="en-US" sz="2400" dirty="0" smtClean="0"/>
              <a:t>Not know what to do when s/he does not understand something</a:t>
            </a:r>
          </a:p>
          <a:p>
            <a:pPr>
              <a:buFont typeface="Arial" pitchFamily="34" charset="0"/>
              <a:buChar char="•"/>
            </a:pPr>
            <a:r>
              <a:rPr lang="en-US" sz="2400" dirty="0" smtClean="0"/>
              <a:t>Not recognize or understand key vocabulary in the reading</a:t>
            </a:r>
          </a:p>
          <a:p>
            <a:pPr>
              <a:buFont typeface="Arial" pitchFamily="34" charset="0"/>
              <a:buChar char="•"/>
            </a:pPr>
            <a:r>
              <a:rPr lang="en-US" sz="2400" dirty="0" smtClean="0"/>
              <a:t>Not see how the text is organized</a:t>
            </a:r>
          </a:p>
          <a:p>
            <a:pPr>
              <a:buFont typeface="Arial" pitchFamily="34" charset="0"/>
              <a:buChar char="•"/>
            </a:pPr>
            <a:r>
              <a:rPr lang="en-US" sz="2400" u="sng" dirty="0" smtClean="0"/>
              <a:t>Add</a:t>
            </a:r>
            <a:r>
              <a:rPr lang="en-US" sz="2400" dirty="0" smtClean="0"/>
              <a:t> information in his/her mind, instead of </a:t>
            </a:r>
            <a:r>
              <a:rPr lang="en-US" sz="2400" u="sng" dirty="0" smtClean="0"/>
              <a:t>relating</a:t>
            </a:r>
            <a:r>
              <a:rPr lang="en-US" sz="2400" dirty="0" smtClean="0"/>
              <a:t> information. (Adding is just piling up information, while relating is making logical connections and gaining insight.)</a:t>
            </a:r>
          </a:p>
          <a:p>
            <a:pPr>
              <a:buFont typeface="Arial" pitchFamily="34" charset="0"/>
              <a:buChar char="•"/>
            </a:pPr>
            <a:r>
              <a:rPr lang="en-US" sz="2400" dirty="0" smtClean="0"/>
              <a:t>Not realize s/he is not fully understanding the reading.</a:t>
            </a:r>
          </a:p>
          <a:p>
            <a:pPr marL="0" indent="0">
              <a:spcBef>
                <a:spcPts val="1200"/>
              </a:spcBef>
              <a:buNone/>
            </a:pPr>
            <a:r>
              <a:rPr lang="en-US" sz="1700" dirty="0" smtClean="0"/>
              <a:t>Source</a:t>
            </a:r>
            <a:r>
              <a:rPr lang="en-US" sz="1700" dirty="0"/>
              <a:t>: Cook, D.M. (1989). Strategic learning in the content areas. Madison, WI: Wisconsin Department of Public Instruction</a:t>
            </a:r>
            <a:r>
              <a:rPr lang="en-US" sz="1700" dirty="0" smtClean="0"/>
              <a:t>.</a:t>
            </a:r>
          </a:p>
          <a:p>
            <a:pPr>
              <a:buFont typeface="Arial" pitchFamily="34" charset="0"/>
              <a:buChar char="•"/>
            </a:pPr>
            <a:endParaRPr lang="en-US" dirty="0" smtClean="0"/>
          </a:p>
          <a:p>
            <a:pPr marL="0" indent="0">
              <a:buNone/>
            </a:pPr>
            <a:endParaRPr lang="en-US" dirty="0"/>
          </a:p>
        </p:txBody>
      </p:sp>
    </p:spTree>
    <p:extLst>
      <p:ext uri="{BB962C8B-B14F-4D97-AF65-F5344CB8AC3E}">
        <p14:creationId xmlns:p14="http://schemas.microsoft.com/office/powerpoint/2010/main" val="267285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normAutofit/>
          </a:bodyPr>
          <a:lstStyle/>
          <a:p>
            <a:r>
              <a:rPr lang="en-US" dirty="0"/>
              <a:t>What </a:t>
            </a:r>
            <a:r>
              <a:rPr lang="en-US" dirty="0" smtClean="0"/>
              <a:t>The Strong </a:t>
            </a:r>
            <a:r>
              <a:rPr lang="en-US" dirty="0"/>
              <a:t>Readers Do </a:t>
            </a:r>
            <a:r>
              <a:rPr lang="en-US" dirty="0" smtClean="0"/>
              <a:t>While </a:t>
            </a:r>
            <a:r>
              <a:rPr lang="en-US" dirty="0"/>
              <a:t>Reading</a:t>
            </a:r>
          </a:p>
        </p:txBody>
      </p:sp>
      <p:sp>
        <p:nvSpPr>
          <p:cNvPr id="3" name="Content Placeholder 2"/>
          <p:cNvSpPr>
            <a:spLocks noGrp="1"/>
          </p:cNvSpPr>
          <p:nvPr>
            <p:ph sz="quarter" idx="1"/>
          </p:nvPr>
        </p:nvSpPr>
        <p:spPr/>
        <p:txBody>
          <a:bodyPr>
            <a:normAutofit lnSpcReduction="10000"/>
          </a:bodyPr>
          <a:lstStyle/>
          <a:p>
            <a:pPr marL="0" indent="0">
              <a:buNone/>
            </a:pPr>
            <a:r>
              <a:rPr lang="en-US" sz="2800" b="1" dirty="0">
                <a:solidFill>
                  <a:srgbClr val="C00000"/>
                </a:solidFill>
              </a:rPr>
              <a:t>When the </a:t>
            </a:r>
            <a:r>
              <a:rPr lang="en-US" sz="2800" b="1" dirty="0" smtClean="0">
                <a:solidFill>
                  <a:srgbClr val="C00000"/>
                </a:solidFill>
              </a:rPr>
              <a:t>STRONG reader </a:t>
            </a:r>
            <a:r>
              <a:rPr lang="en-US" sz="2800" b="1" dirty="0">
                <a:solidFill>
                  <a:srgbClr val="C00000"/>
                </a:solidFill>
              </a:rPr>
              <a:t>is actually reading</a:t>
            </a:r>
            <a:r>
              <a:rPr lang="en-US" sz="2800" dirty="0"/>
              <a:t>, s/he will:</a:t>
            </a:r>
          </a:p>
          <a:p>
            <a:pPr>
              <a:buFont typeface="Arial" pitchFamily="34" charset="0"/>
              <a:buChar char="•"/>
            </a:pPr>
            <a:r>
              <a:rPr lang="en-US" sz="2400" dirty="0" smtClean="0"/>
              <a:t>Be able to focus on the reading</a:t>
            </a:r>
          </a:p>
          <a:p>
            <a:pPr>
              <a:buFont typeface="Arial" pitchFamily="34" charset="0"/>
              <a:buChar char="•"/>
            </a:pPr>
            <a:r>
              <a:rPr lang="en-US" sz="2400" dirty="0"/>
              <a:t>H</a:t>
            </a:r>
            <a:r>
              <a:rPr lang="en-US" sz="2400" dirty="0" smtClean="0"/>
              <a:t>ave a sense of what the reading is going to cover next</a:t>
            </a:r>
          </a:p>
          <a:p>
            <a:pPr>
              <a:buFont typeface="Arial" pitchFamily="34" charset="0"/>
              <a:buChar char="•"/>
            </a:pPr>
            <a:r>
              <a:rPr lang="en-US" sz="2400" dirty="0" smtClean="0"/>
              <a:t>Know what to do when s/he does not understand something</a:t>
            </a:r>
          </a:p>
          <a:p>
            <a:pPr>
              <a:buFont typeface="Arial" pitchFamily="34" charset="0"/>
              <a:buChar char="•"/>
            </a:pPr>
            <a:r>
              <a:rPr lang="en-US" sz="2400" dirty="0" smtClean="0"/>
              <a:t>Use context to facilitate understanding</a:t>
            </a:r>
          </a:p>
          <a:p>
            <a:pPr>
              <a:buFont typeface="Arial" pitchFamily="34" charset="0"/>
              <a:buChar char="•"/>
            </a:pPr>
            <a:r>
              <a:rPr lang="en-US" sz="2400" dirty="0" smtClean="0"/>
              <a:t>Organize the information in his/her mind and connect it to previous knowledge</a:t>
            </a:r>
          </a:p>
          <a:p>
            <a:pPr>
              <a:buFont typeface="Arial" pitchFamily="34" charset="0"/>
              <a:buChar char="•"/>
            </a:pPr>
            <a:endParaRPr lang="en-US" sz="2000" dirty="0"/>
          </a:p>
          <a:p>
            <a:pPr marL="0" indent="0">
              <a:buNone/>
            </a:pPr>
            <a:r>
              <a:rPr lang="en-US" sz="1700" dirty="0"/>
              <a:t>Source: Cook, D.M. (1989). Strategic learning in the content areas. Madison, WI: Wisconsin Department of Public Instruction.</a:t>
            </a:r>
          </a:p>
          <a:p>
            <a:pPr marL="0" indent="0">
              <a:buNone/>
            </a:pPr>
            <a:endParaRPr lang="en-US" dirty="0"/>
          </a:p>
        </p:txBody>
      </p:sp>
    </p:spTree>
    <p:extLst>
      <p:ext uri="{BB962C8B-B14F-4D97-AF65-F5344CB8AC3E}">
        <p14:creationId xmlns:p14="http://schemas.microsoft.com/office/powerpoint/2010/main" val="3584167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Objectives</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smtClean="0"/>
              <a:t>Whether you get lost as you read or whether you have difficulty recalling information later on, when you have to produce it in a test, there are some strategies that can help you.</a:t>
            </a:r>
          </a:p>
          <a:p>
            <a:pPr marL="0" indent="0">
              <a:buNone/>
            </a:pPr>
            <a:endParaRPr lang="en-US" sz="3200" dirty="0"/>
          </a:p>
          <a:p>
            <a:pPr marL="0" indent="0">
              <a:buNone/>
            </a:pPr>
            <a:r>
              <a:rPr lang="en-US" sz="3200" dirty="0" smtClean="0"/>
              <a:t>We will cover those learning strategies in the present activity.  First, we will look at the big picture, and then we will dig into the details.</a:t>
            </a:r>
          </a:p>
        </p:txBody>
      </p:sp>
    </p:spTree>
    <p:extLst>
      <p:ext uri="{BB962C8B-B14F-4D97-AF65-F5344CB8AC3E}">
        <p14:creationId xmlns:p14="http://schemas.microsoft.com/office/powerpoint/2010/main" val="1056280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normAutofit/>
          </a:bodyPr>
          <a:lstStyle/>
          <a:p>
            <a:r>
              <a:rPr lang="en-US" dirty="0"/>
              <a:t>What Weak </a:t>
            </a:r>
            <a:r>
              <a:rPr lang="en-US" dirty="0" smtClean="0"/>
              <a:t>Readers </a:t>
            </a:r>
            <a:r>
              <a:rPr lang="en-US" dirty="0"/>
              <a:t>Do </a:t>
            </a:r>
            <a:r>
              <a:rPr lang="en-US" dirty="0" smtClean="0"/>
              <a:t>After Reading</a:t>
            </a:r>
            <a:endParaRPr lang="en-US" dirty="0"/>
          </a:p>
        </p:txBody>
      </p:sp>
      <p:sp>
        <p:nvSpPr>
          <p:cNvPr id="3" name="Content Placeholder 2"/>
          <p:cNvSpPr>
            <a:spLocks noGrp="1"/>
          </p:cNvSpPr>
          <p:nvPr>
            <p:ph sz="quarter" idx="1"/>
          </p:nvPr>
        </p:nvSpPr>
        <p:spPr/>
        <p:txBody>
          <a:bodyPr>
            <a:normAutofit/>
          </a:bodyPr>
          <a:lstStyle/>
          <a:p>
            <a:pPr marL="0" indent="0">
              <a:buNone/>
            </a:pPr>
            <a:r>
              <a:rPr lang="en-US" b="1" dirty="0" smtClean="0">
                <a:solidFill>
                  <a:srgbClr val="C00000"/>
                </a:solidFill>
              </a:rPr>
              <a:t>When the reading is over, the WEAK reader will:</a:t>
            </a:r>
          </a:p>
          <a:p>
            <a:r>
              <a:rPr lang="en-US" sz="2800" dirty="0" smtClean="0"/>
              <a:t>Stop thinking about the reading</a:t>
            </a:r>
          </a:p>
          <a:p>
            <a:r>
              <a:rPr lang="en-US" sz="2800" dirty="0" smtClean="0"/>
              <a:t>Think that understanding the reading is a matter </a:t>
            </a:r>
            <a:r>
              <a:rPr lang="en-US" sz="2800" dirty="0" smtClean="0"/>
              <a:t>of </a:t>
            </a:r>
            <a:r>
              <a:rPr lang="en-US" sz="2800" dirty="0" smtClean="0"/>
              <a:t>natural ability.  Some have it, some not.</a:t>
            </a:r>
          </a:p>
          <a:p>
            <a:pPr marL="0" indent="0">
              <a:spcBef>
                <a:spcPts val="1200"/>
              </a:spcBef>
              <a:buNone/>
            </a:pPr>
            <a:endParaRPr lang="en-US" sz="1600" dirty="0" smtClean="0"/>
          </a:p>
          <a:p>
            <a:pPr marL="0" indent="0">
              <a:spcBef>
                <a:spcPts val="1200"/>
              </a:spcBef>
              <a:buNone/>
            </a:pPr>
            <a:endParaRPr lang="en-US" sz="1600" dirty="0"/>
          </a:p>
          <a:p>
            <a:pPr marL="0" indent="0">
              <a:spcBef>
                <a:spcPts val="1200"/>
              </a:spcBef>
              <a:buNone/>
            </a:pPr>
            <a:endParaRPr lang="en-US" sz="1600" dirty="0" smtClean="0"/>
          </a:p>
          <a:p>
            <a:pPr marL="0" indent="0">
              <a:spcBef>
                <a:spcPts val="1200"/>
              </a:spcBef>
              <a:buNone/>
            </a:pPr>
            <a:r>
              <a:rPr lang="en-US" sz="1600" dirty="0" smtClean="0"/>
              <a:t>Source: </a:t>
            </a:r>
            <a:r>
              <a:rPr lang="en-US" sz="1700" dirty="0"/>
              <a:t>Cook, D.M. (1989). Strategic learning in the content areas. Madison, WI: Wisconsin Department of Public Instruction.</a:t>
            </a:r>
          </a:p>
          <a:p>
            <a:endParaRPr lang="en-US" dirty="0"/>
          </a:p>
        </p:txBody>
      </p:sp>
    </p:spTree>
    <p:extLst>
      <p:ext uri="{BB962C8B-B14F-4D97-AF65-F5344CB8AC3E}">
        <p14:creationId xmlns:p14="http://schemas.microsoft.com/office/powerpoint/2010/main" val="3657524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838200"/>
          </a:xfrm>
        </p:spPr>
        <p:txBody>
          <a:bodyPr>
            <a:normAutofit/>
          </a:bodyPr>
          <a:lstStyle/>
          <a:p>
            <a:r>
              <a:rPr lang="en-US" dirty="0"/>
              <a:t>What </a:t>
            </a:r>
            <a:r>
              <a:rPr lang="en-US" dirty="0" smtClean="0"/>
              <a:t>Strong </a:t>
            </a:r>
            <a:r>
              <a:rPr lang="en-US" dirty="0"/>
              <a:t>Readers Do </a:t>
            </a:r>
            <a:r>
              <a:rPr lang="en-US" dirty="0" smtClean="0"/>
              <a:t>After Reading</a:t>
            </a:r>
            <a:endParaRPr lang="en-US" dirty="0"/>
          </a:p>
        </p:txBody>
      </p:sp>
      <p:sp>
        <p:nvSpPr>
          <p:cNvPr id="3" name="Content Placeholder 2"/>
          <p:cNvSpPr>
            <a:spLocks noGrp="1"/>
          </p:cNvSpPr>
          <p:nvPr>
            <p:ph sz="quarter" idx="1"/>
          </p:nvPr>
        </p:nvSpPr>
        <p:spPr/>
        <p:txBody>
          <a:bodyPr>
            <a:normAutofit/>
          </a:bodyPr>
          <a:lstStyle/>
          <a:p>
            <a:pPr marL="0" indent="0">
              <a:spcBef>
                <a:spcPts val="1200"/>
              </a:spcBef>
              <a:buNone/>
            </a:pPr>
            <a:r>
              <a:rPr lang="en-US" b="1" dirty="0" smtClean="0">
                <a:solidFill>
                  <a:srgbClr val="C00000"/>
                </a:solidFill>
              </a:rPr>
              <a:t>In contrast, when the STRONG reader is done reading, s/he will:</a:t>
            </a:r>
          </a:p>
          <a:p>
            <a:r>
              <a:rPr lang="en-US" sz="2400" dirty="0" smtClean="0"/>
              <a:t>Reflect on the reading</a:t>
            </a:r>
          </a:p>
          <a:p>
            <a:r>
              <a:rPr lang="en-US" sz="2400" dirty="0" smtClean="0"/>
              <a:t>Think that understanding the reading is a matter of learning how to read and practicing how to read well</a:t>
            </a:r>
          </a:p>
          <a:p>
            <a:r>
              <a:rPr lang="en-US" sz="2400" dirty="0" smtClean="0"/>
              <a:t>Come up with a summary of text’s main ideas</a:t>
            </a:r>
          </a:p>
          <a:p>
            <a:r>
              <a:rPr lang="en-US" sz="2400" dirty="0" smtClean="0"/>
              <a:t>Look for more information on the topic of the reading</a:t>
            </a:r>
          </a:p>
          <a:p>
            <a:pPr marL="0" indent="0">
              <a:spcBef>
                <a:spcPts val="1200"/>
              </a:spcBef>
              <a:buNone/>
            </a:pPr>
            <a:endParaRPr lang="en-US" sz="1600" dirty="0" smtClean="0"/>
          </a:p>
          <a:p>
            <a:pPr marL="0" indent="0">
              <a:spcBef>
                <a:spcPts val="1200"/>
              </a:spcBef>
              <a:buNone/>
            </a:pPr>
            <a:endParaRPr lang="en-US" sz="1600" dirty="0"/>
          </a:p>
          <a:p>
            <a:pPr marL="0" indent="0">
              <a:spcBef>
                <a:spcPts val="1200"/>
              </a:spcBef>
              <a:buNone/>
            </a:pPr>
            <a:r>
              <a:rPr lang="en-US" sz="1600" dirty="0" smtClean="0"/>
              <a:t>Source: </a:t>
            </a:r>
            <a:r>
              <a:rPr lang="en-US" sz="1700" dirty="0"/>
              <a:t>Cook, D.M. (1989). Strategic learning in the content areas. Madison, WI: Wisconsin Department of Public Instruction.</a:t>
            </a:r>
          </a:p>
          <a:p>
            <a:endParaRPr lang="en-US" dirty="0"/>
          </a:p>
        </p:txBody>
      </p:sp>
    </p:spTree>
    <p:extLst>
      <p:ext uri="{BB962C8B-B14F-4D97-AF65-F5344CB8AC3E}">
        <p14:creationId xmlns:p14="http://schemas.microsoft.com/office/powerpoint/2010/main" val="1006874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Applying What We Learned About Readers</a:t>
            </a:r>
            <a:endParaRPr lang="en-US" dirty="0"/>
          </a:p>
        </p:txBody>
      </p:sp>
      <p:sp>
        <p:nvSpPr>
          <p:cNvPr id="3" name="Content Placeholder 2"/>
          <p:cNvSpPr>
            <a:spLocks noGrp="1"/>
          </p:cNvSpPr>
          <p:nvPr>
            <p:ph sz="quarter" idx="1"/>
          </p:nvPr>
        </p:nvSpPr>
        <p:spPr/>
        <p:txBody>
          <a:bodyPr>
            <a:normAutofit/>
          </a:bodyPr>
          <a:lstStyle/>
          <a:p>
            <a:pPr marL="0" indent="0">
              <a:buNone/>
            </a:pPr>
            <a:r>
              <a:rPr lang="en-US" sz="3600" dirty="0" smtClean="0"/>
              <a:t>We have seen that strong readers use a series of strategies in order to get a better understanding of the text.  You can also learn these strategies to improve your own understanding and grades.</a:t>
            </a:r>
          </a:p>
          <a:p>
            <a:pPr marL="0" indent="0">
              <a:buNone/>
            </a:pPr>
            <a:endParaRPr lang="en-US" sz="3600" dirty="0"/>
          </a:p>
          <a:p>
            <a:pPr marL="0" indent="0">
              <a:buNone/>
            </a:pPr>
            <a:r>
              <a:rPr lang="en-US" sz="3600" dirty="0" smtClean="0"/>
              <a:t>Let’s learn some of these strategies now.</a:t>
            </a:r>
            <a:endParaRPr lang="en-US" sz="3600" dirty="0"/>
          </a:p>
        </p:txBody>
      </p:sp>
    </p:spTree>
    <p:extLst>
      <p:ext uri="{BB962C8B-B14F-4D97-AF65-F5344CB8AC3E}">
        <p14:creationId xmlns:p14="http://schemas.microsoft.com/office/powerpoint/2010/main" val="2606128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Skim First</a:t>
            </a:r>
            <a:endParaRPr lang="en-US" dirty="0"/>
          </a:p>
        </p:txBody>
      </p:sp>
      <p:sp>
        <p:nvSpPr>
          <p:cNvPr id="3" name="Content Placeholder 2"/>
          <p:cNvSpPr>
            <a:spLocks noGrp="1"/>
          </p:cNvSpPr>
          <p:nvPr>
            <p:ph sz="quarter" idx="1"/>
          </p:nvPr>
        </p:nvSpPr>
        <p:spPr/>
        <p:txBody>
          <a:bodyPr>
            <a:noAutofit/>
          </a:bodyPr>
          <a:lstStyle/>
          <a:p>
            <a:pPr marL="0" indent="0">
              <a:spcAft>
                <a:spcPts val="1200"/>
              </a:spcAft>
              <a:buNone/>
            </a:pPr>
            <a:r>
              <a:rPr lang="en-US" sz="2400" dirty="0" smtClean="0"/>
              <a:t>Many reading </a:t>
            </a:r>
            <a:r>
              <a:rPr lang="en-US" sz="2400" b="1" dirty="0" smtClean="0">
                <a:solidFill>
                  <a:srgbClr val="C00000"/>
                </a:solidFill>
              </a:rPr>
              <a:t>experts recommend getting a sense of what the reading is about beforehand</a:t>
            </a:r>
            <a:r>
              <a:rPr lang="en-US" sz="2400" dirty="0" smtClean="0"/>
              <a:t>.  Their argument is that it will give you some background knowledge that will help you understand the reading.</a:t>
            </a:r>
            <a:endParaRPr lang="en-US" sz="2400" dirty="0"/>
          </a:p>
          <a:p>
            <a:pPr marL="0" indent="0">
              <a:buNone/>
            </a:pPr>
            <a:r>
              <a:rPr lang="en-US" sz="2400" dirty="0" smtClean="0"/>
              <a:t>How do you apply this technique?  Go through the reading, noticing the headings, the images, and the topic sentences in the paragraphs. (The topic sentence is generally the first sentence of the paragraph.) This technique works well with textbooks, because the headings and the images give you the highlights of the content.</a:t>
            </a:r>
          </a:p>
        </p:txBody>
      </p:sp>
    </p:spTree>
    <p:extLst>
      <p:ext uri="{BB962C8B-B14F-4D97-AF65-F5344CB8AC3E}">
        <p14:creationId xmlns:p14="http://schemas.microsoft.com/office/powerpoint/2010/main" val="718169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Skim First Strategy Does For You</a:t>
            </a:r>
            <a:endParaRPr lang="en-US" dirty="0"/>
          </a:p>
        </p:txBody>
      </p:sp>
      <p:sp>
        <p:nvSpPr>
          <p:cNvPr id="3" name="Content Placeholder 2"/>
          <p:cNvSpPr>
            <a:spLocks noGrp="1"/>
          </p:cNvSpPr>
          <p:nvPr>
            <p:ph sz="quarter" idx="1"/>
          </p:nvPr>
        </p:nvSpPr>
        <p:spPr/>
        <p:txBody>
          <a:bodyPr>
            <a:noAutofit/>
          </a:bodyPr>
          <a:lstStyle/>
          <a:p>
            <a:pPr marL="0" indent="0">
              <a:buNone/>
            </a:pPr>
            <a:r>
              <a:rPr lang="en-US" sz="3200" dirty="0" smtClean="0"/>
              <a:t>If you try the “skim first” strategy, you will find that your reading speed and comprehension improve.  </a:t>
            </a:r>
          </a:p>
          <a:p>
            <a:pPr marL="0" indent="0">
              <a:buNone/>
            </a:pPr>
            <a:endParaRPr lang="en-US" sz="3200" dirty="0"/>
          </a:p>
          <a:p>
            <a:pPr marL="0" indent="0">
              <a:buNone/>
            </a:pPr>
            <a:r>
              <a:rPr lang="en-US" sz="3200" dirty="0" smtClean="0"/>
              <a:t>Why?  It’s easier to read something that’s not completely new to you.  </a:t>
            </a:r>
            <a:r>
              <a:rPr lang="en-US" sz="3200" b="1" dirty="0" smtClean="0">
                <a:solidFill>
                  <a:srgbClr val="C00000"/>
                </a:solidFill>
              </a:rPr>
              <a:t>Scanning the text first familiarizes you with the topic.</a:t>
            </a:r>
            <a:endParaRPr lang="en-US" sz="3200" b="1" dirty="0">
              <a:solidFill>
                <a:srgbClr val="C00000"/>
              </a:solidFill>
            </a:endParaRPr>
          </a:p>
        </p:txBody>
      </p:sp>
    </p:spTree>
    <p:extLst>
      <p:ext uri="{BB962C8B-B14F-4D97-AF65-F5344CB8AC3E}">
        <p14:creationId xmlns:p14="http://schemas.microsoft.com/office/powerpoint/2010/main" val="375570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Read the Beginning and the End</a:t>
            </a:r>
            <a:endParaRPr lang="en-US" dirty="0"/>
          </a:p>
        </p:txBody>
      </p:sp>
      <p:sp>
        <p:nvSpPr>
          <p:cNvPr id="3" name="Content Placeholder 2"/>
          <p:cNvSpPr>
            <a:spLocks noGrp="1"/>
          </p:cNvSpPr>
          <p:nvPr>
            <p:ph sz="quarter" idx="1"/>
          </p:nvPr>
        </p:nvSpPr>
        <p:spPr/>
        <p:txBody>
          <a:bodyPr>
            <a:noAutofit/>
          </a:bodyPr>
          <a:lstStyle/>
          <a:p>
            <a:pPr marL="0" indent="0">
              <a:spcAft>
                <a:spcPts val="1200"/>
              </a:spcAft>
              <a:buNone/>
            </a:pPr>
            <a:r>
              <a:rPr lang="en-US" sz="3200" dirty="0" smtClean="0"/>
              <a:t>Other reading experts recommend reading the introduction and the conclusion as a way to prime yourself for the reading.</a:t>
            </a:r>
          </a:p>
          <a:p>
            <a:pPr marL="0" indent="0">
              <a:buNone/>
            </a:pPr>
            <a:r>
              <a:rPr lang="en-US" sz="3200" dirty="0" smtClean="0"/>
              <a:t>Why is this a good idea?  Because </a:t>
            </a:r>
            <a:r>
              <a:rPr lang="en-US" sz="3200" b="1" dirty="0" smtClean="0">
                <a:solidFill>
                  <a:srgbClr val="C00000"/>
                </a:solidFill>
              </a:rPr>
              <a:t>the introduction and the conclusion contain the essence of the reading.</a:t>
            </a:r>
            <a:endParaRPr lang="en-US" sz="3200" b="1" dirty="0">
              <a:solidFill>
                <a:srgbClr val="C00000"/>
              </a:solidFill>
            </a:endParaRPr>
          </a:p>
        </p:txBody>
      </p:sp>
    </p:spTree>
    <p:extLst>
      <p:ext uri="{BB962C8B-B14F-4D97-AF65-F5344CB8AC3E}">
        <p14:creationId xmlns:p14="http://schemas.microsoft.com/office/powerpoint/2010/main" val="2481606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Mapping</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sz="2800" dirty="0" smtClean="0"/>
              <a:t>When neurology experts examine how the brain processes information, they compare it to reading a map.  According to them, </a:t>
            </a:r>
            <a:r>
              <a:rPr lang="en-US" sz="2800" b="1" dirty="0" smtClean="0">
                <a:solidFill>
                  <a:srgbClr val="C00000"/>
                </a:solidFill>
              </a:rPr>
              <a:t>as we read, the brain is looking for “landmarks” to map out the text</a:t>
            </a:r>
            <a:r>
              <a:rPr lang="en-US" sz="2800" dirty="0" smtClean="0"/>
              <a:t>.  </a:t>
            </a:r>
          </a:p>
          <a:p>
            <a:pPr marL="0" indent="0">
              <a:spcAft>
                <a:spcPts val="1200"/>
              </a:spcAft>
              <a:buNone/>
            </a:pPr>
            <a:r>
              <a:rPr lang="en-US" sz="2800" dirty="0" smtClean="0"/>
              <a:t>It’s a way for the brain to organize the information, like studying a road map when we go on a trip: we learn not only the key features (cities) but how they are connected (roads). </a:t>
            </a:r>
          </a:p>
          <a:p>
            <a:pPr marL="0" indent="0">
              <a:buNone/>
            </a:pPr>
            <a:r>
              <a:rPr lang="en-US" sz="1600" dirty="0" smtClean="0"/>
              <a:t>Source: http</a:t>
            </a:r>
            <a:r>
              <a:rPr lang="en-US" sz="1600" dirty="0"/>
              <a:t>://</a:t>
            </a:r>
            <a:r>
              <a:rPr lang="en-US" sz="1600" dirty="0" smtClean="0"/>
              <a:t>www.scientificamerican.com/article.cfm?id=reading-paper-screens&amp;page=2</a:t>
            </a:r>
          </a:p>
        </p:txBody>
      </p:sp>
    </p:spTree>
    <p:extLst>
      <p:ext uri="{BB962C8B-B14F-4D97-AF65-F5344CB8AC3E}">
        <p14:creationId xmlns:p14="http://schemas.microsoft.com/office/powerpoint/2010/main" val="2487018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The Mapping Strategy Does For You</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How can we use this when reading to learn, you say?</a:t>
            </a:r>
            <a:r>
              <a:rPr lang="en-US" dirty="0"/>
              <a:t> </a:t>
            </a:r>
            <a:r>
              <a:rPr lang="en-US" dirty="0" smtClean="0"/>
              <a:t> </a:t>
            </a:r>
          </a:p>
          <a:p>
            <a:pPr marL="0" indent="0">
              <a:buNone/>
            </a:pPr>
            <a:r>
              <a:rPr lang="en-US" b="1" dirty="0" smtClean="0">
                <a:solidFill>
                  <a:srgbClr val="C00000"/>
                </a:solidFill>
              </a:rPr>
              <a:t>Read the assignment like reading a map, looking out for ideas and how they are related.</a:t>
            </a:r>
          </a:p>
          <a:p>
            <a:pPr marL="0" indent="0">
              <a:buNone/>
            </a:pPr>
            <a:endParaRPr lang="en-US" sz="2800" dirty="0" smtClean="0">
              <a:hlinkClick r:id="rId2"/>
            </a:endParaRPr>
          </a:p>
          <a:p>
            <a:pPr marL="0" indent="0">
              <a:buNone/>
            </a:pPr>
            <a:r>
              <a:rPr lang="en-US" sz="2800" dirty="0" smtClean="0"/>
              <a:t>Knowing what a reading says is important, but we also need to know how the argument is put together. That way, if we are asked to produce the information on a paper or an exam, we know how to connect the different ideas in a way that makes sense.</a:t>
            </a:r>
            <a:endParaRPr lang="en-US" sz="2800" dirty="0">
              <a:hlinkClick r:id="rId2"/>
            </a:endParaRPr>
          </a:p>
          <a:p>
            <a:pPr marL="0" indent="0">
              <a:buNone/>
            </a:pPr>
            <a:r>
              <a:rPr lang="en-US" sz="1600" dirty="0" smtClean="0"/>
              <a:t>Source: http</a:t>
            </a:r>
            <a:r>
              <a:rPr lang="en-US" sz="1600" dirty="0"/>
              <a:t>://</a:t>
            </a:r>
            <a:r>
              <a:rPr lang="en-US" sz="1600" dirty="0" smtClean="0"/>
              <a:t>www.scientificamerican.com/article.cfm?id=reading-paper-screens&amp;page=2</a:t>
            </a:r>
          </a:p>
        </p:txBody>
      </p:sp>
    </p:spTree>
    <p:extLst>
      <p:ext uri="{BB962C8B-B14F-4D97-AF65-F5344CB8AC3E}">
        <p14:creationId xmlns:p14="http://schemas.microsoft.com/office/powerpoint/2010/main" val="2621828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Awareness of Text </a:t>
            </a:r>
            <a:r>
              <a:rPr lang="en-US" dirty="0"/>
              <a:t>S</a:t>
            </a:r>
            <a:r>
              <a:rPr lang="en-US" dirty="0" smtClean="0"/>
              <a:t>tructure</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This strategy is similar to the mapping strategy, but a little more specific.  Research shows that </a:t>
            </a:r>
            <a:r>
              <a:rPr lang="en-US" b="1" dirty="0" smtClean="0">
                <a:solidFill>
                  <a:srgbClr val="C00000"/>
                </a:solidFill>
              </a:rPr>
              <a:t>knowing how a text is organized</a:t>
            </a:r>
            <a:r>
              <a:rPr lang="en-US" dirty="0" smtClean="0"/>
              <a:t> is a key element in developing an awareness of how well you read.</a:t>
            </a:r>
          </a:p>
          <a:p>
            <a:pPr marL="0" indent="0">
              <a:buNone/>
            </a:pPr>
            <a:endParaRPr lang="en-US" dirty="0"/>
          </a:p>
          <a:p>
            <a:pPr marL="0" indent="0">
              <a:buNone/>
            </a:pPr>
            <a:r>
              <a:rPr lang="en-US" dirty="0" smtClean="0"/>
              <a:t>Younger readers are not as good at this as older readers, because they have less experience reading and have not yet learned what to look for when they read.  </a:t>
            </a:r>
          </a:p>
          <a:p>
            <a:pPr marL="0" indent="0">
              <a:buNone/>
            </a:pPr>
            <a:endParaRPr lang="en-US" dirty="0" smtClean="0"/>
          </a:p>
          <a:p>
            <a:pPr marL="0" indent="0">
              <a:buNone/>
            </a:pPr>
            <a:r>
              <a:rPr lang="en-US" sz="1600" dirty="0"/>
              <a:t>Source: http://</a:t>
            </a:r>
            <a:r>
              <a:rPr lang="en-US" sz="1600" dirty="0" smtClean="0"/>
              <a:t>www.ericdigests.org/1995-2/reading.htm</a:t>
            </a:r>
          </a:p>
          <a:p>
            <a:pPr marL="0" indent="0">
              <a:buNone/>
            </a:pPr>
            <a:endParaRPr lang="en-US" dirty="0"/>
          </a:p>
        </p:txBody>
      </p:sp>
    </p:spTree>
    <p:extLst>
      <p:ext uri="{BB962C8B-B14F-4D97-AF65-F5344CB8AC3E}">
        <p14:creationId xmlns:p14="http://schemas.microsoft.com/office/powerpoint/2010/main" val="1788274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normAutofit fontScale="90000"/>
          </a:bodyPr>
          <a:lstStyle/>
          <a:p>
            <a:r>
              <a:rPr lang="en-US" dirty="0" smtClean="0"/>
              <a:t>What The Text Structure Strategy Does For You</a:t>
            </a:r>
            <a:endParaRPr lang="en-US" dirty="0"/>
          </a:p>
        </p:txBody>
      </p:sp>
      <p:sp>
        <p:nvSpPr>
          <p:cNvPr id="3" name="Content Placeholder 2"/>
          <p:cNvSpPr>
            <a:spLocks noGrp="1"/>
          </p:cNvSpPr>
          <p:nvPr>
            <p:ph sz="quarter" idx="1"/>
          </p:nvPr>
        </p:nvSpPr>
        <p:spPr/>
        <p:txBody>
          <a:bodyPr>
            <a:normAutofit fontScale="77500" lnSpcReduction="20000"/>
          </a:bodyPr>
          <a:lstStyle/>
          <a:p>
            <a:pPr marL="0" indent="0">
              <a:spcAft>
                <a:spcPts val="1200"/>
              </a:spcAft>
              <a:buNone/>
            </a:pPr>
            <a:r>
              <a:rPr lang="en-US" sz="3000" dirty="0" smtClean="0"/>
              <a:t>Okay, so, how do we apply the “text structure” strategy.  Here’s how:  </a:t>
            </a:r>
            <a:endParaRPr lang="en-US" sz="3000" dirty="0"/>
          </a:p>
          <a:p>
            <a:pPr marL="0" indent="0">
              <a:buNone/>
            </a:pPr>
            <a:r>
              <a:rPr lang="en-US" sz="3000" b="1" dirty="0" smtClean="0">
                <a:solidFill>
                  <a:srgbClr val="C00000"/>
                </a:solidFill>
              </a:rPr>
              <a:t>Look for key ideas in headings and topic sentences.  Also look for transitions like “in contrast”, or “in addition” to get a sense of how arguments are structured. </a:t>
            </a:r>
          </a:p>
          <a:p>
            <a:pPr marL="0" indent="0">
              <a:buNone/>
            </a:pPr>
            <a:endParaRPr lang="en-US" sz="3000" dirty="0"/>
          </a:p>
          <a:p>
            <a:pPr marL="0" indent="0">
              <a:buNone/>
            </a:pPr>
            <a:r>
              <a:rPr lang="en-US" sz="3000" dirty="0" smtClean="0"/>
              <a:t>The headings, sub-headings, topic sentences and transitions show you how the author has put together the reading.  It’s like knowing how the pieces of a puzzle should go.  </a:t>
            </a:r>
            <a:r>
              <a:rPr lang="en-US" sz="3000" b="1" dirty="0" smtClean="0">
                <a:solidFill>
                  <a:srgbClr val="C00000"/>
                </a:solidFill>
              </a:rPr>
              <a:t>Learn the pieces, but also learn how they fit!</a:t>
            </a:r>
          </a:p>
          <a:p>
            <a:pPr marL="0" indent="0">
              <a:buNone/>
            </a:pPr>
            <a:endParaRPr lang="en-US" dirty="0" smtClean="0"/>
          </a:p>
          <a:p>
            <a:pPr marL="0" indent="0">
              <a:buNone/>
            </a:pPr>
            <a:r>
              <a:rPr lang="en-US" sz="1600" dirty="0"/>
              <a:t>Source: http://</a:t>
            </a:r>
            <a:r>
              <a:rPr lang="en-US" sz="1600" dirty="0" smtClean="0"/>
              <a:t>www.ericdigests.org/1995-2/reading.htm</a:t>
            </a:r>
          </a:p>
          <a:p>
            <a:pPr marL="0" indent="0">
              <a:buNone/>
            </a:pPr>
            <a:endParaRPr lang="en-US" dirty="0"/>
          </a:p>
        </p:txBody>
      </p:sp>
    </p:spTree>
    <p:extLst>
      <p:ext uri="{BB962C8B-B14F-4D97-AF65-F5344CB8AC3E}">
        <p14:creationId xmlns:p14="http://schemas.microsoft.com/office/powerpoint/2010/main" val="134256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Begin</a:t>
            </a:r>
            <a:endParaRPr lang="en-US" dirty="0"/>
          </a:p>
        </p:txBody>
      </p:sp>
      <p:sp>
        <p:nvSpPr>
          <p:cNvPr id="3" name="Content Placeholder 2"/>
          <p:cNvSpPr>
            <a:spLocks noGrp="1"/>
          </p:cNvSpPr>
          <p:nvPr>
            <p:ph sz="quarter" idx="1"/>
          </p:nvPr>
        </p:nvSpPr>
        <p:spPr/>
        <p:txBody>
          <a:bodyPr/>
          <a:lstStyle/>
          <a:p>
            <a:pPr marL="0" indent="0">
              <a:buNone/>
            </a:pPr>
            <a:r>
              <a:rPr lang="en-US" sz="4000" dirty="0" smtClean="0"/>
              <a:t>The </a:t>
            </a:r>
            <a:r>
              <a:rPr lang="en-US" sz="4000" dirty="0"/>
              <a:t>first thing we need to realize is that having problems remembering a reading is </a:t>
            </a:r>
            <a:r>
              <a:rPr lang="en-US" sz="4000" b="1" dirty="0">
                <a:solidFill>
                  <a:srgbClr val="C00000"/>
                </a:solidFill>
              </a:rPr>
              <a:t>not only a memory issue</a:t>
            </a:r>
            <a:r>
              <a:rPr lang="en-US" sz="4000" dirty="0"/>
              <a:t>.  It is also a reading issue.  </a:t>
            </a:r>
            <a:endParaRPr lang="en-US" sz="4000" dirty="0" smtClean="0"/>
          </a:p>
          <a:p>
            <a:pPr marL="0" indent="0">
              <a:buNone/>
            </a:pPr>
            <a:endParaRPr lang="en-US" sz="4000" dirty="0"/>
          </a:p>
          <a:p>
            <a:pPr marL="0" indent="0">
              <a:buNone/>
            </a:pPr>
            <a:r>
              <a:rPr lang="en-US" sz="4000" dirty="0" smtClean="0"/>
              <a:t>How </a:t>
            </a:r>
            <a:r>
              <a:rPr lang="en-US" sz="4000" dirty="0"/>
              <a:t>could that be?</a:t>
            </a:r>
          </a:p>
          <a:p>
            <a:pPr marL="0" indent="0">
              <a:buNone/>
            </a:pPr>
            <a:endParaRPr lang="en-US" dirty="0"/>
          </a:p>
        </p:txBody>
      </p:sp>
    </p:spTree>
    <p:extLst>
      <p:ext uri="{BB962C8B-B14F-4D97-AF65-F5344CB8AC3E}">
        <p14:creationId xmlns:p14="http://schemas.microsoft.com/office/powerpoint/2010/main" val="29057808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Chunking Information</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Researchers tell us that the brain is more able to handle large amounts of information if we can break it up into segments (“chunks”).  What does this mean?  The best way to get this concept is with an example.  If you try to memorize the number:</a:t>
            </a:r>
          </a:p>
          <a:p>
            <a:pPr marL="0" indent="0" algn="ctr">
              <a:buNone/>
            </a:pPr>
            <a:r>
              <a:rPr lang="en-US" dirty="0" smtClean="0"/>
              <a:t>365229521</a:t>
            </a:r>
          </a:p>
          <a:p>
            <a:pPr marL="0" indent="0">
              <a:buNone/>
            </a:pPr>
            <a:r>
              <a:rPr lang="en-US" dirty="0" smtClean="0"/>
              <a:t>You are going to have a harder time than if you “chunk” the number like this:</a:t>
            </a:r>
          </a:p>
          <a:p>
            <a:pPr marL="0" indent="0" algn="ctr">
              <a:buNone/>
            </a:pPr>
            <a:r>
              <a:rPr lang="en-US" dirty="0" smtClean="0"/>
              <a:t>365-229-521</a:t>
            </a:r>
          </a:p>
          <a:p>
            <a:pPr marL="0" indent="0">
              <a:buNone/>
            </a:pPr>
            <a:r>
              <a:rPr lang="en-US" dirty="0" smtClean="0"/>
              <a:t>This is what we do all the time when handling phone numbers, right?  Why?  Because chunking works!</a:t>
            </a:r>
            <a:endParaRPr lang="en-US" dirty="0"/>
          </a:p>
        </p:txBody>
      </p:sp>
    </p:spTree>
    <p:extLst>
      <p:ext uri="{BB962C8B-B14F-4D97-AF65-F5344CB8AC3E}">
        <p14:creationId xmlns:p14="http://schemas.microsoft.com/office/powerpoint/2010/main" val="3559717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The Chunking Strategy Does For You</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smtClean="0"/>
              <a:t>Remember that the chunking strategy helps us handle larger pieces of information, so you may want to give it a try when reading a chapter or a long article.  Trying to remember the whole thing in one large chunk is harder than “chunking” it into smaller units, like you do with phone numbers.</a:t>
            </a:r>
          </a:p>
          <a:p>
            <a:pPr marL="0" indent="0">
              <a:buNone/>
            </a:pPr>
            <a:endParaRPr lang="en-US" dirty="0"/>
          </a:p>
          <a:p>
            <a:pPr marL="0" indent="0">
              <a:buNone/>
            </a:pPr>
            <a:r>
              <a:rPr lang="en-US" dirty="0" smtClean="0"/>
              <a:t>How do you apply this technique?  </a:t>
            </a:r>
            <a:r>
              <a:rPr lang="en-US" b="1" dirty="0" smtClean="0">
                <a:solidFill>
                  <a:srgbClr val="C00000"/>
                </a:solidFill>
              </a:rPr>
              <a:t>Divide the chapter in sections and give each section a title.  When you learn the titles of all the sections, you have committed to memory all the parts of a chapter.  </a:t>
            </a:r>
            <a:r>
              <a:rPr lang="en-US" dirty="0" smtClean="0"/>
              <a:t>You have the structure, see?  When you get to the exam, write down the structure and use it as an outline for your answers.</a:t>
            </a:r>
            <a:endParaRPr lang="en-US" dirty="0"/>
          </a:p>
        </p:txBody>
      </p:sp>
    </p:spTree>
    <p:extLst>
      <p:ext uri="{BB962C8B-B14F-4D97-AF65-F5344CB8AC3E}">
        <p14:creationId xmlns:p14="http://schemas.microsoft.com/office/powerpoint/2010/main" val="3478803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Focus on Meaningful Segments</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This strategy is a little bit like chunking, but with sentences instead of the whole reading.  People who research reading find that often </a:t>
            </a:r>
            <a:r>
              <a:rPr lang="en-US" b="1" dirty="0" smtClean="0">
                <a:solidFill>
                  <a:srgbClr val="C00000"/>
                </a:solidFill>
              </a:rPr>
              <a:t>people who have trouble understanding a reading are having difficulties because they are focusing on very small units of information</a:t>
            </a:r>
            <a:r>
              <a:rPr lang="en-US" dirty="0" smtClean="0"/>
              <a:t>.</a:t>
            </a:r>
          </a:p>
          <a:p>
            <a:pPr marL="0" indent="0">
              <a:buNone/>
            </a:pPr>
            <a:endParaRPr lang="en-US" dirty="0"/>
          </a:p>
          <a:p>
            <a:pPr marL="0" indent="0">
              <a:buNone/>
            </a:pPr>
            <a:r>
              <a:rPr lang="en-US" dirty="0" smtClean="0"/>
              <a:t>What does this mean?  Well, for example, they are focusing on a single word at a time when they read.  Doing this </a:t>
            </a:r>
            <a:r>
              <a:rPr lang="en-US" b="1" dirty="0" smtClean="0">
                <a:solidFill>
                  <a:srgbClr val="C00000"/>
                </a:solidFill>
              </a:rPr>
              <a:t>slows their reading down</a:t>
            </a:r>
            <a:r>
              <a:rPr lang="en-US" dirty="0" smtClean="0"/>
              <a:t>, so it takes them too long to complete a reading.  </a:t>
            </a:r>
            <a:endParaRPr lang="en-US" dirty="0"/>
          </a:p>
        </p:txBody>
      </p:sp>
    </p:spTree>
    <p:extLst>
      <p:ext uri="{BB962C8B-B14F-4D97-AF65-F5344CB8AC3E}">
        <p14:creationId xmlns:p14="http://schemas.microsoft.com/office/powerpoint/2010/main" val="827334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Focus on Meaningful Segments</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Focusing on small units of information does something else: it breaks down meaning, so the reader does not get the whole picture.</a:t>
            </a:r>
          </a:p>
          <a:p>
            <a:pPr marL="0" indent="0">
              <a:buNone/>
            </a:pPr>
            <a:endParaRPr lang="en-US" dirty="0"/>
          </a:p>
          <a:p>
            <a:pPr marL="0" indent="0">
              <a:buNone/>
            </a:pPr>
            <a:r>
              <a:rPr lang="en-US" dirty="0" smtClean="0"/>
              <a:t>How does this happen?  This happens because </a:t>
            </a:r>
            <a:r>
              <a:rPr lang="en-US" b="1" dirty="0" smtClean="0">
                <a:solidFill>
                  <a:srgbClr val="C00000"/>
                </a:solidFill>
              </a:rPr>
              <a:t>words don’t produce meaning separate from each other</a:t>
            </a:r>
            <a:r>
              <a:rPr lang="en-US" dirty="0" smtClean="0"/>
              <a:t>.  The meaning is not in the </a:t>
            </a:r>
            <a:r>
              <a:rPr lang="en-US" dirty="0" smtClean="0"/>
              <a:t>isolated </a:t>
            </a:r>
            <a:r>
              <a:rPr lang="en-US" dirty="0" smtClean="0"/>
              <a:t>word</a:t>
            </a:r>
            <a:r>
              <a:rPr lang="en-US" dirty="0" smtClean="0"/>
              <a:t>, but in how that word connects with the others.</a:t>
            </a:r>
            <a:endParaRPr lang="en-US" dirty="0"/>
          </a:p>
        </p:txBody>
      </p:sp>
    </p:spTree>
    <p:extLst>
      <p:ext uri="{BB962C8B-B14F-4D97-AF65-F5344CB8AC3E}">
        <p14:creationId xmlns:p14="http://schemas.microsoft.com/office/powerpoint/2010/main" val="24581796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09600"/>
          </a:xfrm>
        </p:spPr>
        <p:txBody>
          <a:bodyPr>
            <a:noAutofit/>
          </a:bodyPr>
          <a:lstStyle/>
          <a:p>
            <a:r>
              <a:rPr lang="en-US" sz="2400" dirty="0" smtClean="0"/>
              <a:t>What Focusing on Meaningful Segments Does For You</a:t>
            </a:r>
            <a:endParaRPr lang="en-US" sz="2400"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Focusing on units of information larger than a single word at a time does two very important things for you:</a:t>
            </a:r>
          </a:p>
          <a:p>
            <a:pPr>
              <a:buFont typeface="Arial" pitchFamily="34" charset="0"/>
              <a:buChar char="•"/>
            </a:pPr>
            <a:r>
              <a:rPr lang="en-US" sz="2400" b="1" dirty="0" smtClean="0">
                <a:solidFill>
                  <a:srgbClr val="C00000"/>
                </a:solidFill>
              </a:rPr>
              <a:t>It speeds up your reading</a:t>
            </a:r>
          </a:p>
          <a:p>
            <a:pPr>
              <a:buFont typeface="Arial" pitchFamily="34" charset="0"/>
              <a:buChar char="•"/>
            </a:pPr>
            <a:r>
              <a:rPr lang="en-US" sz="2400" b="1" dirty="0" smtClean="0">
                <a:solidFill>
                  <a:srgbClr val="C00000"/>
                </a:solidFill>
              </a:rPr>
              <a:t>It increases your comprehension of the reading</a:t>
            </a:r>
          </a:p>
          <a:p>
            <a:pPr marL="0" indent="0">
              <a:spcAft>
                <a:spcPts val="1200"/>
              </a:spcAft>
              <a:buNone/>
            </a:pPr>
            <a:r>
              <a:rPr lang="en-US" dirty="0" smtClean="0"/>
              <a:t>Remember: if you understand it better, you will remember it better, so you won’t have to struggle as much to memorize information for exams.</a:t>
            </a:r>
          </a:p>
          <a:p>
            <a:pPr marL="0" indent="0">
              <a:buNone/>
            </a:pPr>
            <a:r>
              <a:rPr lang="en-US" dirty="0" smtClean="0"/>
              <a:t>How do you apply this technique?  Watch yourself when you read and try to </a:t>
            </a:r>
            <a:r>
              <a:rPr lang="en-US" b="1" dirty="0" smtClean="0">
                <a:solidFill>
                  <a:srgbClr val="C00000"/>
                </a:solidFill>
              </a:rPr>
              <a:t>focus on three or four words at a time </a:t>
            </a:r>
            <a:r>
              <a:rPr lang="en-US" dirty="0" smtClean="0"/>
              <a:t>(phrases).</a:t>
            </a:r>
            <a:endParaRPr lang="en-US" dirty="0"/>
          </a:p>
          <a:p>
            <a:pPr marL="0" indent="0">
              <a:buNone/>
            </a:pPr>
            <a:endParaRPr lang="en-US" dirty="0"/>
          </a:p>
        </p:txBody>
      </p:sp>
    </p:spTree>
    <p:extLst>
      <p:ext uri="{BB962C8B-B14F-4D97-AF65-F5344CB8AC3E}">
        <p14:creationId xmlns:p14="http://schemas.microsoft.com/office/powerpoint/2010/main" val="3240303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Watching Your Reading Speed</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spcAft>
                <a:spcPts val="1200"/>
              </a:spcAft>
              <a:buNone/>
            </a:pPr>
            <a:r>
              <a:rPr lang="en-US" dirty="0" smtClean="0"/>
              <a:t>The last strategy we discussed helps you improve your reading speed, so let’s talk a bit about that.</a:t>
            </a:r>
          </a:p>
          <a:p>
            <a:pPr marL="0" indent="0">
              <a:spcAft>
                <a:spcPts val="1200"/>
              </a:spcAft>
              <a:buNone/>
            </a:pPr>
            <a:r>
              <a:rPr lang="en-US" dirty="0" smtClean="0"/>
              <a:t>This is interesting stuff: researchers who are into speed reading tell us that reading faster improves comprehension.  How is that?  Here’s the thing: </a:t>
            </a:r>
            <a:r>
              <a:rPr lang="en-US" b="1" dirty="0" smtClean="0">
                <a:solidFill>
                  <a:srgbClr val="C00000"/>
                </a:solidFill>
              </a:rPr>
              <a:t>people tend to lose concentration when going slow</a:t>
            </a:r>
            <a:r>
              <a:rPr lang="en-US" dirty="0" smtClean="0"/>
              <a:t>, so they get less out of the reading.</a:t>
            </a:r>
          </a:p>
          <a:p>
            <a:pPr marL="0" indent="0">
              <a:buNone/>
            </a:pPr>
            <a:r>
              <a:rPr lang="en-US" dirty="0" smtClean="0"/>
              <a:t>This does not mean that we have to read super-fast: that would also keep us from understanding what we are reading.  It simply means that a certain pace –not slow, not super-fast– is the ideal pace for reading and understanding.</a:t>
            </a:r>
            <a:endParaRPr lang="en-US" dirty="0"/>
          </a:p>
        </p:txBody>
      </p:sp>
    </p:spTree>
    <p:extLst>
      <p:ext uri="{BB962C8B-B14F-4D97-AF65-F5344CB8AC3E}">
        <p14:creationId xmlns:p14="http://schemas.microsoft.com/office/powerpoint/2010/main" val="14963067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Watching Your Speed Does For You</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smtClean="0"/>
              <a:t>Believe it or not, keeping a good pace of reading helps you concentrate simply because reading gets a bit harder.  As you concentrate to keep a good pace, you are focusing more, that is, you are making yourself get more out of the reading.</a:t>
            </a:r>
          </a:p>
          <a:p>
            <a:pPr marL="0" indent="0">
              <a:buNone/>
            </a:pPr>
            <a:endParaRPr lang="en-US" dirty="0"/>
          </a:p>
          <a:p>
            <a:pPr marL="0" indent="0">
              <a:buNone/>
            </a:pPr>
            <a:r>
              <a:rPr lang="en-US" dirty="0" smtClean="0"/>
              <a:t>How do we apply this technique?  Watch yourself reading and think about your reading pace.  </a:t>
            </a:r>
            <a:r>
              <a:rPr lang="en-US" b="1" dirty="0" smtClean="0">
                <a:solidFill>
                  <a:srgbClr val="C00000"/>
                </a:solidFill>
              </a:rPr>
              <a:t>Once you have a sense of how fast or slow you read, try to speed it up a bit.  </a:t>
            </a:r>
            <a:r>
              <a:rPr lang="en-US" dirty="0" smtClean="0"/>
              <a:t>That’s it!  You just increased your concentration.  This means you increased your learning and it also means you increased the chances of remembering the information later.</a:t>
            </a:r>
            <a:endParaRPr lang="en-US" dirty="0"/>
          </a:p>
        </p:txBody>
      </p:sp>
    </p:spTree>
    <p:extLst>
      <p:ext uri="{BB962C8B-B14F-4D97-AF65-F5344CB8AC3E}">
        <p14:creationId xmlns:p14="http://schemas.microsoft.com/office/powerpoint/2010/main" val="19260259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Develop Your Attention Span</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Today’s TV and internet environment leads us to do a lot of surfing.  We often flip channels and jump from page to page without really spending too much time in a single place.  The problem with this is that </a:t>
            </a:r>
            <a:r>
              <a:rPr lang="en-US" b="1" dirty="0" smtClean="0">
                <a:solidFill>
                  <a:srgbClr val="C00000"/>
                </a:solidFill>
              </a:rPr>
              <a:t>we don’t have a chance to build up our attention span to the levels required by reading</a:t>
            </a:r>
            <a:r>
              <a:rPr lang="en-US" dirty="0" smtClean="0"/>
              <a:t>.   Reading requires time and focus.</a:t>
            </a:r>
          </a:p>
          <a:p>
            <a:pPr marL="0" indent="0">
              <a:buNone/>
            </a:pPr>
            <a:endParaRPr lang="en-US" dirty="0"/>
          </a:p>
          <a:p>
            <a:pPr marL="0" indent="0">
              <a:buNone/>
            </a:pPr>
            <a:r>
              <a:rPr lang="en-US" dirty="0" smtClean="0"/>
              <a:t>If we can’t concentrate for half and hour or an hour, it’s going to be very difficult to get through a reading or even study in college.</a:t>
            </a:r>
            <a:endParaRPr lang="en-US" dirty="0"/>
          </a:p>
        </p:txBody>
      </p:sp>
    </p:spTree>
    <p:extLst>
      <p:ext uri="{BB962C8B-B14F-4D97-AF65-F5344CB8AC3E}">
        <p14:creationId xmlns:p14="http://schemas.microsoft.com/office/powerpoint/2010/main" val="1542297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838200"/>
          </a:xfrm>
        </p:spPr>
        <p:txBody>
          <a:bodyPr>
            <a:normAutofit/>
          </a:bodyPr>
          <a:lstStyle/>
          <a:p>
            <a:r>
              <a:rPr lang="en-US" sz="2800" dirty="0" smtClean="0"/>
              <a:t>What Developing Your Attention Span Does For You</a:t>
            </a:r>
            <a:endParaRPr lang="en-US" sz="2800" dirty="0"/>
          </a:p>
        </p:txBody>
      </p:sp>
      <p:sp>
        <p:nvSpPr>
          <p:cNvPr id="3" name="Content Placeholder 2"/>
          <p:cNvSpPr>
            <a:spLocks noGrp="1"/>
          </p:cNvSpPr>
          <p:nvPr>
            <p:ph sz="quarter" idx="1"/>
          </p:nvPr>
        </p:nvSpPr>
        <p:spPr/>
        <p:txBody>
          <a:bodyPr>
            <a:normAutofit fontScale="92500" lnSpcReduction="20000"/>
          </a:bodyPr>
          <a:lstStyle/>
          <a:p>
            <a:pPr marL="0" indent="0">
              <a:spcAft>
                <a:spcPts val="1200"/>
              </a:spcAft>
              <a:buNone/>
            </a:pPr>
            <a:r>
              <a:rPr lang="en-US" dirty="0" smtClean="0"/>
              <a:t>If you work to increase the time you spend focused on a reading, you will find that:</a:t>
            </a:r>
          </a:p>
          <a:p>
            <a:r>
              <a:rPr lang="en-US" sz="2400" dirty="0" smtClean="0"/>
              <a:t>You get through the reading faster, because you don’t get distracted so often, or have to take as many breaks</a:t>
            </a:r>
          </a:p>
          <a:p>
            <a:pPr>
              <a:spcAft>
                <a:spcPts val="1200"/>
              </a:spcAft>
            </a:pPr>
            <a:r>
              <a:rPr lang="en-US" sz="2400" dirty="0" smtClean="0"/>
              <a:t>You get more out of the reading, which means it’s going to be easier to remember it later</a:t>
            </a:r>
          </a:p>
          <a:p>
            <a:pPr marL="0" indent="0">
              <a:buNone/>
            </a:pPr>
            <a:r>
              <a:rPr lang="en-US" dirty="0" smtClean="0"/>
              <a:t>How do you apply this strategy?  </a:t>
            </a:r>
            <a:r>
              <a:rPr lang="en-US" b="1" dirty="0" smtClean="0">
                <a:solidFill>
                  <a:srgbClr val="C00000"/>
                </a:solidFill>
              </a:rPr>
              <a:t>Keep track of how long you can go without distractions or breaks.  If it’s, say, 20 minutes, try to go for 30, and so on.  </a:t>
            </a:r>
            <a:r>
              <a:rPr lang="en-US" dirty="0" smtClean="0"/>
              <a:t>Remember, you are trying to stretch your attention span, not break a record.  You don’t want to read straight for 3 hours to find out that you are doing worse simply because you are tiring yourself out.</a:t>
            </a:r>
            <a:endParaRPr lang="en-US" dirty="0"/>
          </a:p>
        </p:txBody>
      </p:sp>
    </p:spTree>
    <p:extLst>
      <p:ext uri="{BB962C8B-B14F-4D97-AF65-F5344CB8AC3E}">
        <p14:creationId xmlns:p14="http://schemas.microsoft.com/office/powerpoint/2010/main" val="3782659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Know How to Highlight</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sz="3200" dirty="0" smtClean="0"/>
              <a:t>Highlighting helps you </a:t>
            </a:r>
            <a:r>
              <a:rPr lang="en-US" sz="3200" b="1" dirty="0" smtClean="0">
                <a:solidFill>
                  <a:srgbClr val="C00000"/>
                </a:solidFill>
              </a:rPr>
              <a:t>process the text </a:t>
            </a:r>
            <a:r>
              <a:rPr lang="en-US" sz="3200" dirty="0" smtClean="0"/>
              <a:t>because it makes you decide which key words and ideas are important enough to mark with the highlighter.  </a:t>
            </a:r>
          </a:p>
          <a:p>
            <a:pPr marL="0" indent="0">
              <a:spcAft>
                <a:spcPts val="1200"/>
              </a:spcAft>
              <a:buNone/>
            </a:pPr>
            <a:r>
              <a:rPr lang="en-US" sz="3200" dirty="0" smtClean="0"/>
              <a:t>Highlighting also gets you to </a:t>
            </a:r>
            <a:r>
              <a:rPr lang="en-US" sz="3200" b="1" dirty="0" smtClean="0">
                <a:solidFill>
                  <a:srgbClr val="C00000"/>
                </a:solidFill>
              </a:rPr>
              <a:t>back up and reread the text</a:t>
            </a:r>
            <a:r>
              <a:rPr lang="en-US" sz="3200" dirty="0" smtClean="0"/>
              <a:t>.  Although this will slow you down, reading the text again will help you to understand the full meaning of the reading.</a:t>
            </a:r>
          </a:p>
        </p:txBody>
      </p:sp>
    </p:spTree>
    <p:extLst>
      <p:ext uri="{BB962C8B-B14F-4D97-AF65-F5344CB8AC3E}">
        <p14:creationId xmlns:p14="http://schemas.microsoft.com/office/powerpoint/2010/main" val="254405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Remembering Starts With Reading</a:t>
            </a:r>
            <a:endParaRPr lang="en-US" dirty="0"/>
          </a:p>
        </p:txBody>
      </p:sp>
      <p:sp>
        <p:nvSpPr>
          <p:cNvPr id="3" name="Content Placeholder 2"/>
          <p:cNvSpPr>
            <a:spLocks noGrp="1"/>
          </p:cNvSpPr>
          <p:nvPr>
            <p:ph sz="quarter" idx="1"/>
          </p:nvPr>
        </p:nvSpPr>
        <p:spPr/>
        <p:txBody>
          <a:bodyPr/>
          <a:lstStyle/>
          <a:p>
            <a:pPr marL="0" indent="0">
              <a:buNone/>
            </a:pPr>
            <a:r>
              <a:rPr lang="en-US" dirty="0" smtClean="0"/>
              <a:t>The reason that having problems remembering a reading has to do not only with memory, but with reading is this:</a:t>
            </a:r>
          </a:p>
          <a:p>
            <a:pPr marL="0" indent="0">
              <a:buNone/>
            </a:pPr>
            <a:endParaRPr lang="en-US" dirty="0"/>
          </a:p>
          <a:p>
            <a:pPr marL="0" indent="0" algn="ctr">
              <a:buNone/>
            </a:pPr>
            <a:r>
              <a:rPr lang="en-US" b="1" dirty="0" smtClean="0">
                <a:solidFill>
                  <a:srgbClr val="C00000"/>
                </a:solidFill>
              </a:rPr>
              <a:t>We can’t remember well what we can’t understand well.</a:t>
            </a:r>
          </a:p>
          <a:p>
            <a:pPr marL="0" indent="0">
              <a:buNone/>
            </a:pPr>
            <a:endParaRPr lang="en-US" b="1" dirty="0">
              <a:solidFill>
                <a:srgbClr val="C00000"/>
              </a:solidFill>
            </a:endParaRPr>
          </a:p>
          <a:p>
            <a:pPr marL="0" indent="0">
              <a:buNone/>
            </a:pPr>
            <a:r>
              <a:rPr lang="en-US" dirty="0" smtClean="0"/>
              <a:t>Before we start talking about how to commit things to memory, we need to discuss how to understand what we read.</a:t>
            </a:r>
            <a:endParaRPr lang="en-US" dirty="0"/>
          </a:p>
        </p:txBody>
      </p:sp>
    </p:spTree>
    <p:extLst>
      <p:ext uri="{BB962C8B-B14F-4D97-AF65-F5344CB8AC3E}">
        <p14:creationId xmlns:p14="http://schemas.microsoft.com/office/powerpoint/2010/main" val="322523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Knowing How to Highlight Does For You</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Highlighting correctly will make you more aware of what you are reading.  It will:</a:t>
            </a:r>
          </a:p>
          <a:p>
            <a:r>
              <a:rPr lang="en-US" dirty="0" smtClean="0"/>
              <a:t>Keep you focused</a:t>
            </a:r>
          </a:p>
          <a:p>
            <a:r>
              <a:rPr lang="en-US" dirty="0" smtClean="0"/>
              <a:t>Give you a manual activity to keep you alert and avoid being sleepy</a:t>
            </a:r>
          </a:p>
          <a:p>
            <a:r>
              <a:rPr lang="en-US" dirty="0" smtClean="0"/>
              <a:t>Force you to think about what to highlight and what  not to highlight, that is, it makes you process the text at a deeper level</a:t>
            </a:r>
          </a:p>
          <a:p>
            <a:pPr marL="0" indent="0">
              <a:buNone/>
            </a:pPr>
            <a:r>
              <a:rPr lang="en-US" dirty="0" smtClean="0"/>
              <a:t>How do we apply this strategy?  </a:t>
            </a:r>
            <a:r>
              <a:rPr lang="en-US" b="1" dirty="0" smtClean="0">
                <a:solidFill>
                  <a:srgbClr val="C00000"/>
                </a:solidFill>
              </a:rPr>
              <a:t>Highlight every key word, event, fact, and key idea in the text, </a:t>
            </a:r>
            <a:r>
              <a:rPr lang="en-US" dirty="0" smtClean="0"/>
              <a:t>while avoiding highlighting too much.  Be selective!</a:t>
            </a:r>
            <a:endParaRPr lang="en-US" b="1" dirty="0">
              <a:solidFill>
                <a:srgbClr val="C00000"/>
              </a:solidFill>
            </a:endParaRPr>
          </a:p>
        </p:txBody>
      </p:sp>
    </p:spTree>
    <p:extLst>
      <p:ext uri="{BB962C8B-B14F-4D97-AF65-F5344CB8AC3E}">
        <p14:creationId xmlns:p14="http://schemas.microsoft.com/office/powerpoint/2010/main" val="8294968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Strategy: Avoid the Foresight Bias</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smtClean="0"/>
              <a:t>Okay, so we have spent a lot of time working on how to digest information better, so we can have an easier time recalling the information later, say, during a test.</a:t>
            </a:r>
          </a:p>
          <a:p>
            <a:pPr marL="0" indent="0">
              <a:buNone/>
            </a:pPr>
            <a:endParaRPr lang="en-US" dirty="0"/>
          </a:p>
          <a:p>
            <a:pPr marL="0" indent="0">
              <a:buNone/>
            </a:pPr>
            <a:r>
              <a:rPr lang="en-US" dirty="0" smtClean="0"/>
              <a:t>Let’s now say a few things about ways to memorize information to ensure that it stays in our heads.  The first thing to know is “the foresight bias”.  According to researchers, </a:t>
            </a:r>
            <a:r>
              <a:rPr lang="en-US" b="1" dirty="0" smtClean="0">
                <a:solidFill>
                  <a:srgbClr val="C00000"/>
                </a:solidFill>
              </a:rPr>
              <a:t>people tend to think they’ll be able to remember things but in fact, they don’t</a:t>
            </a:r>
            <a:r>
              <a:rPr lang="en-US" dirty="0" smtClean="0"/>
              <a:t>.  In other words: we tend to have an exaggerated sense of how well we can remember things.</a:t>
            </a:r>
          </a:p>
          <a:p>
            <a:pPr marL="0" indent="0">
              <a:buNone/>
            </a:pPr>
            <a:endParaRPr lang="en-US" dirty="0"/>
          </a:p>
          <a:p>
            <a:pPr marL="0" indent="0">
              <a:buNone/>
            </a:pPr>
            <a:r>
              <a:rPr lang="en-US" sz="1700" dirty="0" smtClean="0"/>
              <a:t>Source: http</a:t>
            </a:r>
            <a:r>
              <a:rPr lang="en-US" sz="1700" dirty="0"/>
              <a:t>://www.spring.org.uk/2012/10/how-memory-works-10-things-most-people-get-wrong.php</a:t>
            </a:r>
          </a:p>
        </p:txBody>
      </p:sp>
    </p:spTree>
    <p:extLst>
      <p:ext uri="{BB962C8B-B14F-4D97-AF65-F5344CB8AC3E}">
        <p14:creationId xmlns:p14="http://schemas.microsoft.com/office/powerpoint/2010/main" val="40755456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normAutofit fontScale="90000"/>
          </a:bodyPr>
          <a:lstStyle/>
          <a:p>
            <a:r>
              <a:rPr lang="en-US" dirty="0" smtClean="0"/>
              <a:t/>
            </a:r>
            <a:br>
              <a:rPr lang="en-US" dirty="0" smtClean="0"/>
            </a:br>
            <a:r>
              <a:rPr lang="en-US" sz="2700" dirty="0" smtClean="0"/>
              <a:t>What Knowing About The Foresight Bias Does For You</a:t>
            </a:r>
            <a:endParaRPr lang="en-US" sz="2700" dirty="0"/>
          </a:p>
        </p:txBody>
      </p:sp>
      <p:sp>
        <p:nvSpPr>
          <p:cNvPr id="3" name="Content Placeholder 2"/>
          <p:cNvSpPr>
            <a:spLocks noGrp="1"/>
          </p:cNvSpPr>
          <p:nvPr>
            <p:ph sz="quarter" idx="1"/>
          </p:nvPr>
        </p:nvSpPr>
        <p:spPr/>
        <p:txBody>
          <a:bodyPr>
            <a:normAutofit fontScale="92500"/>
          </a:bodyPr>
          <a:lstStyle/>
          <a:p>
            <a:pPr marL="0" indent="0">
              <a:buNone/>
            </a:pPr>
            <a:r>
              <a:rPr lang="en-US" sz="3200" dirty="0" smtClean="0"/>
              <a:t>How can knowing about “the foresight bias” help us?  </a:t>
            </a:r>
            <a:r>
              <a:rPr lang="en-US" sz="3200" b="1" dirty="0" smtClean="0">
                <a:solidFill>
                  <a:srgbClr val="C00000"/>
                </a:solidFill>
              </a:rPr>
              <a:t>Next time you think you will remember something without writing it down, don’t trust yourself.  </a:t>
            </a:r>
            <a:r>
              <a:rPr lang="en-US" sz="3200" dirty="0" smtClean="0"/>
              <a:t>Do write it down.  Make notes, make flashcards, make outlines, because your ability to recall information is not as good as you imagine it to be.</a:t>
            </a:r>
          </a:p>
          <a:p>
            <a:pPr marL="0" indent="0">
              <a:buNone/>
            </a:pPr>
            <a:endParaRPr lang="en-US" sz="3200" dirty="0" smtClean="0"/>
          </a:p>
          <a:p>
            <a:pPr marL="0" indent="0">
              <a:buNone/>
            </a:pPr>
            <a:r>
              <a:rPr lang="en-US" sz="1700" dirty="0" smtClean="0"/>
              <a:t>Source: http</a:t>
            </a:r>
            <a:r>
              <a:rPr lang="en-US" sz="1700" dirty="0"/>
              <a:t>://www.spring.org.uk/2012/10/how-memory-works-10-things-most-people-get-wrong.php</a:t>
            </a:r>
          </a:p>
        </p:txBody>
      </p:sp>
    </p:spTree>
    <p:extLst>
      <p:ext uri="{BB962C8B-B14F-4D97-AF65-F5344CB8AC3E}">
        <p14:creationId xmlns:p14="http://schemas.microsoft.com/office/powerpoint/2010/main" val="14924348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Remembering</a:t>
            </a:r>
            <a:endParaRPr lang="en-US"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US" dirty="0" smtClean="0"/>
              <a:t>As you can see, there are many, many things you can do to improve your understanding and recall.  Here are some ideas about what to do to memorize information:</a:t>
            </a:r>
          </a:p>
          <a:p>
            <a:pPr marL="0" indent="0">
              <a:buNone/>
            </a:pPr>
            <a:endParaRPr lang="en-US" dirty="0"/>
          </a:p>
          <a:p>
            <a:r>
              <a:rPr lang="en-US" dirty="0" smtClean="0"/>
              <a:t>Ensure that you understand the information</a:t>
            </a:r>
          </a:p>
          <a:p>
            <a:r>
              <a:rPr lang="en-US" dirty="0" smtClean="0"/>
              <a:t>Recite the information or write it several times</a:t>
            </a:r>
          </a:p>
          <a:p>
            <a:r>
              <a:rPr lang="en-US" dirty="0" smtClean="0"/>
              <a:t>Associate the information to other ideas</a:t>
            </a:r>
          </a:p>
          <a:p>
            <a:r>
              <a:rPr lang="en-US" dirty="0" smtClean="0"/>
              <a:t>Break up large segments of information into smaller, easier to recall units</a:t>
            </a:r>
          </a:p>
          <a:p>
            <a:r>
              <a:rPr lang="en-US" dirty="0" smtClean="0"/>
              <a:t>Create a chart with the information</a:t>
            </a:r>
          </a:p>
          <a:p>
            <a:r>
              <a:rPr lang="en-US" dirty="0" smtClean="0"/>
              <a:t>Personalize the information by relating it to you.</a:t>
            </a:r>
          </a:p>
          <a:p>
            <a:r>
              <a:rPr lang="en-US" dirty="0" smtClean="0"/>
              <a:t>Visualize the information in your mind.  Turning the information into a picture makes it easier to remember.</a:t>
            </a:r>
          </a:p>
          <a:p>
            <a:r>
              <a:rPr lang="en-US" dirty="0" smtClean="0"/>
              <a:t>Apply the information.</a:t>
            </a:r>
          </a:p>
          <a:p>
            <a:r>
              <a:rPr lang="en-US" dirty="0" smtClean="0"/>
              <a:t>Test yourself.</a:t>
            </a:r>
          </a:p>
          <a:p>
            <a:pPr marL="0" indent="0">
              <a:buNone/>
            </a:pPr>
            <a:endParaRPr lang="en-US" dirty="0" smtClean="0"/>
          </a:p>
          <a:p>
            <a:pPr marL="0" indent="0">
              <a:buNone/>
            </a:pPr>
            <a:r>
              <a:rPr lang="en-US" sz="1900" dirty="0" smtClean="0"/>
              <a:t>Source: </a:t>
            </a:r>
            <a:r>
              <a:rPr lang="en-US" sz="1900" dirty="0"/>
              <a:t>http://blog.brainscape.com/2011/09/tips-remember/</a:t>
            </a:r>
          </a:p>
          <a:p>
            <a:endParaRPr lang="en-US" dirty="0" smtClean="0"/>
          </a:p>
          <a:p>
            <a:endParaRPr lang="en-US" dirty="0" smtClean="0"/>
          </a:p>
          <a:p>
            <a:endParaRPr lang="en-US" dirty="0"/>
          </a:p>
        </p:txBody>
      </p:sp>
    </p:spTree>
    <p:extLst>
      <p:ext uri="{BB962C8B-B14F-4D97-AF65-F5344CB8AC3E}">
        <p14:creationId xmlns:p14="http://schemas.microsoft.com/office/powerpoint/2010/main" val="10312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Experience</a:t>
            </a:r>
            <a:endParaRPr lang="en-US" dirty="0"/>
          </a:p>
        </p:txBody>
      </p:sp>
      <p:sp>
        <p:nvSpPr>
          <p:cNvPr id="3" name="Content Placeholder 2"/>
          <p:cNvSpPr>
            <a:spLocks noGrp="1"/>
          </p:cNvSpPr>
          <p:nvPr>
            <p:ph sz="quarter" idx="1"/>
          </p:nvPr>
        </p:nvSpPr>
        <p:spPr/>
        <p:txBody>
          <a:bodyPr>
            <a:normAutofit/>
          </a:bodyPr>
          <a:lstStyle/>
          <a:p>
            <a:pPr marL="0" indent="0">
              <a:buNone/>
            </a:pPr>
            <a:r>
              <a:rPr lang="en-US" sz="2800" dirty="0" smtClean="0"/>
              <a:t>Students often have problems recalling information they read because they did not quite get the full meaning of what they read.  Why is this happening?</a:t>
            </a:r>
          </a:p>
          <a:p>
            <a:pPr marL="0" indent="0">
              <a:buNone/>
            </a:pPr>
            <a:endParaRPr lang="en-US" sz="2800" dirty="0"/>
          </a:p>
          <a:p>
            <a:pPr marL="0" indent="0">
              <a:buNone/>
            </a:pPr>
            <a:r>
              <a:rPr lang="en-US" sz="2800" dirty="0" smtClean="0"/>
              <a:t>There are many reasons, but the most important one is that students get to college </a:t>
            </a:r>
            <a:r>
              <a:rPr lang="en-US" sz="2800" b="1" dirty="0" smtClean="0">
                <a:solidFill>
                  <a:srgbClr val="C00000"/>
                </a:solidFill>
              </a:rPr>
              <a:t>without sufficient reading experience</a:t>
            </a:r>
            <a:r>
              <a:rPr lang="en-US" sz="2800" dirty="0" smtClean="0"/>
              <a:t>, so when they are asked to absorb college level readings, they struggle.</a:t>
            </a:r>
            <a:endParaRPr lang="en-US" sz="2800" dirty="0"/>
          </a:p>
        </p:txBody>
      </p:sp>
    </p:spTree>
    <p:extLst>
      <p:ext uri="{BB962C8B-B14F-4D97-AF65-F5344CB8AC3E}">
        <p14:creationId xmlns:p14="http://schemas.microsoft.com/office/powerpoint/2010/main" val="3904157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Are Not Born As Readers</a:t>
            </a:r>
            <a:endParaRPr lang="en-US" dirty="0"/>
          </a:p>
        </p:txBody>
      </p:sp>
      <p:sp>
        <p:nvSpPr>
          <p:cNvPr id="3" name="Content Placeholder 2"/>
          <p:cNvSpPr>
            <a:spLocks noGrp="1"/>
          </p:cNvSpPr>
          <p:nvPr>
            <p:ph sz="quarter" idx="1"/>
          </p:nvPr>
        </p:nvSpPr>
        <p:spPr/>
        <p:txBody>
          <a:bodyPr/>
          <a:lstStyle/>
          <a:p>
            <a:pPr marL="0" indent="0">
              <a:buNone/>
            </a:pPr>
            <a:r>
              <a:rPr lang="en-US" dirty="0" smtClean="0"/>
              <a:t>This may be too obvious, but it’s worth mentioning: we are not born as readers.  What do we mean by that?  What we mean is that there is no part of the brain specifically developed to handle reading.</a:t>
            </a:r>
          </a:p>
          <a:p>
            <a:pPr marL="0" indent="0">
              <a:buNone/>
            </a:pPr>
            <a:endParaRPr lang="en-US" dirty="0"/>
          </a:p>
          <a:p>
            <a:pPr marL="0" indent="0">
              <a:buNone/>
            </a:pPr>
            <a:r>
              <a:rPr lang="en-US" dirty="0" smtClean="0"/>
              <a:t>Think about this:  the earliest examples of writing date from about 4 thousand years before Christ, so </a:t>
            </a:r>
            <a:r>
              <a:rPr lang="en-US" b="1" dirty="0" smtClean="0">
                <a:solidFill>
                  <a:srgbClr val="C00000"/>
                </a:solidFill>
              </a:rPr>
              <a:t>evolution has not had enough time to develop a part of the brain to handle reading</a:t>
            </a:r>
            <a:r>
              <a:rPr lang="en-US" dirty="0" smtClean="0"/>
              <a:t>.</a:t>
            </a:r>
            <a:endParaRPr lang="en-US" dirty="0"/>
          </a:p>
        </p:txBody>
      </p:sp>
    </p:spTree>
    <p:extLst>
      <p:ext uri="{BB962C8B-B14F-4D97-AF65-F5344CB8AC3E}">
        <p14:creationId xmlns:p14="http://schemas.microsoft.com/office/powerpoint/2010/main" val="231542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a:t>
            </a:r>
            <a:endParaRPr lang="en-US" dirty="0"/>
          </a:p>
        </p:txBody>
      </p:sp>
      <p:sp>
        <p:nvSpPr>
          <p:cNvPr id="3" name="Content Placeholder 2"/>
          <p:cNvSpPr>
            <a:spLocks noGrp="1"/>
          </p:cNvSpPr>
          <p:nvPr>
            <p:ph sz="quarter" idx="1"/>
          </p:nvPr>
        </p:nvSpPr>
        <p:spPr/>
        <p:txBody>
          <a:bodyPr>
            <a:normAutofit fontScale="92500"/>
          </a:bodyPr>
          <a:lstStyle/>
          <a:p>
            <a:pPr marL="0" indent="0">
              <a:buNone/>
            </a:pPr>
            <a:r>
              <a:rPr lang="en-US" dirty="0" smtClean="0"/>
              <a:t>Why should we bother to make that point?  Here’s why:  Because we are not naturally built to read texts, any ability you have has been acquired through practice. Reading is something that does not come naturally to human beings.  It is something we have to learn.</a:t>
            </a:r>
          </a:p>
          <a:p>
            <a:pPr marL="0" indent="0">
              <a:buNone/>
            </a:pPr>
            <a:endParaRPr lang="en-US" dirty="0"/>
          </a:p>
          <a:p>
            <a:pPr marL="0" indent="0">
              <a:buNone/>
            </a:pPr>
            <a:r>
              <a:rPr lang="en-US" dirty="0" smtClean="0"/>
              <a:t>How does this affect this lecture’s topic, you say?  We all need to learn to read and practice reading to get good at it. </a:t>
            </a:r>
            <a:r>
              <a:rPr lang="en-US" b="1" dirty="0" smtClean="0">
                <a:solidFill>
                  <a:srgbClr val="C00000"/>
                </a:solidFill>
              </a:rPr>
              <a:t>Experience is what counts, not natural ability, </a:t>
            </a:r>
            <a:r>
              <a:rPr lang="en-US" dirty="0" smtClean="0"/>
              <a:t>because the brain does not have a built-in system for reading.</a:t>
            </a:r>
            <a:r>
              <a:rPr lang="en-US" dirty="0"/>
              <a:t> If you spend time practicing, you will get better. </a:t>
            </a:r>
          </a:p>
        </p:txBody>
      </p:sp>
    </p:spTree>
    <p:extLst>
      <p:ext uri="{BB962C8B-B14F-4D97-AF65-F5344CB8AC3E}">
        <p14:creationId xmlns:p14="http://schemas.microsoft.com/office/powerpoint/2010/main" val="321407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normAutofit/>
          </a:bodyPr>
          <a:lstStyle/>
          <a:p>
            <a:r>
              <a:rPr lang="en-US" dirty="0" smtClean="0"/>
              <a:t>Other Factors</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smtClean="0"/>
              <a:t>Beyond the lack of reading experience, there are other factors that get in our way when we try to read to learn.  You know these:</a:t>
            </a:r>
          </a:p>
          <a:p>
            <a:pPr>
              <a:buFont typeface="Arial" pitchFamily="34" charset="0"/>
              <a:buChar char="•"/>
            </a:pPr>
            <a:r>
              <a:rPr lang="en-US" sz="2400" dirty="0" smtClean="0"/>
              <a:t>Not having a suitable place to read and study</a:t>
            </a:r>
          </a:p>
          <a:p>
            <a:pPr>
              <a:buFont typeface="Arial" pitchFamily="34" charset="0"/>
              <a:buChar char="•"/>
            </a:pPr>
            <a:r>
              <a:rPr lang="en-US" sz="2400" dirty="0" smtClean="0"/>
              <a:t>Having too many distractions</a:t>
            </a:r>
          </a:p>
          <a:p>
            <a:pPr>
              <a:buFont typeface="Arial" pitchFamily="34" charset="0"/>
              <a:buChar char="•"/>
            </a:pPr>
            <a:r>
              <a:rPr lang="en-US" sz="2400" dirty="0" smtClean="0"/>
              <a:t>Being worried about personal issues</a:t>
            </a:r>
          </a:p>
          <a:p>
            <a:pPr>
              <a:buFont typeface="Arial" pitchFamily="34" charset="0"/>
              <a:buChar char="•"/>
            </a:pPr>
            <a:r>
              <a:rPr lang="en-US" sz="2400" dirty="0" smtClean="0"/>
              <a:t>Not having enough time to read carefully</a:t>
            </a:r>
          </a:p>
          <a:p>
            <a:pPr>
              <a:buFont typeface="Arial" pitchFamily="34" charset="0"/>
              <a:buChar char="•"/>
            </a:pPr>
            <a:r>
              <a:rPr lang="en-US" sz="2400" dirty="0" smtClean="0"/>
              <a:t>Being tired or not getting enough sleep</a:t>
            </a:r>
          </a:p>
          <a:p>
            <a:pPr>
              <a:buFont typeface="Arial" pitchFamily="34" charset="0"/>
              <a:buChar char="•"/>
            </a:pPr>
            <a:endParaRPr lang="en-US" sz="2400" dirty="0" smtClean="0"/>
          </a:p>
          <a:p>
            <a:pPr>
              <a:buFont typeface="Arial" pitchFamily="34" charset="0"/>
              <a:buChar char="•"/>
            </a:pPr>
            <a:endParaRPr lang="en-US" sz="3600" dirty="0"/>
          </a:p>
        </p:txBody>
      </p:sp>
    </p:spTree>
    <p:extLst>
      <p:ext uri="{BB962C8B-B14F-4D97-AF65-F5344CB8AC3E}">
        <p14:creationId xmlns:p14="http://schemas.microsoft.com/office/powerpoint/2010/main" val="31784050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784</TotalTime>
  <Words>4638</Words>
  <Application>Microsoft Office PowerPoint</Application>
  <PresentationFormat>On-screen Show (4:3)</PresentationFormat>
  <Paragraphs>283</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Civic</vt:lpstr>
      <vt:lpstr>Remembering What You Read</vt:lpstr>
      <vt:lpstr>Introduction</vt:lpstr>
      <vt:lpstr>Activity Objectives</vt:lpstr>
      <vt:lpstr>Let’s Begin</vt:lpstr>
      <vt:lpstr>Why Remembering Starts With Reading</vt:lpstr>
      <vt:lpstr>Reading Experience</vt:lpstr>
      <vt:lpstr>We Are Not Born As Readers</vt:lpstr>
      <vt:lpstr>So what?</vt:lpstr>
      <vt:lpstr>Other Factors</vt:lpstr>
      <vt:lpstr>Different Situation, Different Results</vt:lpstr>
      <vt:lpstr>Think About Your Own Situation</vt:lpstr>
      <vt:lpstr>Practice Makes Perfect</vt:lpstr>
      <vt:lpstr>Motivation is Super Important</vt:lpstr>
      <vt:lpstr>What Motivation Can Do For You</vt:lpstr>
      <vt:lpstr>How to Motivate Yourself</vt:lpstr>
      <vt:lpstr>Motivation is Personal</vt:lpstr>
      <vt:lpstr>Involvement Counts</vt:lpstr>
      <vt:lpstr>Involvement Counts</vt:lpstr>
      <vt:lpstr>How to Involve Yourself in a Reading</vt:lpstr>
      <vt:lpstr>What to Do With Particularly Tough Readings</vt:lpstr>
      <vt:lpstr>So I’m Motivated and Involved ; What’s Next?</vt:lpstr>
      <vt:lpstr>Sleep and Learning</vt:lpstr>
      <vt:lpstr>Distractions and Learning</vt:lpstr>
      <vt:lpstr>Find a Good Place to Read</vt:lpstr>
      <vt:lpstr>How Others Read to Learn</vt:lpstr>
      <vt:lpstr>What Weak Readers Do When They Begin to Read</vt:lpstr>
      <vt:lpstr>What Strong Readers Do When They Begin to Read</vt:lpstr>
      <vt:lpstr>What Weak Readers Do While Reading</vt:lpstr>
      <vt:lpstr>What The Strong Readers Do While Reading</vt:lpstr>
      <vt:lpstr>What Weak Readers Do After Reading</vt:lpstr>
      <vt:lpstr>What Strong Readers Do After Reading</vt:lpstr>
      <vt:lpstr>Applying What We Learned About Readers</vt:lpstr>
      <vt:lpstr>Strategy: Skim First</vt:lpstr>
      <vt:lpstr>What The Skim First Strategy Does For You</vt:lpstr>
      <vt:lpstr>Strategy: Read the Beginning and the End</vt:lpstr>
      <vt:lpstr>Strategy: Mapping</vt:lpstr>
      <vt:lpstr>What The Mapping Strategy Does For You</vt:lpstr>
      <vt:lpstr>Strategy: Awareness of Text Structure</vt:lpstr>
      <vt:lpstr>What The Text Structure Strategy Does For You</vt:lpstr>
      <vt:lpstr>Strategy: Chunking Information</vt:lpstr>
      <vt:lpstr>What The Chunking Strategy Does For You</vt:lpstr>
      <vt:lpstr>Strategy: Focus on Meaningful Segments</vt:lpstr>
      <vt:lpstr>Strategy: Focus on Meaningful Segments</vt:lpstr>
      <vt:lpstr>What Focusing on Meaningful Segments Does For You</vt:lpstr>
      <vt:lpstr>Strategy: Watching Your Reading Speed</vt:lpstr>
      <vt:lpstr>What Watching Your Speed Does For You</vt:lpstr>
      <vt:lpstr>Strategy: Develop Your Attention Span</vt:lpstr>
      <vt:lpstr>What Developing Your Attention Span Does For You</vt:lpstr>
      <vt:lpstr>Strategy: Know How to Highlight</vt:lpstr>
      <vt:lpstr>What Knowing How to Highlight Does For You</vt:lpstr>
      <vt:lpstr> Strategy: Avoid the Foresight Bias</vt:lpstr>
      <vt:lpstr> What Knowing About The Foresight Bias Does For You</vt:lpstr>
      <vt:lpstr>Tips for Remembering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Remembering What You Read</dc:title>
  <dc:creator>Dell</dc:creator>
  <cp:lastModifiedBy>Dell</cp:lastModifiedBy>
  <cp:revision>83</cp:revision>
  <dcterms:created xsi:type="dcterms:W3CDTF">2013-07-01T18:10:52Z</dcterms:created>
  <dcterms:modified xsi:type="dcterms:W3CDTF">2013-07-04T04:04:29Z</dcterms:modified>
</cp:coreProperties>
</file>