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9" r:id="rId4"/>
    <p:sldId id="270" r:id="rId5"/>
    <p:sldId id="271" r:id="rId6"/>
    <p:sldId id="260" r:id="rId7"/>
    <p:sldId id="272" r:id="rId8"/>
    <p:sldId id="274" r:id="rId9"/>
    <p:sldId id="273" r:id="rId10"/>
    <p:sldId id="276" r:id="rId11"/>
    <p:sldId id="278" r:id="rId12"/>
    <p:sldId id="277" r:id="rId13"/>
    <p:sldId id="275" r:id="rId14"/>
    <p:sldId id="258" r:id="rId15"/>
    <p:sldId id="259" r:id="rId16"/>
    <p:sldId id="261" r:id="rId17"/>
    <p:sldId id="262" r:id="rId18"/>
    <p:sldId id="263" r:id="rId19"/>
    <p:sldId id="264" r:id="rId20"/>
    <p:sldId id="265" r:id="rId21"/>
    <p:sldId id="266" r:id="rId22"/>
    <p:sldId id="267" r:id="rId23"/>
    <p:sldId id="26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7C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20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8930F34-3478-4C46-A35E-721FC685C6CE}" type="datetimeFigureOut">
              <a:rPr lang="en-US" smtClean="0"/>
              <a:pPr/>
              <a:t>11/10/2012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A2CA7B39-A446-49C2-AB4C-60AD16CF4BE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8930F34-3478-4C46-A35E-721FC685C6CE}" type="datetimeFigureOut">
              <a:rPr lang="en-US" smtClean="0"/>
              <a:pPr/>
              <a:t>11/10/2012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CA7B39-A446-49C2-AB4C-60AD16CF4BE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8930F34-3478-4C46-A35E-721FC685C6CE}" type="datetimeFigureOut">
              <a:rPr lang="en-US" smtClean="0"/>
              <a:pPr/>
              <a:t>11/10/2012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CA7B39-A446-49C2-AB4C-60AD16CF4BE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8930F34-3478-4C46-A35E-721FC685C6CE}" type="datetimeFigureOut">
              <a:rPr lang="en-US" smtClean="0"/>
              <a:pPr/>
              <a:t>11/10/2012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CA7B39-A446-49C2-AB4C-60AD16CF4BE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8930F34-3478-4C46-A35E-721FC685C6CE}" type="datetimeFigureOut">
              <a:rPr lang="en-US" smtClean="0"/>
              <a:pPr/>
              <a:t>11/10/2012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CA7B39-A446-49C2-AB4C-60AD16CF4BE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8930F34-3478-4C46-A35E-721FC685C6CE}" type="datetimeFigureOut">
              <a:rPr lang="en-US" smtClean="0"/>
              <a:pPr/>
              <a:t>11/10/2012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CA7B39-A446-49C2-AB4C-60AD16CF4BE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8930F34-3478-4C46-A35E-721FC685C6CE}" type="datetimeFigureOut">
              <a:rPr lang="en-US" smtClean="0"/>
              <a:pPr/>
              <a:t>11/10/2012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CA7B39-A446-49C2-AB4C-60AD16CF4BE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8930F34-3478-4C46-A35E-721FC685C6CE}" type="datetimeFigureOut">
              <a:rPr lang="en-US" smtClean="0"/>
              <a:pPr/>
              <a:t>11/10/2012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CA7B39-A446-49C2-AB4C-60AD16CF4BE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930F34-3478-4C46-A35E-721FC685C6CE}" type="datetimeFigureOut">
              <a:rPr lang="en-US" smtClean="0"/>
              <a:pPr/>
              <a:t>11/10/2012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CA7B39-A446-49C2-AB4C-60AD16CF4BE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8930F34-3478-4C46-A35E-721FC685C6CE}" type="datetimeFigureOut">
              <a:rPr lang="en-US" smtClean="0"/>
              <a:pPr/>
              <a:t>11/10/2012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CA7B39-A446-49C2-AB4C-60AD16CF4BE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8930F34-3478-4C46-A35E-721FC685C6CE}" type="datetimeFigureOut">
              <a:rPr lang="en-US" smtClean="0"/>
              <a:pPr/>
              <a:t>11/10/2012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A2CA7B39-A446-49C2-AB4C-60AD16CF4BE9}"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8930F34-3478-4C46-A35E-721FC685C6CE}" type="datetimeFigureOut">
              <a:rPr lang="en-US" smtClean="0"/>
              <a:pPr/>
              <a:t>11/10/2012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2CA7B39-A446-49C2-AB4C-60AD16CF4BE9}"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www.studygs.net/schedul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10.wmf"/><Relationship Id="rId4" Type="http://schemas.openxmlformats.org/officeDocument/2006/relationships/image" Target="../media/image9.jpe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wmf"/><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solidFill>
                  <a:srgbClr val="FFC000"/>
                </a:solidFill>
              </a:rPr>
              <a:t>Time Management</a:t>
            </a:r>
            <a:endParaRPr lang="en-US" dirty="0">
              <a:solidFill>
                <a:srgbClr val="FFC000"/>
              </a:solidFill>
            </a:endParaRPr>
          </a:p>
        </p:txBody>
      </p:sp>
      <p:sp>
        <p:nvSpPr>
          <p:cNvPr id="3" name="Subtitle 2"/>
          <p:cNvSpPr>
            <a:spLocks noGrp="1"/>
          </p:cNvSpPr>
          <p:nvPr>
            <p:ph type="subTitle" idx="1"/>
          </p:nvPr>
        </p:nvSpPr>
        <p:spPr/>
        <p:txBody>
          <a:bodyPr/>
          <a:lstStyle/>
          <a:p>
            <a:pPr algn="ctr"/>
            <a:r>
              <a:rPr lang="en-US" dirty="0" smtClean="0"/>
              <a:t>Improve your academic performance by managing your time effectively.</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a:bodyPr>
          <a:lstStyle/>
          <a:p>
            <a:pPr algn="ctr"/>
            <a:r>
              <a:rPr lang="en-US" dirty="0" smtClean="0"/>
              <a:t>Avoiding External Distractions</a:t>
            </a:r>
            <a:endParaRPr lang="en-US" dirty="0"/>
          </a:p>
        </p:txBody>
      </p:sp>
      <p:sp>
        <p:nvSpPr>
          <p:cNvPr id="3" name="Content Placeholder 2"/>
          <p:cNvSpPr>
            <a:spLocks noGrp="1"/>
          </p:cNvSpPr>
          <p:nvPr>
            <p:ph idx="1"/>
          </p:nvPr>
        </p:nvSpPr>
        <p:spPr>
          <a:xfrm>
            <a:off x="228600" y="1752600"/>
            <a:ext cx="8458200" cy="4572000"/>
          </a:xfrm>
        </p:spPr>
        <p:txBody>
          <a:bodyPr>
            <a:normAutofit/>
          </a:bodyPr>
          <a:lstStyle/>
          <a:p>
            <a:pPr indent="0">
              <a:buClr>
                <a:schemeClr val="tx2">
                  <a:lumMod val="50000"/>
                </a:schemeClr>
              </a:buClr>
              <a:buNone/>
            </a:pPr>
            <a:r>
              <a:rPr lang="en-US" sz="2000" dirty="0" smtClean="0">
                <a:latin typeface="Berlin Sans FB" pitchFamily="34" charset="0"/>
              </a:rPr>
              <a:t>Distractions are everywhere, outside and inside us.</a:t>
            </a:r>
          </a:p>
          <a:p>
            <a:pPr indent="0">
              <a:buClr>
                <a:schemeClr val="tx2">
                  <a:lumMod val="50000"/>
                </a:schemeClr>
              </a:buClr>
              <a:buNone/>
            </a:pPr>
            <a:endParaRPr lang="en-US" sz="2000" dirty="0" smtClean="0">
              <a:latin typeface="Berlin Sans FB" pitchFamily="34" charset="0"/>
            </a:endParaRPr>
          </a:p>
          <a:p>
            <a:pPr indent="0">
              <a:buClr>
                <a:schemeClr val="tx2">
                  <a:lumMod val="50000"/>
                </a:schemeClr>
              </a:buClr>
              <a:buNone/>
            </a:pPr>
            <a:r>
              <a:rPr lang="en-US" sz="2000" dirty="0" smtClean="0">
                <a:solidFill>
                  <a:srgbClr val="0070C0"/>
                </a:solidFill>
                <a:latin typeface="Berlin Sans FB" pitchFamily="34" charset="0"/>
              </a:rPr>
              <a:t>External distractions:  </a:t>
            </a:r>
            <a:r>
              <a:rPr lang="en-US" sz="2000" dirty="0" smtClean="0">
                <a:latin typeface="Berlin Sans FB" pitchFamily="34" charset="0"/>
              </a:rPr>
              <a:t>The place, the time, and the method of studying can keep us from doing our work.  Here are some ideas you may want to try:</a:t>
            </a:r>
            <a:endParaRPr lang="en-US" sz="2000" dirty="0">
              <a:latin typeface="Berlin Sans FB" pitchFamily="34" charset="0"/>
            </a:endParaRPr>
          </a:p>
          <a:p>
            <a:pPr marL="617220" indent="-342900">
              <a:buClr>
                <a:schemeClr val="tx2">
                  <a:lumMod val="50000"/>
                </a:schemeClr>
              </a:buClr>
              <a:buFont typeface="Arial" pitchFamily="34" charset="0"/>
              <a:buChar char="•"/>
            </a:pPr>
            <a:r>
              <a:rPr lang="en-US" sz="2000" dirty="0" smtClean="0">
                <a:latin typeface="Berlin Sans FB" pitchFamily="34" charset="0"/>
              </a:rPr>
              <a:t>Place:  Find a place with few distractions, like a library.</a:t>
            </a:r>
          </a:p>
          <a:p>
            <a:pPr marL="617220" indent="-342900">
              <a:buClr>
                <a:schemeClr val="tx2">
                  <a:lumMod val="50000"/>
                </a:schemeClr>
              </a:buClr>
              <a:buFont typeface="Arial" pitchFamily="34" charset="0"/>
              <a:buChar char="•"/>
            </a:pPr>
            <a:r>
              <a:rPr lang="en-US" sz="2000" dirty="0" smtClean="0">
                <a:latin typeface="Berlin Sans FB" pitchFamily="34" charset="0"/>
              </a:rPr>
              <a:t>Time:  Work when there’s no one around to distract you.  Also plan to work when you are not too tired or sleepy.</a:t>
            </a:r>
          </a:p>
          <a:p>
            <a:pPr marL="617220" indent="-342900">
              <a:buClr>
                <a:schemeClr val="tx2">
                  <a:lumMod val="50000"/>
                </a:schemeClr>
              </a:buClr>
              <a:buFont typeface="Arial" pitchFamily="34" charset="0"/>
              <a:buChar char="•"/>
            </a:pPr>
            <a:r>
              <a:rPr lang="en-US" sz="2000" dirty="0" smtClean="0">
                <a:latin typeface="Berlin Sans FB" pitchFamily="34" charset="0"/>
              </a:rPr>
              <a:t>Method:  Avoid studying in groups if you tend to chat too much instead of work.  Work on only one thing at a time instead of doing two or more things simultaneously.  Take notes as you study to stay focus and keep your mind from wandering.</a:t>
            </a:r>
          </a:p>
        </p:txBody>
      </p:sp>
    </p:spTree>
    <p:extLst>
      <p:ext uri="{BB962C8B-B14F-4D97-AF65-F5344CB8AC3E}">
        <p14:creationId xmlns:p14="http://schemas.microsoft.com/office/powerpoint/2010/main" val="19645378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a:bodyPr>
          <a:lstStyle/>
          <a:p>
            <a:pPr algn="ctr"/>
            <a:r>
              <a:rPr lang="en-US" dirty="0" smtClean="0"/>
              <a:t>Avoiding Internal Distractions</a:t>
            </a:r>
            <a:endParaRPr lang="en-US" dirty="0"/>
          </a:p>
        </p:txBody>
      </p:sp>
      <p:sp>
        <p:nvSpPr>
          <p:cNvPr id="3" name="Content Placeholder 2"/>
          <p:cNvSpPr>
            <a:spLocks noGrp="1"/>
          </p:cNvSpPr>
          <p:nvPr>
            <p:ph idx="1"/>
          </p:nvPr>
        </p:nvSpPr>
        <p:spPr>
          <a:xfrm>
            <a:off x="228600" y="1752600"/>
            <a:ext cx="8458200" cy="4572000"/>
          </a:xfrm>
        </p:spPr>
        <p:txBody>
          <a:bodyPr>
            <a:normAutofit lnSpcReduction="10000"/>
          </a:bodyPr>
          <a:lstStyle/>
          <a:p>
            <a:pPr indent="0">
              <a:buClr>
                <a:schemeClr val="tx2">
                  <a:lumMod val="50000"/>
                </a:schemeClr>
              </a:buClr>
              <a:buNone/>
            </a:pPr>
            <a:r>
              <a:rPr lang="en-US" sz="2000" dirty="0" smtClean="0">
                <a:latin typeface="Berlin Sans FB" pitchFamily="34" charset="0"/>
              </a:rPr>
              <a:t>Some distractions come from within.  When your mind wanders, you lose concentration.  When you are worried about something, you also veer off course.</a:t>
            </a:r>
          </a:p>
          <a:p>
            <a:pPr indent="0">
              <a:buClr>
                <a:schemeClr val="tx2">
                  <a:lumMod val="50000"/>
                </a:schemeClr>
              </a:buClr>
              <a:buNone/>
            </a:pPr>
            <a:endParaRPr lang="en-US" sz="2000" dirty="0" smtClean="0">
              <a:latin typeface="Berlin Sans FB" pitchFamily="34" charset="0"/>
            </a:endParaRPr>
          </a:p>
          <a:p>
            <a:pPr indent="0">
              <a:buClr>
                <a:schemeClr val="tx2">
                  <a:lumMod val="50000"/>
                </a:schemeClr>
              </a:buClr>
              <a:buNone/>
            </a:pPr>
            <a:r>
              <a:rPr lang="en-US" sz="2000" dirty="0">
                <a:solidFill>
                  <a:srgbClr val="0070C0"/>
                </a:solidFill>
                <a:latin typeface="Berlin Sans FB" pitchFamily="34" charset="0"/>
              </a:rPr>
              <a:t>D</a:t>
            </a:r>
            <a:r>
              <a:rPr lang="en-US" sz="2000" dirty="0" smtClean="0">
                <a:solidFill>
                  <a:srgbClr val="0070C0"/>
                </a:solidFill>
                <a:latin typeface="Berlin Sans FB" pitchFamily="34" charset="0"/>
              </a:rPr>
              <a:t>istractions caused by your mind wandering:</a:t>
            </a:r>
            <a:r>
              <a:rPr lang="en-US" sz="2000" dirty="0" smtClean="0">
                <a:latin typeface="Berlin Sans FB" pitchFamily="34" charset="0"/>
              </a:rPr>
              <a:t> Here are some ideas you may want to try:</a:t>
            </a:r>
          </a:p>
          <a:p>
            <a:pPr marL="617220" indent="-342900">
              <a:buClr>
                <a:schemeClr val="tx2">
                  <a:lumMod val="50000"/>
                </a:schemeClr>
              </a:buClr>
              <a:buFont typeface="Arial" pitchFamily="34" charset="0"/>
              <a:buChar char="•"/>
            </a:pPr>
            <a:r>
              <a:rPr lang="en-US" sz="2000" dirty="0" smtClean="0">
                <a:latin typeface="Berlin Sans FB" pitchFamily="34" charset="0"/>
              </a:rPr>
              <a:t>Find ways to focus, like taking notes while reading, or underlining.</a:t>
            </a:r>
          </a:p>
          <a:p>
            <a:pPr marL="617220" indent="-342900">
              <a:buClr>
                <a:schemeClr val="tx2">
                  <a:lumMod val="50000"/>
                </a:schemeClr>
              </a:buClr>
              <a:buFont typeface="Arial" pitchFamily="34" charset="0"/>
              <a:buChar char="•"/>
            </a:pPr>
            <a:r>
              <a:rPr lang="en-US" sz="2000" dirty="0" smtClean="0">
                <a:latin typeface="Berlin Sans FB" pitchFamily="34" charset="0"/>
              </a:rPr>
              <a:t>Study in the same place at the same time to build a habit.  Your mind will get used to  this and will switch into study mode faster.</a:t>
            </a:r>
          </a:p>
          <a:p>
            <a:pPr marL="617220" indent="-342900">
              <a:buClr>
                <a:schemeClr val="tx2">
                  <a:lumMod val="50000"/>
                </a:schemeClr>
              </a:buClr>
              <a:buFont typeface="Arial" pitchFamily="34" charset="0"/>
              <a:buChar char="•"/>
            </a:pPr>
            <a:r>
              <a:rPr lang="en-US" sz="2000" dirty="0" smtClean="0">
                <a:latin typeface="Berlin Sans FB" pitchFamily="34" charset="0"/>
              </a:rPr>
              <a:t>Develop your ability to concentrate.  Be aware of what is distracting you.  Write it down and decide to deal with it later.  When you do this, you give the thought the attention it is asking for, but you are also managing it, so it does not bother you when you are trying to do something else.</a:t>
            </a:r>
            <a:endParaRPr lang="en-US" sz="2000" dirty="0">
              <a:latin typeface="Berlin Sans FB" pitchFamily="34" charset="0"/>
            </a:endParaRPr>
          </a:p>
        </p:txBody>
      </p:sp>
    </p:spTree>
    <p:extLst>
      <p:ext uri="{BB962C8B-B14F-4D97-AF65-F5344CB8AC3E}">
        <p14:creationId xmlns:p14="http://schemas.microsoft.com/office/powerpoint/2010/main" val="7485571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a:bodyPr>
          <a:lstStyle/>
          <a:p>
            <a:pPr algn="ctr"/>
            <a:r>
              <a:rPr lang="en-US" dirty="0" smtClean="0"/>
              <a:t>More on Internal Distractions</a:t>
            </a:r>
            <a:endParaRPr lang="en-US" dirty="0"/>
          </a:p>
        </p:txBody>
      </p:sp>
      <p:sp>
        <p:nvSpPr>
          <p:cNvPr id="3" name="Content Placeholder 2"/>
          <p:cNvSpPr>
            <a:spLocks noGrp="1"/>
          </p:cNvSpPr>
          <p:nvPr>
            <p:ph idx="1"/>
          </p:nvPr>
        </p:nvSpPr>
        <p:spPr>
          <a:xfrm>
            <a:off x="228600" y="1752600"/>
            <a:ext cx="8458200" cy="4572000"/>
          </a:xfrm>
        </p:spPr>
        <p:txBody>
          <a:bodyPr>
            <a:normAutofit/>
          </a:bodyPr>
          <a:lstStyle/>
          <a:p>
            <a:pPr indent="0">
              <a:buClr>
                <a:schemeClr val="tx2">
                  <a:lumMod val="50000"/>
                </a:schemeClr>
              </a:buClr>
              <a:buNone/>
            </a:pPr>
            <a:r>
              <a:rPr lang="en-US" sz="2000" dirty="0" smtClean="0">
                <a:latin typeface="Berlin Sans FB" pitchFamily="34" charset="0"/>
              </a:rPr>
              <a:t>If you are distracted because you are worrying about health, social, or financial issues, you can also find strategies to help you concentrate.</a:t>
            </a:r>
          </a:p>
          <a:p>
            <a:pPr indent="0">
              <a:buClr>
                <a:schemeClr val="tx2">
                  <a:lumMod val="50000"/>
                </a:schemeClr>
              </a:buClr>
              <a:buNone/>
            </a:pPr>
            <a:endParaRPr lang="en-US" sz="2000" dirty="0" smtClean="0">
              <a:latin typeface="Berlin Sans FB" pitchFamily="34" charset="0"/>
            </a:endParaRPr>
          </a:p>
          <a:p>
            <a:pPr indent="0">
              <a:buClr>
                <a:schemeClr val="tx2">
                  <a:lumMod val="50000"/>
                </a:schemeClr>
              </a:buClr>
              <a:buNone/>
            </a:pPr>
            <a:r>
              <a:rPr lang="en-US" sz="2000" dirty="0">
                <a:solidFill>
                  <a:srgbClr val="0070C0"/>
                </a:solidFill>
                <a:latin typeface="Berlin Sans FB" pitchFamily="34" charset="0"/>
              </a:rPr>
              <a:t>D</a:t>
            </a:r>
            <a:r>
              <a:rPr lang="en-US" sz="2000" dirty="0" smtClean="0">
                <a:solidFill>
                  <a:srgbClr val="0070C0"/>
                </a:solidFill>
                <a:latin typeface="Berlin Sans FB" pitchFamily="34" charset="0"/>
              </a:rPr>
              <a:t>istractions caused by worrying:</a:t>
            </a:r>
            <a:r>
              <a:rPr lang="en-US" sz="2000" dirty="0" smtClean="0">
                <a:latin typeface="Berlin Sans FB" pitchFamily="34" charset="0"/>
              </a:rPr>
              <a:t> Here are some ideas you may want to try:</a:t>
            </a:r>
          </a:p>
          <a:p>
            <a:pPr marL="617220" indent="-342900">
              <a:buClr>
                <a:schemeClr val="tx2">
                  <a:lumMod val="50000"/>
                </a:schemeClr>
              </a:buClr>
              <a:buFont typeface="Arial" pitchFamily="34" charset="0"/>
              <a:buChar char="•"/>
            </a:pPr>
            <a:r>
              <a:rPr lang="en-US" sz="1800" dirty="0" smtClean="0">
                <a:latin typeface="Berlin Sans FB" pitchFamily="34" charset="0"/>
              </a:rPr>
              <a:t>Try to set aside time to deal with the issue.  Knowing that you will address the issue later will let you concentrate on studying now.</a:t>
            </a:r>
          </a:p>
          <a:p>
            <a:pPr marL="617220" indent="-342900">
              <a:buClr>
                <a:schemeClr val="tx2">
                  <a:lumMod val="50000"/>
                </a:schemeClr>
              </a:buClr>
              <a:buFont typeface="Arial" pitchFamily="34" charset="0"/>
              <a:buChar char="•"/>
            </a:pPr>
            <a:r>
              <a:rPr lang="en-US" sz="1800" dirty="0" smtClean="0">
                <a:latin typeface="Berlin Sans FB" pitchFamily="34" charset="0"/>
              </a:rPr>
              <a:t>Avoid obsessing about things over and over.  For example, replaying an argument you had with someone over and over in your head only intensifies your distress.  If this is happening to you, talk it out with someone you trust.  It will help you vent while giving you another perspective from your friend’s feedback.</a:t>
            </a:r>
          </a:p>
          <a:p>
            <a:pPr marL="617220" indent="-342900">
              <a:buClr>
                <a:schemeClr val="tx2">
                  <a:lumMod val="50000"/>
                </a:schemeClr>
              </a:buClr>
              <a:buFont typeface="Arial" pitchFamily="34" charset="0"/>
              <a:buChar char="•"/>
            </a:pPr>
            <a:r>
              <a:rPr lang="en-US" sz="1800" dirty="0" smtClean="0">
                <a:latin typeface="Berlin Sans FB" pitchFamily="34" charset="0"/>
              </a:rPr>
              <a:t>If you worry about not doing well in tests, try to </a:t>
            </a:r>
            <a:r>
              <a:rPr lang="en-US" sz="1800" dirty="0" err="1" smtClean="0">
                <a:latin typeface="Berlin Sans FB" pitchFamily="34" charset="0"/>
              </a:rPr>
              <a:t>overprepare</a:t>
            </a:r>
            <a:r>
              <a:rPr lang="en-US" sz="1800" dirty="0" smtClean="0">
                <a:latin typeface="Berlin Sans FB" pitchFamily="34" charset="0"/>
              </a:rPr>
              <a:t>.  The more confident you are about the material, the less you will worry.</a:t>
            </a:r>
          </a:p>
          <a:p>
            <a:pPr marL="617220" indent="-342900">
              <a:buClr>
                <a:schemeClr val="tx2">
                  <a:lumMod val="50000"/>
                </a:schemeClr>
              </a:buClr>
              <a:buFont typeface="Arial" pitchFamily="34" charset="0"/>
              <a:buChar char="•"/>
            </a:pPr>
            <a:r>
              <a:rPr lang="en-US" sz="1800" dirty="0" smtClean="0">
                <a:latin typeface="Berlin Sans FB" pitchFamily="34" charset="0"/>
              </a:rPr>
              <a:t>Seek help.  Talk to one of the counselors.</a:t>
            </a:r>
          </a:p>
          <a:p>
            <a:pPr marL="617220" indent="-342900">
              <a:buClr>
                <a:schemeClr val="tx2">
                  <a:lumMod val="50000"/>
                </a:schemeClr>
              </a:buClr>
              <a:buFont typeface="Arial" pitchFamily="34" charset="0"/>
              <a:buChar char="•"/>
            </a:pPr>
            <a:endParaRPr lang="en-US" sz="2000" dirty="0">
              <a:latin typeface="Berlin Sans FB" pitchFamily="34" charset="0"/>
            </a:endParaRPr>
          </a:p>
        </p:txBody>
      </p:sp>
    </p:spTree>
    <p:extLst>
      <p:ext uri="{BB962C8B-B14F-4D97-AF65-F5344CB8AC3E}">
        <p14:creationId xmlns:p14="http://schemas.microsoft.com/office/powerpoint/2010/main" val="38256541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a:bodyPr>
          <a:lstStyle/>
          <a:p>
            <a:pPr algn="ctr"/>
            <a:r>
              <a:rPr lang="en-US" dirty="0" smtClean="0"/>
              <a:t>Dealing With Procrastination</a:t>
            </a:r>
            <a:endParaRPr lang="en-US" dirty="0"/>
          </a:p>
        </p:txBody>
      </p:sp>
      <p:sp>
        <p:nvSpPr>
          <p:cNvPr id="3" name="Content Placeholder 2"/>
          <p:cNvSpPr>
            <a:spLocks noGrp="1"/>
          </p:cNvSpPr>
          <p:nvPr>
            <p:ph idx="1"/>
          </p:nvPr>
        </p:nvSpPr>
        <p:spPr>
          <a:xfrm>
            <a:off x="228600" y="1752600"/>
            <a:ext cx="8458200" cy="1828800"/>
          </a:xfrm>
        </p:spPr>
        <p:txBody>
          <a:bodyPr>
            <a:normAutofit/>
          </a:bodyPr>
          <a:lstStyle/>
          <a:p>
            <a:pPr indent="0">
              <a:buClr>
                <a:schemeClr val="tx2">
                  <a:lumMod val="50000"/>
                </a:schemeClr>
              </a:buClr>
              <a:buNone/>
            </a:pPr>
            <a:r>
              <a:rPr lang="en-US" sz="2000" dirty="0" smtClean="0">
                <a:latin typeface="Berlin Sans FB" pitchFamily="34" charset="0"/>
              </a:rPr>
              <a:t>Procrastination </a:t>
            </a:r>
            <a:r>
              <a:rPr lang="en-US" sz="2000" dirty="0" smtClean="0">
                <a:latin typeface="Berlin Sans FB" pitchFamily="34" charset="0"/>
              </a:rPr>
              <a:t>is a natural tendency to avoid doing something we don’t particularly like.  Waiting to do something we don’t like is like making it go away, at least for a while.  The problem is that when we finally get to it is when we don’t have a choice: at the last possible moment.  This not only causes stress –which can’t be good--, but also leads to poor quality work</a:t>
            </a:r>
            <a:r>
              <a:rPr lang="en-US" sz="2000" dirty="0" smtClean="0">
                <a:latin typeface="Berlin Sans FB" pitchFamily="34" charset="0"/>
              </a:rPr>
              <a:t>.</a:t>
            </a:r>
            <a:endParaRPr lang="en-US" sz="2400" dirty="0">
              <a:latin typeface="Berlin Sans FB" pitchFamily="34" charset="0"/>
            </a:endParaRPr>
          </a:p>
          <a:p>
            <a:pPr indent="0">
              <a:buClr>
                <a:schemeClr val="tx2">
                  <a:lumMod val="50000"/>
                </a:schemeClr>
              </a:buClr>
              <a:buNone/>
            </a:pPr>
            <a:endParaRPr lang="en-US" sz="2000" dirty="0">
              <a:latin typeface="Berlin Sans FB"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143777918"/>
              </p:ext>
            </p:extLst>
          </p:nvPr>
        </p:nvGraphicFramePr>
        <p:xfrm>
          <a:off x="609600" y="3810000"/>
          <a:ext cx="7696200" cy="2590800"/>
        </p:xfrm>
        <a:graphic>
          <a:graphicData uri="http://schemas.openxmlformats.org/drawingml/2006/table">
            <a:tbl>
              <a:tblPr firstRow="1" bandRow="1">
                <a:tableStyleId>{5C22544A-7EE6-4342-B048-85BDC9FD1C3A}</a:tableStyleId>
              </a:tblPr>
              <a:tblGrid>
                <a:gridCol w="3657600"/>
                <a:gridCol w="4038600"/>
              </a:tblGrid>
              <a:tr h="370840">
                <a:tc>
                  <a:txBody>
                    <a:bodyPr/>
                    <a:lstStyle/>
                    <a:p>
                      <a:pPr algn="ctr"/>
                      <a:r>
                        <a:rPr lang="en-US" b="0" dirty="0" smtClean="0">
                          <a:latin typeface="Berlin Sans FB" pitchFamily="34" charset="0"/>
                        </a:rPr>
                        <a:t>Benefits of Procrastination</a:t>
                      </a:r>
                      <a:endParaRPr lang="en-US" b="0" dirty="0">
                        <a:latin typeface="Berlin Sans FB" pitchFamily="34" charset="0"/>
                      </a:endParaRPr>
                    </a:p>
                  </a:txBody>
                  <a:tcPr/>
                </a:tc>
                <a:tc>
                  <a:txBody>
                    <a:bodyPr/>
                    <a:lstStyle/>
                    <a:p>
                      <a:pPr algn="ctr"/>
                      <a:r>
                        <a:rPr lang="en-US" b="0" dirty="0" smtClean="0">
                          <a:latin typeface="Berlin Sans FB" pitchFamily="34" charset="0"/>
                        </a:rPr>
                        <a:t>Negatives of Procrastination</a:t>
                      </a:r>
                      <a:endParaRPr lang="en-US" b="0" dirty="0">
                        <a:latin typeface="Berlin Sans FB" pitchFamily="34" charset="0"/>
                      </a:endParaRPr>
                    </a:p>
                  </a:txBody>
                  <a:tcPr/>
                </a:tc>
              </a:tr>
              <a:tr h="2219960">
                <a:tc>
                  <a:txBody>
                    <a:bodyPr/>
                    <a:lstStyle/>
                    <a:p>
                      <a:pPr marL="285750" indent="-285750">
                        <a:buFont typeface="Arial" pitchFamily="34" charset="0"/>
                        <a:buChar char="•"/>
                      </a:pPr>
                      <a:r>
                        <a:rPr lang="en-US" sz="1400" dirty="0" smtClean="0">
                          <a:latin typeface="Berlin Sans FB" pitchFamily="34" charset="0"/>
                        </a:rPr>
                        <a:t>Makes the issue go away</a:t>
                      </a:r>
                      <a:r>
                        <a:rPr lang="en-US" sz="1400" baseline="0" dirty="0" smtClean="0">
                          <a:latin typeface="Berlin Sans FB" pitchFamily="34" charset="0"/>
                        </a:rPr>
                        <a:t> for now.  It feels as if the problem has been resolved.</a:t>
                      </a:r>
                    </a:p>
                    <a:p>
                      <a:pPr marL="285750" indent="-285750">
                        <a:buFont typeface="Arial" pitchFamily="34" charset="0"/>
                        <a:buChar char="•"/>
                      </a:pPr>
                      <a:r>
                        <a:rPr lang="en-US" sz="1400" baseline="0" dirty="0" smtClean="0">
                          <a:latin typeface="Berlin Sans FB" pitchFamily="34" charset="0"/>
                        </a:rPr>
                        <a:t>There is an immediate decrease of anxiety.  Procrastinating allows us to relax.  Anxiety is reduced when we postpone something we don’t want to do, so we feel better.</a:t>
                      </a:r>
                      <a:endParaRPr lang="en-US" sz="1400" dirty="0">
                        <a:latin typeface="Berlin Sans FB" pitchFamily="34" charset="0"/>
                      </a:endParaRPr>
                    </a:p>
                  </a:txBody>
                  <a:tcPr/>
                </a:tc>
                <a:tc>
                  <a:txBody>
                    <a:bodyPr/>
                    <a:lstStyle/>
                    <a:p>
                      <a:pPr marL="285750" indent="-285750">
                        <a:buFont typeface="Arial" pitchFamily="34" charset="0"/>
                        <a:buChar char="•"/>
                      </a:pPr>
                      <a:r>
                        <a:rPr lang="en-US" sz="1400" dirty="0" smtClean="0">
                          <a:latin typeface="Berlin Sans FB" pitchFamily="34" charset="0"/>
                        </a:rPr>
                        <a:t>When we finally deal with the issue, it’s at the last moment, so we are</a:t>
                      </a:r>
                      <a:r>
                        <a:rPr lang="en-US" sz="1400" baseline="0" dirty="0" smtClean="0">
                          <a:latin typeface="Berlin Sans FB" pitchFamily="34" charset="0"/>
                        </a:rPr>
                        <a:t> in a hurry to get it done.</a:t>
                      </a:r>
                    </a:p>
                    <a:p>
                      <a:pPr marL="285750" indent="-285750">
                        <a:buFont typeface="Arial" pitchFamily="34" charset="0"/>
                        <a:buChar char="•"/>
                      </a:pPr>
                      <a:r>
                        <a:rPr lang="en-US" sz="1400" baseline="0" dirty="0" smtClean="0">
                          <a:latin typeface="Berlin Sans FB" pitchFamily="34" charset="0"/>
                        </a:rPr>
                        <a:t>The compound effect of dealing with something we don’t want to do and doing it with little time increases our anxiety.  As a result of this negative experience, you may avoid things more in the future, increasing your tendency to </a:t>
                      </a:r>
                      <a:r>
                        <a:rPr lang="en-US" sz="1400" baseline="0" smtClean="0">
                          <a:latin typeface="Berlin Sans FB" pitchFamily="34" charset="0"/>
                        </a:rPr>
                        <a:t>procrastinate the next </a:t>
                      </a:r>
                      <a:r>
                        <a:rPr lang="en-US" sz="1400" baseline="0" dirty="0" smtClean="0">
                          <a:latin typeface="Berlin Sans FB" pitchFamily="34" charset="0"/>
                        </a:rPr>
                        <a:t>time.  The procrastination cycle feeds on itself.</a:t>
                      </a:r>
                    </a:p>
                  </a:txBody>
                  <a:tcPr/>
                </a:tc>
              </a:tr>
            </a:tbl>
          </a:graphicData>
        </a:graphic>
      </p:graphicFrame>
    </p:spTree>
    <p:extLst>
      <p:ext uri="{BB962C8B-B14F-4D97-AF65-F5344CB8AC3E}">
        <p14:creationId xmlns:p14="http://schemas.microsoft.com/office/powerpoint/2010/main" val="42671669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Time-Use Chart </a:t>
            </a:r>
            <a:br>
              <a:rPr lang="en-US" dirty="0" smtClean="0"/>
            </a:br>
            <a:r>
              <a:rPr lang="en-US" sz="1800" dirty="0" smtClean="0"/>
              <a:t>Where do you spend your time?</a:t>
            </a:r>
            <a:endParaRPr lang="en-US" dirty="0"/>
          </a:p>
        </p:txBody>
      </p:sp>
      <p:pic>
        <p:nvPicPr>
          <p:cNvPr id="4" name="Content Placeholder 3" descr="Time-Use.JPG"/>
          <p:cNvPicPr>
            <a:picLocks noGrp="1" noChangeAspect="1"/>
          </p:cNvPicPr>
          <p:nvPr>
            <p:ph idx="1"/>
          </p:nvPr>
        </p:nvPicPr>
        <p:blipFill>
          <a:blip r:embed="rId2" cstate="print"/>
          <a:stretch>
            <a:fillRect/>
          </a:stretch>
        </p:blipFill>
        <p:spPr>
          <a:xfrm>
            <a:off x="1729443" y="1935163"/>
            <a:ext cx="5685114" cy="4389437"/>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Time-Use Website</a:t>
            </a:r>
            <a:r>
              <a:rPr lang="en-US" smtClean="0"/>
              <a:t/>
            </a:r>
            <a:br>
              <a:rPr lang="en-US" smtClean="0"/>
            </a:br>
            <a:r>
              <a:rPr lang="en-US" sz="3600" smtClean="0">
                <a:hlinkClick r:id="rId2"/>
              </a:rPr>
              <a:t>http://www.studygs.net/schedule</a:t>
            </a:r>
            <a:endParaRPr lang="en-US" sz="3600" dirty="0"/>
          </a:p>
        </p:txBody>
      </p:sp>
      <p:pic>
        <p:nvPicPr>
          <p:cNvPr id="4" name="Content Placeholder 3" descr="Time-Use Site.JPG"/>
          <p:cNvPicPr>
            <a:picLocks noGrp="1" noChangeAspect="1"/>
          </p:cNvPicPr>
          <p:nvPr>
            <p:ph idx="1"/>
          </p:nvPr>
        </p:nvPicPr>
        <p:blipFill>
          <a:blip r:embed="rId3" cstate="print"/>
          <a:stretch>
            <a:fillRect/>
          </a:stretch>
        </p:blipFill>
        <p:spPr>
          <a:xfrm>
            <a:off x="1681162" y="2196306"/>
            <a:ext cx="5781675" cy="3867150"/>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the great equalizer!</a:t>
            </a:r>
            <a:endParaRPr lang="en-US" dirty="0"/>
          </a:p>
        </p:txBody>
      </p:sp>
      <p:sp>
        <p:nvSpPr>
          <p:cNvPr id="3" name="Content Placeholder 2"/>
          <p:cNvSpPr>
            <a:spLocks noGrp="1"/>
          </p:cNvSpPr>
          <p:nvPr>
            <p:ph idx="1"/>
          </p:nvPr>
        </p:nvSpPr>
        <p:spPr>
          <a:xfrm>
            <a:off x="457200" y="2057400"/>
            <a:ext cx="8229600" cy="1112520"/>
          </a:xfrm>
        </p:spPr>
        <p:txBody>
          <a:bodyPr>
            <a:noAutofit/>
          </a:bodyPr>
          <a:lstStyle/>
          <a:p>
            <a:pPr>
              <a:buNone/>
            </a:pPr>
            <a:r>
              <a:rPr lang="en-US" sz="4000" dirty="0" smtClean="0"/>
              <a:t>We each have 24 hours a day and 7 days a week.</a:t>
            </a:r>
            <a:endParaRPr lang="en-US" sz="4000" dirty="0"/>
          </a:p>
        </p:txBody>
      </p:sp>
      <p:sp>
        <p:nvSpPr>
          <p:cNvPr id="4" name="TextBox 3"/>
          <p:cNvSpPr txBox="1"/>
          <p:nvPr/>
        </p:nvSpPr>
        <p:spPr>
          <a:xfrm>
            <a:off x="2286000" y="3581400"/>
            <a:ext cx="4114800" cy="2585323"/>
          </a:xfrm>
          <a:prstGeom prst="rect">
            <a:avLst/>
          </a:prstGeom>
          <a:noFill/>
        </p:spPr>
        <p:txBody>
          <a:bodyPr wrap="square" rtlCol="0">
            <a:spAutoFit/>
          </a:bodyPr>
          <a:lstStyle/>
          <a:p>
            <a:r>
              <a:rPr lang="en-US" dirty="0" smtClean="0"/>
              <a:t>What do you spend your time doing?</a:t>
            </a:r>
          </a:p>
          <a:p>
            <a:pPr>
              <a:buFont typeface="Arial" pitchFamily="34" charset="0"/>
              <a:buChar char="•"/>
            </a:pPr>
            <a:r>
              <a:rPr lang="en-US" dirty="0" smtClean="0"/>
              <a:t>Work?</a:t>
            </a:r>
          </a:p>
          <a:p>
            <a:pPr>
              <a:buFont typeface="Arial" pitchFamily="34" charset="0"/>
              <a:buChar char="•"/>
            </a:pPr>
            <a:r>
              <a:rPr lang="en-US" dirty="0" smtClean="0"/>
              <a:t>School?</a:t>
            </a:r>
          </a:p>
          <a:p>
            <a:pPr>
              <a:buFont typeface="Arial" pitchFamily="34" charset="0"/>
              <a:buChar char="•"/>
            </a:pPr>
            <a:r>
              <a:rPr lang="en-US" dirty="0" smtClean="0"/>
              <a:t>Sleep?</a:t>
            </a:r>
          </a:p>
          <a:p>
            <a:pPr>
              <a:buFont typeface="Arial" pitchFamily="34" charset="0"/>
              <a:buChar char="•"/>
            </a:pPr>
            <a:r>
              <a:rPr lang="en-US" dirty="0" smtClean="0"/>
              <a:t>Commuting? </a:t>
            </a:r>
          </a:p>
          <a:p>
            <a:pPr>
              <a:buFont typeface="Arial" pitchFamily="34" charset="0"/>
              <a:buChar char="•"/>
            </a:pPr>
            <a:r>
              <a:rPr lang="en-US" dirty="0" smtClean="0"/>
              <a:t>Internet? </a:t>
            </a:r>
          </a:p>
          <a:p>
            <a:pPr>
              <a:buFont typeface="Arial" pitchFamily="34" charset="0"/>
              <a:buChar char="•"/>
            </a:pPr>
            <a:r>
              <a:rPr lang="en-US" dirty="0" smtClean="0"/>
              <a:t>TV?</a:t>
            </a:r>
          </a:p>
          <a:p>
            <a:pPr>
              <a:buFont typeface="Arial" pitchFamily="34" charset="0"/>
              <a:buChar char="•"/>
            </a:pPr>
            <a:r>
              <a:rPr lang="en-US" dirty="0" smtClean="0"/>
              <a:t>…..Other</a:t>
            </a:r>
          </a:p>
          <a:p>
            <a:pPr>
              <a:buFont typeface="Arial" pitchFamily="34" charset="0"/>
              <a:buChar char="•"/>
            </a:pP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School and Time</a:t>
            </a:r>
            <a:endParaRPr lang="en-US" dirty="0"/>
          </a:p>
        </p:txBody>
      </p:sp>
      <p:sp>
        <p:nvSpPr>
          <p:cNvPr id="3" name="Content Placeholder 2"/>
          <p:cNvSpPr>
            <a:spLocks noGrp="1"/>
          </p:cNvSpPr>
          <p:nvPr>
            <p:ph idx="1"/>
          </p:nvPr>
        </p:nvSpPr>
        <p:spPr>
          <a:xfrm>
            <a:off x="457200" y="1935480"/>
            <a:ext cx="8229600" cy="655320"/>
          </a:xfrm>
        </p:spPr>
        <p:txBody>
          <a:bodyPr/>
          <a:lstStyle/>
          <a:p>
            <a:pPr>
              <a:buNone/>
            </a:pPr>
            <a:r>
              <a:rPr lang="en-US" dirty="0" smtClean="0"/>
              <a:t>Are there enough hours in a day for you?</a:t>
            </a:r>
          </a:p>
          <a:p>
            <a:pPr>
              <a:buNone/>
            </a:pPr>
            <a:endParaRPr lang="en-US" dirty="0"/>
          </a:p>
        </p:txBody>
      </p:sp>
      <p:sp>
        <p:nvSpPr>
          <p:cNvPr id="4" name="TextBox 3"/>
          <p:cNvSpPr txBox="1"/>
          <p:nvPr/>
        </p:nvSpPr>
        <p:spPr>
          <a:xfrm>
            <a:off x="762000" y="2971800"/>
            <a:ext cx="3352800" cy="646331"/>
          </a:xfrm>
          <a:prstGeom prst="rect">
            <a:avLst/>
          </a:prstGeom>
          <a:noFill/>
        </p:spPr>
        <p:txBody>
          <a:bodyPr wrap="square" rtlCol="0">
            <a:spAutoFit/>
          </a:bodyPr>
          <a:lstStyle/>
          <a:p>
            <a:r>
              <a:rPr lang="en-US" dirty="0" smtClean="0"/>
              <a:t>Each unit of a course is typically equal to one hour in class.</a:t>
            </a:r>
            <a:endParaRPr lang="en-US" dirty="0"/>
          </a:p>
        </p:txBody>
      </p:sp>
      <p:sp>
        <p:nvSpPr>
          <p:cNvPr id="5" name="TextBox 4"/>
          <p:cNvSpPr txBox="1"/>
          <p:nvPr/>
        </p:nvSpPr>
        <p:spPr>
          <a:xfrm>
            <a:off x="762000" y="3886200"/>
            <a:ext cx="3352800" cy="923330"/>
          </a:xfrm>
          <a:prstGeom prst="rect">
            <a:avLst/>
          </a:prstGeom>
          <a:noFill/>
        </p:spPr>
        <p:txBody>
          <a:bodyPr wrap="square" rtlCol="0">
            <a:spAutoFit/>
          </a:bodyPr>
          <a:lstStyle/>
          <a:p>
            <a:r>
              <a:rPr lang="en-US" dirty="0" smtClean="0"/>
              <a:t>An average student can get by with average scores by studying 2 hours per hour of class.</a:t>
            </a:r>
            <a:endParaRPr lang="en-US" dirty="0"/>
          </a:p>
        </p:txBody>
      </p:sp>
      <p:sp>
        <p:nvSpPr>
          <p:cNvPr id="6" name="TextBox 5"/>
          <p:cNvSpPr txBox="1"/>
          <p:nvPr/>
        </p:nvSpPr>
        <p:spPr>
          <a:xfrm>
            <a:off x="762000" y="5029200"/>
            <a:ext cx="3352800" cy="646331"/>
          </a:xfrm>
          <a:prstGeom prst="rect">
            <a:avLst/>
          </a:prstGeom>
          <a:noFill/>
        </p:spPr>
        <p:txBody>
          <a:bodyPr wrap="square" rtlCol="0">
            <a:spAutoFit/>
          </a:bodyPr>
          <a:lstStyle/>
          <a:p>
            <a:r>
              <a:rPr lang="en-US" dirty="0" smtClean="0"/>
              <a:t>Sleep is an important part of life.</a:t>
            </a:r>
            <a:endParaRPr lang="en-US" dirty="0"/>
          </a:p>
        </p:txBody>
      </p:sp>
      <p:sp>
        <p:nvSpPr>
          <p:cNvPr id="7" name="TextBox 6"/>
          <p:cNvSpPr txBox="1"/>
          <p:nvPr/>
        </p:nvSpPr>
        <p:spPr>
          <a:xfrm>
            <a:off x="4495800" y="2971800"/>
            <a:ext cx="4114800" cy="461665"/>
          </a:xfrm>
          <a:prstGeom prst="rect">
            <a:avLst/>
          </a:prstGeom>
          <a:noFill/>
        </p:spPr>
        <p:txBody>
          <a:bodyPr wrap="square" rtlCol="0">
            <a:spAutoFit/>
          </a:bodyPr>
          <a:lstStyle/>
          <a:p>
            <a:r>
              <a:rPr lang="en-US" sz="2400" dirty="0" smtClean="0">
                <a:latin typeface="Berlin Sans FB" pitchFamily="34" charset="0"/>
              </a:rPr>
              <a:t>12 Units (full time) = 12 Hours</a:t>
            </a:r>
            <a:endParaRPr lang="en-US" sz="2400" dirty="0">
              <a:latin typeface="Berlin Sans FB" pitchFamily="34" charset="0"/>
            </a:endParaRPr>
          </a:p>
        </p:txBody>
      </p:sp>
      <p:sp>
        <p:nvSpPr>
          <p:cNvPr id="8" name="TextBox 7"/>
          <p:cNvSpPr txBox="1"/>
          <p:nvPr/>
        </p:nvSpPr>
        <p:spPr>
          <a:xfrm>
            <a:off x="4495800" y="3962400"/>
            <a:ext cx="4191000" cy="461665"/>
          </a:xfrm>
          <a:prstGeom prst="rect">
            <a:avLst/>
          </a:prstGeom>
          <a:noFill/>
        </p:spPr>
        <p:txBody>
          <a:bodyPr wrap="square" rtlCol="0">
            <a:spAutoFit/>
          </a:bodyPr>
          <a:lstStyle/>
          <a:p>
            <a:r>
              <a:rPr lang="en-US" sz="2400" dirty="0" smtClean="0">
                <a:latin typeface="Berlin Sans FB" pitchFamily="34" charset="0"/>
              </a:rPr>
              <a:t>12 units X 2 Hours = 24 Hours</a:t>
            </a:r>
            <a:endParaRPr lang="en-US" sz="2400" dirty="0">
              <a:latin typeface="Berlin Sans FB" pitchFamily="34" charset="0"/>
            </a:endParaRPr>
          </a:p>
        </p:txBody>
      </p:sp>
      <p:sp>
        <p:nvSpPr>
          <p:cNvPr id="10" name="TextBox 9"/>
          <p:cNvSpPr txBox="1"/>
          <p:nvPr/>
        </p:nvSpPr>
        <p:spPr>
          <a:xfrm>
            <a:off x="4495800" y="5029200"/>
            <a:ext cx="4114800" cy="461665"/>
          </a:xfrm>
          <a:prstGeom prst="rect">
            <a:avLst/>
          </a:prstGeom>
          <a:noFill/>
        </p:spPr>
        <p:txBody>
          <a:bodyPr wrap="square" rtlCol="0">
            <a:spAutoFit/>
          </a:bodyPr>
          <a:lstStyle/>
          <a:p>
            <a:r>
              <a:rPr lang="en-US" sz="2400" dirty="0" smtClean="0">
                <a:latin typeface="Berlin Sans FB" pitchFamily="34" charset="0"/>
              </a:rPr>
              <a:t>7 hours = 49 Hours per week</a:t>
            </a:r>
            <a:endParaRPr lang="en-US" sz="2400" dirty="0">
              <a:latin typeface="Berlin Sans FB"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much time does that leave?</a:t>
            </a:r>
            <a:endParaRPr lang="en-US" dirty="0"/>
          </a:p>
        </p:txBody>
      </p:sp>
      <p:graphicFrame>
        <p:nvGraphicFramePr>
          <p:cNvPr id="4" name="Content Placeholder 3"/>
          <p:cNvGraphicFramePr>
            <a:graphicFrameLocks noGrp="1"/>
          </p:cNvGraphicFramePr>
          <p:nvPr>
            <p:ph idx="1"/>
          </p:nvPr>
        </p:nvGraphicFramePr>
        <p:xfrm>
          <a:off x="381000" y="2667000"/>
          <a:ext cx="8382000" cy="1600200"/>
        </p:xfrm>
        <a:graphic>
          <a:graphicData uri="http://schemas.openxmlformats.org/drawingml/2006/table">
            <a:tbl>
              <a:tblPr firstRow="1" bandRow="1">
                <a:tableStyleId>{5C22544A-7EE6-4342-B048-85BDC9FD1C3A}</a:tableStyleId>
              </a:tblPr>
              <a:tblGrid>
                <a:gridCol w="1676400"/>
                <a:gridCol w="1676400"/>
                <a:gridCol w="1676400"/>
                <a:gridCol w="1676400"/>
                <a:gridCol w="1676400"/>
              </a:tblGrid>
              <a:tr h="800100">
                <a:tc>
                  <a:txBody>
                    <a:bodyPr/>
                    <a:lstStyle/>
                    <a:p>
                      <a:pPr marL="0" marR="0">
                        <a:lnSpc>
                          <a:spcPct val="115000"/>
                        </a:lnSpc>
                        <a:spcBef>
                          <a:spcPts val="0"/>
                        </a:spcBef>
                        <a:spcAft>
                          <a:spcPts val="1000"/>
                        </a:spcAft>
                      </a:pPr>
                      <a:r>
                        <a:rPr lang="en-US" sz="1800" dirty="0">
                          <a:latin typeface="Calibri"/>
                          <a:ea typeface="Times New Roman"/>
                          <a:cs typeface="Times New Roman"/>
                        </a:rPr>
                        <a:t>Hours Per Week</a:t>
                      </a:r>
                      <a:endParaRPr lang="en-US" sz="1800" dirty="0">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en-US" sz="1800">
                          <a:latin typeface="Calibri"/>
                          <a:ea typeface="Times New Roman"/>
                          <a:cs typeface="Times New Roman"/>
                        </a:rPr>
                        <a:t>Class Hours</a:t>
                      </a:r>
                      <a:endParaRPr lang="en-US" sz="1800">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en-US" sz="1800">
                          <a:latin typeface="Calibri"/>
                          <a:ea typeface="Times New Roman"/>
                          <a:cs typeface="Times New Roman"/>
                        </a:rPr>
                        <a:t>Sleep Hours</a:t>
                      </a:r>
                      <a:endParaRPr lang="en-US" sz="1800">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en-US" sz="1800">
                          <a:latin typeface="Calibri"/>
                          <a:ea typeface="Times New Roman"/>
                          <a:cs typeface="Times New Roman"/>
                        </a:rPr>
                        <a:t>Study Hours</a:t>
                      </a:r>
                      <a:endParaRPr lang="en-US" sz="1800">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en-US" sz="1800">
                          <a:latin typeface="Calibri"/>
                          <a:ea typeface="Times New Roman"/>
                          <a:cs typeface="Times New Roman"/>
                        </a:rPr>
                        <a:t>Remainder</a:t>
                      </a:r>
                      <a:endParaRPr lang="en-US" sz="1800">
                        <a:latin typeface="Calibri"/>
                        <a:ea typeface="Calibri"/>
                        <a:cs typeface="Times New Roman"/>
                      </a:endParaRPr>
                    </a:p>
                  </a:txBody>
                  <a:tcPr marL="68580" marR="68580" marT="0" marB="0"/>
                </a:tc>
              </a:tr>
              <a:tr h="800100">
                <a:tc>
                  <a:txBody>
                    <a:bodyPr/>
                    <a:lstStyle/>
                    <a:p>
                      <a:pPr marL="0" marR="0">
                        <a:lnSpc>
                          <a:spcPct val="115000"/>
                        </a:lnSpc>
                        <a:spcBef>
                          <a:spcPts val="0"/>
                        </a:spcBef>
                        <a:spcAft>
                          <a:spcPts val="1000"/>
                        </a:spcAft>
                      </a:pPr>
                      <a:r>
                        <a:rPr lang="en-US" sz="1800">
                          <a:latin typeface="Calibri"/>
                          <a:ea typeface="Times New Roman"/>
                          <a:cs typeface="Times New Roman"/>
                        </a:rPr>
                        <a:t>168</a:t>
                      </a:r>
                      <a:endParaRPr lang="en-US" sz="1800">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en-US" sz="1800">
                          <a:latin typeface="Calibri"/>
                          <a:ea typeface="Times New Roman"/>
                          <a:cs typeface="Times New Roman"/>
                        </a:rPr>
                        <a:t>12 </a:t>
                      </a:r>
                      <a:endParaRPr lang="en-US" sz="1800">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en-US" sz="1800">
                          <a:latin typeface="Calibri"/>
                          <a:ea typeface="Times New Roman"/>
                          <a:cs typeface="Times New Roman"/>
                        </a:rPr>
                        <a:t>49</a:t>
                      </a:r>
                      <a:endParaRPr lang="en-US" sz="1800">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en-US" sz="1800">
                          <a:latin typeface="Calibri"/>
                          <a:ea typeface="Times New Roman"/>
                          <a:cs typeface="Times New Roman"/>
                        </a:rPr>
                        <a:t>24</a:t>
                      </a:r>
                      <a:endParaRPr lang="en-US" sz="1800">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en-US" sz="1800" b="1" dirty="0">
                          <a:latin typeface="Calibri"/>
                          <a:ea typeface="Times New Roman"/>
                          <a:cs typeface="Times New Roman"/>
                        </a:rPr>
                        <a:t>83 Hours</a:t>
                      </a:r>
                      <a:endParaRPr lang="en-US" sz="1800" dirty="0">
                        <a:latin typeface="Calibri"/>
                        <a:ea typeface="Calibri"/>
                        <a:cs typeface="Times New Roman"/>
                      </a:endParaRPr>
                    </a:p>
                  </a:txBody>
                  <a:tcPr marL="68580" marR="68580" marT="0" marB="0"/>
                </a:tc>
              </a:tr>
            </a:tbl>
          </a:graphicData>
        </a:graphic>
      </p:graphicFrame>
      <p:sp>
        <p:nvSpPr>
          <p:cNvPr id="5" name="TextBox 4"/>
          <p:cNvSpPr txBox="1"/>
          <p:nvPr/>
        </p:nvSpPr>
        <p:spPr>
          <a:xfrm>
            <a:off x="381000" y="4572000"/>
            <a:ext cx="8382000" cy="1077218"/>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32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What activities are not receiving your full attention? </a:t>
            </a:r>
            <a:endParaRPr lang="en-US" sz="32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Management Strategies</a:t>
            </a:r>
            <a:endParaRPr lang="en-US" dirty="0"/>
          </a:p>
        </p:txBody>
      </p:sp>
      <p:sp>
        <p:nvSpPr>
          <p:cNvPr id="3" name="Content Placeholder 2"/>
          <p:cNvSpPr>
            <a:spLocks noGrp="1"/>
          </p:cNvSpPr>
          <p:nvPr>
            <p:ph idx="1"/>
          </p:nvPr>
        </p:nvSpPr>
        <p:spPr>
          <a:xfrm>
            <a:off x="4114800" y="2392680"/>
            <a:ext cx="4191000" cy="731520"/>
          </a:xfrm>
        </p:spPr>
        <p:txBody>
          <a:bodyPr/>
          <a:lstStyle/>
          <a:p>
            <a:pPr algn="ctr">
              <a:buNone/>
            </a:pPr>
            <a:r>
              <a:rPr lang="en-US" i="1" dirty="0" smtClean="0"/>
              <a:t>Where do I put everything??</a:t>
            </a:r>
            <a:endParaRPr lang="en-US" i="1" dirty="0"/>
          </a:p>
        </p:txBody>
      </p:sp>
      <p:pic>
        <p:nvPicPr>
          <p:cNvPr id="4" name="Picture 3" descr="Fixed Commitment Calendar.JPG"/>
          <p:cNvPicPr>
            <a:picLocks noChangeAspect="1"/>
          </p:cNvPicPr>
          <p:nvPr/>
        </p:nvPicPr>
        <p:blipFill>
          <a:blip r:embed="rId2" cstate="print"/>
          <a:stretch>
            <a:fillRect/>
          </a:stretch>
        </p:blipFill>
        <p:spPr>
          <a:xfrm>
            <a:off x="381000" y="1946957"/>
            <a:ext cx="3787558" cy="4911043"/>
          </a:xfrm>
          <a:prstGeom prst="rect">
            <a:avLst/>
          </a:prstGeom>
        </p:spPr>
      </p:pic>
      <p:sp>
        <p:nvSpPr>
          <p:cNvPr id="5" name="TextBox 4"/>
          <p:cNvSpPr txBox="1"/>
          <p:nvPr/>
        </p:nvSpPr>
        <p:spPr>
          <a:xfrm>
            <a:off x="4114800" y="3790652"/>
            <a:ext cx="4267200" cy="2000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buFont typeface="Arial" pitchFamily="34" charset="0"/>
              <a:buChar char="•"/>
            </a:pPr>
            <a:r>
              <a:rPr lang="en-US" sz="2400" dirty="0" smtClean="0"/>
              <a:t>Look at commitments that you can’t change. </a:t>
            </a:r>
          </a:p>
          <a:p>
            <a:pPr>
              <a:buFont typeface="Arial" pitchFamily="34" charset="0"/>
              <a:buChar char="•"/>
            </a:pPr>
            <a:r>
              <a:rPr lang="en-US" sz="2400" dirty="0" smtClean="0"/>
              <a:t>Assess where the gaps are.</a:t>
            </a:r>
          </a:p>
          <a:p>
            <a:pPr>
              <a:buFont typeface="Arial" pitchFamily="34" charset="0"/>
              <a:buChar char="•"/>
            </a:pPr>
            <a:r>
              <a:rPr lang="en-US" sz="2400" dirty="0" smtClean="0"/>
              <a:t>Plan your flexible activities in those gaps</a:t>
            </a:r>
            <a:r>
              <a:rPr lang="en-US" sz="2800" dirty="0" smtClean="0"/>
              <a:t>.</a:t>
            </a: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a:t>
            </a:r>
            <a:endParaRPr lang="en-US" dirty="0"/>
          </a:p>
        </p:txBody>
      </p:sp>
      <p:sp>
        <p:nvSpPr>
          <p:cNvPr id="3" name="Content Placeholder 2"/>
          <p:cNvSpPr>
            <a:spLocks noGrp="1"/>
          </p:cNvSpPr>
          <p:nvPr>
            <p:ph idx="1"/>
          </p:nvPr>
        </p:nvSpPr>
        <p:spPr>
          <a:xfrm>
            <a:off x="3352800" y="1981200"/>
            <a:ext cx="5334000" cy="3352800"/>
          </a:xfrm>
        </p:spPr>
        <p:txBody>
          <a:bodyPr>
            <a:normAutofit/>
          </a:bodyPr>
          <a:lstStyle/>
          <a:p>
            <a:pPr indent="0">
              <a:buNone/>
            </a:pPr>
            <a:r>
              <a:rPr lang="en-US" sz="2400" dirty="0" smtClean="0">
                <a:latin typeface="Berlin Sans FB" pitchFamily="34" charset="0"/>
              </a:rPr>
              <a:t>Students entering college often see that they are getting lower grades than they used to get in high school.  There are many reasons for this, but one of them is difficulty handling the increased time required to do well in  college-level classes. </a:t>
            </a:r>
            <a:endParaRPr lang="en-US" sz="2400" dirty="0">
              <a:latin typeface="Berlin Sans FB" pitchFamily="34" charset="0"/>
            </a:endParaRPr>
          </a:p>
        </p:txBody>
      </p:sp>
      <p:pic>
        <p:nvPicPr>
          <p:cNvPr id="1026" name="Picture 2" descr="C:\Documents and Settings\altounji_m\Local Settings\Temporary Internet Files\Content.IE5\D77ARICX\MCj04419380000[1].wmf"/>
          <p:cNvPicPr>
            <a:picLocks noChangeAspect="1" noChangeArrowheads="1"/>
          </p:cNvPicPr>
          <p:nvPr/>
        </p:nvPicPr>
        <p:blipFill>
          <a:blip r:embed="rId2" cstate="print"/>
          <a:srcRect/>
          <a:stretch>
            <a:fillRect/>
          </a:stretch>
        </p:blipFill>
        <p:spPr bwMode="auto">
          <a:xfrm>
            <a:off x="533400" y="2133600"/>
            <a:ext cx="2819400" cy="3392940"/>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Management Strategies</a:t>
            </a:r>
            <a:endParaRPr lang="en-US" dirty="0"/>
          </a:p>
        </p:txBody>
      </p:sp>
      <p:sp>
        <p:nvSpPr>
          <p:cNvPr id="3" name="Content Placeholder 2"/>
          <p:cNvSpPr>
            <a:spLocks noGrp="1"/>
          </p:cNvSpPr>
          <p:nvPr>
            <p:ph idx="1"/>
          </p:nvPr>
        </p:nvSpPr>
        <p:spPr>
          <a:xfrm>
            <a:off x="457200" y="1935480"/>
            <a:ext cx="8229600" cy="1493520"/>
          </a:xfrm>
        </p:spPr>
        <p:txBody>
          <a:bodyPr/>
          <a:lstStyle/>
          <a:p>
            <a:r>
              <a:rPr lang="en-US" dirty="0" smtClean="0"/>
              <a:t>Monitor your time</a:t>
            </a:r>
          </a:p>
          <a:p>
            <a:pPr lvl="1"/>
            <a:r>
              <a:rPr lang="en-US" dirty="0" smtClean="0"/>
              <a:t>How much time does it take you to complete certain tasks?</a:t>
            </a:r>
          </a:p>
        </p:txBody>
      </p:sp>
      <p:sp>
        <p:nvSpPr>
          <p:cNvPr id="4" name="TextBox 3"/>
          <p:cNvSpPr txBox="1"/>
          <p:nvPr/>
        </p:nvSpPr>
        <p:spPr>
          <a:xfrm>
            <a:off x="533400" y="3200400"/>
            <a:ext cx="1828800" cy="369332"/>
          </a:xfrm>
          <a:prstGeom prst="rect">
            <a:avLst/>
          </a:prstGeom>
          <a:noFill/>
        </p:spPr>
        <p:txBody>
          <a:bodyPr wrap="square" rtlCol="0">
            <a:spAutoFit/>
          </a:bodyPr>
          <a:lstStyle/>
          <a:p>
            <a:r>
              <a:rPr lang="en-US" i="1" dirty="0" smtClean="0"/>
              <a:t>Reading</a:t>
            </a:r>
            <a:endParaRPr lang="en-US" i="1" dirty="0"/>
          </a:p>
        </p:txBody>
      </p:sp>
      <p:sp>
        <p:nvSpPr>
          <p:cNvPr id="5" name="TextBox 4"/>
          <p:cNvSpPr txBox="1"/>
          <p:nvPr/>
        </p:nvSpPr>
        <p:spPr>
          <a:xfrm>
            <a:off x="2286000" y="3200400"/>
            <a:ext cx="1905000" cy="369332"/>
          </a:xfrm>
          <a:prstGeom prst="rect">
            <a:avLst/>
          </a:prstGeom>
          <a:noFill/>
        </p:spPr>
        <p:txBody>
          <a:bodyPr wrap="square" rtlCol="0">
            <a:spAutoFit/>
          </a:bodyPr>
          <a:lstStyle/>
          <a:p>
            <a:r>
              <a:rPr lang="en-US" i="1" dirty="0" smtClean="0"/>
              <a:t>Math Homework</a:t>
            </a:r>
            <a:endParaRPr lang="en-US" i="1" dirty="0"/>
          </a:p>
        </p:txBody>
      </p:sp>
      <p:sp>
        <p:nvSpPr>
          <p:cNvPr id="6" name="TextBox 5"/>
          <p:cNvSpPr txBox="1"/>
          <p:nvPr/>
        </p:nvSpPr>
        <p:spPr>
          <a:xfrm>
            <a:off x="6781800" y="3200400"/>
            <a:ext cx="1828800" cy="369332"/>
          </a:xfrm>
          <a:prstGeom prst="rect">
            <a:avLst/>
          </a:prstGeom>
          <a:noFill/>
        </p:spPr>
        <p:txBody>
          <a:bodyPr wrap="square" rtlCol="0">
            <a:spAutoFit/>
          </a:bodyPr>
          <a:lstStyle/>
          <a:p>
            <a:r>
              <a:rPr lang="en-US" i="1" dirty="0" smtClean="0"/>
              <a:t>Memorizing</a:t>
            </a:r>
            <a:endParaRPr lang="en-US" i="1" dirty="0"/>
          </a:p>
        </p:txBody>
      </p:sp>
      <p:sp>
        <p:nvSpPr>
          <p:cNvPr id="7" name="TextBox 6"/>
          <p:cNvSpPr txBox="1"/>
          <p:nvPr/>
        </p:nvSpPr>
        <p:spPr>
          <a:xfrm>
            <a:off x="4724400" y="3212068"/>
            <a:ext cx="1828800" cy="369332"/>
          </a:xfrm>
          <a:prstGeom prst="rect">
            <a:avLst/>
          </a:prstGeom>
          <a:noFill/>
        </p:spPr>
        <p:txBody>
          <a:bodyPr wrap="square" rtlCol="0">
            <a:spAutoFit/>
          </a:bodyPr>
          <a:lstStyle/>
          <a:p>
            <a:r>
              <a:rPr lang="en-US" i="1" dirty="0" smtClean="0"/>
              <a:t>English Paper</a:t>
            </a:r>
            <a:endParaRPr lang="en-US" i="1" dirty="0"/>
          </a:p>
        </p:txBody>
      </p:sp>
      <p:pic>
        <p:nvPicPr>
          <p:cNvPr id="3074" name="Picture 2" descr="C:\Documents and Settings\altounji_m\Local Settings\Temporary Internet Files\Content.IE5\D77ARICX\MPj04395270000[1].jpg"/>
          <p:cNvPicPr>
            <a:picLocks noChangeAspect="1" noChangeArrowheads="1"/>
          </p:cNvPicPr>
          <p:nvPr/>
        </p:nvPicPr>
        <p:blipFill>
          <a:blip r:embed="rId2" cstate="print"/>
          <a:srcRect/>
          <a:stretch>
            <a:fillRect/>
          </a:stretch>
        </p:blipFill>
        <p:spPr bwMode="auto">
          <a:xfrm>
            <a:off x="304800" y="3581400"/>
            <a:ext cx="1715588" cy="2286000"/>
          </a:xfrm>
          <a:prstGeom prst="rect">
            <a:avLst/>
          </a:prstGeom>
          <a:noFill/>
        </p:spPr>
      </p:pic>
      <p:pic>
        <p:nvPicPr>
          <p:cNvPr id="3075" name="Picture 3" descr="C:\Documents and Settings\altounji_m\Local Settings\Temporary Internet Files\Content.IE5\R6EGYBKK\MPj04395310000[1].jpg"/>
          <p:cNvPicPr>
            <a:picLocks noChangeAspect="1" noChangeArrowheads="1"/>
          </p:cNvPicPr>
          <p:nvPr/>
        </p:nvPicPr>
        <p:blipFill>
          <a:blip r:embed="rId3" cstate="print"/>
          <a:srcRect r="42305"/>
          <a:stretch>
            <a:fillRect/>
          </a:stretch>
        </p:blipFill>
        <p:spPr bwMode="auto">
          <a:xfrm>
            <a:off x="2209800" y="3581400"/>
            <a:ext cx="1981200" cy="2286000"/>
          </a:xfrm>
          <a:prstGeom prst="rect">
            <a:avLst/>
          </a:prstGeom>
          <a:noFill/>
        </p:spPr>
      </p:pic>
      <p:pic>
        <p:nvPicPr>
          <p:cNvPr id="3078" name="Picture 6" descr="C:\Documents and Settings\altounji_m\Local Settings\Temporary Internet Files\Content.IE5\WE1WEU20\MPj04307270000[1].jpg"/>
          <p:cNvPicPr>
            <a:picLocks noChangeAspect="1" noChangeArrowheads="1"/>
          </p:cNvPicPr>
          <p:nvPr/>
        </p:nvPicPr>
        <p:blipFill>
          <a:blip r:embed="rId4" cstate="print"/>
          <a:srcRect l="9677"/>
          <a:stretch>
            <a:fillRect/>
          </a:stretch>
        </p:blipFill>
        <p:spPr bwMode="auto">
          <a:xfrm>
            <a:off x="4343400" y="3581400"/>
            <a:ext cx="2133600" cy="2362200"/>
          </a:xfrm>
          <a:prstGeom prst="rect">
            <a:avLst/>
          </a:prstGeom>
          <a:noFill/>
        </p:spPr>
      </p:pic>
      <p:pic>
        <p:nvPicPr>
          <p:cNvPr id="3079" name="Picture 7" descr="C:\Documents and Settings\altounji_m\Local Settings\Temporary Internet Files\Content.IE5\8EVVQCU7\MCj02345430000[1].wmf"/>
          <p:cNvPicPr>
            <a:picLocks noChangeAspect="1" noChangeArrowheads="1"/>
          </p:cNvPicPr>
          <p:nvPr/>
        </p:nvPicPr>
        <p:blipFill>
          <a:blip r:embed="rId5" cstate="print"/>
          <a:srcRect l="6786" r="3452"/>
          <a:stretch>
            <a:fillRect/>
          </a:stretch>
        </p:blipFill>
        <p:spPr bwMode="auto">
          <a:xfrm>
            <a:off x="6629400" y="3657600"/>
            <a:ext cx="1981200" cy="2286000"/>
          </a:xfrm>
          <a:prstGeom prst="rect">
            <a:avLst/>
          </a:prstGeom>
          <a:noFill/>
        </p:spPr>
      </p:pic>
      <p:sp>
        <p:nvSpPr>
          <p:cNvPr id="14" name="TextBox 13"/>
          <p:cNvSpPr txBox="1"/>
          <p:nvPr/>
        </p:nvSpPr>
        <p:spPr>
          <a:xfrm>
            <a:off x="304800" y="6096000"/>
            <a:ext cx="830580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b="1" dirty="0" smtClean="0"/>
              <a:t>Create a study log to plan out time for each activity.</a:t>
            </a:r>
            <a:endParaRPr lang="en-US"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Management Strategies</a:t>
            </a:r>
            <a:endParaRPr lang="en-US" dirty="0"/>
          </a:p>
        </p:txBody>
      </p:sp>
      <p:sp>
        <p:nvSpPr>
          <p:cNvPr id="3" name="Content Placeholder 2"/>
          <p:cNvSpPr>
            <a:spLocks noGrp="1"/>
          </p:cNvSpPr>
          <p:nvPr>
            <p:ph idx="1"/>
          </p:nvPr>
        </p:nvSpPr>
        <p:spPr>
          <a:xfrm>
            <a:off x="457200" y="1935480"/>
            <a:ext cx="8229600" cy="1341120"/>
          </a:xfrm>
        </p:spPr>
        <p:txBody>
          <a:bodyPr>
            <a:normAutofit lnSpcReduction="10000"/>
          </a:bodyPr>
          <a:lstStyle/>
          <a:p>
            <a:r>
              <a:rPr lang="en-US" dirty="0" smtClean="0"/>
              <a:t>To Do Lists</a:t>
            </a:r>
          </a:p>
          <a:p>
            <a:pPr lvl="1"/>
            <a:r>
              <a:rPr lang="en-US" dirty="0" smtClean="0"/>
              <a:t>Ensure you don’t forget anything</a:t>
            </a:r>
          </a:p>
          <a:p>
            <a:pPr lvl="1"/>
            <a:r>
              <a:rPr lang="en-US" dirty="0" smtClean="0"/>
              <a:t>Prioritize activities </a:t>
            </a:r>
            <a:endParaRPr lang="en-US" dirty="0"/>
          </a:p>
        </p:txBody>
      </p:sp>
      <p:pic>
        <p:nvPicPr>
          <p:cNvPr id="4098" name="Picture 2" descr="C:\Documents and Settings\altounji_m\Local Settings\Temporary Internet Files\Content.IE5\8EVVQCU7\MCj04248340000[1].wmf"/>
          <p:cNvPicPr>
            <a:picLocks noChangeAspect="1" noChangeArrowheads="1"/>
          </p:cNvPicPr>
          <p:nvPr/>
        </p:nvPicPr>
        <p:blipFill>
          <a:blip r:embed="rId2" cstate="print"/>
          <a:srcRect/>
          <a:stretch>
            <a:fillRect/>
          </a:stretch>
        </p:blipFill>
        <p:spPr bwMode="auto">
          <a:xfrm>
            <a:off x="6934200" y="4953000"/>
            <a:ext cx="1841500" cy="1631950"/>
          </a:xfrm>
          <a:prstGeom prst="rect">
            <a:avLst/>
          </a:prstGeom>
          <a:noFill/>
        </p:spPr>
      </p:pic>
      <p:pic>
        <p:nvPicPr>
          <p:cNvPr id="4099" name="Picture 3" descr="C:\Documents and Settings\altounji_m\Local Settings\Temporary Internet Files\Content.IE5\CGPR08WF\MCj04349290000[1].png"/>
          <p:cNvPicPr>
            <a:picLocks noChangeAspect="1" noChangeArrowheads="1"/>
          </p:cNvPicPr>
          <p:nvPr/>
        </p:nvPicPr>
        <p:blipFill>
          <a:blip r:embed="rId3" cstate="print"/>
          <a:srcRect/>
          <a:stretch>
            <a:fillRect/>
          </a:stretch>
        </p:blipFill>
        <p:spPr bwMode="auto">
          <a:xfrm>
            <a:off x="228600" y="4762500"/>
            <a:ext cx="1828800" cy="1828800"/>
          </a:xfrm>
          <a:prstGeom prst="rect">
            <a:avLst/>
          </a:prstGeom>
          <a:noFill/>
        </p:spPr>
      </p:pic>
      <p:pic>
        <p:nvPicPr>
          <p:cNvPr id="7" name="Picture 6" descr="ToDo.JPG"/>
          <p:cNvPicPr>
            <a:picLocks noChangeAspect="1"/>
          </p:cNvPicPr>
          <p:nvPr/>
        </p:nvPicPr>
        <p:blipFill>
          <a:blip r:embed="rId4" cstate="print"/>
          <a:stretch>
            <a:fillRect/>
          </a:stretch>
        </p:blipFill>
        <p:spPr>
          <a:xfrm>
            <a:off x="2667000" y="3276600"/>
            <a:ext cx="3687569" cy="28194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Management Strategies</a:t>
            </a:r>
            <a:endParaRPr lang="en-US" dirty="0"/>
          </a:p>
        </p:txBody>
      </p:sp>
      <p:sp>
        <p:nvSpPr>
          <p:cNvPr id="3" name="Content Placeholder 2"/>
          <p:cNvSpPr>
            <a:spLocks noGrp="1"/>
          </p:cNvSpPr>
          <p:nvPr>
            <p:ph idx="1"/>
          </p:nvPr>
        </p:nvSpPr>
        <p:spPr>
          <a:xfrm>
            <a:off x="457200" y="1935480"/>
            <a:ext cx="8229600" cy="731520"/>
          </a:xfrm>
        </p:spPr>
        <p:txBody>
          <a:bodyPr/>
          <a:lstStyle/>
          <a:p>
            <a:r>
              <a:rPr lang="en-US" dirty="0" smtClean="0"/>
              <a:t>Calendars and Planners</a:t>
            </a:r>
            <a:endParaRPr lang="en-US" dirty="0"/>
          </a:p>
        </p:txBody>
      </p:sp>
      <p:pic>
        <p:nvPicPr>
          <p:cNvPr id="5124" name="Picture 4" descr="C:\Documents and Settings\altounji_m\Local Settings\Temporary Internet Files\Content.IE5\8EVVQCU7\MCj04104070000[1].wmf"/>
          <p:cNvPicPr>
            <a:picLocks noChangeAspect="1" noChangeArrowheads="1"/>
          </p:cNvPicPr>
          <p:nvPr/>
        </p:nvPicPr>
        <p:blipFill>
          <a:blip r:embed="rId2" cstate="print"/>
          <a:srcRect/>
          <a:stretch>
            <a:fillRect/>
          </a:stretch>
        </p:blipFill>
        <p:spPr bwMode="auto">
          <a:xfrm>
            <a:off x="838200" y="2590800"/>
            <a:ext cx="3596010" cy="3048000"/>
          </a:xfrm>
          <a:prstGeom prst="rect">
            <a:avLst/>
          </a:prstGeom>
          <a:noFill/>
        </p:spPr>
      </p:pic>
      <p:pic>
        <p:nvPicPr>
          <p:cNvPr id="5125" name="Picture 5" descr="C:\Documents and Settings\altounji_m\Local Settings\Temporary Internet Files\Content.IE5\CXR214J3\MCj04326640000[1].png"/>
          <p:cNvPicPr>
            <a:picLocks noChangeAspect="1" noChangeArrowheads="1"/>
          </p:cNvPicPr>
          <p:nvPr/>
        </p:nvPicPr>
        <p:blipFill>
          <a:blip r:embed="rId3" cstate="print"/>
          <a:srcRect/>
          <a:stretch>
            <a:fillRect/>
          </a:stretch>
        </p:blipFill>
        <p:spPr bwMode="auto">
          <a:xfrm>
            <a:off x="5410200" y="2514600"/>
            <a:ext cx="3048000" cy="3048000"/>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Procrastination</a:t>
            </a:r>
            <a:endParaRPr lang="en-US" dirty="0"/>
          </a:p>
        </p:txBody>
      </p:sp>
      <p:sp>
        <p:nvSpPr>
          <p:cNvPr id="3" name="Content Placeholder 2"/>
          <p:cNvSpPr>
            <a:spLocks noGrp="1"/>
          </p:cNvSpPr>
          <p:nvPr>
            <p:ph idx="1"/>
          </p:nvPr>
        </p:nvSpPr>
        <p:spPr>
          <a:xfrm>
            <a:off x="457200" y="1935480"/>
            <a:ext cx="8229600" cy="731520"/>
          </a:xfrm>
        </p:spPr>
        <p:txBody>
          <a:bodyPr/>
          <a:lstStyle/>
          <a:p>
            <a:pPr>
              <a:buNone/>
            </a:pPr>
            <a:r>
              <a:rPr lang="en-US" i="1" dirty="0" smtClean="0"/>
              <a:t>Why do today what you can put off ‘till tomorrow?</a:t>
            </a:r>
            <a:endParaRPr lang="en-US" i="1" dirty="0"/>
          </a:p>
        </p:txBody>
      </p:sp>
      <p:sp>
        <p:nvSpPr>
          <p:cNvPr id="4" name="TextBox 3"/>
          <p:cNvSpPr txBox="1"/>
          <p:nvPr/>
        </p:nvSpPr>
        <p:spPr>
          <a:xfrm>
            <a:off x="533400" y="2895600"/>
            <a:ext cx="1981200" cy="30469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3200" dirty="0" smtClean="0"/>
              <a:t>Waiting to complete a task at the last minute.</a:t>
            </a:r>
            <a:endParaRPr lang="en-US" sz="3200" dirty="0"/>
          </a:p>
        </p:txBody>
      </p:sp>
      <p:sp>
        <p:nvSpPr>
          <p:cNvPr id="5" name="TextBox 4"/>
          <p:cNvSpPr txBox="1"/>
          <p:nvPr/>
        </p:nvSpPr>
        <p:spPr>
          <a:xfrm>
            <a:off x="2743200" y="2514600"/>
            <a:ext cx="6172200" cy="4108817"/>
          </a:xfrm>
          <a:prstGeom prst="rect">
            <a:avLst/>
          </a:prstGeom>
          <a:noFill/>
        </p:spPr>
        <p:txBody>
          <a:bodyPr wrap="square" rtlCol="0">
            <a:spAutoFit/>
          </a:bodyPr>
          <a:lstStyle/>
          <a:p>
            <a:r>
              <a:rPr lang="en-US" b="1" dirty="0" smtClean="0">
                <a:latin typeface="Arial Unicode MS" pitchFamily="34" charset="-128"/>
                <a:ea typeface="Arial Unicode MS" pitchFamily="34" charset="-128"/>
                <a:cs typeface="Arial Unicode MS" pitchFamily="34" charset="-128"/>
              </a:rPr>
              <a:t>Why combat procrastination? </a:t>
            </a:r>
          </a:p>
          <a:p>
            <a:pPr lvl="1">
              <a:lnSpc>
                <a:spcPct val="150000"/>
              </a:lnSpc>
              <a:buBlip>
                <a:blip r:embed="rId2"/>
              </a:buBlip>
            </a:pPr>
            <a:r>
              <a:rPr lang="en-US" dirty="0" smtClean="0">
                <a:latin typeface="Arial Unicode MS" pitchFamily="34" charset="-128"/>
                <a:ea typeface="Arial Unicode MS" pitchFamily="34" charset="-128"/>
                <a:cs typeface="Arial Unicode MS" pitchFamily="34" charset="-128"/>
              </a:rPr>
              <a:t>Reduce stress.</a:t>
            </a:r>
          </a:p>
          <a:p>
            <a:pPr lvl="1">
              <a:lnSpc>
                <a:spcPct val="150000"/>
              </a:lnSpc>
              <a:buBlip>
                <a:blip r:embed="rId2"/>
              </a:buBlip>
            </a:pPr>
            <a:r>
              <a:rPr lang="en-US" dirty="0" smtClean="0">
                <a:latin typeface="Arial Unicode MS" pitchFamily="34" charset="-128"/>
                <a:ea typeface="Arial Unicode MS" pitchFamily="34" charset="-128"/>
                <a:cs typeface="Arial Unicode MS" pitchFamily="34" charset="-128"/>
              </a:rPr>
              <a:t>More time to review and learn material at a deeper level.</a:t>
            </a:r>
          </a:p>
          <a:p>
            <a:pPr lvl="1">
              <a:lnSpc>
                <a:spcPct val="150000"/>
              </a:lnSpc>
              <a:buBlip>
                <a:blip r:embed="rId2"/>
              </a:buBlip>
            </a:pPr>
            <a:r>
              <a:rPr lang="en-US" dirty="0" smtClean="0">
                <a:latin typeface="Arial Unicode MS" pitchFamily="34" charset="-128"/>
                <a:ea typeface="Arial Unicode MS" pitchFamily="34" charset="-128"/>
                <a:cs typeface="Arial Unicode MS" pitchFamily="34" charset="-128"/>
              </a:rPr>
              <a:t>Revise assignments to ensure accuracy.</a:t>
            </a:r>
          </a:p>
          <a:p>
            <a:pPr lvl="1">
              <a:lnSpc>
                <a:spcPct val="150000"/>
              </a:lnSpc>
              <a:buBlip>
                <a:blip r:embed="rId2"/>
              </a:buBlip>
            </a:pPr>
            <a:r>
              <a:rPr lang="en-US" dirty="0" smtClean="0">
                <a:latin typeface="Arial Unicode MS" pitchFamily="34" charset="-128"/>
                <a:ea typeface="Arial Unicode MS" pitchFamily="34" charset="-128"/>
                <a:cs typeface="Arial Unicode MS" pitchFamily="34" charset="-128"/>
              </a:rPr>
              <a:t>Avoid mistakes that are created when rushed (like misspellings or incorrect mathematical computations).</a:t>
            </a:r>
          </a:p>
          <a:p>
            <a:pPr lvl="1">
              <a:lnSpc>
                <a:spcPct val="150000"/>
              </a:lnSpc>
              <a:buBlip>
                <a:blip r:embed="rId2"/>
              </a:buBlip>
            </a:pPr>
            <a:r>
              <a:rPr lang="en-US" dirty="0" smtClean="0">
                <a:latin typeface="Arial Unicode MS" pitchFamily="34" charset="-128"/>
                <a:ea typeface="Arial Unicode MS" pitchFamily="34" charset="-128"/>
                <a:cs typeface="Arial Unicode MS" pitchFamily="34" charset="-128"/>
              </a:rPr>
              <a:t>Find out your printer is broken sooner than the day your paper is due.</a:t>
            </a:r>
          </a:p>
          <a:p>
            <a:pPr lvl="1">
              <a:lnSpc>
                <a:spcPct val="150000"/>
              </a:lnSpc>
              <a:buBlip>
                <a:blip r:embed="rId2"/>
              </a:buBlip>
            </a:pPr>
            <a:r>
              <a:rPr lang="en-US" dirty="0" smtClean="0">
                <a:latin typeface="Arial Unicode MS" pitchFamily="34" charset="-128"/>
                <a:ea typeface="Arial Unicode MS" pitchFamily="34" charset="-128"/>
                <a:cs typeface="Arial Unicode MS" pitchFamily="34" charset="-128"/>
              </a:rPr>
              <a:t>Avoid embarrassment</a:t>
            </a:r>
            <a:endParaRPr lang="en-US" dirty="0">
              <a:latin typeface="Arial Unicode MS" pitchFamily="34" charset="-128"/>
              <a:ea typeface="Arial Unicode MS" pitchFamily="34" charset="-128"/>
              <a:cs typeface="Arial Unicode MS" pitchFamily="34" charset="-12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There’s no Single </a:t>
            </a:r>
            <a:r>
              <a:rPr lang="en-US" dirty="0"/>
              <a:t>S</a:t>
            </a:r>
            <a:r>
              <a:rPr lang="en-US" dirty="0" smtClean="0"/>
              <a:t>olution</a:t>
            </a:r>
            <a:endParaRPr lang="en-US" dirty="0"/>
          </a:p>
        </p:txBody>
      </p:sp>
      <p:sp>
        <p:nvSpPr>
          <p:cNvPr id="3" name="Content Placeholder 2"/>
          <p:cNvSpPr>
            <a:spLocks noGrp="1"/>
          </p:cNvSpPr>
          <p:nvPr>
            <p:ph idx="1"/>
          </p:nvPr>
        </p:nvSpPr>
        <p:spPr>
          <a:xfrm>
            <a:off x="609600" y="1981200"/>
            <a:ext cx="8077200" cy="3352800"/>
          </a:xfrm>
        </p:spPr>
        <p:txBody>
          <a:bodyPr>
            <a:normAutofit/>
          </a:bodyPr>
          <a:lstStyle/>
          <a:p>
            <a:pPr indent="0">
              <a:buNone/>
            </a:pPr>
            <a:r>
              <a:rPr lang="en-US" sz="2400" dirty="0" smtClean="0">
                <a:latin typeface="Berlin Sans FB" pitchFamily="34" charset="0"/>
              </a:rPr>
              <a:t>When dealing with time management, there is no “one size fits all” approach.  Each person’s goals and needs are different, so the way they handle their time will have to be adapted to their situation.</a:t>
            </a:r>
          </a:p>
          <a:p>
            <a:pPr indent="0">
              <a:buNone/>
            </a:pPr>
            <a:endParaRPr lang="en-US" sz="2400" dirty="0">
              <a:latin typeface="Berlin Sans FB" pitchFamily="34" charset="0"/>
            </a:endParaRPr>
          </a:p>
          <a:p>
            <a:pPr indent="0">
              <a:buNone/>
            </a:pPr>
            <a:r>
              <a:rPr lang="en-US" sz="2400" dirty="0" smtClean="0">
                <a:latin typeface="Berlin Sans FB" pitchFamily="34" charset="0"/>
              </a:rPr>
              <a:t>In this learning activity, you will explore several ways to handle your time efficiently.  It is up to you to decide which way will work best for your situation.</a:t>
            </a:r>
            <a:endParaRPr lang="en-US" sz="2400" dirty="0">
              <a:latin typeface="Berlin Sans FB" pitchFamily="34" charset="0"/>
            </a:endParaRPr>
          </a:p>
        </p:txBody>
      </p:sp>
    </p:spTree>
    <p:extLst>
      <p:ext uri="{BB962C8B-B14F-4D97-AF65-F5344CB8AC3E}">
        <p14:creationId xmlns:p14="http://schemas.microsoft.com/office/powerpoint/2010/main" val="15951769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pPr algn="ctr"/>
            <a:r>
              <a:rPr lang="en-US" sz="3600" dirty="0" smtClean="0"/>
              <a:t>Knowledge Puts You in Control of Your Time</a:t>
            </a:r>
            <a:endParaRPr lang="en-US" sz="3600" dirty="0"/>
          </a:p>
        </p:txBody>
      </p:sp>
      <p:sp>
        <p:nvSpPr>
          <p:cNvPr id="3" name="Content Placeholder 2"/>
          <p:cNvSpPr>
            <a:spLocks noGrp="1"/>
          </p:cNvSpPr>
          <p:nvPr>
            <p:ph idx="1"/>
          </p:nvPr>
        </p:nvSpPr>
        <p:spPr>
          <a:xfrm>
            <a:off x="152400" y="1752600"/>
            <a:ext cx="8534400" cy="4572000"/>
          </a:xfrm>
        </p:spPr>
        <p:txBody>
          <a:bodyPr>
            <a:normAutofit/>
          </a:bodyPr>
          <a:lstStyle/>
          <a:p>
            <a:pPr marL="617220" indent="-342900">
              <a:buClr>
                <a:schemeClr val="tx2">
                  <a:lumMod val="50000"/>
                </a:schemeClr>
              </a:buClr>
              <a:buFont typeface="Wingdings" pitchFamily="2" charset="2"/>
              <a:buChar char="ü"/>
            </a:pPr>
            <a:r>
              <a:rPr lang="en-US" sz="2400" dirty="0" smtClean="0">
                <a:latin typeface="Berlin Sans FB" pitchFamily="34" charset="0"/>
              </a:rPr>
              <a:t>Know where you want to go: set goals</a:t>
            </a:r>
          </a:p>
          <a:p>
            <a:pPr marL="617220" indent="-342900">
              <a:buClr>
                <a:schemeClr val="tx2">
                  <a:lumMod val="50000"/>
                </a:schemeClr>
              </a:buClr>
              <a:buFont typeface="Wingdings" pitchFamily="2" charset="2"/>
              <a:buChar char="ü"/>
            </a:pPr>
            <a:r>
              <a:rPr lang="en-US" sz="2400" dirty="0" smtClean="0">
                <a:latin typeface="Berlin Sans FB" pitchFamily="34" charset="0"/>
              </a:rPr>
              <a:t>Know how to get there: have a plan</a:t>
            </a:r>
          </a:p>
          <a:p>
            <a:pPr marL="617220" indent="-342900">
              <a:buClr>
                <a:schemeClr val="tx2">
                  <a:lumMod val="50000"/>
                </a:schemeClr>
              </a:buClr>
              <a:buFont typeface="Wingdings" pitchFamily="2" charset="2"/>
              <a:buChar char="ü"/>
            </a:pPr>
            <a:r>
              <a:rPr lang="en-US" sz="2400" dirty="0" smtClean="0">
                <a:latin typeface="Berlin Sans FB" pitchFamily="34" charset="0"/>
              </a:rPr>
              <a:t>Know how long it’s going to take you: have a realistic idea of the time it takes to do things, and to do them well</a:t>
            </a:r>
          </a:p>
          <a:p>
            <a:pPr marL="617220" indent="-342900">
              <a:buClr>
                <a:schemeClr val="tx2">
                  <a:lumMod val="50000"/>
                </a:schemeClr>
              </a:buClr>
              <a:buFont typeface="Wingdings" pitchFamily="2" charset="2"/>
              <a:buChar char="ü"/>
            </a:pPr>
            <a:r>
              <a:rPr lang="en-US" sz="2400" dirty="0" smtClean="0">
                <a:latin typeface="Berlin Sans FB" pitchFamily="34" charset="0"/>
              </a:rPr>
              <a:t>Know the dangers along the way: be aware of distractions or activities that do not line up with your goals</a:t>
            </a:r>
          </a:p>
          <a:p>
            <a:pPr marL="617220" indent="-342900">
              <a:buClr>
                <a:schemeClr val="tx2">
                  <a:lumMod val="50000"/>
                </a:schemeClr>
              </a:buClr>
              <a:buFont typeface="Wingdings" pitchFamily="2" charset="2"/>
              <a:buChar char="ü"/>
            </a:pPr>
            <a:r>
              <a:rPr lang="en-US" sz="2400" dirty="0" smtClean="0">
                <a:latin typeface="Berlin Sans FB" pitchFamily="34" charset="0"/>
              </a:rPr>
              <a:t>Know yourself: be aware of your own tendencies toward procrastination or distractions and learn to say “no” to yourself when needed</a:t>
            </a:r>
          </a:p>
          <a:p>
            <a:pPr marL="617220" indent="-342900">
              <a:buClr>
                <a:schemeClr val="tx2">
                  <a:lumMod val="50000"/>
                </a:schemeClr>
              </a:buClr>
              <a:buFont typeface="Wingdings" pitchFamily="2" charset="2"/>
              <a:buChar char="ü"/>
            </a:pPr>
            <a:endParaRPr lang="en-US" sz="2400" dirty="0" smtClean="0">
              <a:latin typeface="Berlin Sans FB" pitchFamily="34" charset="0"/>
            </a:endParaRPr>
          </a:p>
          <a:p>
            <a:pPr marL="617220" indent="-342900">
              <a:buClr>
                <a:schemeClr val="tx2">
                  <a:lumMod val="50000"/>
                </a:schemeClr>
              </a:buClr>
              <a:buFont typeface="Wingdings" pitchFamily="2" charset="2"/>
              <a:buChar char="ü"/>
            </a:pPr>
            <a:endParaRPr lang="en-US" sz="2400" dirty="0" smtClean="0">
              <a:latin typeface="Berlin Sans FB" pitchFamily="34" charset="0"/>
            </a:endParaRPr>
          </a:p>
          <a:p>
            <a:pPr marL="617220" indent="-342900">
              <a:buClr>
                <a:schemeClr val="tx2">
                  <a:lumMod val="50000"/>
                </a:schemeClr>
              </a:buClr>
              <a:buFont typeface="Wingdings" pitchFamily="2" charset="2"/>
              <a:buChar char="ü"/>
            </a:pPr>
            <a:endParaRPr lang="en-US" sz="2400" dirty="0">
              <a:latin typeface="Berlin Sans FB" pitchFamily="34" charset="0"/>
            </a:endParaRPr>
          </a:p>
        </p:txBody>
      </p:sp>
    </p:spTree>
    <p:extLst>
      <p:ext uri="{BB962C8B-B14F-4D97-AF65-F5344CB8AC3E}">
        <p14:creationId xmlns:p14="http://schemas.microsoft.com/office/powerpoint/2010/main" val="37789746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Keys </a:t>
            </a:r>
            <a:r>
              <a:rPr lang="en-US" dirty="0" smtClean="0"/>
              <a:t>to </a:t>
            </a:r>
            <a:r>
              <a:rPr lang="en-US" dirty="0" smtClean="0"/>
              <a:t>Better Time Management</a:t>
            </a:r>
            <a:endParaRPr lang="en-US" dirty="0"/>
          </a:p>
        </p:txBody>
      </p:sp>
      <p:sp>
        <p:nvSpPr>
          <p:cNvPr id="3" name="Content Placeholder 2"/>
          <p:cNvSpPr>
            <a:spLocks noGrp="1"/>
          </p:cNvSpPr>
          <p:nvPr>
            <p:ph idx="1"/>
          </p:nvPr>
        </p:nvSpPr>
        <p:spPr>
          <a:xfrm>
            <a:off x="228600" y="1981200"/>
            <a:ext cx="8458200" cy="4343400"/>
          </a:xfrm>
        </p:spPr>
        <p:txBody>
          <a:bodyPr>
            <a:normAutofit lnSpcReduction="10000"/>
          </a:bodyPr>
          <a:lstStyle/>
          <a:p>
            <a:pPr marL="617220" indent="-342900">
              <a:buClr>
                <a:schemeClr val="tx2">
                  <a:lumMod val="50000"/>
                </a:schemeClr>
              </a:buClr>
              <a:buFont typeface="Wingdings" pitchFamily="2" charset="2"/>
              <a:buChar char="ü"/>
            </a:pPr>
            <a:r>
              <a:rPr lang="en-US" sz="2000" dirty="0" smtClean="0">
                <a:latin typeface="Berlin Sans FB" pitchFamily="34" charset="0"/>
              </a:rPr>
              <a:t>Set goals for each semester and use them to motivate yourself to work harder and better</a:t>
            </a:r>
          </a:p>
          <a:p>
            <a:pPr marL="617220" indent="-342900">
              <a:buClr>
                <a:schemeClr val="tx2">
                  <a:lumMod val="50000"/>
                </a:schemeClr>
              </a:buClr>
              <a:buFont typeface="Wingdings" pitchFamily="2" charset="2"/>
              <a:buChar char="ü"/>
            </a:pPr>
            <a:r>
              <a:rPr lang="en-US" sz="2000" dirty="0">
                <a:latin typeface="Berlin Sans FB" pitchFamily="34" charset="0"/>
              </a:rPr>
              <a:t>Check that your use of time lines up with your goals</a:t>
            </a:r>
          </a:p>
          <a:p>
            <a:pPr marL="617220" indent="-342900">
              <a:buClr>
                <a:schemeClr val="tx2">
                  <a:lumMod val="50000"/>
                </a:schemeClr>
              </a:buClr>
              <a:buFont typeface="Wingdings" pitchFamily="2" charset="2"/>
              <a:buChar char="ü"/>
            </a:pPr>
            <a:r>
              <a:rPr lang="en-US" sz="2000" dirty="0" smtClean="0">
                <a:latin typeface="Berlin Sans FB" pitchFamily="34" charset="0"/>
              </a:rPr>
              <a:t>Be </a:t>
            </a:r>
            <a:r>
              <a:rPr lang="en-US" sz="2000" dirty="0" smtClean="0">
                <a:latin typeface="Berlin Sans FB" pitchFamily="34" charset="0"/>
              </a:rPr>
              <a:t>aware of how you use your time: distractions and procrastination only make things worse</a:t>
            </a:r>
          </a:p>
          <a:p>
            <a:pPr marL="617220" indent="-342900">
              <a:buClr>
                <a:schemeClr val="tx2">
                  <a:lumMod val="50000"/>
                </a:schemeClr>
              </a:buClr>
              <a:buFont typeface="Wingdings" pitchFamily="2" charset="2"/>
              <a:buChar char="ü"/>
            </a:pPr>
            <a:r>
              <a:rPr lang="en-US" sz="2000" dirty="0" smtClean="0">
                <a:latin typeface="Berlin Sans FB" pitchFamily="34" charset="0"/>
              </a:rPr>
              <a:t>Ensure </a:t>
            </a:r>
            <a:r>
              <a:rPr lang="en-US" sz="2000" dirty="0" smtClean="0">
                <a:latin typeface="Berlin Sans FB" pitchFamily="34" charset="0"/>
              </a:rPr>
              <a:t>that you allow enough time for studying</a:t>
            </a:r>
          </a:p>
          <a:p>
            <a:pPr marL="617220" indent="-342900">
              <a:buClr>
                <a:schemeClr val="tx2">
                  <a:lumMod val="50000"/>
                </a:schemeClr>
              </a:buClr>
              <a:buFont typeface="Wingdings" pitchFamily="2" charset="2"/>
              <a:buChar char="ü"/>
            </a:pPr>
            <a:r>
              <a:rPr lang="en-US" sz="2000" dirty="0" smtClean="0">
                <a:latin typeface="Berlin Sans FB" pitchFamily="34" charset="0"/>
              </a:rPr>
              <a:t>Use efficient time management tools, like a planner</a:t>
            </a:r>
          </a:p>
          <a:p>
            <a:pPr marL="617220" indent="-342900">
              <a:buClr>
                <a:schemeClr val="tx2">
                  <a:lumMod val="50000"/>
                </a:schemeClr>
              </a:buClr>
              <a:buFont typeface="Wingdings" pitchFamily="2" charset="2"/>
              <a:buChar char="ü"/>
            </a:pPr>
            <a:r>
              <a:rPr lang="en-US" sz="2000" dirty="0" smtClean="0">
                <a:latin typeface="Berlin Sans FB" pitchFamily="34" charset="0"/>
              </a:rPr>
              <a:t>Keep track of deadlines</a:t>
            </a:r>
          </a:p>
          <a:p>
            <a:pPr marL="617220" indent="-342900">
              <a:buClr>
                <a:schemeClr val="tx2">
                  <a:lumMod val="50000"/>
                </a:schemeClr>
              </a:buClr>
              <a:buFont typeface="Wingdings" pitchFamily="2" charset="2"/>
              <a:buChar char="ü"/>
            </a:pPr>
            <a:r>
              <a:rPr lang="en-US" sz="2000" dirty="0" smtClean="0">
                <a:latin typeface="Berlin Sans FB" pitchFamily="34" charset="0"/>
              </a:rPr>
              <a:t>Do things according to priority</a:t>
            </a:r>
          </a:p>
          <a:p>
            <a:pPr marL="617220" indent="-342900">
              <a:buClr>
                <a:schemeClr val="tx2">
                  <a:lumMod val="50000"/>
                </a:schemeClr>
              </a:buClr>
              <a:buFont typeface="Wingdings" pitchFamily="2" charset="2"/>
              <a:buChar char="ü"/>
            </a:pPr>
            <a:r>
              <a:rPr lang="en-US" sz="2000" dirty="0" smtClean="0">
                <a:latin typeface="Berlin Sans FB" pitchFamily="34" charset="0"/>
              </a:rPr>
              <a:t>Plan ahead: be proactive instead of reactive</a:t>
            </a:r>
          </a:p>
          <a:p>
            <a:pPr marL="617220" indent="-342900">
              <a:buClr>
                <a:schemeClr val="tx2">
                  <a:lumMod val="50000"/>
                </a:schemeClr>
              </a:buClr>
              <a:buFont typeface="Wingdings" pitchFamily="2" charset="2"/>
              <a:buChar char="ü"/>
            </a:pPr>
            <a:r>
              <a:rPr lang="en-US" sz="2000" dirty="0" smtClean="0">
                <a:latin typeface="Berlin Sans FB" pitchFamily="34" charset="0"/>
              </a:rPr>
              <a:t>Learn to say “no” to distractions</a:t>
            </a:r>
          </a:p>
          <a:p>
            <a:pPr marL="617220" indent="-342900">
              <a:buClr>
                <a:schemeClr val="tx2">
                  <a:lumMod val="50000"/>
                </a:schemeClr>
              </a:buClr>
              <a:buFont typeface="Wingdings" pitchFamily="2" charset="2"/>
              <a:buChar char="ü"/>
            </a:pPr>
            <a:r>
              <a:rPr lang="en-US" sz="2000" dirty="0" smtClean="0">
                <a:latin typeface="Berlin Sans FB" pitchFamily="34" charset="0"/>
              </a:rPr>
              <a:t>Actively reinforce good time management by rewarding yourself when you meet goals</a:t>
            </a:r>
          </a:p>
          <a:p>
            <a:pPr indent="0">
              <a:buClr>
                <a:schemeClr val="tx2">
                  <a:lumMod val="50000"/>
                </a:schemeClr>
              </a:buClr>
              <a:buNone/>
            </a:pPr>
            <a:endParaRPr lang="en-US" sz="2400" dirty="0" smtClean="0">
              <a:latin typeface="Berlin Sans FB" pitchFamily="34" charset="0"/>
            </a:endParaRPr>
          </a:p>
          <a:p>
            <a:pPr marL="617220" indent="-342900">
              <a:buClr>
                <a:schemeClr val="tx2">
                  <a:lumMod val="50000"/>
                </a:schemeClr>
              </a:buClr>
              <a:buFont typeface="Wingdings" pitchFamily="2" charset="2"/>
              <a:buChar char="ü"/>
            </a:pPr>
            <a:endParaRPr lang="en-US" sz="2400" dirty="0" smtClean="0">
              <a:latin typeface="Berlin Sans FB" pitchFamily="34" charset="0"/>
            </a:endParaRPr>
          </a:p>
          <a:p>
            <a:pPr marL="617220" indent="-342900">
              <a:buClr>
                <a:schemeClr val="tx2">
                  <a:lumMod val="50000"/>
                </a:schemeClr>
              </a:buClr>
              <a:buFont typeface="Wingdings" pitchFamily="2" charset="2"/>
              <a:buChar char="ü"/>
            </a:pPr>
            <a:endParaRPr lang="en-US" sz="2400" dirty="0" smtClean="0">
              <a:latin typeface="Berlin Sans FB" pitchFamily="34" charset="0"/>
            </a:endParaRPr>
          </a:p>
          <a:p>
            <a:pPr marL="617220" indent="-342900">
              <a:buClr>
                <a:schemeClr val="tx2">
                  <a:lumMod val="50000"/>
                </a:schemeClr>
              </a:buClr>
              <a:buFont typeface="Wingdings" pitchFamily="2" charset="2"/>
              <a:buChar char="ü"/>
            </a:pPr>
            <a:endParaRPr lang="en-US" sz="2400" dirty="0">
              <a:latin typeface="Berlin Sans FB" pitchFamily="34" charset="0"/>
            </a:endParaRPr>
          </a:p>
        </p:txBody>
      </p:sp>
    </p:spTree>
    <p:extLst>
      <p:ext uri="{BB962C8B-B14F-4D97-AF65-F5344CB8AC3E}">
        <p14:creationId xmlns:p14="http://schemas.microsoft.com/office/powerpoint/2010/main" val="14615646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Goals, Values and Time</a:t>
            </a:r>
            <a:endParaRPr lang="en-US" dirty="0"/>
          </a:p>
        </p:txBody>
      </p:sp>
      <p:sp>
        <p:nvSpPr>
          <p:cNvPr id="3" name="Content Placeholder 2"/>
          <p:cNvSpPr>
            <a:spLocks noGrp="1"/>
          </p:cNvSpPr>
          <p:nvPr>
            <p:ph idx="1"/>
          </p:nvPr>
        </p:nvSpPr>
        <p:spPr>
          <a:xfrm>
            <a:off x="457200" y="1935480"/>
            <a:ext cx="8229600" cy="2103120"/>
          </a:xfrm>
        </p:spPr>
        <p:txBody>
          <a:bodyPr/>
          <a:lstStyle/>
          <a:p>
            <a:r>
              <a:rPr lang="en-US" dirty="0" smtClean="0"/>
              <a:t>Goals include anything you want to achieve, aim for, and put energy into attaining.</a:t>
            </a:r>
          </a:p>
          <a:p>
            <a:r>
              <a:rPr lang="en-US" dirty="0" smtClean="0"/>
              <a:t>Values make up the belief system that underlies a  decision you make.</a:t>
            </a:r>
            <a:endParaRPr lang="en-US" dirty="0"/>
          </a:p>
        </p:txBody>
      </p:sp>
      <p:pic>
        <p:nvPicPr>
          <p:cNvPr id="2050" name="Picture 2" descr="C:\Documents and Settings\altounji_m\Local Settings\Temporary Internet Files\Content.IE5\Z3TCTK40\MCSY01191_0000[1].wmf"/>
          <p:cNvPicPr>
            <a:picLocks noChangeAspect="1" noChangeArrowheads="1"/>
          </p:cNvPicPr>
          <p:nvPr/>
        </p:nvPicPr>
        <p:blipFill>
          <a:blip r:embed="rId2" cstate="print"/>
          <a:srcRect/>
          <a:stretch>
            <a:fillRect/>
          </a:stretch>
        </p:blipFill>
        <p:spPr bwMode="auto">
          <a:xfrm>
            <a:off x="6248400" y="3810000"/>
            <a:ext cx="2437539" cy="2590800"/>
          </a:xfrm>
          <a:prstGeom prst="rect">
            <a:avLst/>
          </a:prstGeom>
          <a:noFill/>
        </p:spPr>
      </p:pic>
      <p:sp>
        <p:nvSpPr>
          <p:cNvPr id="6" name="TextBox 5"/>
          <p:cNvSpPr txBox="1"/>
          <p:nvPr/>
        </p:nvSpPr>
        <p:spPr>
          <a:xfrm>
            <a:off x="762000" y="3962400"/>
            <a:ext cx="5029200" cy="224676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800" dirty="0" smtClean="0"/>
              <a:t>When you have to choose an activity, consider your goals and values before you make the decision to spend time and energy on it.</a:t>
            </a:r>
            <a:endParaRPr lang="en-US"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Goals are Key to Success</a:t>
            </a:r>
            <a:endParaRPr lang="en-US" dirty="0"/>
          </a:p>
        </p:txBody>
      </p:sp>
      <p:sp>
        <p:nvSpPr>
          <p:cNvPr id="3" name="Content Placeholder 2"/>
          <p:cNvSpPr>
            <a:spLocks noGrp="1"/>
          </p:cNvSpPr>
          <p:nvPr>
            <p:ph idx="1"/>
          </p:nvPr>
        </p:nvSpPr>
        <p:spPr>
          <a:xfrm>
            <a:off x="228600" y="1981200"/>
            <a:ext cx="8458200" cy="4343400"/>
          </a:xfrm>
        </p:spPr>
        <p:txBody>
          <a:bodyPr>
            <a:normAutofit/>
          </a:bodyPr>
          <a:lstStyle/>
          <a:p>
            <a:pPr indent="0">
              <a:buClr>
                <a:schemeClr val="tx2">
                  <a:lumMod val="50000"/>
                </a:schemeClr>
              </a:buClr>
              <a:buNone/>
            </a:pPr>
            <a:r>
              <a:rPr lang="en-US" sz="2000" dirty="0" smtClean="0">
                <a:latin typeface="Berlin Sans FB" pitchFamily="34" charset="0"/>
              </a:rPr>
              <a:t>Research shows that students who set goals for themselves do better at school.  It makes sense: knowing where you are going helps you plan your trip.  Not knowing where you want to go leads to wasted effort and time.</a:t>
            </a:r>
          </a:p>
          <a:p>
            <a:pPr indent="0">
              <a:buClr>
                <a:schemeClr val="tx2">
                  <a:lumMod val="50000"/>
                </a:schemeClr>
              </a:buClr>
              <a:buNone/>
            </a:pPr>
            <a:endParaRPr lang="en-US" sz="2000" dirty="0" smtClean="0">
              <a:latin typeface="Berlin Sans FB" pitchFamily="34" charset="0"/>
            </a:endParaRPr>
          </a:p>
          <a:p>
            <a:pPr indent="0">
              <a:buClr>
                <a:schemeClr val="tx2">
                  <a:lumMod val="50000"/>
                </a:schemeClr>
              </a:buClr>
              <a:buNone/>
            </a:pPr>
            <a:r>
              <a:rPr lang="en-US" sz="2000" dirty="0" smtClean="0">
                <a:latin typeface="Berlin Sans FB" pitchFamily="34" charset="0"/>
              </a:rPr>
              <a:t>Plan your goals:</a:t>
            </a:r>
          </a:p>
          <a:p>
            <a:pPr marL="617220" indent="-342900">
              <a:buClr>
                <a:schemeClr val="tx2">
                  <a:lumMod val="50000"/>
                </a:schemeClr>
              </a:buClr>
              <a:buFont typeface="Wingdings" pitchFamily="2" charset="2"/>
              <a:buChar char="ü"/>
            </a:pPr>
            <a:r>
              <a:rPr lang="en-US" sz="2000" dirty="0" smtClean="0">
                <a:latin typeface="Berlin Sans FB" pitchFamily="34" charset="0"/>
              </a:rPr>
              <a:t>Long term:  a degree, </a:t>
            </a:r>
            <a:r>
              <a:rPr lang="en-US" sz="2000" dirty="0">
                <a:latin typeface="Berlin Sans FB" pitchFamily="34" charset="0"/>
              </a:rPr>
              <a:t> </a:t>
            </a:r>
            <a:r>
              <a:rPr lang="en-US" sz="2000" dirty="0" smtClean="0">
                <a:latin typeface="Berlin Sans FB" pitchFamily="34" charset="0"/>
              </a:rPr>
              <a:t>a job, or a personal objective</a:t>
            </a:r>
          </a:p>
          <a:p>
            <a:pPr marL="617220" indent="-342900">
              <a:buClr>
                <a:schemeClr val="tx2">
                  <a:lumMod val="50000"/>
                </a:schemeClr>
              </a:buClr>
              <a:buFont typeface="Wingdings" pitchFamily="2" charset="2"/>
              <a:buChar char="ü"/>
            </a:pPr>
            <a:r>
              <a:rPr lang="en-US" sz="2000" dirty="0" smtClean="0">
                <a:latin typeface="Berlin Sans FB" pitchFamily="34" charset="0"/>
              </a:rPr>
              <a:t>Short term:  what you want to accomplish now, this week, this semester</a:t>
            </a:r>
          </a:p>
          <a:p>
            <a:pPr indent="0">
              <a:buClr>
                <a:schemeClr val="tx2">
                  <a:lumMod val="50000"/>
                </a:schemeClr>
              </a:buClr>
              <a:buNone/>
            </a:pPr>
            <a:endParaRPr lang="en-US" sz="2000" dirty="0">
              <a:latin typeface="Berlin Sans FB" pitchFamily="34" charset="0"/>
            </a:endParaRPr>
          </a:p>
          <a:p>
            <a:pPr indent="0">
              <a:buClr>
                <a:schemeClr val="tx2">
                  <a:lumMod val="50000"/>
                </a:schemeClr>
              </a:buClr>
              <a:buNone/>
            </a:pPr>
            <a:r>
              <a:rPr lang="en-US" sz="2000" dirty="0" smtClean="0">
                <a:latin typeface="Berlin Sans FB" pitchFamily="34" charset="0"/>
              </a:rPr>
              <a:t>Goals keep you from spending time on things that are not that important to you.  They also motivate you to work harder and to avoid wasting time with distractions or procrastination.</a:t>
            </a:r>
          </a:p>
          <a:p>
            <a:pPr marL="617220" indent="-342900">
              <a:buClr>
                <a:schemeClr val="tx2">
                  <a:lumMod val="50000"/>
                </a:schemeClr>
              </a:buClr>
              <a:buFont typeface="Wingdings" pitchFamily="2" charset="2"/>
              <a:buChar char="ü"/>
            </a:pPr>
            <a:endParaRPr lang="en-US" sz="2400" dirty="0" smtClean="0">
              <a:latin typeface="Berlin Sans FB" pitchFamily="34" charset="0"/>
            </a:endParaRPr>
          </a:p>
          <a:p>
            <a:pPr marL="617220" indent="-342900">
              <a:buClr>
                <a:schemeClr val="tx2">
                  <a:lumMod val="50000"/>
                </a:schemeClr>
              </a:buClr>
              <a:buFont typeface="Wingdings" pitchFamily="2" charset="2"/>
              <a:buChar char="ü"/>
            </a:pPr>
            <a:endParaRPr lang="en-US" sz="2400" dirty="0" smtClean="0">
              <a:latin typeface="Berlin Sans FB" pitchFamily="34" charset="0"/>
            </a:endParaRPr>
          </a:p>
          <a:p>
            <a:pPr marL="617220" indent="-342900">
              <a:buClr>
                <a:schemeClr val="tx2">
                  <a:lumMod val="50000"/>
                </a:schemeClr>
              </a:buClr>
              <a:buFont typeface="Wingdings" pitchFamily="2" charset="2"/>
              <a:buChar char="ü"/>
            </a:pPr>
            <a:endParaRPr lang="en-US" sz="2400" dirty="0">
              <a:latin typeface="Berlin Sans FB" pitchFamily="34" charset="0"/>
            </a:endParaRPr>
          </a:p>
        </p:txBody>
      </p:sp>
    </p:spTree>
    <p:extLst>
      <p:ext uri="{BB962C8B-B14F-4D97-AF65-F5344CB8AC3E}">
        <p14:creationId xmlns:p14="http://schemas.microsoft.com/office/powerpoint/2010/main" val="13882390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a:bodyPr>
          <a:lstStyle/>
          <a:p>
            <a:pPr algn="ctr"/>
            <a:r>
              <a:rPr lang="en-US" dirty="0" smtClean="0"/>
              <a:t>Use of Time and Goals</a:t>
            </a:r>
            <a:endParaRPr lang="en-US" dirty="0"/>
          </a:p>
        </p:txBody>
      </p:sp>
      <p:sp>
        <p:nvSpPr>
          <p:cNvPr id="3" name="Content Placeholder 2"/>
          <p:cNvSpPr>
            <a:spLocks noGrp="1"/>
          </p:cNvSpPr>
          <p:nvPr>
            <p:ph idx="1"/>
          </p:nvPr>
        </p:nvSpPr>
        <p:spPr>
          <a:xfrm>
            <a:off x="228600" y="1981200"/>
            <a:ext cx="8458200" cy="4343400"/>
          </a:xfrm>
        </p:spPr>
        <p:txBody>
          <a:bodyPr>
            <a:normAutofit/>
          </a:bodyPr>
          <a:lstStyle/>
          <a:p>
            <a:pPr indent="0">
              <a:buClr>
                <a:schemeClr val="tx2">
                  <a:lumMod val="50000"/>
                </a:schemeClr>
              </a:buClr>
              <a:buNone/>
            </a:pPr>
            <a:r>
              <a:rPr lang="en-US" sz="3200" dirty="0" smtClean="0">
                <a:latin typeface="Berlin Sans FB" pitchFamily="34" charset="0"/>
              </a:rPr>
              <a:t>Goals give you a sense of direction and motivate you to get there.  They also help you sort out your “to do” list.  Some things will support a goal, others won’t.  Knowing that, you can decide what to do first, what to do later, and what not to do.</a:t>
            </a:r>
            <a:endParaRPr lang="en-US" sz="3200" dirty="0" smtClean="0">
              <a:latin typeface="Berlin Sans FB" pitchFamily="34" charset="0"/>
            </a:endParaRPr>
          </a:p>
          <a:p>
            <a:pPr marL="617220" indent="-342900">
              <a:buClr>
                <a:schemeClr val="tx2">
                  <a:lumMod val="50000"/>
                </a:schemeClr>
              </a:buClr>
              <a:buFont typeface="Wingdings" pitchFamily="2" charset="2"/>
              <a:buChar char="ü"/>
            </a:pPr>
            <a:endParaRPr lang="en-US" sz="2400" dirty="0">
              <a:latin typeface="Berlin Sans FB" pitchFamily="34" charset="0"/>
            </a:endParaRPr>
          </a:p>
        </p:txBody>
      </p:sp>
    </p:spTree>
    <p:extLst>
      <p:ext uri="{BB962C8B-B14F-4D97-AF65-F5344CB8AC3E}">
        <p14:creationId xmlns:p14="http://schemas.microsoft.com/office/powerpoint/2010/main" val="40427117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a:bodyPr>
          <a:lstStyle/>
          <a:p>
            <a:pPr algn="ctr"/>
            <a:r>
              <a:rPr lang="en-US" dirty="0" smtClean="0"/>
              <a:t>Distractions Get You Off Course</a:t>
            </a:r>
            <a:endParaRPr lang="en-US" dirty="0"/>
          </a:p>
        </p:txBody>
      </p:sp>
      <p:sp>
        <p:nvSpPr>
          <p:cNvPr id="3" name="Content Placeholder 2"/>
          <p:cNvSpPr>
            <a:spLocks noGrp="1"/>
          </p:cNvSpPr>
          <p:nvPr>
            <p:ph idx="1"/>
          </p:nvPr>
        </p:nvSpPr>
        <p:spPr>
          <a:xfrm>
            <a:off x="228600" y="1752600"/>
            <a:ext cx="8458200" cy="4572000"/>
          </a:xfrm>
        </p:spPr>
        <p:txBody>
          <a:bodyPr>
            <a:normAutofit/>
          </a:bodyPr>
          <a:lstStyle/>
          <a:p>
            <a:pPr indent="0">
              <a:buClr>
                <a:schemeClr val="tx2">
                  <a:lumMod val="50000"/>
                </a:schemeClr>
              </a:buClr>
              <a:buNone/>
            </a:pPr>
            <a:r>
              <a:rPr lang="en-US" sz="2000" dirty="0" smtClean="0">
                <a:latin typeface="Berlin Sans FB" pitchFamily="34" charset="0"/>
              </a:rPr>
              <a:t>Nowadays </a:t>
            </a:r>
            <a:r>
              <a:rPr lang="en-US" sz="2000" dirty="0" smtClean="0">
                <a:latin typeface="Berlin Sans FB" pitchFamily="34" charset="0"/>
              </a:rPr>
              <a:t>there are many distractions around us that can get us off track: phones are a good example.  They are always with us and can take our attention away from what we are doing.  It takes time to concentrate on work, and distractions make us lose that time.</a:t>
            </a:r>
          </a:p>
          <a:p>
            <a:pPr indent="0">
              <a:buClr>
                <a:schemeClr val="tx2">
                  <a:lumMod val="50000"/>
                </a:schemeClr>
              </a:buClr>
              <a:buNone/>
            </a:pPr>
            <a:endParaRPr lang="en-US" sz="2000" dirty="0" smtClean="0">
              <a:latin typeface="Berlin Sans FB" pitchFamily="34" charset="0"/>
            </a:endParaRPr>
          </a:p>
          <a:p>
            <a:pPr indent="0">
              <a:buClr>
                <a:schemeClr val="tx2">
                  <a:lumMod val="50000"/>
                </a:schemeClr>
              </a:buClr>
              <a:buNone/>
            </a:pPr>
            <a:r>
              <a:rPr lang="en-US" sz="2000" dirty="0" smtClean="0">
                <a:latin typeface="Berlin Sans FB" pitchFamily="34" charset="0"/>
              </a:rPr>
              <a:t>Think of all the things that can distract you from doing what you are supposed to do: phones, TV, friends, the internet…  Worrying about things can also be distractions, for example, if you are having  money troubles.</a:t>
            </a:r>
          </a:p>
          <a:p>
            <a:pPr indent="0">
              <a:buClr>
                <a:schemeClr val="tx2">
                  <a:lumMod val="50000"/>
                </a:schemeClr>
              </a:buClr>
              <a:buNone/>
            </a:pPr>
            <a:endParaRPr lang="en-US" sz="2000" dirty="0" smtClean="0">
              <a:latin typeface="Berlin Sans FB" pitchFamily="34" charset="0"/>
            </a:endParaRPr>
          </a:p>
          <a:p>
            <a:pPr indent="0">
              <a:buClr>
                <a:schemeClr val="tx2">
                  <a:lumMod val="50000"/>
                </a:schemeClr>
              </a:buClr>
              <a:buNone/>
            </a:pPr>
            <a:r>
              <a:rPr lang="en-US" sz="2000" dirty="0" smtClean="0">
                <a:latin typeface="Berlin Sans FB" pitchFamily="34" charset="0"/>
              </a:rPr>
              <a:t>Plan the place, the time, and the way you study to avoid distractions.  </a:t>
            </a:r>
          </a:p>
        </p:txBody>
      </p:sp>
    </p:spTree>
    <p:extLst>
      <p:ext uri="{BB962C8B-B14F-4D97-AF65-F5344CB8AC3E}">
        <p14:creationId xmlns:p14="http://schemas.microsoft.com/office/powerpoint/2010/main" val="10291508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446</TotalTime>
  <Words>1684</Words>
  <Application>Microsoft Office PowerPoint</Application>
  <PresentationFormat>On-screen Show (4:3)</PresentationFormat>
  <Paragraphs>140</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Flow</vt:lpstr>
      <vt:lpstr>Time Management</vt:lpstr>
      <vt:lpstr>Introduction</vt:lpstr>
      <vt:lpstr>There’s no Single Solution</vt:lpstr>
      <vt:lpstr>Knowledge Puts You in Control of Your Time</vt:lpstr>
      <vt:lpstr>Keys to Better Time Management</vt:lpstr>
      <vt:lpstr>Goals, Values and Time</vt:lpstr>
      <vt:lpstr>Goals are Key to Success</vt:lpstr>
      <vt:lpstr>Use of Time and Goals</vt:lpstr>
      <vt:lpstr>Distractions Get You Off Course</vt:lpstr>
      <vt:lpstr>Avoiding External Distractions</vt:lpstr>
      <vt:lpstr>Avoiding Internal Distractions</vt:lpstr>
      <vt:lpstr>More on Internal Distractions</vt:lpstr>
      <vt:lpstr>Dealing With Procrastination</vt:lpstr>
      <vt:lpstr>Time-Use Chart  Where do you spend your time?</vt:lpstr>
      <vt:lpstr>Time-Use Website http://www.studygs.net/schedule</vt:lpstr>
      <vt:lpstr>Time, the great equalizer!</vt:lpstr>
      <vt:lpstr>School and Time</vt:lpstr>
      <vt:lpstr>How much time does that leave?</vt:lpstr>
      <vt:lpstr>Time Management Strategies</vt:lpstr>
      <vt:lpstr>Time Management Strategies</vt:lpstr>
      <vt:lpstr>Time Management Strategies</vt:lpstr>
      <vt:lpstr>Time Management Strategies</vt:lpstr>
      <vt:lpstr>Procrastination</vt:lpstr>
    </vt:vector>
  </TitlesOfParts>
  <Company>College of the Canyons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Supplemental Instruction</dc:title>
  <dc:creator>altounji_m</dc:creator>
  <cp:lastModifiedBy>Carmen</cp:lastModifiedBy>
  <cp:revision>48</cp:revision>
  <dcterms:created xsi:type="dcterms:W3CDTF">2009-08-26T18:57:46Z</dcterms:created>
  <dcterms:modified xsi:type="dcterms:W3CDTF">2012-11-10T16:15:49Z</dcterms:modified>
</cp:coreProperties>
</file>