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66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B369D9-3AFC-4C3C-B635-E54457D48925}" type="datetimeFigureOut">
              <a:rPr lang="en-US" smtClean="0"/>
              <a:t>10/19/2010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CC334-E8E0-4DD3-B1EC-D2DF5424F00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B369D9-3AFC-4C3C-B635-E54457D48925}" type="datetimeFigureOut">
              <a:rPr lang="en-US" smtClean="0"/>
              <a:t>10/19/2010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CC334-E8E0-4DD3-B1EC-D2DF5424F00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B369D9-3AFC-4C3C-B635-E54457D48925}" type="datetimeFigureOut">
              <a:rPr lang="en-US" smtClean="0"/>
              <a:t>10/19/2010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CC334-E8E0-4DD3-B1EC-D2DF5424F00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B369D9-3AFC-4C3C-B635-E54457D48925}" type="datetimeFigureOut">
              <a:rPr lang="en-US" smtClean="0"/>
              <a:t>10/19/2010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CC334-E8E0-4DD3-B1EC-D2DF5424F00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B369D9-3AFC-4C3C-B635-E54457D48925}" type="datetimeFigureOut">
              <a:rPr lang="en-US" smtClean="0"/>
              <a:t>10/19/2010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CC334-E8E0-4DD3-B1EC-D2DF5424F00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B369D9-3AFC-4C3C-B635-E54457D48925}" type="datetimeFigureOut">
              <a:rPr lang="en-US" smtClean="0"/>
              <a:t>10/19/2010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CC334-E8E0-4DD3-B1EC-D2DF5424F00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B369D9-3AFC-4C3C-B635-E54457D48925}" type="datetimeFigureOut">
              <a:rPr lang="en-US" smtClean="0"/>
              <a:t>10/19/2010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CC334-E8E0-4DD3-B1EC-D2DF5424F00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B369D9-3AFC-4C3C-B635-E54457D48925}" type="datetimeFigureOut">
              <a:rPr lang="en-US" smtClean="0"/>
              <a:t>10/19/2010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CC334-E8E0-4DD3-B1EC-D2DF5424F00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369D9-3AFC-4C3C-B635-E54457D48925}" type="datetimeFigureOut">
              <a:rPr lang="en-US" smtClean="0"/>
              <a:t>10/19/2010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CC334-E8E0-4DD3-B1EC-D2DF5424F00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B369D9-3AFC-4C3C-B635-E54457D48925}" type="datetimeFigureOut">
              <a:rPr lang="en-US" smtClean="0"/>
              <a:t>10/19/2010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CC334-E8E0-4DD3-B1EC-D2DF5424F00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B369D9-3AFC-4C3C-B635-E54457D48925}" type="datetimeFigureOut">
              <a:rPr lang="en-US" smtClean="0"/>
              <a:t>10/19/2010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CC334-E8E0-4DD3-B1EC-D2DF5424F00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369D9-3AFC-4C3C-B635-E54457D48925}" type="datetimeFigureOut">
              <a:rPr lang="en-US" smtClean="0"/>
              <a:t>10/19/2010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CC334-E8E0-4DD3-B1EC-D2DF5424F00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College of the Canyons</a:t>
            </a:r>
            <a:br>
              <a:rPr lang="en-US" dirty="0" smtClean="0"/>
            </a:br>
            <a:r>
              <a:rPr lang="en-US" dirty="0" smtClean="0"/>
              <a:t>Guided Learning Activity</a:t>
            </a:r>
            <a:endParaRPr lang="en-US" dirty="0"/>
          </a:p>
        </p:txBody>
      </p:sp>
      <p:sp>
        <p:nvSpPr>
          <p:cNvPr id="3" name="Subtitle 2"/>
          <p:cNvSpPr>
            <a:spLocks noGrp="1"/>
          </p:cNvSpPr>
          <p:nvPr>
            <p:ph type="subTitle" idx="1"/>
          </p:nvPr>
        </p:nvSpPr>
        <p:spPr/>
        <p:txBody>
          <a:bodyPr/>
          <a:lstStyle/>
          <a:p>
            <a:r>
              <a:rPr lang="en-US" dirty="0" smtClean="0"/>
              <a:t>Percent Problems including </a:t>
            </a:r>
          </a:p>
          <a:p>
            <a:r>
              <a:rPr lang="en-US" dirty="0" smtClean="0"/>
              <a:t>Discount, Mark up and Tax problems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 Example 2</a:t>
            </a:r>
            <a:endParaRPr lang="en-US" dirty="0"/>
          </a:p>
        </p:txBody>
      </p:sp>
      <p:sp>
        <p:nvSpPr>
          <p:cNvPr id="3" name="Content Placeholder 2"/>
          <p:cNvSpPr>
            <a:spLocks noGrp="1"/>
          </p:cNvSpPr>
          <p:nvPr>
            <p:ph idx="1"/>
          </p:nvPr>
        </p:nvSpPr>
        <p:spPr/>
        <p:txBody>
          <a:bodyPr/>
          <a:lstStyle/>
          <a:p>
            <a:r>
              <a:rPr lang="en-US" dirty="0" smtClean="0"/>
              <a:t>No remember, the sale price is equal to the regular price (x) minus the discount (0.35x).  Hence we get the following equation.  See if you can solve the equation before moving to the next slide.</a:t>
            </a:r>
          </a:p>
          <a:p>
            <a:pPr algn="ctr">
              <a:buNone/>
            </a:pPr>
            <a:r>
              <a:rPr lang="en-US" dirty="0" smtClean="0"/>
              <a:t>x – 0.35x  =  78</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 Example 2</a:t>
            </a:r>
            <a:endParaRPr lang="en-US" dirty="0"/>
          </a:p>
        </p:txBody>
      </p:sp>
      <p:sp>
        <p:nvSpPr>
          <p:cNvPr id="3" name="Content Placeholder 2"/>
          <p:cNvSpPr>
            <a:spLocks noGrp="1"/>
          </p:cNvSpPr>
          <p:nvPr>
            <p:ph idx="1"/>
          </p:nvPr>
        </p:nvSpPr>
        <p:spPr/>
        <p:txBody>
          <a:bodyPr/>
          <a:lstStyle/>
          <a:p>
            <a:r>
              <a:rPr lang="en-US" dirty="0" smtClean="0"/>
              <a:t>Solving the equation will give us the regular price.</a:t>
            </a:r>
          </a:p>
          <a:p>
            <a:pPr algn="ctr">
              <a:buNone/>
            </a:pPr>
            <a:r>
              <a:rPr lang="en-US" dirty="0" smtClean="0"/>
              <a:t>x – 0.35x  =  78</a:t>
            </a:r>
          </a:p>
          <a:p>
            <a:pPr algn="ctr">
              <a:buNone/>
            </a:pPr>
            <a:r>
              <a:rPr lang="en-US" dirty="0" smtClean="0"/>
              <a:t>0.65x = 78</a:t>
            </a:r>
          </a:p>
          <a:p>
            <a:pPr algn="ctr">
              <a:buNone/>
            </a:pPr>
            <a:r>
              <a:rPr lang="en-US" dirty="0" smtClean="0"/>
              <a:t>x = $120</a:t>
            </a:r>
          </a:p>
          <a:p>
            <a:pPr algn="ctr">
              <a:buNone/>
            </a:pPr>
            <a:endParaRPr lang="en-US" dirty="0"/>
          </a:p>
          <a:p>
            <a:pPr algn="ctr">
              <a:buNone/>
            </a:pPr>
            <a:r>
              <a:rPr lang="en-US" dirty="0" smtClean="0"/>
              <a:t>The regular price of the DVD player is $120.</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Discount Practice Problems #1-2</a:t>
            </a:r>
            <a:endParaRPr lang="en-US" dirty="0"/>
          </a:p>
        </p:txBody>
      </p:sp>
      <p:sp>
        <p:nvSpPr>
          <p:cNvPr id="3" name="Content Placeholder 2"/>
          <p:cNvSpPr>
            <a:spLocks noGrp="1"/>
          </p:cNvSpPr>
          <p:nvPr>
            <p:ph idx="1"/>
          </p:nvPr>
        </p:nvSpPr>
        <p:spPr/>
        <p:txBody>
          <a:bodyPr>
            <a:normAutofit fontScale="92500"/>
          </a:bodyPr>
          <a:lstStyle/>
          <a:p>
            <a:r>
              <a:rPr lang="en-US" dirty="0" smtClean="0"/>
              <a:t>Now it is time for you to practice discount problems.  Solve the following two problems before moving to the next slide.  </a:t>
            </a:r>
          </a:p>
          <a:p>
            <a:pPr marL="514350" indent="-514350">
              <a:buAutoNum type="arabicPeriod"/>
            </a:pPr>
            <a:r>
              <a:rPr lang="en-US" dirty="0" smtClean="0"/>
              <a:t>A tennis racket usually sells for $140.  If it is on sale for 75% off, what will the sale price be?</a:t>
            </a:r>
          </a:p>
          <a:p>
            <a:pPr marL="514350" indent="-514350">
              <a:buAutoNum type="arabicPeriod"/>
            </a:pPr>
            <a:r>
              <a:rPr lang="en-US" dirty="0" smtClean="0"/>
              <a:t>A clothing store is advertising 30% off all of their clothes.  If a jacket is on sale for $147, what was its regular price before the discount?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Discount Practice Problems #1-2 Answers</a:t>
            </a:r>
            <a:endParaRPr lang="en-US" dirty="0"/>
          </a:p>
        </p:txBody>
      </p:sp>
      <p:sp>
        <p:nvSpPr>
          <p:cNvPr id="3" name="Content Placeholder 2"/>
          <p:cNvSpPr>
            <a:spLocks noGrp="1"/>
          </p:cNvSpPr>
          <p:nvPr>
            <p:ph idx="1"/>
          </p:nvPr>
        </p:nvSpPr>
        <p:spPr/>
        <p:txBody>
          <a:bodyPr>
            <a:normAutofit lnSpcReduction="10000"/>
          </a:bodyPr>
          <a:lstStyle/>
          <a:p>
            <a:r>
              <a:rPr lang="en-US" dirty="0" smtClean="0"/>
              <a:t>Here are the answers.  </a:t>
            </a:r>
          </a:p>
          <a:p>
            <a:pPr>
              <a:buNone/>
            </a:pPr>
            <a:r>
              <a:rPr lang="en-US" dirty="0" smtClean="0"/>
              <a:t>1.  $35</a:t>
            </a:r>
            <a:endParaRPr lang="en-US" dirty="0"/>
          </a:p>
          <a:p>
            <a:pPr>
              <a:buNone/>
            </a:pPr>
            <a:r>
              <a:rPr lang="en-US" dirty="0" smtClean="0"/>
              <a:t>2.  $210</a:t>
            </a:r>
          </a:p>
          <a:p>
            <a:r>
              <a:rPr lang="en-US" dirty="0" smtClean="0"/>
              <a:t>If you missed them, look at the following slides to see where you went wrong.  Next to your scratch work, write down in complete sentences what you did wrong and what you can do to not make the same mistake again in the future.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Discount Practice Problem #1 Solution</a:t>
            </a:r>
            <a:endParaRPr lang="en-US" dirty="0"/>
          </a:p>
        </p:txBody>
      </p:sp>
      <p:sp>
        <p:nvSpPr>
          <p:cNvPr id="3" name="Content Placeholder 2"/>
          <p:cNvSpPr>
            <a:spLocks noGrp="1"/>
          </p:cNvSpPr>
          <p:nvPr>
            <p:ph idx="1"/>
          </p:nvPr>
        </p:nvSpPr>
        <p:spPr/>
        <p:txBody>
          <a:bodyPr/>
          <a:lstStyle/>
          <a:p>
            <a:pPr algn="ctr">
              <a:buNone/>
            </a:pPr>
            <a:r>
              <a:rPr lang="en-US" dirty="0" smtClean="0"/>
              <a:t>Discount = regular price x percent</a:t>
            </a:r>
          </a:p>
          <a:p>
            <a:pPr algn="ctr">
              <a:buNone/>
            </a:pPr>
            <a:r>
              <a:rPr lang="en-US" dirty="0" smtClean="0"/>
              <a:t>Discount = $140 x .75</a:t>
            </a:r>
          </a:p>
          <a:p>
            <a:pPr algn="ctr">
              <a:buNone/>
            </a:pPr>
            <a:r>
              <a:rPr lang="en-US" dirty="0" smtClean="0"/>
              <a:t>Discount = $105</a:t>
            </a:r>
          </a:p>
          <a:p>
            <a:pPr algn="ctr">
              <a:buNone/>
            </a:pPr>
            <a:r>
              <a:rPr lang="en-US" dirty="0" smtClean="0"/>
              <a:t>Sale price = regular price – discount</a:t>
            </a:r>
          </a:p>
          <a:p>
            <a:pPr algn="ctr">
              <a:buNone/>
            </a:pPr>
            <a:r>
              <a:rPr lang="en-US" dirty="0" smtClean="0"/>
              <a:t>Sale price = 140 – 105 </a:t>
            </a:r>
          </a:p>
          <a:p>
            <a:pPr algn="ctr">
              <a:buNone/>
            </a:pPr>
            <a:r>
              <a:rPr lang="en-US" dirty="0" smtClean="0"/>
              <a:t>Sale price = $35</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Discount Practice Problem #2 Solution</a:t>
            </a:r>
            <a:endParaRPr lang="en-US" dirty="0"/>
          </a:p>
        </p:txBody>
      </p:sp>
      <p:sp>
        <p:nvSpPr>
          <p:cNvPr id="3" name="Content Placeholder 2"/>
          <p:cNvSpPr>
            <a:spLocks noGrp="1"/>
          </p:cNvSpPr>
          <p:nvPr>
            <p:ph idx="1"/>
          </p:nvPr>
        </p:nvSpPr>
        <p:spPr/>
        <p:txBody>
          <a:bodyPr/>
          <a:lstStyle/>
          <a:p>
            <a:pPr algn="ctr">
              <a:buNone/>
            </a:pPr>
            <a:r>
              <a:rPr lang="en-US" dirty="0" smtClean="0"/>
              <a:t>Let x = regular price</a:t>
            </a:r>
          </a:p>
          <a:p>
            <a:pPr algn="ctr">
              <a:buNone/>
            </a:pPr>
            <a:r>
              <a:rPr lang="en-US" dirty="0" smtClean="0"/>
              <a:t>So  0.3x = amount of discount</a:t>
            </a:r>
          </a:p>
          <a:p>
            <a:pPr algn="ctr">
              <a:buNone/>
            </a:pPr>
            <a:r>
              <a:rPr lang="en-US" dirty="0" smtClean="0"/>
              <a:t>Regular price – discount = sale price</a:t>
            </a:r>
          </a:p>
          <a:p>
            <a:pPr algn="ctr">
              <a:buNone/>
            </a:pPr>
            <a:r>
              <a:rPr lang="en-US" dirty="0" smtClean="0"/>
              <a:t>x – 0.3x = 147</a:t>
            </a:r>
          </a:p>
          <a:p>
            <a:pPr algn="ctr">
              <a:buNone/>
            </a:pPr>
            <a:r>
              <a:rPr lang="en-US" dirty="0" smtClean="0"/>
              <a:t>0.7x = 147</a:t>
            </a:r>
          </a:p>
          <a:p>
            <a:pPr algn="ctr">
              <a:buNone/>
            </a:pPr>
            <a:r>
              <a:rPr lang="en-US" dirty="0" smtClean="0"/>
              <a:t>x = $210</a:t>
            </a:r>
          </a:p>
          <a:p>
            <a:pPr algn="ctr">
              <a:buNone/>
            </a:pPr>
            <a:r>
              <a:rPr lang="en-US" dirty="0" smtClean="0"/>
              <a:t>The regular price of the jacket is $210</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Up Problems</a:t>
            </a:r>
            <a:endParaRPr lang="en-US" dirty="0"/>
          </a:p>
        </p:txBody>
      </p:sp>
      <p:sp>
        <p:nvSpPr>
          <p:cNvPr id="3" name="Content Placeholder 2"/>
          <p:cNvSpPr>
            <a:spLocks noGrp="1"/>
          </p:cNvSpPr>
          <p:nvPr>
            <p:ph idx="1"/>
          </p:nvPr>
        </p:nvSpPr>
        <p:spPr/>
        <p:txBody>
          <a:bodyPr/>
          <a:lstStyle/>
          <a:p>
            <a:r>
              <a:rPr lang="en-US" dirty="0" smtClean="0"/>
              <a:t>Mark up problems are similar to discount problems, but instead of taking money off the regular price, we are adding money to the regular price.  </a:t>
            </a:r>
            <a:endParaRPr lang="en-US" dirty="0"/>
          </a:p>
          <a:p>
            <a:r>
              <a:rPr lang="en-US" dirty="0" smtClean="0"/>
              <a:t>The idea behind a markup is that in order to make money, a store will buy an item from the manufacturer at a certain price, then sell the item to their customers at a higher price.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Up Problems</a:t>
            </a:r>
            <a:endParaRPr lang="en-US" dirty="0"/>
          </a:p>
        </p:txBody>
      </p:sp>
      <p:sp>
        <p:nvSpPr>
          <p:cNvPr id="3" name="Content Placeholder 2"/>
          <p:cNvSpPr>
            <a:spLocks noGrp="1"/>
          </p:cNvSpPr>
          <p:nvPr>
            <p:ph idx="1"/>
          </p:nvPr>
        </p:nvSpPr>
        <p:spPr/>
        <p:txBody>
          <a:bodyPr/>
          <a:lstStyle/>
          <a:p>
            <a:r>
              <a:rPr lang="en-US" dirty="0" smtClean="0"/>
              <a:t>To calculate a Mark Up we use the following formulas.</a:t>
            </a:r>
          </a:p>
          <a:p>
            <a:pPr>
              <a:buNone/>
            </a:pPr>
            <a:endParaRPr lang="en-US" dirty="0" smtClean="0"/>
          </a:p>
          <a:p>
            <a:pPr algn="ctr">
              <a:buNone/>
            </a:pPr>
            <a:r>
              <a:rPr lang="en-US" dirty="0" smtClean="0"/>
              <a:t>Amount of Markup = Original Cost x Mark up %</a:t>
            </a:r>
          </a:p>
          <a:p>
            <a:pPr algn="ctr">
              <a:buNone/>
            </a:pPr>
            <a:endParaRPr lang="en-US" dirty="0" smtClean="0"/>
          </a:p>
          <a:p>
            <a:pPr algn="ctr">
              <a:buNone/>
            </a:pPr>
            <a:r>
              <a:rPr lang="en-US" dirty="0" smtClean="0"/>
              <a:t>Selling Price = Original Cost + Markup</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Up Example 1</a:t>
            </a:r>
            <a:endParaRPr lang="en-US" dirty="0"/>
          </a:p>
        </p:txBody>
      </p:sp>
      <p:sp>
        <p:nvSpPr>
          <p:cNvPr id="3" name="Content Placeholder 2"/>
          <p:cNvSpPr>
            <a:spLocks noGrp="1"/>
          </p:cNvSpPr>
          <p:nvPr>
            <p:ph idx="1"/>
          </p:nvPr>
        </p:nvSpPr>
        <p:spPr/>
        <p:txBody>
          <a:bodyPr/>
          <a:lstStyle/>
          <a:p>
            <a:r>
              <a:rPr lang="en-US" dirty="0" smtClean="0"/>
              <a:t>Lets look at an example.  A local clothing store buys a pair of jeans from the manufacturer for $16.  If the company marks up all items 25%, how much will the store sell the pair of jeans for?</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Up Example 1</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find the mark up multiply the original cost times the mark up rate %.</a:t>
            </a:r>
          </a:p>
          <a:p>
            <a:pPr algn="ctr">
              <a:buNone/>
            </a:pPr>
            <a:r>
              <a:rPr lang="en-US" dirty="0" smtClean="0"/>
              <a:t>Mark Up = $16 x 0.25</a:t>
            </a:r>
          </a:p>
          <a:p>
            <a:pPr algn="ctr">
              <a:buNone/>
            </a:pPr>
            <a:r>
              <a:rPr lang="en-US" dirty="0" smtClean="0"/>
              <a:t>Mark Up = $4</a:t>
            </a:r>
          </a:p>
          <a:p>
            <a:r>
              <a:rPr lang="en-US" dirty="0" smtClean="0"/>
              <a:t>Now to find the selling price add the amount of mark up to the original cost of the item.</a:t>
            </a:r>
          </a:p>
          <a:p>
            <a:pPr algn="ctr">
              <a:buNone/>
            </a:pPr>
            <a:r>
              <a:rPr lang="en-US" dirty="0" smtClean="0"/>
              <a:t>Selling Price = $16 + $4</a:t>
            </a:r>
          </a:p>
          <a:p>
            <a:pPr algn="ctr">
              <a:buNone/>
            </a:pPr>
            <a:r>
              <a:rPr lang="en-US" dirty="0" smtClean="0"/>
              <a:t>Selling Price = $20</a:t>
            </a:r>
          </a:p>
          <a:p>
            <a:pPr algn="ctr">
              <a:buNone/>
            </a:pPr>
            <a:r>
              <a:rPr lang="en-US" dirty="0" smtClean="0"/>
              <a:t>The Store will sell the jeans for $20.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 Review</a:t>
            </a:r>
            <a:endParaRPr lang="en-US" dirty="0"/>
          </a:p>
        </p:txBody>
      </p:sp>
      <p:sp>
        <p:nvSpPr>
          <p:cNvPr id="3" name="Content Placeholder 2"/>
          <p:cNvSpPr>
            <a:spLocks noGrp="1"/>
          </p:cNvSpPr>
          <p:nvPr>
            <p:ph idx="1"/>
          </p:nvPr>
        </p:nvSpPr>
        <p:spPr/>
        <p:txBody>
          <a:bodyPr/>
          <a:lstStyle/>
          <a:p>
            <a:r>
              <a:rPr lang="en-US" dirty="0" smtClean="0"/>
              <a:t>Remember that the word “percent” means “per 100” or divided by 100.  </a:t>
            </a:r>
          </a:p>
          <a:p>
            <a:r>
              <a:rPr lang="en-US" dirty="0" smtClean="0"/>
              <a:t>For example 25% means 25 divided by 100 = 0.25</a:t>
            </a:r>
          </a:p>
          <a:p>
            <a:r>
              <a:rPr lang="en-US" dirty="0" smtClean="0"/>
              <a:t>6.8% = 0.068</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Up Example 2</a:t>
            </a:r>
            <a:endParaRPr lang="en-US" dirty="0"/>
          </a:p>
        </p:txBody>
      </p:sp>
      <p:sp>
        <p:nvSpPr>
          <p:cNvPr id="3" name="Content Placeholder 2"/>
          <p:cNvSpPr>
            <a:spLocks noGrp="1"/>
          </p:cNvSpPr>
          <p:nvPr>
            <p:ph idx="1"/>
          </p:nvPr>
        </p:nvSpPr>
        <p:spPr/>
        <p:txBody>
          <a:bodyPr/>
          <a:lstStyle/>
          <a:p>
            <a:r>
              <a:rPr lang="en-US" dirty="0" smtClean="0"/>
              <a:t>Now lets look at a more complicated example.</a:t>
            </a:r>
          </a:p>
          <a:p>
            <a:r>
              <a:rPr lang="en-US" dirty="0" smtClean="0"/>
              <a:t>A fishing store has a mark up policy of 45%.  After adding the markup, they sell a fishing pole for $220.40 .  What was the original cost of the fishing pole before the mark up?</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Up Example 2</a:t>
            </a:r>
            <a:endParaRPr lang="en-US" dirty="0"/>
          </a:p>
        </p:txBody>
      </p:sp>
      <p:sp>
        <p:nvSpPr>
          <p:cNvPr id="3" name="Content Placeholder 2"/>
          <p:cNvSpPr>
            <a:spLocks noGrp="1"/>
          </p:cNvSpPr>
          <p:nvPr>
            <p:ph idx="1"/>
          </p:nvPr>
        </p:nvSpPr>
        <p:spPr/>
        <p:txBody>
          <a:bodyPr/>
          <a:lstStyle/>
          <a:p>
            <a:r>
              <a:rPr lang="en-US" dirty="0" smtClean="0"/>
              <a:t>Again notice that we can not multiply the $220.40 times the 45%.  To find the mark up we must multiply the 45% times the original cost.  ($220.40 is not the original cost)</a:t>
            </a:r>
          </a:p>
          <a:p>
            <a:r>
              <a:rPr lang="en-US" dirty="0" smtClean="0"/>
              <a:t>Hence we use algebra</a:t>
            </a:r>
          </a:p>
          <a:p>
            <a:pPr algn="ctr">
              <a:buNone/>
            </a:pPr>
            <a:r>
              <a:rPr lang="en-US" dirty="0" smtClean="0"/>
              <a:t>Let x = original cost of the fishing pole</a:t>
            </a:r>
          </a:p>
          <a:p>
            <a:pPr algn="ctr">
              <a:buNone/>
            </a:pPr>
            <a:r>
              <a:rPr lang="en-US" dirty="0" smtClean="0"/>
              <a:t>0.45x = amount of markup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Up Example 2</a:t>
            </a:r>
            <a:endParaRPr lang="en-US" dirty="0"/>
          </a:p>
        </p:txBody>
      </p:sp>
      <p:sp>
        <p:nvSpPr>
          <p:cNvPr id="3" name="Content Placeholder 2"/>
          <p:cNvSpPr>
            <a:spLocks noGrp="1"/>
          </p:cNvSpPr>
          <p:nvPr>
            <p:ph idx="1"/>
          </p:nvPr>
        </p:nvSpPr>
        <p:spPr/>
        <p:txBody>
          <a:bodyPr/>
          <a:lstStyle/>
          <a:p>
            <a:r>
              <a:rPr lang="en-US" dirty="0" smtClean="0"/>
              <a:t>Since the original cost plus the mark up equals the selling price, we get the following equation.  Try to solve the equation before moving on to the next slide.</a:t>
            </a:r>
          </a:p>
          <a:p>
            <a:pPr algn="ctr">
              <a:buNone/>
            </a:pPr>
            <a:r>
              <a:rPr lang="en-US" dirty="0" smtClean="0"/>
              <a:t>x + 0.45x = 220.40</a:t>
            </a:r>
          </a:p>
          <a:p>
            <a:pPr algn="ctr">
              <a:buNone/>
            </a:pPr>
            <a:endParaRPr lang="en-US" dirty="0" smtClean="0"/>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Up Example 2</a:t>
            </a:r>
            <a:endParaRPr lang="en-US" dirty="0"/>
          </a:p>
        </p:txBody>
      </p:sp>
      <p:sp>
        <p:nvSpPr>
          <p:cNvPr id="3" name="Content Placeholder 2"/>
          <p:cNvSpPr>
            <a:spLocks noGrp="1"/>
          </p:cNvSpPr>
          <p:nvPr>
            <p:ph idx="1"/>
          </p:nvPr>
        </p:nvSpPr>
        <p:spPr/>
        <p:txBody>
          <a:bodyPr/>
          <a:lstStyle/>
          <a:p>
            <a:r>
              <a:rPr lang="en-US" dirty="0" smtClean="0"/>
              <a:t>Solving the equation will give us our answer.</a:t>
            </a:r>
          </a:p>
          <a:p>
            <a:pPr algn="ctr">
              <a:buNone/>
            </a:pPr>
            <a:r>
              <a:rPr lang="en-US" dirty="0" smtClean="0"/>
              <a:t>x + 0.45x = 220.40</a:t>
            </a:r>
          </a:p>
          <a:p>
            <a:pPr algn="ctr">
              <a:buNone/>
            </a:pPr>
            <a:r>
              <a:rPr lang="en-US" dirty="0" smtClean="0"/>
              <a:t>1.45x = 220.40</a:t>
            </a:r>
          </a:p>
          <a:p>
            <a:pPr algn="ctr">
              <a:buNone/>
            </a:pPr>
            <a:r>
              <a:rPr lang="en-US" dirty="0" smtClean="0"/>
              <a:t>X = $152</a:t>
            </a:r>
          </a:p>
          <a:p>
            <a:pPr algn="ctr">
              <a:buNone/>
            </a:pPr>
            <a:r>
              <a:rPr lang="en-US" dirty="0" smtClean="0"/>
              <a:t>The fishing store bought the pole from the manufacturer for $152  </a:t>
            </a:r>
            <a:br>
              <a:rPr lang="en-US" dirty="0" smtClean="0"/>
            </a:br>
            <a:r>
              <a:rPr lang="en-US" dirty="0" smtClean="0"/>
              <a:t>(and then sold it to us for $220.40)</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Up Practice Problems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Now lets see if you can solve a couple mark up problems.  Work out the following problems on your scratch paper before moving to the next slide.</a:t>
            </a:r>
          </a:p>
          <a:p>
            <a:pPr marL="514350" indent="-514350">
              <a:buAutoNum type="arabicPeriod"/>
            </a:pPr>
            <a:r>
              <a:rPr lang="en-US" dirty="0" smtClean="0"/>
              <a:t>A supermarket buys its eggs from a local farm for $1.20 per dozen and then sells them to their customers for $1.65 per dozen.  What was the mark up rate?  Write your answer as a percent</a:t>
            </a:r>
          </a:p>
          <a:p>
            <a:pPr marL="514350" indent="-514350">
              <a:buAutoNum type="arabicPeriod"/>
            </a:pPr>
            <a:r>
              <a:rPr lang="en-US" dirty="0" smtClean="0"/>
              <a:t>After a 35% markup, a health food store sells a mineral supplement for $11.34 per bottle.  How much did the health food store originally buy the mineral supplement for?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Mark Up Practice problems #1-2 Answers</a:t>
            </a:r>
            <a:endParaRPr lang="en-US" dirty="0"/>
          </a:p>
        </p:txBody>
      </p:sp>
      <p:sp>
        <p:nvSpPr>
          <p:cNvPr id="3" name="Content Placeholder 2"/>
          <p:cNvSpPr>
            <a:spLocks noGrp="1"/>
          </p:cNvSpPr>
          <p:nvPr>
            <p:ph idx="1"/>
          </p:nvPr>
        </p:nvSpPr>
        <p:spPr/>
        <p:txBody>
          <a:bodyPr/>
          <a:lstStyle/>
          <a:p>
            <a:r>
              <a:rPr lang="en-US" dirty="0" smtClean="0"/>
              <a:t>Here are the answers for the practice problems.  If you got them wrong, look at the solutions on the next couple slides.  Next to your scratch work, write down in complete sentences what you did wrong and what steps you can take to not make the same mistake again in the future.</a:t>
            </a:r>
          </a:p>
          <a:p>
            <a:pPr>
              <a:buNone/>
            </a:pPr>
            <a:r>
              <a:rPr lang="en-US" dirty="0" smtClean="0"/>
              <a:t>1.   37.5%		2.   $8.40</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Mark Up Practice Problem #1 Solution</a:t>
            </a:r>
            <a:endParaRPr lang="en-US" dirty="0"/>
          </a:p>
        </p:txBody>
      </p:sp>
      <p:sp>
        <p:nvSpPr>
          <p:cNvPr id="3" name="Content Placeholder 2"/>
          <p:cNvSpPr>
            <a:spLocks noGrp="1"/>
          </p:cNvSpPr>
          <p:nvPr>
            <p:ph idx="1"/>
          </p:nvPr>
        </p:nvSpPr>
        <p:spPr/>
        <p:txBody>
          <a:bodyPr/>
          <a:lstStyle/>
          <a:p>
            <a:pPr algn="ctr">
              <a:buNone/>
            </a:pPr>
            <a:r>
              <a:rPr lang="en-US" dirty="0" smtClean="0"/>
              <a:t>Let r = mark up rate</a:t>
            </a:r>
          </a:p>
          <a:p>
            <a:pPr algn="ctr">
              <a:buNone/>
            </a:pPr>
            <a:r>
              <a:rPr lang="en-US" dirty="0" smtClean="0"/>
              <a:t>1.20r = amount of mark up</a:t>
            </a:r>
          </a:p>
          <a:p>
            <a:pPr algn="ctr">
              <a:buNone/>
            </a:pPr>
            <a:r>
              <a:rPr lang="en-US" dirty="0" smtClean="0"/>
              <a:t>Original cost + mark up = selling price</a:t>
            </a:r>
          </a:p>
          <a:p>
            <a:pPr algn="ctr">
              <a:buNone/>
            </a:pPr>
            <a:r>
              <a:rPr lang="en-US" dirty="0" smtClean="0"/>
              <a:t>1.20 + 1.20r = 1.65</a:t>
            </a:r>
          </a:p>
          <a:p>
            <a:pPr algn="ctr">
              <a:buNone/>
            </a:pPr>
            <a:r>
              <a:rPr lang="en-US" dirty="0" smtClean="0"/>
              <a:t>1.20r = 0.45</a:t>
            </a:r>
          </a:p>
          <a:p>
            <a:pPr algn="ctr">
              <a:buNone/>
            </a:pPr>
            <a:r>
              <a:rPr lang="en-US" dirty="0" smtClean="0"/>
              <a:t>r = 0.375 = 37.5%</a:t>
            </a:r>
          </a:p>
          <a:p>
            <a:pPr algn="ctr">
              <a:buNone/>
            </a:pPr>
            <a:r>
              <a:rPr lang="en-US" dirty="0" smtClean="0"/>
              <a:t>The discount rate is 37.5%</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Mark Up Practice Problem #2 Solution</a:t>
            </a:r>
            <a:endParaRPr lang="en-US" dirty="0"/>
          </a:p>
        </p:txBody>
      </p:sp>
      <p:sp>
        <p:nvSpPr>
          <p:cNvPr id="3" name="Content Placeholder 2"/>
          <p:cNvSpPr>
            <a:spLocks noGrp="1"/>
          </p:cNvSpPr>
          <p:nvPr>
            <p:ph idx="1"/>
          </p:nvPr>
        </p:nvSpPr>
        <p:spPr/>
        <p:txBody>
          <a:bodyPr/>
          <a:lstStyle/>
          <a:p>
            <a:pPr algn="ctr">
              <a:buNone/>
            </a:pPr>
            <a:r>
              <a:rPr lang="en-US" dirty="0" smtClean="0"/>
              <a:t>Let x = original cost</a:t>
            </a:r>
          </a:p>
          <a:p>
            <a:pPr algn="ctr">
              <a:buNone/>
            </a:pPr>
            <a:r>
              <a:rPr lang="en-US" dirty="0" smtClean="0"/>
              <a:t>0.35x = amount of mark up</a:t>
            </a:r>
          </a:p>
          <a:p>
            <a:pPr algn="ctr">
              <a:buNone/>
            </a:pPr>
            <a:r>
              <a:rPr lang="en-US" dirty="0" smtClean="0"/>
              <a:t>Original cost + mark up = selling price</a:t>
            </a:r>
          </a:p>
          <a:p>
            <a:pPr algn="ctr">
              <a:buNone/>
            </a:pPr>
            <a:r>
              <a:rPr lang="en-US" dirty="0" smtClean="0"/>
              <a:t>x + 0.35x = 11.34</a:t>
            </a:r>
          </a:p>
          <a:p>
            <a:pPr algn="ctr">
              <a:buNone/>
            </a:pPr>
            <a:r>
              <a:rPr lang="en-US" dirty="0" smtClean="0"/>
              <a:t>1.35x = 11.34</a:t>
            </a:r>
          </a:p>
          <a:p>
            <a:pPr algn="ctr">
              <a:buNone/>
            </a:pPr>
            <a:r>
              <a:rPr lang="en-US" dirty="0" smtClean="0"/>
              <a:t>x = $8.40</a:t>
            </a:r>
          </a:p>
          <a:p>
            <a:pPr algn="ctr">
              <a:buNone/>
            </a:pPr>
            <a:r>
              <a:rPr lang="en-US" dirty="0" smtClean="0"/>
              <a:t>The original cost of the supplement was $8.40</a:t>
            </a:r>
          </a:p>
          <a:p>
            <a:pPr algn="ctr">
              <a:buNone/>
            </a:pPr>
            <a:endParaRPr lang="en-US" dirty="0" smtClean="0"/>
          </a:p>
          <a:p>
            <a:pPr algn="ct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Problems</a:t>
            </a:r>
            <a:endParaRPr lang="en-US" dirty="0"/>
          </a:p>
        </p:txBody>
      </p:sp>
      <p:sp>
        <p:nvSpPr>
          <p:cNvPr id="3" name="Content Placeholder 2"/>
          <p:cNvSpPr>
            <a:spLocks noGrp="1"/>
          </p:cNvSpPr>
          <p:nvPr>
            <p:ph idx="1"/>
          </p:nvPr>
        </p:nvSpPr>
        <p:spPr/>
        <p:txBody>
          <a:bodyPr>
            <a:normAutofit lnSpcReduction="10000"/>
          </a:bodyPr>
          <a:lstStyle/>
          <a:p>
            <a:r>
              <a:rPr lang="en-US" dirty="0" smtClean="0"/>
              <a:t>Computing tax is an important skill, especially if you want to buy something at a store and are wondering if you have enough money.  </a:t>
            </a:r>
          </a:p>
          <a:p>
            <a:r>
              <a:rPr lang="en-US" dirty="0" smtClean="0"/>
              <a:t>To find the amount of tax we multiply the original cost times the tax rate.  Then our total cost can be computed by adding the original cost to the amount of tax.</a:t>
            </a:r>
          </a:p>
          <a:p>
            <a:pPr algn="ctr">
              <a:buNone/>
            </a:pPr>
            <a:r>
              <a:rPr lang="en-US" dirty="0" smtClean="0"/>
              <a:t>Tax = original cost  x  tax rate %</a:t>
            </a:r>
          </a:p>
          <a:p>
            <a:pPr algn="ctr">
              <a:buNone/>
            </a:pPr>
            <a:r>
              <a:rPr lang="en-US" dirty="0" smtClean="0"/>
              <a:t>Total Cost = original cost  +  amount of tax</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problems Example 1</a:t>
            </a:r>
            <a:endParaRPr lang="en-US" dirty="0"/>
          </a:p>
        </p:txBody>
      </p:sp>
      <p:sp>
        <p:nvSpPr>
          <p:cNvPr id="3" name="Content Placeholder 2"/>
          <p:cNvSpPr>
            <a:spLocks noGrp="1"/>
          </p:cNvSpPr>
          <p:nvPr>
            <p:ph idx="1"/>
          </p:nvPr>
        </p:nvSpPr>
        <p:spPr/>
        <p:txBody>
          <a:bodyPr/>
          <a:lstStyle/>
          <a:p>
            <a:r>
              <a:rPr lang="en-US" dirty="0" smtClean="0"/>
              <a:t>Suppose you are sitting at a restaurant and the menu says your dinner will cost $23.50.  If you live in a city that has an 8% tax rate, what will the amount of tax be?  What will the total cost of your bill be?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 Problems</a:t>
            </a:r>
            <a:endParaRPr lang="en-US" dirty="0"/>
          </a:p>
        </p:txBody>
      </p:sp>
      <p:sp>
        <p:nvSpPr>
          <p:cNvPr id="3" name="Content Placeholder 2"/>
          <p:cNvSpPr>
            <a:spLocks noGrp="1"/>
          </p:cNvSpPr>
          <p:nvPr>
            <p:ph idx="1"/>
          </p:nvPr>
        </p:nvSpPr>
        <p:spPr/>
        <p:txBody>
          <a:bodyPr/>
          <a:lstStyle/>
          <a:p>
            <a:r>
              <a:rPr lang="en-US" dirty="0" smtClean="0"/>
              <a:t>We will be looking at three types of percent problems:  Discount, Mark up, and Tax problems.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Problems Example 1</a:t>
            </a:r>
            <a:endParaRPr lang="en-US" dirty="0"/>
          </a:p>
        </p:txBody>
      </p:sp>
      <p:sp>
        <p:nvSpPr>
          <p:cNvPr id="3" name="Content Placeholder 2"/>
          <p:cNvSpPr>
            <a:spLocks noGrp="1"/>
          </p:cNvSpPr>
          <p:nvPr>
            <p:ph idx="1"/>
          </p:nvPr>
        </p:nvSpPr>
        <p:spPr/>
        <p:txBody>
          <a:bodyPr/>
          <a:lstStyle/>
          <a:p>
            <a:r>
              <a:rPr lang="en-US" dirty="0" smtClean="0"/>
              <a:t>To find the amount of tax multiply the bill $23.50 times the tax rate 8%.</a:t>
            </a:r>
          </a:p>
          <a:p>
            <a:pPr algn="ctr">
              <a:buNone/>
            </a:pPr>
            <a:r>
              <a:rPr lang="en-US" dirty="0" smtClean="0"/>
              <a:t>$23.5 x 0.08 = $1.88</a:t>
            </a:r>
          </a:p>
          <a:p>
            <a:r>
              <a:rPr lang="en-US" dirty="0" smtClean="0"/>
              <a:t>Now add the tax to your bill to get your total.</a:t>
            </a:r>
          </a:p>
          <a:p>
            <a:pPr algn="ctr">
              <a:buNone/>
            </a:pPr>
            <a:r>
              <a:rPr lang="en-US" dirty="0" smtClean="0"/>
              <a:t>$23.50 + $1.88 = $25.38</a:t>
            </a:r>
          </a:p>
          <a:p>
            <a:pPr algn="ctr">
              <a:buNone/>
            </a:pPr>
            <a:r>
              <a:rPr lang="en-US" dirty="0" smtClean="0"/>
              <a:t>Your total bill will be $25. 38</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Problems Example 2</a:t>
            </a:r>
            <a:endParaRPr lang="en-US" dirty="0"/>
          </a:p>
        </p:txBody>
      </p:sp>
      <p:sp>
        <p:nvSpPr>
          <p:cNvPr id="3" name="Content Placeholder 2"/>
          <p:cNvSpPr>
            <a:spLocks noGrp="1"/>
          </p:cNvSpPr>
          <p:nvPr>
            <p:ph idx="1"/>
          </p:nvPr>
        </p:nvSpPr>
        <p:spPr/>
        <p:txBody>
          <a:bodyPr/>
          <a:lstStyle/>
          <a:p>
            <a:r>
              <a:rPr lang="en-US" dirty="0" smtClean="0"/>
              <a:t>Lets try another one.  </a:t>
            </a:r>
          </a:p>
          <a:p>
            <a:r>
              <a:rPr lang="en-US" dirty="0" smtClean="0"/>
              <a:t>Maria bought some shoes.  Her bill with tax was $43.40 .  If she lives in a city that has an 8.5% tax rate, what was the cost of the shoes before taxes?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Problems Example 2</a:t>
            </a:r>
            <a:endParaRPr lang="en-US" dirty="0"/>
          </a:p>
        </p:txBody>
      </p:sp>
      <p:sp>
        <p:nvSpPr>
          <p:cNvPr id="3" name="Content Placeholder 2"/>
          <p:cNvSpPr>
            <a:spLocks noGrp="1"/>
          </p:cNvSpPr>
          <p:nvPr>
            <p:ph idx="1"/>
          </p:nvPr>
        </p:nvSpPr>
        <p:spPr/>
        <p:txBody>
          <a:bodyPr/>
          <a:lstStyle/>
          <a:p>
            <a:pPr algn="ctr">
              <a:buNone/>
            </a:pPr>
            <a:r>
              <a:rPr lang="en-US" dirty="0" smtClean="0"/>
              <a:t>Let x = original cost</a:t>
            </a:r>
          </a:p>
          <a:p>
            <a:pPr algn="ctr">
              <a:buNone/>
            </a:pPr>
            <a:r>
              <a:rPr lang="en-US" dirty="0" smtClean="0"/>
              <a:t>0.085x = amount of tax</a:t>
            </a:r>
          </a:p>
          <a:p>
            <a:pPr algn="ctr">
              <a:buNone/>
            </a:pPr>
            <a:r>
              <a:rPr lang="en-US" dirty="0" smtClean="0"/>
              <a:t>Since the original cost plus the tax equals the total cost, we get the following equation.  See if you can solve it before moving on to the next slide.</a:t>
            </a:r>
          </a:p>
          <a:p>
            <a:pPr algn="ctr">
              <a:buNone/>
            </a:pPr>
            <a:r>
              <a:rPr lang="en-US" dirty="0" smtClean="0"/>
              <a:t>x + 0.085x = $43.40</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Problem Example 2</a:t>
            </a:r>
            <a:endParaRPr lang="en-US" dirty="0"/>
          </a:p>
        </p:txBody>
      </p:sp>
      <p:sp>
        <p:nvSpPr>
          <p:cNvPr id="3" name="Content Placeholder 2"/>
          <p:cNvSpPr>
            <a:spLocks noGrp="1"/>
          </p:cNvSpPr>
          <p:nvPr>
            <p:ph idx="1"/>
          </p:nvPr>
        </p:nvSpPr>
        <p:spPr/>
        <p:txBody>
          <a:bodyPr/>
          <a:lstStyle/>
          <a:p>
            <a:r>
              <a:rPr lang="en-US" dirty="0" smtClean="0"/>
              <a:t>Now lets solve the equation to get the cost of the shoes before tax.</a:t>
            </a:r>
          </a:p>
          <a:p>
            <a:pPr algn="ctr">
              <a:buNone/>
            </a:pPr>
            <a:r>
              <a:rPr lang="en-US" dirty="0" smtClean="0"/>
              <a:t>x + 0.085x = $43.40</a:t>
            </a:r>
          </a:p>
          <a:p>
            <a:pPr algn="ctr">
              <a:buNone/>
            </a:pPr>
            <a:r>
              <a:rPr lang="en-US" dirty="0" smtClean="0"/>
              <a:t>1.085x = 43.40</a:t>
            </a:r>
          </a:p>
          <a:p>
            <a:pPr algn="ctr">
              <a:buNone/>
            </a:pPr>
            <a:r>
              <a:rPr lang="en-US" dirty="0" smtClean="0"/>
              <a:t>x = $40</a:t>
            </a:r>
          </a:p>
          <a:p>
            <a:pPr algn="ctr">
              <a:buNone/>
            </a:pPr>
            <a:r>
              <a:rPr lang="en-US" dirty="0" smtClean="0"/>
              <a:t>The shoes cost $40 before tax.</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Practice Problems</a:t>
            </a:r>
            <a:endParaRPr lang="en-US" dirty="0"/>
          </a:p>
        </p:txBody>
      </p:sp>
      <p:sp>
        <p:nvSpPr>
          <p:cNvPr id="3" name="Content Placeholder 2"/>
          <p:cNvSpPr>
            <a:spLocks noGrp="1"/>
          </p:cNvSpPr>
          <p:nvPr>
            <p:ph idx="1"/>
          </p:nvPr>
        </p:nvSpPr>
        <p:spPr/>
        <p:txBody>
          <a:bodyPr/>
          <a:lstStyle/>
          <a:p>
            <a:r>
              <a:rPr lang="en-US" dirty="0" smtClean="0"/>
              <a:t>Now it your turn to practice.  Solve the following problem.  Then check your answer on the next slide.</a:t>
            </a:r>
          </a:p>
          <a:p>
            <a:r>
              <a:rPr lang="en-US" dirty="0" smtClean="0"/>
              <a:t>Mark bought a sweatshirt in a city with a tax rate of 9%.  The total cost of the sweatshirt with tax was $39.24 . What was the price of the sweatshirt before tax?</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Practice Problem #1 Answer</a:t>
            </a:r>
            <a:endParaRPr lang="en-US" dirty="0"/>
          </a:p>
        </p:txBody>
      </p:sp>
      <p:sp>
        <p:nvSpPr>
          <p:cNvPr id="3" name="Content Placeholder 2"/>
          <p:cNvSpPr>
            <a:spLocks noGrp="1"/>
          </p:cNvSpPr>
          <p:nvPr>
            <p:ph idx="1"/>
          </p:nvPr>
        </p:nvSpPr>
        <p:spPr/>
        <p:txBody>
          <a:bodyPr/>
          <a:lstStyle/>
          <a:p>
            <a:r>
              <a:rPr lang="en-US" dirty="0" smtClean="0"/>
              <a:t>T</a:t>
            </a:r>
            <a:r>
              <a:rPr lang="en-US" dirty="0" smtClean="0"/>
              <a:t>he answer to the practice problem is $36.  If you got it wrong, look at the solution on the next slide.  Next to your scratch work, write down in complete sentences what you did wrong and what steps you can take to not make the same mistake again in the future.</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Practice Problem#1 Solution</a:t>
            </a:r>
            <a:endParaRPr lang="en-US" dirty="0"/>
          </a:p>
        </p:txBody>
      </p:sp>
      <p:sp>
        <p:nvSpPr>
          <p:cNvPr id="3" name="Content Placeholder 2"/>
          <p:cNvSpPr>
            <a:spLocks noGrp="1"/>
          </p:cNvSpPr>
          <p:nvPr>
            <p:ph idx="1"/>
          </p:nvPr>
        </p:nvSpPr>
        <p:spPr/>
        <p:txBody>
          <a:bodyPr/>
          <a:lstStyle/>
          <a:p>
            <a:pPr algn="ctr">
              <a:buNone/>
            </a:pPr>
            <a:r>
              <a:rPr lang="en-US" dirty="0" smtClean="0"/>
              <a:t>Let x = original cost</a:t>
            </a:r>
          </a:p>
          <a:p>
            <a:pPr algn="ctr">
              <a:buNone/>
            </a:pPr>
            <a:r>
              <a:rPr lang="en-US" dirty="0" smtClean="0"/>
              <a:t>0.09x = tax</a:t>
            </a:r>
          </a:p>
          <a:p>
            <a:pPr algn="ctr">
              <a:buNone/>
            </a:pPr>
            <a:r>
              <a:rPr lang="en-US" dirty="0" smtClean="0"/>
              <a:t>Original cost + tax = total cost</a:t>
            </a:r>
          </a:p>
          <a:p>
            <a:pPr algn="ctr">
              <a:buNone/>
            </a:pPr>
            <a:r>
              <a:rPr lang="en-US" dirty="0" smtClean="0"/>
              <a:t>x + 0.09x = 39.24</a:t>
            </a:r>
          </a:p>
          <a:p>
            <a:pPr algn="ctr">
              <a:buNone/>
            </a:pPr>
            <a:r>
              <a:rPr lang="en-US" dirty="0" smtClean="0"/>
              <a:t>1.09x = 39.24</a:t>
            </a:r>
          </a:p>
          <a:p>
            <a:pPr algn="ctr">
              <a:buNone/>
            </a:pPr>
            <a:r>
              <a:rPr lang="en-US" dirty="0" smtClean="0"/>
              <a:t>x = $36</a:t>
            </a:r>
          </a:p>
          <a:p>
            <a:pPr algn="ctr">
              <a:buNone/>
            </a:pPr>
            <a:r>
              <a:rPr lang="en-US" dirty="0" smtClean="0"/>
              <a:t>The sweat shirt costs $36 before tax.</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 Problems</a:t>
            </a:r>
            <a:endParaRPr lang="en-US" dirty="0"/>
          </a:p>
        </p:txBody>
      </p:sp>
      <p:sp>
        <p:nvSpPr>
          <p:cNvPr id="3" name="Content Placeholder 2"/>
          <p:cNvSpPr>
            <a:spLocks noGrp="1"/>
          </p:cNvSpPr>
          <p:nvPr>
            <p:ph idx="1"/>
          </p:nvPr>
        </p:nvSpPr>
        <p:spPr/>
        <p:txBody>
          <a:bodyPr/>
          <a:lstStyle/>
          <a:p>
            <a:r>
              <a:rPr lang="en-US" dirty="0" smtClean="0"/>
              <a:t>To solve a discount or sale price problem we need to remember the following formulas.</a:t>
            </a:r>
          </a:p>
          <a:p>
            <a:pPr>
              <a:buNone/>
            </a:pPr>
            <a:endParaRPr lang="en-US" dirty="0" smtClean="0"/>
          </a:p>
          <a:p>
            <a:pPr algn="ctr">
              <a:buNone/>
            </a:pPr>
            <a:r>
              <a:rPr lang="en-US" sz="2800" dirty="0" smtClean="0"/>
              <a:t>Original Cost  X  Discount % =  Amount of Discount</a:t>
            </a:r>
          </a:p>
          <a:p>
            <a:pPr algn="ctr">
              <a:buNone/>
            </a:pPr>
            <a:endParaRPr lang="en-US" sz="2800" dirty="0" smtClean="0"/>
          </a:p>
          <a:p>
            <a:pPr algn="ctr">
              <a:buNone/>
            </a:pPr>
            <a:r>
              <a:rPr lang="en-US" sz="2800" dirty="0" smtClean="0"/>
              <a:t>Sale price = Original Cost – Amount of Discount</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 Example 1</a:t>
            </a:r>
            <a:endParaRPr lang="en-US" dirty="0"/>
          </a:p>
        </p:txBody>
      </p:sp>
      <p:sp>
        <p:nvSpPr>
          <p:cNvPr id="3" name="Content Placeholder 2"/>
          <p:cNvSpPr>
            <a:spLocks noGrp="1"/>
          </p:cNvSpPr>
          <p:nvPr>
            <p:ph idx="1"/>
          </p:nvPr>
        </p:nvSpPr>
        <p:spPr/>
        <p:txBody>
          <a:bodyPr/>
          <a:lstStyle/>
          <a:p>
            <a:r>
              <a:rPr lang="en-US" dirty="0" smtClean="0"/>
              <a:t>Let’s look at an example of a discount problem to see how discount or sale prices are computed.</a:t>
            </a:r>
          </a:p>
          <a:p>
            <a:r>
              <a:rPr lang="en-US" dirty="0" smtClean="0"/>
              <a:t>Suppose a shirt that regularly sells for $42 is on sale for 20% off.  What does this mean?  What is the sale price for the shirt?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 Example 1</a:t>
            </a:r>
            <a:endParaRPr lang="en-US" dirty="0"/>
          </a:p>
        </p:txBody>
      </p:sp>
      <p:sp>
        <p:nvSpPr>
          <p:cNvPr id="3" name="Content Placeholder 2"/>
          <p:cNvSpPr>
            <a:spLocks noGrp="1"/>
          </p:cNvSpPr>
          <p:nvPr>
            <p:ph idx="1"/>
          </p:nvPr>
        </p:nvSpPr>
        <p:spPr/>
        <p:txBody>
          <a:bodyPr/>
          <a:lstStyle/>
          <a:p>
            <a:r>
              <a:rPr lang="en-US" dirty="0" smtClean="0"/>
              <a:t>Let us first calculate the amount of discount.  We just need to multiply the regular price times the discount rate %.</a:t>
            </a:r>
          </a:p>
          <a:p>
            <a:pPr algn="ctr">
              <a:buNone/>
            </a:pPr>
            <a:r>
              <a:rPr lang="en-US" dirty="0" smtClean="0"/>
              <a:t>$42  X  20%  =  $42  X  0.2 = $8.40</a:t>
            </a:r>
            <a:endParaRPr lang="en-US" dirty="0" smtClean="0"/>
          </a:p>
          <a:p>
            <a:r>
              <a:rPr lang="en-US" dirty="0" smtClean="0"/>
              <a:t>Remember this is the amount taken off the regular price, so to get the sale price, subtract the discount from the regular price.</a:t>
            </a:r>
          </a:p>
          <a:p>
            <a:pPr algn="ctr">
              <a:buNone/>
            </a:pPr>
            <a:r>
              <a:rPr lang="en-US" dirty="0" smtClean="0"/>
              <a:t>Sale Price = $42 - $8.40 = $33.60</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 Example 2</a:t>
            </a:r>
            <a:endParaRPr lang="en-US" dirty="0"/>
          </a:p>
        </p:txBody>
      </p:sp>
      <p:sp>
        <p:nvSpPr>
          <p:cNvPr id="3" name="Content Placeholder 2"/>
          <p:cNvSpPr>
            <a:spLocks noGrp="1"/>
          </p:cNvSpPr>
          <p:nvPr>
            <p:ph idx="1"/>
          </p:nvPr>
        </p:nvSpPr>
        <p:spPr/>
        <p:txBody>
          <a:bodyPr/>
          <a:lstStyle/>
          <a:p>
            <a:r>
              <a:rPr lang="en-US" dirty="0" smtClean="0"/>
              <a:t>Let now look at a more complicated example.</a:t>
            </a:r>
          </a:p>
          <a:p>
            <a:r>
              <a:rPr lang="en-US" dirty="0" smtClean="0"/>
              <a:t>A DVD player is on sale for 35% off.  If the sale price is $78, what was the original price of the DVD player?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 Example 2</a:t>
            </a:r>
            <a:endParaRPr lang="en-US" dirty="0"/>
          </a:p>
        </p:txBody>
      </p:sp>
      <p:sp>
        <p:nvSpPr>
          <p:cNvPr id="3" name="Content Placeholder 2"/>
          <p:cNvSpPr>
            <a:spLocks noGrp="1"/>
          </p:cNvSpPr>
          <p:nvPr>
            <p:ph idx="1"/>
          </p:nvPr>
        </p:nvSpPr>
        <p:spPr/>
        <p:txBody>
          <a:bodyPr/>
          <a:lstStyle/>
          <a:p>
            <a:r>
              <a:rPr lang="en-US" dirty="0" smtClean="0"/>
              <a:t>The first thing to notice is that you can not take 35% of $78.  Remember to get the discount you have to multiply the percentage times the regular price.  $78 is not the regular price.  So what do we do?  </a:t>
            </a:r>
          </a:p>
          <a:p>
            <a:r>
              <a:rPr lang="en-US" dirty="0" smtClean="0"/>
              <a:t>Answer:  We will use a little algebra to solve.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 Example 2</a:t>
            </a:r>
            <a:endParaRPr lang="en-US" dirty="0"/>
          </a:p>
        </p:txBody>
      </p:sp>
      <p:sp>
        <p:nvSpPr>
          <p:cNvPr id="3" name="Content Placeholder 2"/>
          <p:cNvSpPr>
            <a:spLocks noGrp="1"/>
          </p:cNvSpPr>
          <p:nvPr>
            <p:ph idx="1"/>
          </p:nvPr>
        </p:nvSpPr>
        <p:spPr/>
        <p:txBody>
          <a:bodyPr/>
          <a:lstStyle/>
          <a:p>
            <a:r>
              <a:rPr lang="en-US" dirty="0" smtClean="0"/>
              <a:t>As with any word problem, we need to write down our unknowns and get algebraic expressions to describe them.</a:t>
            </a:r>
          </a:p>
          <a:p>
            <a:pPr algn="ctr">
              <a:buNone/>
            </a:pPr>
            <a:r>
              <a:rPr lang="en-US" dirty="0" smtClean="0"/>
              <a:t>x = Regular Price of DVD player</a:t>
            </a:r>
            <a:endParaRPr lang="en-US" dirty="0" smtClean="0"/>
          </a:p>
          <a:p>
            <a:r>
              <a:rPr lang="en-US" dirty="0" smtClean="0"/>
              <a:t>We can then use x to describe the amount of discount (35% of x).</a:t>
            </a:r>
          </a:p>
          <a:p>
            <a:pPr algn="ctr">
              <a:buNone/>
            </a:pPr>
            <a:r>
              <a:rPr lang="en-US" dirty="0" smtClean="0"/>
              <a:t>0.35x = Amount of Discount</a:t>
            </a:r>
          </a:p>
          <a:p>
            <a:pPr algn="ct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1886</Words>
  <Application>Microsoft Office PowerPoint</Application>
  <PresentationFormat>On-screen Show (4:3)</PresentationFormat>
  <Paragraphs>167</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College of the Canyons Guided Learning Activity</vt:lpstr>
      <vt:lpstr>Percent Review</vt:lpstr>
      <vt:lpstr>Percent Problems</vt:lpstr>
      <vt:lpstr>Discount Problems</vt:lpstr>
      <vt:lpstr>Discount Example 1</vt:lpstr>
      <vt:lpstr>Discount Example 1</vt:lpstr>
      <vt:lpstr>Discount Example 2</vt:lpstr>
      <vt:lpstr>Discount Example 2</vt:lpstr>
      <vt:lpstr>Discount Example 2</vt:lpstr>
      <vt:lpstr>Discount Example 2</vt:lpstr>
      <vt:lpstr>Discount Example 2</vt:lpstr>
      <vt:lpstr>Discount Practice Problems #1-2</vt:lpstr>
      <vt:lpstr>Discount Practice Problems #1-2 Answers</vt:lpstr>
      <vt:lpstr>Discount Practice Problem #1 Solution</vt:lpstr>
      <vt:lpstr>Discount Practice Problem #2 Solution</vt:lpstr>
      <vt:lpstr>Mark Up Problems</vt:lpstr>
      <vt:lpstr>Mark Up Problems</vt:lpstr>
      <vt:lpstr>Mark Up Example 1</vt:lpstr>
      <vt:lpstr>Mark Up Example 1</vt:lpstr>
      <vt:lpstr>Mark Up Example 2</vt:lpstr>
      <vt:lpstr>Mark Up Example 2</vt:lpstr>
      <vt:lpstr>Mark Up Example 2</vt:lpstr>
      <vt:lpstr>Mark Up Example 2</vt:lpstr>
      <vt:lpstr>Mark Up Practice Problems</vt:lpstr>
      <vt:lpstr>Mark Up Practice problems #1-2 Answers</vt:lpstr>
      <vt:lpstr>Mark Up Practice Problem #1 Solution</vt:lpstr>
      <vt:lpstr>Mark Up Practice Problem #2 Solution</vt:lpstr>
      <vt:lpstr>Tax Problems</vt:lpstr>
      <vt:lpstr>Tax problems Example 1</vt:lpstr>
      <vt:lpstr>Tax Problems Example 1</vt:lpstr>
      <vt:lpstr>Tax Problems Example 2</vt:lpstr>
      <vt:lpstr>Tax Problems Example 2</vt:lpstr>
      <vt:lpstr>Tax Problem Example 2</vt:lpstr>
      <vt:lpstr>Tax Practice Problems</vt:lpstr>
      <vt:lpstr>Tax Practice Problem #1 Answer</vt:lpstr>
      <vt:lpstr>Tax Practice Problem#1 Solution</vt:lpstr>
    </vt:vector>
  </TitlesOfParts>
  <Company>Colleg of the Canyons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of the Canyons Guided Learning Activity</dc:title>
  <dc:creator>teachout_m</dc:creator>
  <cp:lastModifiedBy>teachout_m</cp:lastModifiedBy>
  <cp:revision>18</cp:revision>
  <dcterms:created xsi:type="dcterms:W3CDTF">2010-10-20T00:48:43Z</dcterms:created>
  <dcterms:modified xsi:type="dcterms:W3CDTF">2010-10-20T02:55:47Z</dcterms:modified>
</cp:coreProperties>
</file>