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2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29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68A0E-E6B6-4481-961E-959B8E6DA8D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270B4F-9159-4131-A6F3-7D5D0DFF9B7E}">
      <dgm:prSet phldrT="[Text]"/>
      <dgm:spPr/>
      <dgm:t>
        <a:bodyPr/>
        <a:lstStyle/>
        <a:p>
          <a:r>
            <a:rPr lang="en-US" dirty="0" smtClean="0"/>
            <a:t>Role of Federal Reserve in economic stability</a:t>
          </a:r>
          <a:endParaRPr lang="en-US" dirty="0"/>
        </a:p>
      </dgm:t>
    </dgm:pt>
    <dgm:pt modelId="{18E37B15-04C0-425A-9615-45B44B5129C1}" type="parTrans" cxnId="{10D29112-B922-4975-855E-0AA8715BBFA6}">
      <dgm:prSet/>
      <dgm:spPr/>
      <dgm:t>
        <a:bodyPr/>
        <a:lstStyle/>
        <a:p>
          <a:endParaRPr lang="en-US"/>
        </a:p>
      </dgm:t>
    </dgm:pt>
    <dgm:pt modelId="{2D6CC2C6-CDEE-4D4C-9C37-8EB01F4C79FB}" type="sibTrans" cxnId="{10D29112-B922-4975-855E-0AA8715BBFA6}">
      <dgm:prSet/>
      <dgm:spPr/>
      <dgm:t>
        <a:bodyPr/>
        <a:lstStyle/>
        <a:p>
          <a:endParaRPr lang="en-US"/>
        </a:p>
      </dgm:t>
    </dgm:pt>
    <dgm:pt modelId="{AAB12029-A421-4A94-812F-419C9D40190B}">
      <dgm:prSet phldrT="[Text]"/>
      <dgm:spPr/>
      <dgm:t>
        <a:bodyPr/>
        <a:lstStyle/>
        <a:p>
          <a:r>
            <a:rPr lang="en-US" dirty="0" smtClean="0"/>
            <a:t>Policy formation</a:t>
          </a:r>
          <a:endParaRPr lang="en-US" dirty="0"/>
        </a:p>
      </dgm:t>
    </dgm:pt>
    <dgm:pt modelId="{7E7DB488-728E-427A-A25B-51E0D3F162E9}" type="parTrans" cxnId="{ED6B3D7A-4CA1-4ED7-8256-F4A676132ED6}">
      <dgm:prSet/>
      <dgm:spPr/>
      <dgm:t>
        <a:bodyPr/>
        <a:lstStyle/>
        <a:p>
          <a:endParaRPr lang="en-US"/>
        </a:p>
      </dgm:t>
    </dgm:pt>
    <dgm:pt modelId="{9DE46F19-E2B6-4758-BD69-DD6564A66CE3}" type="sibTrans" cxnId="{ED6B3D7A-4CA1-4ED7-8256-F4A676132ED6}">
      <dgm:prSet/>
      <dgm:spPr/>
      <dgm:t>
        <a:bodyPr/>
        <a:lstStyle/>
        <a:p>
          <a:endParaRPr lang="en-US"/>
        </a:p>
      </dgm:t>
    </dgm:pt>
    <dgm:pt modelId="{A972FE5A-13DD-43BC-8A16-0CBBC0B2774D}">
      <dgm:prSet phldrT="[Text]"/>
      <dgm:spPr/>
      <dgm:t>
        <a:bodyPr/>
        <a:lstStyle/>
        <a:p>
          <a:r>
            <a:rPr lang="en-US" dirty="0" smtClean="0"/>
            <a:t>Consumer protection</a:t>
          </a:r>
          <a:endParaRPr lang="en-US" dirty="0"/>
        </a:p>
      </dgm:t>
    </dgm:pt>
    <dgm:pt modelId="{1E520405-6113-4C28-9187-F00C53E57663}" type="parTrans" cxnId="{0358B32F-7091-4BB5-A035-E628535D06D0}">
      <dgm:prSet/>
      <dgm:spPr/>
      <dgm:t>
        <a:bodyPr/>
        <a:lstStyle/>
        <a:p>
          <a:endParaRPr lang="en-US"/>
        </a:p>
      </dgm:t>
    </dgm:pt>
    <dgm:pt modelId="{ECE7989E-DA70-4A25-8005-63926A741849}" type="sibTrans" cxnId="{0358B32F-7091-4BB5-A035-E628535D06D0}">
      <dgm:prSet/>
      <dgm:spPr/>
      <dgm:t>
        <a:bodyPr/>
        <a:lstStyle/>
        <a:p>
          <a:endParaRPr lang="en-US"/>
        </a:p>
      </dgm:t>
    </dgm:pt>
    <dgm:pt modelId="{CD9B1848-CDA3-4D74-8E5D-D34F2286AD29}">
      <dgm:prSet phldrT="[Text]"/>
      <dgm:spPr/>
      <dgm:t>
        <a:bodyPr/>
        <a:lstStyle/>
        <a:p>
          <a:r>
            <a:rPr lang="en-US" dirty="0" smtClean="0"/>
            <a:t>Role of consumer behavior in economic stability</a:t>
          </a:r>
          <a:endParaRPr lang="en-US" dirty="0"/>
        </a:p>
      </dgm:t>
    </dgm:pt>
    <dgm:pt modelId="{564ADE00-0CD0-4973-8CEC-D2BA7FF4A5DD}" type="parTrans" cxnId="{60E9A57D-80C2-4CDC-AE89-E979C84DE74E}">
      <dgm:prSet/>
      <dgm:spPr/>
      <dgm:t>
        <a:bodyPr/>
        <a:lstStyle/>
        <a:p>
          <a:endParaRPr lang="en-US"/>
        </a:p>
      </dgm:t>
    </dgm:pt>
    <dgm:pt modelId="{51D98EFA-9DB6-435E-9502-05DBE082D049}" type="sibTrans" cxnId="{60E9A57D-80C2-4CDC-AE89-E979C84DE74E}">
      <dgm:prSet/>
      <dgm:spPr/>
      <dgm:t>
        <a:bodyPr/>
        <a:lstStyle/>
        <a:p>
          <a:endParaRPr lang="en-US"/>
        </a:p>
      </dgm:t>
    </dgm:pt>
    <dgm:pt modelId="{D10A3847-78F2-4DB2-83AF-3EA6442F76BA}">
      <dgm:prSet phldrT="[Text]"/>
      <dgm:spPr/>
      <dgm:t>
        <a:bodyPr/>
        <a:lstStyle/>
        <a:p>
          <a:r>
            <a:rPr lang="en-US" dirty="0" smtClean="0"/>
            <a:t>Spending</a:t>
          </a:r>
          <a:endParaRPr lang="en-US" dirty="0"/>
        </a:p>
      </dgm:t>
    </dgm:pt>
    <dgm:pt modelId="{0B9CA393-77D7-47BE-AD3A-ABA992361237}" type="parTrans" cxnId="{C052CE04-A7C4-412F-BEA9-655AE955C1B8}">
      <dgm:prSet/>
      <dgm:spPr/>
      <dgm:t>
        <a:bodyPr/>
        <a:lstStyle/>
        <a:p>
          <a:endParaRPr lang="en-US"/>
        </a:p>
      </dgm:t>
    </dgm:pt>
    <dgm:pt modelId="{97A2C0D0-B822-407E-845C-96EFD397C065}" type="sibTrans" cxnId="{C052CE04-A7C4-412F-BEA9-655AE955C1B8}">
      <dgm:prSet/>
      <dgm:spPr/>
      <dgm:t>
        <a:bodyPr/>
        <a:lstStyle/>
        <a:p>
          <a:endParaRPr lang="en-US"/>
        </a:p>
      </dgm:t>
    </dgm:pt>
    <dgm:pt modelId="{D23BDC88-EADF-47A6-9E85-42653DDDD556}">
      <dgm:prSet phldrT="[Text]"/>
      <dgm:spPr/>
      <dgm:t>
        <a:bodyPr/>
        <a:lstStyle/>
        <a:p>
          <a:r>
            <a:rPr lang="en-US" dirty="0" smtClean="0"/>
            <a:t>Saving</a:t>
          </a:r>
          <a:endParaRPr lang="en-US" dirty="0"/>
        </a:p>
      </dgm:t>
    </dgm:pt>
    <dgm:pt modelId="{A1329FC7-1ACE-4315-8E78-A338833569DB}" type="parTrans" cxnId="{1E8C819C-6E01-4E82-86A6-64EC17C3E70B}">
      <dgm:prSet/>
      <dgm:spPr/>
      <dgm:t>
        <a:bodyPr/>
        <a:lstStyle/>
        <a:p>
          <a:endParaRPr lang="en-US"/>
        </a:p>
      </dgm:t>
    </dgm:pt>
    <dgm:pt modelId="{A9AA4465-EE18-4254-9EDE-0AB3DD9CE60A}" type="sibTrans" cxnId="{1E8C819C-6E01-4E82-86A6-64EC17C3E70B}">
      <dgm:prSet/>
      <dgm:spPr/>
      <dgm:t>
        <a:bodyPr/>
        <a:lstStyle/>
        <a:p>
          <a:endParaRPr lang="en-US"/>
        </a:p>
      </dgm:t>
    </dgm:pt>
    <dgm:pt modelId="{8791C8CC-13B4-4B38-A931-AE143F1B68A7}" type="pres">
      <dgm:prSet presAssocID="{C4468A0E-E6B6-4481-961E-959B8E6DA8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5AFD70A-B2E1-4D01-8BF0-129ABF0397C2}" type="pres">
      <dgm:prSet presAssocID="{48270B4F-9159-4131-A6F3-7D5D0DFF9B7E}" presName="root" presStyleCnt="0"/>
      <dgm:spPr/>
    </dgm:pt>
    <dgm:pt modelId="{B6FFCB8C-7968-463E-AB3C-AAE14E2B40B6}" type="pres">
      <dgm:prSet presAssocID="{48270B4F-9159-4131-A6F3-7D5D0DFF9B7E}" presName="rootComposite" presStyleCnt="0"/>
      <dgm:spPr/>
    </dgm:pt>
    <dgm:pt modelId="{CA917B28-B538-4030-BFDA-3F6E737976A8}" type="pres">
      <dgm:prSet presAssocID="{48270B4F-9159-4131-A6F3-7D5D0DFF9B7E}" presName="rootText" presStyleLbl="node1" presStyleIdx="0" presStyleCnt="2"/>
      <dgm:spPr/>
      <dgm:t>
        <a:bodyPr/>
        <a:lstStyle/>
        <a:p>
          <a:endParaRPr lang="en-US"/>
        </a:p>
      </dgm:t>
    </dgm:pt>
    <dgm:pt modelId="{A4A4E407-1095-4C1C-A7D0-B3CDA988E1E5}" type="pres">
      <dgm:prSet presAssocID="{48270B4F-9159-4131-A6F3-7D5D0DFF9B7E}" presName="rootConnector" presStyleLbl="node1" presStyleIdx="0" presStyleCnt="2"/>
      <dgm:spPr/>
      <dgm:t>
        <a:bodyPr/>
        <a:lstStyle/>
        <a:p>
          <a:endParaRPr lang="en-US"/>
        </a:p>
      </dgm:t>
    </dgm:pt>
    <dgm:pt modelId="{66769B4F-BE78-48E3-82FC-D4712D4778F4}" type="pres">
      <dgm:prSet presAssocID="{48270B4F-9159-4131-A6F3-7D5D0DFF9B7E}" presName="childShape" presStyleCnt="0"/>
      <dgm:spPr/>
    </dgm:pt>
    <dgm:pt modelId="{7690EA13-9AA8-41BE-AD47-7918365FBBBC}" type="pres">
      <dgm:prSet presAssocID="{7E7DB488-728E-427A-A25B-51E0D3F162E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D806C8B1-A55D-4156-8F33-3DC809EFDED4}" type="pres">
      <dgm:prSet presAssocID="{AAB12029-A421-4A94-812F-419C9D40190B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BF9C6-DF80-4C41-9C3D-C134BCB3A48E}" type="pres">
      <dgm:prSet presAssocID="{1E520405-6113-4C28-9187-F00C53E57663}" presName="Name13" presStyleLbl="parChTrans1D2" presStyleIdx="1" presStyleCnt="4"/>
      <dgm:spPr/>
      <dgm:t>
        <a:bodyPr/>
        <a:lstStyle/>
        <a:p>
          <a:endParaRPr lang="en-US"/>
        </a:p>
      </dgm:t>
    </dgm:pt>
    <dgm:pt modelId="{F9F218B3-57DE-4DC3-AD05-856F8515D58C}" type="pres">
      <dgm:prSet presAssocID="{A972FE5A-13DD-43BC-8A16-0CBBC0B2774D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142F1-DEEA-485B-AC68-6079C39975F2}" type="pres">
      <dgm:prSet presAssocID="{CD9B1848-CDA3-4D74-8E5D-D34F2286AD29}" presName="root" presStyleCnt="0"/>
      <dgm:spPr/>
    </dgm:pt>
    <dgm:pt modelId="{58487E0B-86E7-4882-B6E6-7EE8E77DD9D0}" type="pres">
      <dgm:prSet presAssocID="{CD9B1848-CDA3-4D74-8E5D-D34F2286AD29}" presName="rootComposite" presStyleCnt="0"/>
      <dgm:spPr/>
    </dgm:pt>
    <dgm:pt modelId="{F0CC0B9F-066C-41A7-B66F-6308F8A7E156}" type="pres">
      <dgm:prSet presAssocID="{CD9B1848-CDA3-4D74-8E5D-D34F2286AD29}" presName="rootText" presStyleLbl="node1" presStyleIdx="1" presStyleCnt="2"/>
      <dgm:spPr/>
      <dgm:t>
        <a:bodyPr/>
        <a:lstStyle/>
        <a:p>
          <a:endParaRPr lang="en-US"/>
        </a:p>
      </dgm:t>
    </dgm:pt>
    <dgm:pt modelId="{7297325D-F554-45F3-AFEE-DE88F1232C1C}" type="pres">
      <dgm:prSet presAssocID="{CD9B1848-CDA3-4D74-8E5D-D34F2286AD29}" presName="rootConnector" presStyleLbl="node1" presStyleIdx="1" presStyleCnt="2"/>
      <dgm:spPr/>
      <dgm:t>
        <a:bodyPr/>
        <a:lstStyle/>
        <a:p>
          <a:endParaRPr lang="en-US"/>
        </a:p>
      </dgm:t>
    </dgm:pt>
    <dgm:pt modelId="{06350F02-DD02-470A-9CE0-5187AA773DEB}" type="pres">
      <dgm:prSet presAssocID="{CD9B1848-CDA3-4D74-8E5D-D34F2286AD29}" presName="childShape" presStyleCnt="0"/>
      <dgm:spPr/>
    </dgm:pt>
    <dgm:pt modelId="{CFBA47C4-4914-4646-A0FF-FC16282770B5}" type="pres">
      <dgm:prSet presAssocID="{0B9CA393-77D7-47BE-AD3A-ABA992361237}" presName="Name13" presStyleLbl="parChTrans1D2" presStyleIdx="2" presStyleCnt="4"/>
      <dgm:spPr/>
      <dgm:t>
        <a:bodyPr/>
        <a:lstStyle/>
        <a:p>
          <a:endParaRPr lang="en-US"/>
        </a:p>
      </dgm:t>
    </dgm:pt>
    <dgm:pt modelId="{A16EFD79-FF48-4204-9553-66F532EBB56A}" type="pres">
      <dgm:prSet presAssocID="{D10A3847-78F2-4DB2-83AF-3EA6442F76B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A2B88-D7B6-4704-9407-B990AEE3715B}" type="pres">
      <dgm:prSet presAssocID="{A1329FC7-1ACE-4315-8E78-A338833569DB}" presName="Name13" presStyleLbl="parChTrans1D2" presStyleIdx="3" presStyleCnt="4"/>
      <dgm:spPr/>
      <dgm:t>
        <a:bodyPr/>
        <a:lstStyle/>
        <a:p>
          <a:endParaRPr lang="en-US"/>
        </a:p>
      </dgm:t>
    </dgm:pt>
    <dgm:pt modelId="{B00994F7-84C3-4A5C-8D08-7820D8936B7D}" type="pres">
      <dgm:prSet presAssocID="{D23BDC88-EADF-47A6-9E85-42653DDDD55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FAA6BF-AC1D-4D0C-8246-2CC851E2F60E}" type="presOf" srcId="{0B9CA393-77D7-47BE-AD3A-ABA992361237}" destId="{CFBA47C4-4914-4646-A0FF-FC16282770B5}" srcOrd="0" destOrd="0" presId="urn:microsoft.com/office/officeart/2005/8/layout/hierarchy3"/>
    <dgm:cxn modelId="{A256787B-2CB1-4470-A08B-AFB710E9DC63}" type="presOf" srcId="{1E520405-6113-4C28-9187-F00C53E57663}" destId="{A2FBF9C6-DF80-4C41-9C3D-C134BCB3A48E}" srcOrd="0" destOrd="0" presId="urn:microsoft.com/office/officeart/2005/8/layout/hierarchy3"/>
    <dgm:cxn modelId="{678BABEC-1CE0-48B3-BD46-195CB8205E3B}" type="presOf" srcId="{CD9B1848-CDA3-4D74-8E5D-D34F2286AD29}" destId="{F0CC0B9F-066C-41A7-B66F-6308F8A7E156}" srcOrd="0" destOrd="0" presId="urn:microsoft.com/office/officeart/2005/8/layout/hierarchy3"/>
    <dgm:cxn modelId="{3D074ADA-BC5D-42AA-B8B7-97FF20D5BC37}" type="presOf" srcId="{48270B4F-9159-4131-A6F3-7D5D0DFF9B7E}" destId="{CA917B28-B538-4030-BFDA-3F6E737976A8}" srcOrd="0" destOrd="0" presId="urn:microsoft.com/office/officeart/2005/8/layout/hierarchy3"/>
    <dgm:cxn modelId="{30B9FD8E-1505-4A44-A411-722224DB7E35}" type="presOf" srcId="{C4468A0E-E6B6-4481-961E-959B8E6DA8D9}" destId="{8791C8CC-13B4-4B38-A931-AE143F1B68A7}" srcOrd="0" destOrd="0" presId="urn:microsoft.com/office/officeart/2005/8/layout/hierarchy3"/>
    <dgm:cxn modelId="{1E8C819C-6E01-4E82-86A6-64EC17C3E70B}" srcId="{CD9B1848-CDA3-4D74-8E5D-D34F2286AD29}" destId="{D23BDC88-EADF-47A6-9E85-42653DDDD556}" srcOrd="1" destOrd="0" parTransId="{A1329FC7-1ACE-4315-8E78-A338833569DB}" sibTransId="{A9AA4465-EE18-4254-9EDE-0AB3DD9CE60A}"/>
    <dgm:cxn modelId="{5D5BDA1C-2571-4D89-8434-986DF48E8A49}" type="presOf" srcId="{AAB12029-A421-4A94-812F-419C9D40190B}" destId="{D806C8B1-A55D-4156-8F33-3DC809EFDED4}" srcOrd="0" destOrd="0" presId="urn:microsoft.com/office/officeart/2005/8/layout/hierarchy3"/>
    <dgm:cxn modelId="{273F5009-1B27-4D98-B4D2-9B4F3820B3BB}" type="presOf" srcId="{D10A3847-78F2-4DB2-83AF-3EA6442F76BA}" destId="{A16EFD79-FF48-4204-9553-66F532EBB56A}" srcOrd="0" destOrd="0" presId="urn:microsoft.com/office/officeart/2005/8/layout/hierarchy3"/>
    <dgm:cxn modelId="{C052CE04-A7C4-412F-BEA9-655AE955C1B8}" srcId="{CD9B1848-CDA3-4D74-8E5D-D34F2286AD29}" destId="{D10A3847-78F2-4DB2-83AF-3EA6442F76BA}" srcOrd="0" destOrd="0" parTransId="{0B9CA393-77D7-47BE-AD3A-ABA992361237}" sibTransId="{97A2C0D0-B822-407E-845C-96EFD397C065}"/>
    <dgm:cxn modelId="{08398C0E-1958-4111-8E59-C6D18FBF30B5}" type="presOf" srcId="{48270B4F-9159-4131-A6F3-7D5D0DFF9B7E}" destId="{A4A4E407-1095-4C1C-A7D0-B3CDA988E1E5}" srcOrd="1" destOrd="0" presId="urn:microsoft.com/office/officeart/2005/8/layout/hierarchy3"/>
    <dgm:cxn modelId="{061A336B-D59D-40BE-A6F9-128EA0EE0F57}" type="presOf" srcId="{7E7DB488-728E-427A-A25B-51E0D3F162E9}" destId="{7690EA13-9AA8-41BE-AD47-7918365FBBBC}" srcOrd="0" destOrd="0" presId="urn:microsoft.com/office/officeart/2005/8/layout/hierarchy3"/>
    <dgm:cxn modelId="{10D29112-B922-4975-855E-0AA8715BBFA6}" srcId="{C4468A0E-E6B6-4481-961E-959B8E6DA8D9}" destId="{48270B4F-9159-4131-A6F3-7D5D0DFF9B7E}" srcOrd="0" destOrd="0" parTransId="{18E37B15-04C0-425A-9615-45B44B5129C1}" sibTransId="{2D6CC2C6-CDEE-4D4C-9C37-8EB01F4C79FB}"/>
    <dgm:cxn modelId="{ED6B3D7A-4CA1-4ED7-8256-F4A676132ED6}" srcId="{48270B4F-9159-4131-A6F3-7D5D0DFF9B7E}" destId="{AAB12029-A421-4A94-812F-419C9D40190B}" srcOrd="0" destOrd="0" parTransId="{7E7DB488-728E-427A-A25B-51E0D3F162E9}" sibTransId="{9DE46F19-E2B6-4758-BD69-DD6564A66CE3}"/>
    <dgm:cxn modelId="{5130E2CC-CFC2-48BF-BE85-F05C64ECF4FE}" type="presOf" srcId="{A1329FC7-1ACE-4315-8E78-A338833569DB}" destId="{94BA2B88-D7B6-4704-9407-B990AEE3715B}" srcOrd="0" destOrd="0" presId="urn:microsoft.com/office/officeart/2005/8/layout/hierarchy3"/>
    <dgm:cxn modelId="{0358B32F-7091-4BB5-A035-E628535D06D0}" srcId="{48270B4F-9159-4131-A6F3-7D5D0DFF9B7E}" destId="{A972FE5A-13DD-43BC-8A16-0CBBC0B2774D}" srcOrd="1" destOrd="0" parTransId="{1E520405-6113-4C28-9187-F00C53E57663}" sibTransId="{ECE7989E-DA70-4A25-8005-63926A741849}"/>
    <dgm:cxn modelId="{02A3332A-5E90-48D5-9D9C-59F86667E76F}" type="presOf" srcId="{D23BDC88-EADF-47A6-9E85-42653DDDD556}" destId="{B00994F7-84C3-4A5C-8D08-7820D8936B7D}" srcOrd="0" destOrd="0" presId="urn:microsoft.com/office/officeart/2005/8/layout/hierarchy3"/>
    <dgm:cxn modelId="{1F8A85D4-3C14-47D1-979E-305099AACF66}" type="presOf" srcId="{A972FE5A-13DD-43BC-8A16-0CBBC0B2774D}" destId="{F9F218B3-57DE-4DC3-AD05-856F8515D58C}" srcOrd="0" destOrd="0" presId="urn:microsoft.com/office/officeart/2005/8/layout/hierarchy3"/>
    <dgm:cxn modelId="{72ED26AD-5B07-46B9-BD53-9980B4AB7A50}" type="presOf" srcId="{CD9B1848-CDA3-4D74-8E5D-D34F2286AD29}" destId="{7297325D-F554-45F3-AFEE-DE88F1232C1C}" srcOrd="1" destOrd="0" presId="urn:microsoft.com/office/officeart/2005/8/layout/hierarchy3"/>
    <dgm:cxn modelId="{60E9A57D-80C2-4CDC-AE89-E979C84DE74E}" srcId="{C4468A0E-E6B6-4481-961E-959B8E6DA8D9}" destId="{CD9B1848-CDA3-4D74-8E5D-D34F2286AD29}" srcOrd="1" destOrd="0" parTransId="{564ADE00-0CD0-4973-8CEC-D2BA7FF4A5DD}" sibTransId="{51D98EFA-9DB6-435E-9502-05DBE082D049}"/>
    <dgm:cxn modelId="{00C77D37-EF9A-4BBC-ADA3-609FA4FFA7AE}" type="presParOf" srcId="{8791C8CC-13B4-4B38-A931-AE143F1B68A7}" destId="{15AFD70A-B2E1-4D01-8BF0-129ABF0397C2}" srcOrd="0" destOrd="0" presId="urn:microsoft.com/office/officeart/2005/8/layout/hierarchy3"/>
    <dgm:cxn modelId="{9613F2BF-7657-496A-9D88-9E6B1EB50A2A}" type="presParOf" srcId="{15AFD70A-B2E1-4D01-8BF0-129ABF0397C2}" destId="{B6FFCB8C-7968-463E-AB3C-AAE14E2B40B6}" srcOrd="0" destOrd="0" presId="urn:microsoft.com/office/officeart/2005/8/layout/hierarchy3"/>
    <dgm:cxn modelId="{22ED5564-7160-4E54-96E8-780156F6F34B}" type="presParOf" srcId="{B6FFCB8C-7968-463E-AB3C-AAE14E2B40B6}" destId="{CA917B28-B538-4030-BFDA-3F6E737976A8}" srcOrd="0" destOrd="0" presId="urn:microsoft.com/office/officeart/2005/8/layout/hierarchy3"/>
    <dgm:cxn modelId="{10F19C3A-B2E8-45BE-969D-475DADB34D99}" type="presParOf" srcId="{B6FFCB8C-7968-463E-AB3C-AAE14E2B40B6}" destId="{A4A4E407-1095-4C1C-A7D0-B3CDA988E1E5}" srcOrd="1" destOrd="0" presId="urn:microsoft.com/office/officeart/2005/8/layout/hierarchy3"/>
    <dgm:cxn modelId="{6DF78507-E096-471B-9CA4-329B96124F70}" type="presParOf" srcId="{15AFD70A-B2E1-4D01-8BF0-129ABF0397C2}" destId="{66769B4F-BE78-48E3-82FC-D4712D4778F4}" srcOrd="1" destOrd="0" presId="urn:microsoft.com/office/officeart/2005/8/layout/hierarchy3"/>
    <dgm:cxn modelId="{21EE3887-FFD5-46B7-9645-D00D5A2AFFF4}" type="presParOf" srcId="{66769B4F-BE78-48E3-82FC-D4712D4778F4}" destId="{7690EA13-9AA8-41BE-AD47-7918365FBBBC}" srcOrd="0" destOrd="0" presId="urn:microsoft.com/office/officeart/2005/8/layout/hierarchy3"/>
    <dgm:cxn modelId="{C15887C4-D7BA-4FE6-9B52-06B1CE4300AD}" type="presParOf" srcId="{66769B4F-BE78-48E3-82FC-D4712D4778F4}" destId="{D806C8B1-A55D-4156-8F33-3DC809EFDED4}" srcOrd="1" destOrd="0" presId="urn:microsoft.com/office/officeart/2005/8/layout/hierarchy3"/>
    <dgm:cxn modelId="{D8036CB5-08BA-40A7-8875-B3C6830798DC}" type="presParOf" srcId="{66769B4F-BE78-48E3-82FC-D4712D4778F4}" destId="{A2FBF9C6-DF80-4C41-9C3D-C134BCB3A48E}" srcOrd="2" destOrd="0" presId="urn:microsoft.com/office/officeart/2005/8/layout/hierarchy3"/>
    <dgm:cxn modelId="{EF5DB43D-B11A-4DF2-8259-25C59D365DB2}" type="presParOf" srcId="{66769B4F-BE78-48E3-82FC-D4712D4778F4}" destId="{F9F218B3-57DE-4DC3-AD05-856F8515D58C}" srcOrd="3" destOrd="0" presId="urn:microsoft.com/office/officeart/2005/8/layout/hierarchy3"/>
    <dgm:cxn modelId="{76AD2D12-A311-43BF-9B71-2CA5386F58AF}" type="presParOf" srcId="{8791C8CC-13B4-4B38-A931-AE143F1B68A7}" destId="{C18142F1-DEEA-485B-AC68-6079C39975F2}" srcOrd="1" destOrd="0" presId="urn:microsoft.com/office/officeart/2005/8/layout/hierarchy3"/>
    <dgm:cxn modelId="{A33B5AB5-B8A4-4EB4-B850-EBC31886ABB1}" type="presParOf" srcId="{C18142F1-DEEA-485B-AC68-6079C39975F2}" destId="{58487E0B-86E7-4882-B6E6-7EE8E77DD9D0}" srcOrd="0" destOrd="0" presId="urn:microsoft.com/office/officeart/2005/8/layout/hierarchy3"/>
    <dgm:cxn modelId="{8A195BD2-6BF1-4B9F-9847-A093F38FE33F}" type="presParOf" srcId="{58487E0B-86E7-4882-B6E6-7EE8E77DD9D0}" destId="{F0CC0B9F-066C-41A7-B66F-6308F8A7E156}" srcOrd="0" destOrd="0" presId="urn:microsoft.com/office/officeart/2005/8/layout/hierarchy3"/>
    <dgm:cxn modelId="{3DCF277D-B34D-4ED0-B525-CE050720AE3B}" type="presParOf" srcId="{58487E0B-86E7-4882-B6E6-7EE8E77DD9D0}" destId="{7297325D-F554-45F3-AFEE-DE88F1232C1C}" srcOrd="1" destOrd="0" presId="urn:microsoft.com/office/officeart/2005/8/layout/hierarchy3"/>
    <dgm:cxn modelId="{04BEEA82-EA5E-4286-8160-A9F0C53C7CE7}" type="presParOf" srcId="{C18142F1-DEEA-485B-AC68-6079C39975F2}" destId="{06350F02-DD02-470A-9CE0-5187AA773DEB}" srcOrd="1" destOrd="0" presId="urn:microsoft.com/office/officeart/2005/8/layout/hierarchy3"/>
    <dgm:cxn modelId="{20BF4F08-31FE-4165-A41C-0034561AC4B8}" type="presParOf" srcId="{06350F02-DD02-470A-9CE0-5187AA773DEB}" destId="{CFBA47C4-4914-4646-A0FF-FC16282770B5}" srcOrd="0" destOrd="0" presId="urn:microsoft.com/office/officeart/2005/8/layout/hierarchy3"/>
    <dgm:cxn modelId="{685D2D58-26E6-4404-8D90-F8A124875EA3}" type="presParOf" srcId="{06350F02-DD02-470A-9CE0-5187AA773DEB}" destId="{A16EFD79-FF48-4204-9553-66F532EBB56A}" srcOrd="1" destOrd="0" presId="urn:microsoft.com/office/officeart/2005/8/layout/hierarchy3"/>
    <dgm:cxn modelId="{10EB60BE-A989-4BCA-9DF1-2771D967BF8B}" type="presParOf" srcId="{06350F02-DD02-470A-9CE0-5187AA773DEB}" destId="{94BA2B88-D7B6-4704-9407-B990AEE3715B}" srcOrd="2" destOrd="0" presId="urn:microsoft.com/office/officeart/2005/8/layout/hierarchy3"/>
    <dgm:cxn modelId="{28035090-29AA-41C4-9511-51CC7AE973FD}" type="presParOf" srcId="{06350F02-DD02-470A-9CE0-5187AA773DEB}" destId="{B00994F7-84C3-4A5C-8D08-7820D8936B7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F31FD08-2297-4B03-B9CD-F97F3847D7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614C74E-B4A7-40D9-8C3B-45A09EF96E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Outlining Readings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words and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Often, transition words and phrases are used to emphasize main points or signal shifts in thinking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 signal a main idea:</a:t>
            </a:r>
          </a:p>
          <a:p>
            <a:pPr lvl="1"/>
            <a:r>
              <a:rPr lang="en-US" dirty="0" smtClean="0"/>
              <a:t>First of all</a:t>
            </a:r>
          </a:p>
          <a:p>
            <a:pPr lvl="1"/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Consequently</a:t>
            </a:r>
          </a:p>
          <a:p>
            <a:r>
              <a:rPr lang="en-US" dirty="0" smtClean="0"/>
              <a:t>To signal a new idea:</a:t>
            </a:r>
          </a:p>
          <a:p>
            <a:pPr lvl="1"/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Finally</a:t>
            </a:r>
          </a:p>
          <a:p>
            <a:r>
              <a:rPr lang="en-US" dirty="0" smtClean="0"/>
              <a:t>To signal a contrasting idea:</a:t>
            </a:r>
          </a:p>
          <a:p>
            <a:pPr lvl="1"/>
            <a:r>
              <a:rPr lang="en-US" dirty="0" smtClean="0"/>
              <a:t>On the other hand</a:t>
            </a:r>
          </a:p>
          <a:p>
            <a:pPr lvl="1"/>
            <a:r>
              <a:rPr lang="en-US" dirty="0" smtClean="0"/>
              <a:t>In contrast</a:t>
            </a:r>
          </a:p>
          <a:p>
            <a:pPr lvl="1"/>
            <a:r>
              <a:rPr lang="en-US" dirty="0" smtClean="0"/>
              <a:t>However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Often textbooks will give other clues to emphasize main points: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Illustrations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Charts or graphs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Colored or bold text</a:t>
            </a:r>
          </a:p>
        </p:txBody>
      </p:sp>
      <p:pic>
        <p:nvPicPr>
          <p:cNvPr id="5125" name="Picture 5" descr="C:\Users\Jennifer\AppData\Local\Microsoft\Windows\Temporary Internet Files\Content.IE5\PBKJGVDA\MC90003737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209800"/>
            <a:ext cx="2858274" cy="3655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identifying main points, you will need to identify the major support for each main point</a:t>
            </a:r>
          </a:p>
          <a:p>
            <a:r>
              <a:rPr lang="en-US" dirty="0" smtClean="0"/>
              <a:t>Support can include: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Background information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Details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Examples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Background information gives context by providing additional information about a main idea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Main point: The Federal Reserve plays an important role in the financial stability of the United States.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Background information: The Federal Reserve was founded in 1913.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Details provide additional, more specific information about the main point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Main point: The Federal Reserve plays an important role in the financial stability of the United States.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Detail: One area of focus for the Federal Reserve is potential instability in financial markets.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Examples illustrate the general concept from a main point by explaining a specific instance or occurrence of that concept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Main point: The Federal Reserve plays an important role in the financial stability of the United States.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 In a January 2012 letter to Congress, Ben </a:t>
            </a:r>
            <a:r>
              <a:rPr lang="en-US" dirty="0" err="1" smtClean="0"/>
              <a:t>Bernake</a:t>
            </a:r>
            <a:r>
              <a:rPr lang="en-US" dirty="0" smtClean="0"/>
              <a:t>, Chairman of the Federal Reserve Board, encouraged continued focus on stabilizing the housing market in order to improve the US economy.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words and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addition to signaling main points, transition words can also help you locate major support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 showcase background information:</a:t>
            </a:r>
          </a:p>
          <a:p>
            <a:pPr lvl="1"/>
            <a:r>
              <a:rPr lang="en-US" dirty="0" smtClean="0"/>
              <a:t>In _____ (insert year)</a:t>
            </a:r>
          </a:p>
          <a:p>
            <a:pPr lvl="1"/>
            <a:r>
              <a:rPr lang="en-US" dirty="0" smtClean="0"/>
              <a:t>Given that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 highlight details:</a:t>
            </a:r>
          </a:p>
          <a:p>
            <a:pPr lvl="1"/>
            <a:r>
              <a:rPr lang="en-US" dirty="0" smtClean="0"/>
              <a:t>In fact</a:t>
            </a:r>
          </a:p>
          <a:p>
            <a:pPr lvl="1"/>
            <a:r>
              <a:rPr lang="en-US" dirty="0" smtClean="0"/>
              <a:t>Specifically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signal an example:</a:t>
            </a:r>
          </a:p>
          <a:p>
            <a:pPr lvl="1"/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To illustrate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00399"/>
            <a:ext cx="4038600" cy="1676401"/>
          </a:xfrm>
        </p:spPr>
        <p:txBody>
          <a:bodyPr/>
          <a:lstStyle/>
          <a:p>
            <a:pPr lvl="0"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</a:rPr>
              <a:t>Click on the button to go to the interactive exercise.</a:t>
            </a:r>
          </a:p>
          <a:p>
            <a:pPr marL="109728" indent="0">
              <a:buNone/>
            </a:pPr>
            <a:endParaRPr lang="en-US" dirty="0" smtClean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Organize an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Organizing Outlines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earlier, there are several methods that can be used to organize outlines</a:t>
            </a:r>
          </a:p>
          <a:p>
            <a:r>
              <a:rPr lang="en-US" dirty="0" smtClean="0"/>
              <a:t>Regardless of which method you choose, it is important to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Use subordination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Use a numbering and indentation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outline?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en-US" sz="2800" dirty="0" smtClean="0"/>
              <a:t>An outline is a type of note taking that</a:t>
            </a:r>
          </a:p>
          <a:p>
            <a:pPr fontAlgn="base"/>
            <a:r>
              <a:rPr lang="en-US" sz="2400" dirty="0" smtClean="0"/>
              <a:t>Summarizes the content of a text</a:t>
            </a:r>
          </a:p>
          <a:p>
            <a:pPr fontAlgn="base"/>
            <a:r>
              <a:rPr lang="en-US" sz="2400" dirty="0" smtClean="0"/>
              <a:t>Highlights key points</a:t>
            </a:r>
          </a:p>
          <a:p>
            <a:pPr fontAlgn="base"/>
            <a:r>
              <a:rPr lang="en-US" sz="2400" dirty="0" smtClean="0"/>
              <a:t>Organizes by importance</a:t>
            </a:r>
          </a:p>
        </p:txBody>
      </p:sp>
      <p:pic>
        <p:nvPicPr>
          <p:cNvPr id="1028" name="Picture 4" descr="C:\Users\Jennifer\AppData\Local\Microsoft\Windows\Temporary Internet Files\Content.IE5\PBKJGVDA\MC90007138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739519" y="1828800"/>
            <a:ext cx="3037189" cy="3864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Use subordination to highlight main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sz="3000" dirty="0" smtClean="0"/>
              <a:t>Think of subordination as a flight of stairs - the main point is the top step, and supporting details and examples are steps beneath it</a:t>
            </a:r>
          </a:p>
          <a:p>
            <a:endParaRPr lang="en-US" dirty="0"/>
          </a:p>
        </p:txBody>
      </p:sp>
      <p:pic>
        <p:nvPicPr>
          <p:cNvPr id="7174" name="Picture 6" descr="C:\Users\Jennifer\AppData\Local\Microsoft\Windows\Temporary Internet Files\Content.IE5\TAOMDZ6I\MC900403925[2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3609097" cy="3733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subordination to highlight main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There can be several layers of subordination under a main point</a:t>
            </a:r>
          </a:p>
          <a:p>
            <a:pPr fontAlgn="base"/>
            <a:r>
              <a:rPr lang="en-US" sz="2800" dirty="0" smtClean="0"/>
              <a:t>When you get to a new main point, start with a new top step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48200" y="224948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should number the main points in your outline</a:t>
            </a:r>
          </a:p>
          <a:p>
            <a:r>
              <a:rPr lang="en-US" sz="2800" dirty="0" smtClean="0"/>
              <a:t>You can use formal outline notation (Roman numerals, letters) if you like, but you can also use a system of regular numbers and bullet points if that makes more sense to you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indentation to show subordination</a:t>
            </a:r>
          </a:p>
          <a:p>
            <a:r>
              <a:rPr lang="en-US" sz="2800" dirty="0" smtClean="0"/>
              <a:t>Each main point should be at the left margin</a:t>
            </a:r>
          </a:p>
          <a:p>
            <a:r>
              <a:rPr lang="en-US" sz="2800" dirty="0" smtClean="0"/>
              <a:t>Supporting ideas for each main point should be indented under that main point</a:t>
            </a:r>
          </a:p>
        </p:txBody>
      </p:sp>
      <p:pic>
        <p:nvPicPr>
          <p:cNvPr id="9218" name="Picture 2" descr="C:\Users\Jennifer\AppData\Local\Microsoft\Windows\Temporary Internet Files\Content.IE5\PBKJGVDA\MC900295859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4001095" cy="34598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Regular numbering with bullets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US" dirty="0" smtClean="0"/>
              <a:t>I. History of Federal Reserve</a:t>
            </a:r>
          </a:p>
          <a:p>
            <a:pPr marL="624078" indent="-514350">
              <a:buNone/>
            </a:pPr>
            <a:r>
              <a:rPr lang="en-US" dirty="0" smtClean="0"/>
              <a:t>	A. Founded in 1913</a:t>
            </a:r>
          </a:p>
          <a:p>
            <a:pPr marL="624078" indent="-514350">
              <a:buNone/>
            </a:pPr>
            <a:r>
              <a:rPr lang="en-US" dirty="0" smtClean="0"/>
              <a:t>	B. US had recent history of financial instability</a:t>
            </a:r>
          </a:p>
          <a:p>
            <a:pPr marL="624078" indent="-514350">
              <a:buNone/>
            </a:pPr>
            <a:r>
              <a:rPr lang="en-US" dirty="0" smtClean="0"/>
              <a:t>II. Structure of Federal Reserve</a:t>
            </a:r>
          </a:p>
          <a:p>
            <a:pPr marL="624078" indent="-514350">
              <a:buNone/>
            </a:pPr>
            <a:r>
              <a:rPr lang="en-US" dirty="0" smtClean="0"/>
              <a:t>	A. Board</a:t>
            </a:r>
          </a:p>
          <a:p>
            <a:pPr marL="624078" indent="-514350">
              <a:buNone/>
            </a:pPr>
            <a:r>
              <a:rPr lang="en-US" dirty="0" smtClean="0"/>
              <a:t>	B. Reserve Banks</a:t>
            </a:r>
          </a:p>
          <a:p>
            <a:pPr marL="624078" indent="-514350">
              <a:buNone/>
            </a:pPr>
            <a:r>
              <a:rPr lang="en-US" dirty="0" smtClean="0"/>
              <a:t>III. Role of Federal Reserve</a:t>
            </a:r>
          </a:p>
          <a:p>
            <a:pPr marL="624078" indent="-514350">
              <a:buNone/>
            </a:pPr>
            <a:r>
              <a:rPr lang="en-US" dirty="0" smtClean="0"/>
              <a:t>	A. Promote financial stability</a:t>
            </a:r>
          </a:p>
          <a:p>
            <a:pPr marL="624078" indent="-514350">
              <a:buNone/>
            </a:pPr>
            <a:r>
              <a:rPr lang="en-US" dirty="0" smtClean="0"/>
              <a:t>	B. Protect consumer credit rights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US" dirty="0" smtClean="0"/>
              <a:t>1. History of Federal Reserve</a:t>
            </a:r>
          </a:p>
          <a:p>
            <a:pPr marL="916686" lvl="1" indent="-514350"/>
            <a:r>
              <a:rPr lang="en-US" dirty="0" smtClean="0"/>
              <a:t>Founded in 1913</a:t>
            </a:r>
          </a:p>
          <a:p>
            <a:pPr marL="916686" lvl="1" indent="-514350"/>
            <a:r>
              <a:rPr lang="en-US" dirty="0" smtClean="0"/>
              <a:t>US had recent history of financial instability</a:t>
            </a:r>
          </a:p>
          <a:p>
            <a:pPr marL="624078" indent="-514350">
              <a:buNone/>
            </a:pPr>
            <a:r>
              <a:rPr lang="en-US" dirty="0" smtClean="0"/>
              <a:t>2. Structure of Federal Reserve</a:t>
            </a:r>
          </a:p>
          <a:p>
            <a:pPr marL="916686" lvl="1" indent="-514350"/>
            <a:r>
              <a:rPr lang="en-US" dirty="0" smtClean="0"/>
              <a:t>Board</a:t>
            </a:r>
          </a:p>
          <a:p>
            <a:pPr marL="916686" lvl="1" indent="-514350"/>
            <a:r>
              <a:rPr lang="en-US" dirty="0" smtClean="0"/>
              <a:t>Reserve Banks</a:t>
            </a:r>
          </a:p>
          <a:p>
            <a:pPr marL="624078" indent="-514350">
              <a:buNone/>
            </a:pPr>
            <a:r>
              <a:rPr lang="en-US" dirty="0" smtClean="0"/>
              <a:t>3. Role of Federal Reserve</a:t>
            </a:r>
          </a:p>
          <a:p>
            <a:pPr marL="916686" lvl="1" indent="-514350"/>
            <a:r>
              <a:rPr lang="en-US" dirty="0" smtClean="0"/>
              <a:t>Promote financial stability</a:t>
            </a:r>
          </a:p>
          <a:p>
            <a:pPr marL="916686" lvl="1" indent="-514350"/>
            <a:r>
              <a:rPr lang="en-US" dirty="0" smtClean="0"/>
              <a:t>Protect consumer credit rights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76601"/>
            <a:ext cx="4038600" cy="1905000"/>
          </a:xfrm>
        </p:spPr>
        <p:txBody>
          <a:bodyPr/>
          <a:lstStyle/>
          <a:p>
            <a:pPr lvl="0"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</a:rPr>
              <a:t>Click on the button to go to the interactive exercise.</a:t>
            </a:r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Tips for Outlining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as you read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>
                <a:solidFill>
                  <a:schemeClr val="tx1"/>
                </a:solidFill>
              </a:rPr>
              <a:t>Underline or highlight main points</a:t>
            </a:r>
          </a:p>
          <a:p>
            <a:pPr fontAlgn="base"/>
            <a:r>
              <a:rPr lang="en-US" sz="2800" dirty="0" smtClean="0">
                <a:solidFill>
                  <a:schemeClr val="tx1"/>
                </a:solidFill>
              </a:rPr>
              <a:t>Note major examples in the margins</a:t>
            </a:r>
          </a:p>
        </p:txBody>
      </p:sp>
      <p:pic>
        <p:nvPicPr>
          <p:cNvPr id="10246" name="Picture 6" descr="C:\Users\Jennifer\AppData\Local\Microsoft\Windows\Temporary Internet Files\Content.IE5\ORH70YTC\MP900402268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19400"/>
            <a:ext cx="4262627" cy="284064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the text’s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>
                <a:solidFill>
                  <a:schemeClr val="tx1"/>
                </a:solidFill>
              </a:rPr>
              <a:t>Do headings signal main points? Bold text?</a:t>
            </a:r>
          </a:p>
          <a:p>
            <a:pPr fontAlgn="base"/>
            <a:r>
              <a:rPr lang="en-US" sz="2800" dirty="0" smtClean="0">
                <a:solidFill>
                  <a:schemeClr val="tx1"/>
                </a:solidFill>
              </a:rPr>
              <a:t>Is there a chronological order?</a:t>
            </a:r>
          </a:p>
          <a:p>
            <a:pPr fontAlgn="base"/>
            <a:r>
              <a:rPr lang="en-US" sz="2800" dirty="0" smtClean="0">
                <a:solidFill>
                  <a:schemeClr val="tx1"/>
                </a:solidFill>
              </a:rPr>
              <a:t>Use the organization of the text to help organize your outline</a:t>
            </a:r>
          </a:p>
          <a:p>
            <a:endParaRPr lang="en-US" dirty="0"/>
          </a:p>
        </p:txBody>
      </p:sp>
      <p:pic>
        <p:nvPicPr>
          <p:cNvPr id="11266" name="Picture 2" descr="C:\Users\Jennifer\AppData\Local\Microsoft\Windows\Temporary Internet Files\Content.IE5\PBKJGVDA\MP900400979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5169" y="2362200"/>
            <a:ext cx="31082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symbols and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And: +</a:t>
            </a:r>
          </a:p>
          <a:p>
            <a:r>
              <a:rPr lang="en-US" sz="2800" dirty="0" smtClean="0"/>
              <a:t>More than: &gt;</a:t>
            </a:r>
          </a:p>
          <a:p>
            <a:r>
              <a:rPr lang="en-US" sz="2800" dirty="0" smtClean="0"/>
              <a:t>Less than: &lt;</a:t>
            </a:r>
          </a:p>
          <a:p>
            <a:r>
              <a:rPr lang="en-US" sz="2800" dirty="0" smtClean="0"/>
              <a:t>With: w/</a:t>
            </a:r>
          </a:p>
          <a:p>
            <a:r>
              <a:rPr lang="en-US" sz="2800" dirty="0" smtClean="0"/>
              <a:t>Because: b/c</a:t>
            </a:r>
          </a:p>
          <a:p>
            <a:r>
              <a:rPr lang="en-US" sz="2800" dirty="0" smtClean="0"/>
              <a:t>For example: </a:t>
            </a:r>
            <a:r>
              <a:rPr lang="en-US" sz="2800" dirty="0" err="1" smtClean="0"/>
              <a:t>e.g</a:t>
            </a:r>
            <a:endParaRPr lang="en-US" sz="2800" dirty="0" smtClean="0"/>
          </a:p>
          <a:p>
            <a:r>
              <a:rPr lang="en-US" sz="2800" dirty="0" smtClean="0"/>
              <a:t>That is: i.e.</a:t>
            </a:r>
          </a:p>
          <a:p>
            <a:r>
              <a:rPr lang="en-US" sz="2800" dirty="0" smtClean="0"/>
              <a:t>Versus: </a:t>
            </a:r>
            <a:r>
              <a:rPr lang="en-US" sz="2800" dirty="0" err="1" smtClean="0"/>
              <a:t>vs</a:t>
            </a:r>
            <a:endParaRPr lang="en-US" sz="2800" dirty="0" smtClean="0"/>
          </a:p>
          <a:p>
            <a:r>
              <a:rPr lang="en-US" sz="2800" dirty="0" smtClean="0"/>
              <a:t>Circa: c.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Question: ?</a:t>
            </a:r>
          </a:p>
          <a:p>
            <a:r>
              <a:rPr lang="en-US" sz="2800" dirty="0" smtClean="0"/>
              <a:t>Answer: A</a:t>
            </a:r>
          </a:p>
          <a:p>
            <a:r>
              <a:rPr lang="en-US" sz="2800" dirty="0" smtClean="0"/>
              <a:t>Difference: diff</a:t>
            </a:r>
          </a:p>
          <a:p>
            <a:r>
              <a:rPr lang="en-US" sz="2800" dirty="0" smtClean="0"/>
              <a:t>Like: </a:t>
            </a:r>
            <a:r>
              <a:rPr lang="en-US" sz="2800" dirty="0" err="1" smtClean="0"/>
              <a:t>lk</a:t>
            </a:r>
            <a:endParaRPr lang="en-US" sz="2800" dirty="0" smtClean="0"/>
          </a:p>
          <a:p>
            <a:r>
              <a:rPr lang="en-US" sz="2800" dirty="0" smtClean="0"/>
              <a:t>At: @</a:t>
            </a:r>
          </a:p>
          <a:p>
            <a:r>
              <a:rPr lang="en-US" sz="2800" dirty="0" smtClean="0"/>
              <a:t>Approximately: ~</a:t>
            </a:r>
          </a:p>
          <a:p>
            <a:r>
              <a:rPr lang="en-US" sz="2800" dirty="0" smtClean="0"/>
              <a:t>Number: #</a:t>
            </a:r>
          </a:p>
          <a:p>
            <a:r>
              <a:rPr lang="en-US" sz="2800" dirty="0" smtClean="0"/>
              <a:t>Leads to: →</a:t>
            </a:r>
          </a:p>
          <a:p>
            <a:r>
              <a:rPr lang="en-US" sz="2800" dirty="0" smtClean="0"/>
              <a:t>Comes from: ←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outline readings?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800" dirty="0" smtClean="0"/>
              <a:t>Outlining what you read will:</a:t>
            </a:r>
          </a:p>
          <a:p>
            <a:pPr lvl="0"/>
            <a:r>
              <a:rPr lang="en-US" sz="2400" dirty="0" smtClean="0"/>
              <a:t>Improve your attention and engagement</a:t>
            </a:r>
          </a:p>
          <a:p>
            <a:pPr lvl="0"/>
            <a:r>
              <a:rPr lang="en-US" sz="2400" dirty="0" smtClean="0"/>
              <a:t>Help you remember what you read</a:t>
            </a:r>
          </a:p>
          <a:p>
            <a:pPr lvl="0"/>
            <a:r>
              <a:rPr lang="en-US" sz="2400" dirty="0" smtClean="0"/>
              <a:t>Help when you need to review for exams</a:t>
            </a:r>
            <a:endParaRPr lang="en-US" sz="2400" dirty="0"/>
          </a:p>
        </p:txBody>
      </p:sp>
      <p:pic>
        <p:nvPicPr>
          <p:cNvPr id="2050" name="Picture 2" descr="C:\Users\Jennifer\AppData\Local\Microsoft\Windows\Temporary Internet Files\Content.IE5\ORH70YTC\MC900446286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438400"/>
            <a:ext cx="3775321" cy="3109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sure to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Major ideas and concepts</a:t>
            </a:r>
          </a:p>
          <a:p>
            <a:pPr fontAlgn="base"/>
            <a:r>
              <a:rPr lang="en-US" sz="2800" dirty="0" smtClean="0"/>
              <a:t>Vocabulary words and their definitions</a:t>
            </a:r>
          </a:p>
          <a:p>
            <a:pPr fontAlgn="base"/>
            <a:r>
              <a:rPr lang="en-US" sz="2800" dirty="0" smtClean="0"/>
              <a:t>Dates and events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People and what they are known for</a:t>
            </a:r>
          </a:p>
          <a:p>
            <a:pPr fontAlgn="base"/>
            <a:r>
              <a:rPr lang="en-US" sz="2800" dirty="0" smtClean="0"/>
              <a:t>Processes</a:t>
            </a:r>
          </a:p>
          <a:p>
            <a:pPr fontAlgn="base"/>
            <a:r>
              <a:rPr lang="en-US" sz="2800" dirty="0" smtClean="0"/>
              <a:t>Formulas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same system for numbering </a:t>
            </a:r>
          </a:p>
          <a:p>
            <a:r>
              <a:rPr lang="en-US" sz="2800" dirty="0" smtClean="0"/>
              <a:t>Be careful to indent the same amount each time for each level of subordination</a:t>
            </a:r>
          </a:p>
          <a:p>
            <a:r>
              <a:rPr lang="en-US" sz="2800" dirty="0" smtClean="0"/>
              <a:t>Use abbreviations and symbols the same way each time</a:t>
            </a:r>
            <a:endParaRPr lang="en-US" sz="2800" dirty="0"/>
          </a:p>
        </p:txBody>
      </p:sp>
      <p:pic>
        <p:nvPicPr>
          <p:cNvPr id="12292" name="Picture 4" descr="C:\Users\Jennifer\AppData\Local\Microsoft\Windows\Temporary Internet Files\Content.IE5\ORH70YTC\MC900083595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133600"/>
            <a:ext cx="2361717" cy="3482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practice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Read the essay on pages xx-xx in the Supplemental Learning workbook and create an outline of </a:t>
            </a:r>
            <a:r>
              <a:rPr lang="en-US" sz="2800" smtClean="0"/>
              <a:t>the essay</a:t>
            </a:r>
            <a:endParaRPr lang="en-US" sz="2800" dirty="0" smtClean="0"/>
          </a:p>
          <a:p>
            <a:r>
              <a:rPr lang="en-US" sz="2800" dirty="0" smtClean="0"/>
              <a:t>When you’ve finished, be sure to review your practice exercise with a tutor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completed the first step</a:t>
            </a: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343400" y="328952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Click on the button </a:t>
            </a:r>
            <a:r>
              <a:rPr lang="en-US" sz="2800" dirty="0" smtClean="0">
                <a:solidFill>
                  <a:prstClr val="black"/>
                </a:solidFill>
              </a:rPr>
              <a:t>to enter the next step.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ime to apply what you have learned.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124201"/>
            <a:ext cx="4038600" cy="25146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/>
              <a:t>Please complete the handouts and review your answers with a tutor. 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the end of the handouts, you will be asked to complete a self-reflection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/>
              <a:t>The self-reflection invites you to think about how you learn.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Being aware of how you learn allows you to modify your learning process so you can do better in classes.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38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new information have you learned about taking notes from readings?</a:t>
            </a:r>
          </a:p>
          <a:p>
            <a:r>
              <a:rPr lang="en-US" sz="2800" dirty="0" smtClean="0"/>
              <a:t>How will you use this information when completing assignments for your current classes?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81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There are several common methods used for outlining. You may have learned a specific style of outlining – like Cornell notes – in a previous class</a:t>
            </a:r>
          </a:p>
          <a:p>
            <a:pPr lvl="0" fontAlgn="base"/>
            <a:r>
              <a:rPr lang="en-US" dirty="0" smtClean="0"/>
              <a:t>All outlining methods have the same basic concepts but different details</a:t>
            </a:r>
          </a:p>
          <a:p>
            <a:pPr lvl="0" fontAlgn="base"/>
            <a:r>
              <a:rPr lang="en-US" dirty="0" smtClean="0"/>
              <a:t>The details can be adjusted as needed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note taking methods have you used before?</a:t>
            </a:r>
          </a:p>
          <a:p>
            <a:r>
              <a:rPr lang="en-US" sz="2800" dirty="0" smtClean="0"/>
              <a:t>How comfortable are you with them?</a:t>
            </a:r>
          </a:p>
          <a:p>
            <a:r>
              <a:rPr lang="en-US" sz="2800" dirty="0" smtClean="0"/>
              <a:t>Have you used them to outline readings before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Outlining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One of the first tasks in starting an outline is to identify the </a:t>
            </a:r>
            <a:r>
              <a:rPr lang="en-US" dirty="0" smtClean="0">
                <a:solidFill>
                  <a:schemeClr val="tx1"/>
                </a:solidFill>
              </a:rPr>
              <a:t>major ideas conveyed in a reading, commonly referred to as main points</a:t>
            </a:r>
          </a:p>
          <a:p>
            <a:pPr lvl="0"/>
            <a:r>
              <a:rPr lang="en-US" sz="2800" dirty="0" smtClean="0"/>
              <a:t>To identify main points, look for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and section headings for textbooks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Topic sentences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Transition words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Other clues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Chapter and section headings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36136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Each chapter of a textbook will have its own focus and should have its own notes</a:t>
            </a:r>
          </a:p>
          <a:p>
            <a:pPr fontAlgn="base"/>
            <a:r>
              <a:rPr lang="en-US" sz="2800" dirty="0" smtClean="0"/>
              <a:t>Each section in the chapter (marked by headings) will include at least one main point</a:t>
            </a:r>
          </a:p>
          <a:p>
            <a:pPr fontAlgn="base"/>
            <a:r>
              <a:rPr lang="en-US" sz="2800" dirty="0" smtClean="0"/>
              <a:t>Depending on the length, there may be several main points in a section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800" dirty="0" smtClean="0"/>
              <a:t>Most main points can be found in topic sentences, which summarize the key idea of a paragraph</a:t>
            </a:r>
          </a:p>
          <a:p>
            <a:pPr lvl="1" fontAlgn="base"/>
            <a:r>
              <a:rPr lang="en-US" sz="2400" dirty="0" smtClean="0">
                <a:solidFill>
                  <a:schemeClr val="tx1"/>
                </a:solidFill>
              </a:rPr>
              <a:t>Topic sentences are often (but not always) found at the beginning of paragraphs</a:t>
            </a:r>
          </a:p>
          <a:p>
            <a:pPr lvl="1" fontAlgn="base"/>
            <a:r>
              <a:rPr lang="en-US" sz="2400" dirty="0" smtClean="0">
                <a:solidFill>
                  <a:schemeClr val="tx1"/>
                </a:solidFill>
              </a:rPr>
              <a:t>If the first sentence doesn't capture the main point, check other places in the paragraph</a:t>
            </a:r>
          </a:p>
          <a:p>
            <a:pPr lvl="1" fontAlgn="base"/>
            <a:r>
              <a:rPr lang="en-US" sz="2400" dirty="0" smtClean="0">
                <a:solidFill>
                  <a:schemeClr val="tx1"/>
                </a:solidFill>
              </a:rPr>
              <a:t>To check if a sentence is the topic sentence of a paragraph, reread the paragraph with that sentence in mind – if all other sentences relate to it, it is the topic sentence</a:t>
            </a:r>
          </a:p>
          <a:p>
            <a:pPr lvl="1" fontAlgn="base"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1293</Words>
  <Application>Microsoft Office PowerPoint</Application>
  <PresentationFormat>On-screen Show (4:3)</PresentationFormat>
  <Paragraphs>191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</vt:lpstr>
      <vt:lpstr>Outlining Readings</vt:lpstr>
      <vt:lpstr>What is an outline?</vt:lpstr>
      <vt:lpstr>Why outline readings? </vt:lpstr>
      <vt:lpstr>Outlining Methods</vt:lpstr>
      <vt:lpstr>Reflection: Stop here for a moment to answer a few questions:</vt:lpstr>
      <vt:lpstr>Basic Concepts of Outlining</vt:lpstr>
      <vt:lpstr>Identifying main points</vt:lpstr>
      <vt:lpstr> Chapter and section headings </vt:lpstr>
      <vt:lpstr>Topic sentences</vt:lpstr>
      <vt:lpstr>Transition words and phrases</vt:lpstr>
      <vt:lpstr>Other clues</vt:lpstr>
      <vt:lpstr>Identifying support</vt:lpstr>
      <vt:lpstr>Background information</vt:lpstr>
      <vt:lpstr>Details</vt:lpstr>
      <vt:lpstr>Examples</vt:lpstr>
      <vt:lpstr>Transition words and phrases</vt:lpstr>
      <vt:lpstr>Check for understanding: Stop here to answer a few questions about what you just learned</vt:lpstr>
      <vt:lpstr>How to Organize an Outline</vt:lpstr>
      <vt:lpstr>Methods of Organizing Outlines</vt:lpstr>
      <vt:lpstr>Use subordination to highlight main ideas</vt:lpstr>
      <vt:lpstr>Use subordination to highlight main ideas</vt:lpstr>
      <vt:lpstr>Numbering</vt:lpstr>
      <vt:lpstr>Indentation</vt:lpstr>
      <vt:lpstr>Examples</vt:lpstr>
      <vt:lpstr>Check for understanding: Stop here to answer a few questions about what you just learned</vt:lpstr>
      <vt:lpstr>Helpful Tips for Outlining</vt:lpstr>
      <vt:lpstr>Annotate as you read</vt:lpstr>
      <vt:lpstr>Analyze the text’s organization</vt:lpstr>
      <vt:lpstr>Use symbols and abbreviations</vt:lpstr>
      <vt:lpstr>Be sure to include:</vt:lpstr>
      <vt:lpstr>Be consistent</vt:lpstr>
      <vt:lpstr>Check for understanding: Stop here to practice what you just learned</vt:lpstr>
      <vt:lpstr>You have completed the first step</vt:lpstr>
      <vt:lpstr>Time to apply what you have learned.</vt:lpstr>
      <vt:lpstr>At the end of the handouts, you will be asked to complete a self-reflection exercise</vt:lpstr>
      <vt:lpstr>Reflection: Stop here for a moment to answer a few questions: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Outlining Readings</dc:title>
  <dc:creator>Jennifer</dc:creator>
  <cp:lastModifiedBy>Carmen</cp:lastModifiedBy>
  <cp:revision>49</cp:revision>
  <dcterms:created xsi:type="dcterms:W3CDTF">2012-01-19T23:26:48Z</dcterms:created>
  <dcterms:modified xsi:type="dcterms:W3CDTF">2012-02-19T16:55:51Z</dcterms:modified>
</cp:coreProperties>
</file>