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8" r:id="rId12"/>
    <p:sldId id="267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 autoAdjust="0"/>
    <p:restoredTop sz="94729" autoAdjust="0"/>
  </p:normalViewPr>
  <p:slideViewPr>
    <p:cSldViewPr>
      <p:cViewPr varScale="1">
        <p:scale>
          <a:sx n="103" d="100"/>
          <a:sy n="103" d="100"/>
        </p:scale>
        <p:origin x="-2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4" y="196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468A0E-E6B6-4481-961E-959B8E6DA8D9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270B4F-9159-4131-A6F3-7D5D0DFF9B7E}">
      <dgm:prSet phldrT="[Text]"/>
      <dgm:spPr/>
      <dgm:t>
        <a:bodyPr/>
        <a:lstStyle/>
        <a:p>
          <a:r>
            <a:rPr lang="en-US" dirty="0" smtClean="0"/>
            <a:t>Role of Federal Reserve in economic stability</a:t>
          </a:r>
          <a:endParaRPr lang="en-US" dirty="0"/>
        </a:p>
      </dgm:t>
    </dgm:pt>
    <dgm:pt modelId="{18E37B15-04C0-425A-9615-45B44B5129C1}" type="parTrans" cxnId="{10D29112-B922-4975-855E-0AA8715BBFA6}">
      <dgm:prSet/>
      <dgm:spPr/>
      <dgm:t>
        <a:bodyPr/>
        <a:lstStyle/>
        <a:p>
          <a:endParaRPr lang="en-US"/>
        </a:p>
      </dgm:t>
    </dgm:pt>
    <dgm:pt modelId="{2D6CC2C6-CDEE-4D4C-9C37-8EB01F4C79FB}" type="sibTrans" cxnId="{10D29112-B922-4975-855E-0AA8715BBFA6}">
      <dgm:prSet/>
      <dgm:spPr/>
      <dgm:t>
        <a:bodyPr/>
        <a:lstStyle/>
        <a:p>
          <a:endParaRPr lang="en-US"/>
        </a:p>
      </dgm:t>
    </dgm:pt>
    <dgm:pt modelId="{AAB12029-A421-4A94-812F-419C9D40190B}">
      <dgm:prSet phldrT="[Text]"/>
      <dgm:spPr/>
      <dgm:t>
        <a:bodyPr/>
        <a:lstStyle/>
        <a:p>
          <a:r>
            <a:rPr lang="en-US" dirty="0" smtClean="0"/>
            <a:t>Policy formation</a:t>
          </a:r>
          <a:endParaRPr lang="en-US" dirty="0"/>
        </a:p>
      </dgm:t>
    </dgm:pt>
    <dgm:pt modelId="{7E7DB488-728E-427A-A25B-51E0D3F162E9}" type="parTrans" cxnId="{ED6B3D7A-4CA1-4ED7-8256-F4A676132ED6}">
      <dgm:prSet/>
      <dgm:spPr/>
      <dgm:t>
        <a:bodyPr/>
        <a:lstStyle/>
        <a:p>
          <a:endParaRPr lang="en-US"/>
        </a:p>
      </dgm:t>
    </dgm:pt>
    <dgm:pt modelId="{9DE46F19-E2B6-4758-BD69-DD6564A66CE3}" type="sibTrans" cxnId="{ED6B3D7A-4CA1-4ED7-8256-F4A676132ED6}">
      <dgm:prSet/>
      <dgm:spPr/>
      <dgm:t>
        <a:bodyPr/>
        <a:lstStyle/>
        <a:p>
          <a:endParaRPr lang="en-US"/>
        </a:p>
      </dgm:t>
    </dgm:pt>
    <dgm:pt modelId="{A972FE5A-13DD-43BC-8A16-0CBBC0B2774D}">
      <dgm:prSet phldrT="[Text]"/>
      <dgm:spPr/>
      <dgm:t>
        <a:bodyPr/>
        <a:lstStyle/>
        <a:p>
          <a:r>
            <a:rPr lang="en-US" dirty="0" smtClean="0"/>
            <a:t>Consumer protection</a:t>
          </a:r>
          <a:endParaRPr lang="en-US" dirty="0"/>
        </a:p>
      </dgm:t>
    </dgm:pt>
    <dgm:pt modelId="{1E520405-6113-4C28-9187-F00C53E57663}" type="parTrans" cxnId="{0358B32F-7091-4BB5-A035-E628535D06D0}">
      <dgm:prSet/>
      <dgm:spPr/>
      <dgm:t>
        <a:bodyPr/>
        <a:lstStyle/>
        <a:p>
          <a:endParaRPr lang="en-US"/>
        </a:p>
      </dgm:t>
    </dgm:pt>
    <dgm:pt modelId="{ECE7989E-DA70-4A25-8005-63926A741849}" type="sibTrans" cxnId="{0358B32F-7091-4BB5-A035-E628535D06D0}">
      <dgm:prSet/>
      <dgm:spPr/>
      <dgm:t>
        <a:bodyPr/>
        <a:lstStyle/>
        <a:p>
          <a:endParaRPr lang="en-US"/>
        </a:p>
      </dgm:t>
    </dgm:pt>
    <dgm:pt modelId="{CD9B1848-CDA3-4D74-8E5D-D34F2286AD29}">
      <dgm:prSet phldrT="[Text]"/>
      <dgm:spPr/>
      <dgm:t>
        <a:bodyPr/>
        <a:lstStyle/>
        <a:p>
          <a:r>
            <a:rPr lang="en-US" dirty="0" smtClean="0"/>
            <a:t>Role of consumer behavior in economic stability</a:t>
          </a:r>
          <a:endParaRPr lang="en-US" dirty="0"/>
        </a:p>
      </dgm:t>
    </dgm:pt>
    <dgm:pt modelId="{564ADE00-0CD0-4973-8CEC-D2BA7FF4A5DD}" type="parTrans" cxnId="{60E9A57D-80C2-4CDC-AE89-E979C84DE74E}">
      <dgm:prSet/>
      <dgm:spPr/>
      <dgm:t>
        <a:bodyPr/>
        <a:lstStyle/>
        <a:p>
          <a:endParaRPr lang="en-US"/>
        </a:p>
      </dgm:t>
    </dgm:pt>
    <dgm:pt modelId="{51D98EFA-9DB6-435E-9502-05DBE082D049}" type="sibTrans" cxnId="{60E9A57D-80C2-4CDC-AE89-E979C84DE74E}">
      <dgm:prSet/>
      <dgm:spPr/>
      <dgm:t>
        <a:bodyPr/>
        <a:lstStyle/>
        <a:p>
          <a:endParaRPr lang="en-US"/>
        </a:p>
      </dgm:t>
    </dgm:pt>
    <dgm:pt modelId="{D10A3847-78F2-4DB2-83AF-3EA6442F76BA}">
      <dgm:prSet phldrT="[Text]"/>
      <dgm:spPr/>
      <dgm:t>
        <a:bodyPr/>
        <a:lstStyle/>
        <a:p>
          <a:r>
            <a:rPr lang="en-US" dirty="0" smtClean="0"/>
            <a:t>Spending</a:t>
          </a:r>
          <a:endParaRPr lang="en-US" dirty="0"/>
        </a:p>
      </dgm:t>
    </dgm:pt>
    <dgm:pt modelId="{0B9CA393-77D7-47BE-AD3A-ABA992361237}" type="parTrans" cxnId="{C052CE04-A7C4-412F-BEA9-655AE955C1B8}">
      <dgm:prSet/>
      <dgm:spPr/>
      <dgm:t>
        <a:bodyPr/>
        <a:lstStyle/>
        <a:p>
          <a:endParaRPr lang="en-US"/>
        </a:p>
      </dgm:t>
    </dgm:pt>
    <dgm:pt modelId="{97A2C0D0-B822-407E-845C-96EFD397C065}" type="sibTrans" cxnId="{C052CE04-A7C4-412F-BEA9-655AE955C1B8}">
      <dgm:prSet/>
      <dgm:spPr/>
      <dgm:t>
        <a:bodyPr/>
        <a:lstStyle/>
        <a:p>
          <a:endParaRPr lang="en-US"/>
        </a:p>
      </dgm:t>
    </dgm:pt>
    <dgm:pt modelId="{D23BDC88-EADF-47A6-9E85-42653DDDD556}">
      <dgm:prSet phldrT="[Text]"/>
      <dgm:spPr/>
      <dgm:t>
        <a:bodyPr/>
        <a:lstStyle/>
        <a:p>
          <a:r>
            <a:rPr lang="en-US" dirty="0" smtClean="0"/>
            <a:t>Saving</a:t>
          </a:r>
          <a:endParaRPr lang="en-US" dirty="0"/>
        </a:p>
      </dgm:t>
    </dgm:pt>
    <dgm:pt modelId="{A1329FC7-1ACE-4315-8E78-A338833569DB}" type="parTrans" cxnId="{1E8C819C-6E01-4E82-86A6-64EC17C3E70B}">
      <dgm:prSet/>
      <dgm:spPr/>
      <dgm:t>
        <a:bodyPr/>
        <a:lstStyle/>
        <a:p>
          <a:endParaRPr lang="en-US"/>
        </a:p>
      </dgm:t>
    </dgm:pt>
    <dgm:pt modelId="{A9AA4465-EE18-4254-9EDE-0AB3DD9CE60A}" type="sibTrans" cxnId="{1E8C819C-6E01-4E82-86A6-64EC17C3E70B}">
      <dgm:prSet/>
      <dgm:spPr/>
      <dgm:t>
        <a:bodyPr/>
        <a:lstStyle/>
        <a:p>
          <a:endParaRPr lang="en-US"/>
        </a:p>
      </dgm:t>
    </dgm:pt>
    <dgm:pt modelId="{8791C8CC-13B4-4B38-A931-AE143F1B68A7}" type="pres">
      <dgm:prSet presAssocID="{C4468A0E-E6B6-4481-961E-959B8E6DA8D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5AFD70A-B2E1-4D01-8BF0-129ABF0397C2}" type="pres">
      <dgm:prSet presAssocID="{48270B4F-9159-4131-A6F3-7D5D0DFF9B7E}" presName="root" presStyleCnt="0"/>
      <dgm:spPr/>
    </dgm:pt>
    <dgm:pt modelId="{B6FFCB8C-7968-463E-AB3C-AAE14E2B40B6}" type="pres">
      <dgm:prSet presAssocID="{48270B4F-9159-4131-A6F3-7D5D0DFF9B7E}" presName="rootComposite" presStyleCnt="0"/>
      <dgm:spPr/>
    </dgm:pt>
    <dgm:pt modelId="{CA917B28-B538-4030-BFDA-3F6E737976A8}" type="pres">
      <dgm:prSet presAssocID="{48270B4F-9159-4131-A6F3-7D5D0DFF9B7E}" presName="rootText" presStyleLbl="node1" presStyleIdx="0" presStyleCnt="2"/>
      <dgm:spPr/>
      <dgm:t>
        <a:bodyPr/>
        <a:lstStyle/>
        <a:p>
          <a:endParaRPr lang="en-US"/>
        </a:p>
      </dgm:t>
    </dgm:pt>
    <dgm:pt modelId="{A4A4E407-1095-4C1C-A7D0-B3CDA988E1E5}" type="pres">
      <dgm:prSet presAssocID="{48270B4F-9159-4131-A6F3-7D5D0DFF9B7E}" presName="rootConnector" presStyleLbl="node1" presStyleIdx="0" presStyleCnt="2"/>
      <dgm:spPr/>
      <dgm:t>
        <a:bodyPr/>
        <a:lstStyle/>
        <a:p>
          <a:endParaRPr lang="en-US"/>
        </a:p>
      </dgm:t>
    </dgm:pt>
    <dgm:pt modelId="{66769B4F-BE78-48E3-82FC-D4712D4778F4}" type="pres">
      <dgm:prSet presAssocID="{48270B4F-9159-4131-A6F3-7D5D0DFF9B7E}" presName="childShape" presStyleCnt="0"/>
      <dgm:spPr/>
    </dgm:pt>
    <dgm:pt modelId="{7690EA13-9AA8-41BE-AD47-7918365FBBBC}" type="pres">
      <dgm:prSet presAssocID="{7E7DB488-728E-427A-A25B-51E0D3F162E9}" presName="Name13" presStyleLbl="parChTrans1D2" presStyleIdx="0" presStyleCnt="4"/>
      <dgm:spPr/>
      <dgm:t>
        <a:bodyPr/>
        <a:lstStyle/>
        <a:p>
          <a:endParaRPr lang="en-US"/>
        </a:p>
      </dgm:t>
    </dgm:pt>
    <dgm:pt modelId="{D806C8B1-A55D-4156-8F33-3DC809EFDED4}" type="pres">
      <dgm:prSet presAssocID="{AAB12029-A421-4A94-812F-419C9D40190B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FBF9C6-DF80-4C41-9C3D-C134BCB3A48E}" type="pres">
      <dgm:prSet presAssocID="{1E520405-6113-4C28-9187-F00C53E57663}" presName="Name13" presStyleLbl="parChTrans1D2" presStyleIdx="1" presStyleCnt="4"/>
      <dgm:spPr/>
      <dgm:t>
        <a:bodyPr/>
        <a:lstStyle/>
        <a:p>
          <a:endParaRPr lang="en-US"/>
        </a:p>
      </dgm:t>
    </dgm:pt>
    <dgm:pt modelId="{F9F218B3-57DE-4DC3-AD05-856F8515D58C}" type="pres">
      <dgm:prSet presAssocID="{A972FE5A-13DD-43BC-8A16-0CBBC0B2774D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8142F1-DEEA-485B-AC68-6079C39975F2}" type="pres">
      <dgm:prSet presAssocID="{CD9B1848-CDA3-4D74-8E5D-D34F2286AD29}" presName="root" presStyleCnt="0"/>
      <dgm:spPr/>
    </dgm:pt>
    <dgm:pt modelId="{58487E0B-86E7-4882-B6E6-7EE8E77DD9D0}" type="pres">
      <dgm:prSet presAssocID="{CD9B1848-CDA3-4D74-8E5D-D34F2286AD29}" presName="rootComposite" presStyleCnt="0"/>
      <dgm:spPr/>
    </dgm:pt>
    <dgm:pt modelId="{F0CC0B9F-066C-41A7-B66F-6308F8A7E156}" type="pres">
      <dgm:prSet presAssocID="{CD9B1848-CDA3-4D74-8E5D-D34F2286AD29}" presName="rootText" presStyleLbl="node1" presStyleIdx="1" presStyleCnt="2"/>
      <dgm:spPr/>
      <dgm:t>
        <a:bodyPr/>
        <a:lstStyle/>
        <a:p>
          <a:endParaRPr lang="en-US"/>
        </a:p>
      </dgm:t>
    </dgm:pt>
    <dgm:pt modelId="{7297325D-F554-45F3-AFEE-DE88F1232C1C}" type="pres">
      <dgm:prSet presAssocID="{CD9B1848-CDA3-4D74-8E5D-D34F2286AD29}" presName="rootConnector" presStyleLbl="node1" presStyleIdx="1" presStyleCnt="2"/>
      <dgm:spPr/>
      <dgm:t>
        <a:bodyPr/>
        <a:lstStyle/>
        <a:p>
          <a:endParaRPr lang="en-US"/>
        </a:p>
      </dgm:t>
    </dgm:pt>
    <dgm:pt modelId="{06350F02-DD02-470A-9CE0-5187AA773DEB}" type="pres">
      <dgm:prSet presAssocID="{CD9B1848-CDA3-4D74-8E5D-D34F2286AD29}" presName="childShape" presStyleCnt="0"/>
      <dgm:spPr/>
    </dgm:pt>
    <dgm:pt modelId="{CFBA47C4-4914-4646-A0FF-FC16282770B5}" type="pres">
      <dgm:prSet presAssocID="{0B9CA393-77D7-47BE-AD3A-ABA992361237}" presName="Name13" presStyleLbl="parChTrans1D2" presStyleIdx="2" presStyleCnt="4"/>
      <dgm:spPr/>
      <dgm:t>
        <a:bodyPr/>
        <a:lstStyle/>
        <a:p>
          <a:endParaRPr lang="en-US"/>
        </a:p>
      </dgm:t>
    </dgm:pt>
    <dgm:pt modelId="{A16EFD79-FF48-4204-9553-66F532EBB56A}" type="pres">
      <dgm:prSet presAssocID="{D10A3847-78F2-4DB2-83AF-3EA6442F76BA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BA2B88-D7B6-4704-9407-B990AEE3715B}" type="pres">
      <dgm:prSet presAssocID="{A1329FC7-1ACE-4315-8E78-A338833569DB}" presName="Name13" presStyleLbl="parChTrans1D2" presStyleIdx="3" presStyleCnt="4"/>
      <dgm:spPr/>
      <dgm:t>
        <a:bodyPr/>
        <a:lstStyle/>
        <a:p>
          <a:endParaRPr lang="en-US"/>
        </a:p>
      </dgm:t>
    </dgm:pt>
    <dgm:pt modelId="{B00994F7-84C3-4A5C-8D08-7820D8936B7D}" type="pres">
      <dgm:prSet presAssocID="{D23BDC88-EADF-47A6-9E85-42653DDDD556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78CE397-3BD2-49EE-9572-8EF5804A4A35}" type="presOf" srcId="{C4468A0E-E6B6-4481-961E-959B8E6DA8D9}" destId="{8791C8CC-13B4-4B38-A931-AE143F1B68A7}" srcOrd="0" destOrd="0" presId="urn:microsoft.com/office/officeart/2005/8/layout/hierarchy3"/>
    <dgm:cxn modelId="{AF48DE3B-D5E4-4E08-90B3-E0B9F129E64F}" type="presOf" srcId="{D10A3847-78F2-4DB2-83AF-3EA6442F76BA}" destId="{A16EFD79-FF48-4204-9553-66F532EBB56A}" srcOrd="0" destOrd="0" presId="urn:microsoft.com/office/officeart/2005/8/layout/hierarchy3"/>
    <dgm:cxn modelId="{ED6B3D7A-4CA1-4ED7-8256-F4A676132ED6}" srcId="{48270B4F-9159-4131-A6F3-7D5D0DFF9B7E}" destId="{AAB12029-A421-4A94-812F-419C9D40190B}" srcOrd="0" destOrd="0" parTransId="{7E7DB488-728E-427A-A25B-51E0D3F162E9}" sibTransId="{9DE46F19-E2B6-4758-BD69-DD6564A66CE3}"/>
    <dgm:cxn modelId="{0358B32F-7091-4BB5-A035-E628535D06D0}" srcId="{48270B4F-9159-4131-A6F3-7D5D0DFF9B7E}" destId="{A972FE5A-13DD-43BC-8A16-0CBBC0B2774D}" srcOrd="1" destOrd="0" parTransId="{1E520405-6113-4C28-9187-F00C53E57663}" sibTransId="{ECE7989E-DA70-4A25-8005-63926A741849}"/>
    <dgm:cxn modelId="{3BB97BD8-5EB6-4C2B-ADC0-0C99A6487346}" type="presOf" srcId="{D23BDC88-EADF-47A6-9E85-42653DDDD556}" destId="{B00994F7-84C3-4A5C-8D08-7820D8936B7D}" srcOrd="0" destOrd="0" presId="urn:microsoft.com/office/officeart/2005/8/layout/hierarchy3"/>
    <dgm:cxn modelId="{CED614A2-1C67-48BD-8546-A3DFAD56CB30}" type="presOf" srcId="{1E520405-6113-4C28-9187-F00C53E57663}" destId="{A2FBF9C6-DF80-4C41-9C3D-C134BCB3A48E}" srcOrd="0" destOrd="0" presId="urn:microsoft.com/office/officeart/2005/8/layout/hierarchy3"/>
    <dgm:cxn modelId="{238C0FA8-E764-4A0B-A1D8-792A2A614F39}" type="presOf" srcId="{A1329FC7-1ACE-4315-8E78-A338833569DB}" destId="{94BA2B88-D7B6-4704-9407-B990AEE3715B}" srcOrd="0" destOrd="0" presId="urn:microsoft.com/office/officeart/2005/8/layout/hierarchy3"/>
    <dgm:cxn modelId="{C052CE04-A7C4-412F-BEA9-655AE955C1B8}" srcId="{CD9B1848-CDA3-4D74-8E5D-D34F2286AD29}" destId="{D10A3847-78F2-4DB2-83AF-3EA6442F76BA}" srcOrd="0" destOrd="0" parTransId="{0B9CA393-77D7-47BE-AD3A-ABA992361237}" sibTransId="{97A2C0D0-B822-407E-845C-96EFD397C065}"/>
    <dgm:cxn modelId="{6ACB7DC4-451E-4D09-BFBB-E81F5E75A28F}" type="presOf" srcId="{A972FE5A-13DD-43BC-8A16-0CBBC0B2774D}" destId="{F9F218B3-57DE-4DC3-AD05-856F8515D58C}" srcOrd="0" destOrd="0" presId="urn:microsoft.com/office/officeart/2005/8/layout/hierarchy3"/>
    <dgm:cxn modelId="{1E8C819C-6E01-4E82-86A6-64EC17C3E70B}" srcId="{CD9B1848-CDA3-4D74-8E5D-D34F2286AD29}" destId="{D23BDC88-EADF-47A6-9E85-42653DDDD556}" srcOrd="1" destOrd="0" parTransId="{A1329FC7-1ACE-4315-8E78-A338833569DB}" sibTransId="{A9AA4465-EE18-4254-9EDE-0AB3DD9CE60A}"/>
    <dgm:cxn modelId="{0EFCA225-1121-4077-B6A3-0AB8132CCA2D}" type="presOf" srcId="{0B9CA393-77D7-47BE-AD3A-ABA992361237}" destId="{CFBA47C4-4914-4646-A0FF-FC16282770B5}" srcOrd="0" destOrd="0" presId="urn:microsoft.com/office/officeart/2005/8/layout/hierarchy3"/>
    <dgm:cxn modelId="{598B1154-12E7-485B-9DAF-F88FAF47A3AF}" type="presOf" srcId="{7E7DB488-728E-427A-A25B-51E0D3F162E9}" destId="{7690EA13-9AA8-41BE-AD47-7918365FBBBC}" srcOrd="0" destOrd="0" presId="urn:microsoft.com/office/officeart/2005/8/layout/hierarchy3"/>
    <dgm:cxn modelId="{40777731-5582-4CD9-AA09-8ADEC32AEBA4}" type="presOf" srcId="{48270B4F-9159-4131-A6F3-7D5D0DFF9B7E}" destId="{CA917B28-B538-4030-BFDA-3F6E737976A8}" srcOrd="0" destOrd="0" presId="urn:microsoft.com/office/officeart/2005/8/layout/hierarchy3"/>
    <dgm:cxn modelId="{E2FAF79D-CEB2-47D3-8981-BFA9E23F89B9}" type="presOf" srcId="{AAB12029-A421-4A94-812F-419C9D40190B}" destId="{D806C8B1-A55D-4156-8F33-3DC809EFDED4}" srcOrd="0" destOrd="0" presId="urn:microsoft.com/office/officeart/2005/8/layout/hierarchy3"/>
    <dgm:cxn modelId="{31C31254-48B1-4F5C-80F8-2383ABE63CAC}" type="presOf" srcId="{CD9B1848-CDA3-4D74-8E5D-D34F2286AD29}" destId="{F0CC0B9F-066C-41A7-B66F-6308F8A7E156}" srcOrd="0" destOrd="0" presId="urn:microsoft.com/office/officeart/2005/8/layout/hierarchy3"/>
    <dgm:cxn modelId="{10D29112-B922-4975-855E-0AA8715BBFA6}" srcId="{C4468A0E-E6B6-4481-961E-959B8E6DA8D9}" destId="{48270B4F-9159-4131-A6F3-7D5D0DFF9B7E}" srcOrd="0" destOrd="0" parTransId="{18E37B15-04C0-425A-9615-45B44B5129C1}" sibTransId="{2D6CC2C6-CDEE-4D4C-9C37-8EB01F4C79FB}"/>
    <dgm:cxn modelId="{5DBCAF63-0BF4-42EB-918A-0CE7D583EC94}" type="presOf" srcId="{48270B4F-9159-4131-A6F3-7D5D0DFF9B7E}" destId="{A4A4E407-1095-4C1C-A7D0-B3CDA988E1E5}" srcOrd="1" destOrd="0" presId="urn:microsoft.com/office/officeart/2005/8/layout/hierarchy3"/>
    <dgm:cxn modelId="{60E9A57D-80C2-4CDC-AE89-E979C84DE74E}" srcId="{C4468A0E-E6B6-4481-961E-959B8E6DA8D9}" destId="{CD9B1848-CDA3-4D74-8E5D-D34F2286AD29}" srcOrd="1" destOrd="0" parTransId="{564ADE00-0CD0-4973-8CEC-D2BA7FF4A5DD}" sibTransId="{51D98EFA-9DB6-435E-9502-05DBE082D049}"/>
    <dgm:cxn modelId="{1B3C1302-EBB8-4EBD-A211-94EFF8D8AFAD}" type="presOf" srcId="{CD9B1848-CDA3-4D74-8E5D-D34F2286AD29}" destId="{7297325D-F554-45F3-AFEE-DE88F1232C1C}" srcOrd="1" destOrd="0" presId="urn:microsoft.com/office/officeart/2005/8/layout/hierarchy3"/>
    <dgm:cxn modelId="{2C3F8E0B-B9AD-473B-8405-F770B1CABC97}" type="presParOf" srcId="{8791C8CC-13B4-4B38-A931-AE143F1B68A7}" destId="{15AFD70A-B2E1-4D01-8BF0-129ABF0397C2}" srcOrd="0" destOrd="0" presId="urn:microsoft.com/office/officeart/2005/8/layout/hierarchy3"/>
    <dgm:cxn modelId="{0E14CB19-A3FC-4E66-A3B6-B28C06C5DFDC}" type="presParOf" srcId="{15AFD70A-B2E1-4D01-8BF0-129ABF0397C2}" destId="{B6FFCB8C-7968-463E-AB3C-AAE14E2B40B6}" srcOrd="0" destOrd="0" presId="urn:microsoft.com/office/officeart/2005/8/layout/hierarchy3"/>
    <dgm:cxn modelId="{E720EE97-C33C-4DF7-BDB5-1803CAFED867}" type="presParOf" srcId="{B6FFCB8C-7968-463E-AB3C-AAE14E2B40B6}" destId="{CA917B28-B538-4030-BFDA-3F6E737976A8}" srcOrd="0" destOrd="0" presId="urn:microsoft.com/office/officeart/2005/8/layout/hierarchy3"/>
    <dgm:cxn modelId="{BB0DBBAF-0576-4017-A47E-A5FF5585D251}" type="presParOf" srcId="{B6FFCB8C-7968-463E-AB3C-AAE14E2B40B6}" destId="{A4A4E407-1095-4C1C-A7D0-B3CDA988E1E5}" srcOrd="1" destOrd="0" presId="urn:microsoft.com/office/officeart/2005/8/layout/hierarchy3"/>
    <dgm:cxn modelId="{52F72106-792B-47DE-8355-DA19CDBBDB46}" type="presParOf" srcId="{15AFD70A-B2E1-4D01-8BF0-129ABF0397C2}" destId="{66769B4F-BE78-48E3-82FC-D4712D4778F4}" srcOrd="1" destOrd="0" presId="urn:microsoft.com/office/officeart/2005/8/layout/hierarchy3"/>
    <dgm:cxn modelId="{E4A75523-D8E1-4981-BBEC-D5BEF9E7071F}" type="presParOf" srcId="{66769B4F-BE78-48E3-82FC-D4712D4778F4}" destId="{7690EA13-9AA8-41BE-AD47-7918365FBBBC}" srcOrd="0" destOrd="0" presId="urn:microsoft.com/office/officeart/2005/8/layout/hierarchy3"/>
    <dgm:cxn modelId="{8DDFC523-6C75-4A01-9BB3-FB222238AA9D}" type="presParOf" srcId="{66769B4F-BE78-48E3-82FC-D4712D4778F4}" destId="{D806C8B1-A55D-4156-8F33-3DC809EFDED4}" srcOrd="1" destOrd="0" presId="urn:microsoft.com/office/officeart/2005/8/layout/hierarchy3"/>
    <dgm:cxn modelId="{0E53E2D4-8DED-404F-B562-2E0F0C7D6502}" type="presParOf" srcId="{66769B4F-BE78-48E3-82FC-D4712D4778F4}" destId="{A2FBF9C6-DF80-4C41-9C3D-C134BCB3A48E}" srcOrd="2" destOrd="0" presId="urn:microsoft.com/office/officeart/2005/8/layout/hierarchy3"/>
    <dgm:cxn modelId="{68ABF390-BF4E-4ACE-BA54-4554AE78F5B0}" type="presParOf" srcId="{66769B4F-BE78-48E3-82FC-D4712D4778F4}" destId="{F9F218B3-57DE-4DC3-AD05-856F8515D58C}" srcOrd="3" destOrd="0" presId="urn:microsoft.com/office/officeart/2005/8/layout/hierarchy3"/>
    <dgm:cxn modelId="{842B6AB0-0817-4208-AD95-74C5DBB4ED5C}" type="presParOf" srcId="{8791C8CC-13B4-4B38-A931-AE143F1B68A7}" destId="{C18142F1-DEEA-485B-AC68-6079C39975F2}" srcOrd="1" destOrd="0" presId="urn:microsoft.com/office/officeart/2005/8/layout/hierarchy3"/>
    <dgm:cxn modelId="{34121FA3-E408-45E6-BFA9-784B177E0957}" type="presParOf" srcId="{C18142F1-DEEA-485B-AC68-6079C39975F2}" destId="{58487E0B-86E7-4882-B6E6-7EE8E77DD9D0}" srcOrd="0" destOrd="0" presId="urn:microsoft.com/office/officeart/2005/8/layout/hierarchy3"/>
    <dgm:cxn modelId="{76C1BD88-EEBF-4F18-8EBA-9EEED3DE946F}" type="presParOf" srcId="{58487E0B-86E7-4882-B6E6-7EE8E77DD9D0}" destId="{F0CC0B9F-066C-41A7-B66F-6308F8A7E156}" srcOrd="0" destOrd="0" presId="urn:microsoft.com/office/officeart/2005/8/layout/hierarchy3"/>
    <dgm:cxn modelId="{CA33AC41-5963-4D38-BCFE-DD2C5A6C5CC9}" type="presParOf" srcId="{58487E0B-86E7-4882-B6E6-7EE8E77DD9D0}" destId="{7297325D-F554-45F3-AFEE-DE88F1232C1C}" srcOrd="1" destOrd="0" presId="urn:microsoft.com/office/officeart/2005/8/layout/hierarchy3"/>
    <dgm:cxn modelId="{E16553B4-4362-427C-962F-D0904BF70849}" type="presParOf" srcId="{C18142F1-DEEA-485B-AC68-6079C39975F2}" destId="{06350F02-DD02-470A-9CE0-5187AA773DEB}" srcOrd="1" destOrd="0" presId="urn:microsoft.com/office/officeart/2005/8/layout/hierarchy3"/>
    <dgm:cxn modelId="{3AE64936-684A-4661-B049-F6A278CED2C0}" type="presParOf" srcId="{06350F02-DD02-470A-9CE0-5187AA773DEB}" destId="{CFBA47C4-4914-4646-A0FF-FC16282770B5}" srcOrd="0" destOrd="0" presId="urn:microsoft.com/office/officeart/2005/8/layout/hierarchy3"/>
    <dgm:cxn modelId="{DB16D8A2-620D-47C4-AD29-6C781BEE9779}" type="presParOf" srcId="{06350F02-DD02-470A-9CE0-5187AA773DEB}" destId="{A16EFD79-FF48-4204-9553-66F532EBB56A}" srcOrd="1" destOrd="0" presId="urn:microsoft.com/office/officeart/2005/8/layout/hierarchy3"/>
    <dgm:cxn modelId="{0BF1F34C-BA86-4C91-8715-252B0774276F}" type="presParOf" srcId="{06350F02-DD02-470A-9CE0-5187AA773DEB}" destId="{94BA2B88-D7B6-4704-9407-B990AEE3715B}" srcOrd="2" destOrd="0" presId="urn:microsoft.com/office/officeart/2005/8/layout/hierarchy3"/>
    <dgm:cxn modelId="{AE3ED3C0-250A-470A-BA62-3C576DABC2A0}" type="presParOf" srcId="{06350F02-DD02-470A-9CE0-5187AA773DEB}" destId="{B00994F7-84C3-4A5C-8D08-7820D8936B7D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917B28-B538-4030-BFDA-3F6E737976A8}">
      <dsp:nvSpPr>
        <dsp:cNvPr id="0" name=""/>
        <dsp:cNvSpPr/>
      </dsp:nvSpPr>
      <dsp:spPr>
        <a:xfrm>
          <a:off x="492" y="692797"/>
          <a:ext cx="1794495" cy="8972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Role of Federal Reserve in economic stability</a:t>
          </a:r>
          <a:endParaRPr lang="en-US" sz="1600" kern="1200" dirty="0"/>
        </a:p>
      </dsp:txBody>
      <dsp:txXfrm>
        <a:off x="26771" y="719076"/>
        <a:ext cx="1741937" cy="844689"/>
      </dsp:txXfrm>
    </dsp:sp>
    <dsp:sp modelId="{7690EA13-9AA8-41BE-AD47-7918365FBBBC}">
      <dsp:nvSpPr>
        <dsp:cNvPr id="0" name=""/>
        <dsp:cNvSpPr/>
      </dsp:nvSpPr>
      <dsp:spPr>
        <a:xfrm>
          <a:off x="179942" y="1590045"/>
          <a:ext cx="179449" cy="672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2935"/>
              </a:lnTo>
              <a:lnTo>
                <a:pt x="179449" y="67293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06C8B1-A55D-4156-8F33-3DC809EFDED4}">
      <dsp:nvSpPr>
        <dsp:cNvPr id="0" name=""/>
        <dsp:cNvSpPr/>
      </dsp:nvSpPr>
      <dsp:spPr>
        <a:xfrm>
          <a:off x="359392" y="1814357"/>
          <a:ext cx="1435596" cy="8972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Policy formation</a:t>
          </a:r>
          <a:endParaRPr lang="en-US" sz="2200" kern="1200" dirty="0"/>
        </a:p>
      </dsp:txBody>
      <dsp:txXfrm>
        <a:off x="385671" y="1840636"/>
        <a:ext cx="1383038" cy="844689"/>
      </dsp:txXfrm>
    </dsp:sp>
    <dsp:sp modelId="{A2FBF9C6-DF80-4C41-9C3D-C134BCB3A48E}">
      <dsp:nvSpPr>
        <dsp:cNvPr id="0" name=""/>
        <dsp:cNvSpPr/>
      </dsp:nvSpPr>
      <dsp:spPr>
        <a:xfrm>
          <a:off x="179942" y="1590045"/>
          <a:ext cx="179449" cy="17944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4495"/>
              </a:lnTo>
              <a:lnTo>
                <a:pt x="179449" y="17944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F218B3-57DE-4DC3-AD05-856F8515D58C}">
      <dsp:nvSpPr>
        <dsp:cNvPr id="0" name=""/>
        <dsp:cNvSpPr/>
      </dsp:nvSpPr>
      <dsp:spPr>
        <a:xfrm>
          <a:off x="359392" y="2935916"/>
          <a:ext cx="1435596" cy="8972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Consumer protection</a:t>
          </a:r>
          <a:endParaRPr lang="en-US" sz="2200" kern="1200" dirty="0"/>
        </a:p>
      </dsp:txBody>
      <dsp:txXfrm>
        <a:off x="385671" y="2962195"/>
        <a:ext cx="1383038" cy="844689"/>
      </dsp:txXfrm>
    </dsp:sp>
    <dsp:sp modelId="{F0CC0B9F-066C-41A7-B66F-6308F8A7E156}">
      <dsp:nvSpPr>
        <dsp:cNvPr id="0" name=""/>
        <dsp:cNvSpPr/>
      </dsp:nvSpPr>
      <dsp:spPr>
        <a:xfrm>
          <a:off x="2243611" y="692797"/>
          <a:ext cx="1794495" cy="8972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Role of consumer behavior in economic stability</a:t>
          </a:r>
          <a:endParaRPr lang="en-US" sz="1600" kern="1200" dirty="0"/>
        </a:p>
      </dsp:txBody>
      <dsp:txXfrm>
        <a:off x="2269890" y="719076"/>
        <a:ext cx="1741937" cy="844689"/>
      </dsp:txXfrm>
    </dsp:sp>
    <dsp:sp modelId="{CFBA47C4-4914-4646-A0FF-FC16282770B5}">
      <dsp:nvSpPr>
        <dsp:cNvPr id="0" name=""/>
        <dsp:cNvSpPr/>
      </dsp:nvSpPr>
      <dsp:spPr>
        <a:xfrm>
          <a:off x="2423061" y="1590045"/>
          <a:ext cx="179449" cy="672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2935"/>
              </a:lnTo>
              <a:lnTo>
                <a:pt x="179449" y="67293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6EFD79-FF48-4204-9553-66F532EBB56A}">
      <dsp:nvSpPr>
        <dsp:cNvPr id="0" name=""/>
        <dsp:cNvSpPr/>
      </dsp:nvSpPr>
      <dsp:spPr>
        <a:xfrm>
          <a:off x="2602510" y="1814357"/>
          <a:ext cx="1435596" cy="8972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Spending</a:t>
          </a:r>
          <a:endParaRPr lang="en-US" sz="2200" kern="1200" dirty="0"/>
        </a:p>
      </dsp:txBody>
      <dsp:txXfrm>
        <a:off x="2628789" y="1840636"/>
        <a:ext cx="1383038" cy="844689"/>
      </dsp:txXfrm>
    </dsp:sp>
    <dsp:sp modelId="{94BA2B88-D7B6-4704-9407-B990AEE3715B}">
      <dsp:nvSpPr>
        <dsp:cNvPr id="0" name=""/>
        <dsp:cNvSpPr/>
      </dsp:nvSpPr>
      <dsp:spPr>
        <a:xfrm>
          <a:off x="2423061" y="1590045"/>
          <a:ext cx="179449" cy="17944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4495"/>
              </a:lnTo>
              <a:lnTo>
                <a:pt x="179449" y="17944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0994F7-84C3-4A5C-8D08-7820D8936B7D}">
      <dsp:nvSpPr>
        <dsp:cNvPr id="0" name=""/>
        <dsp:cNvSpPr/>
      </dsp:nvSpPr>
      <dsp:spPr>
        <a:xfrm>
          <a:off x="2602510" y="2935916"/>
          <a:ext cx="1435596" cy="8972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Saving</a:t>
          </a:r>
          <a:endParaRPr lang="en-US" sz="2200" kern="1200" dirty="0"/>
        </a:p>
      </dsp:txBody>
      <dsp:txXfrm>
        <a:off x="2628789" y="2962195"/>
        <a:ext cx="1383038" cy="8446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903A97E8-A896-4559-B285-A8D8029D99B1}" type="datetimeFigureOut">
              <a:rPr lang="en-US" smtClean="0"/>
              <a:pPr/>
              <a:t>3/16/2012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8257D43-2CC6-4B7E-AA50-D0F0C6AC83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97E8-A896-4559-B285-A8D8029D99B1}" type="datetimeFigureOut">
              <a:rPr lang="en-US" smtClean="0"/>
              <a:pPr/>
              <a:t>3/16/2012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7D43-2CC6-4B7E-AA50-D0F0C6AC83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97E8-A896-4559-B285-A8D8029D99B1}" type="datetimeFigureOut">
              <a:rPr lang="en-US" smtClean="0"/>
              <a:pPr/>
              <a:t>3/16/2012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7D43-2CC6-4B7E-AA50-D0F0C6AC83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97E8-A896-4559-B285-A8D8029D99B1}" type="datetimeFigureOut">
              <a:rPr lang="en-US" smtClean="0"/>
              <a:pPr/>
              <a:t>3/16/2012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7D43-2CC6-4B7E-AA50-D0F0C6AC83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97E8-A896-4559-B285-A8D8029D99B1}" type="datetimeFigureOut">
              <a:rPr lang="en-US" smtClean="0"/>
              <a:pPr/>
              <a:t>3/16/2012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7D43-2CC6-4B7E-AA50-D0F0C6AC83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97E8-A896-4559-B285-A8D8029D99B1}" type="datetimeFigureOut">
              <a:rPr lang="en-US" smtClean="0"/>
              <a:pPr/>
              <a:t>3/16/2012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7D43-2CC6-4B7E-AA50-D0F0C6AC83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03A97E8-A896-4559-B285-A8D8029D99B1}" type="datetimeFigureOut">
              <a:rPr lang="en-US" smtClean="0"/>
              <a:pPr/>
              <a:t>3/16/2012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8257D43-2CC6-4B7E-AA50-D0F0C6AC83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03A97E8-A896-4559-B285-A8D8029D99B1}" type="datetimeFigureOut">
              <a:rPr lang="en-US" smtClean="0"/>
              <a:pPr/>
              <a:t>3/16/2012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8257D43-2CC6-4B7E-AA50-D0F0C6AC83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97E8-A896-4559-B285-A8D8029D99B1}" type="datetimeFigureOut">
              <a:rPr lang="en-US" smtClean="0"/>
              <a:pPr/>
              <a:t>3/16/2012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7D43-2CC6-4B7E-AA50-D0F0C6AC83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97E8-A896-4559-B285-A8D8029D99B1}" type="datetimeFigureOut">
              <a:rPr lang="en-US" smtClean="0"/>
              <a:pPr/>
              <a:t>3/16/2012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7D43-2CC6-4B7E-AA50-D0F0C6AC83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97E8-A896-4559-B285-A8D8029D99B1}" type="datetimeFigureOut">
              <a:rPr lang="en-US" smtClean="0"/>
              <a:pPr/>
              <a:t>3/16/2012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7D43-2CC6-4B7E-AA50-D0F0C6AC83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03A97E8-A896-4559-B285-A8D8029D99B1}" type="datetimeFigureOut">
              <a:rPr lang="en-US" smtClean="0"/>
              <a:pPr/>
              <a:t>3/16/2012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68257D43-2CC6-4B7E-AA50-D0F0C6AC83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Outlining Your Essay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5: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 smtClean="0"/>
              <a:t>For each main point, you should plan 2-3 pieces of support</a:t>
            </a:r>
          </a:p>
          <a:p>
            <a:r>
              <a:rPr lang="en-US" sz="2800" dirty="0" smtClean="0"/>
              <a:t>Support can include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Specific examples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Quotes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Statistics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Facts</a:t>
            </a:r>
          </a:p>
        </p:txBody>
      </p:sp>
      <p:pic>
        <p:nvPicPr>
          <p:cNvPr id="1026" name="Picture 2" descr="C:\Users\Jennifer\AppData\Local\Microsoft\Windows\Temporary Internet Files\Content.IE5\ORH70YTC\MP900398749[1]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2362200"/>
            <a:ext cx="4496277" cy="32116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Check for understanding: Stop here to answer a few questions about what you just learned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Follow the link below to complete the interactive exercise . . . . . . </a:t>
            </a:r>
          </a:p>
          <a:p>
            <a:endParaRPr lang="en-US" dirty="0" smtClean="0"/>
          </a:p>
          <a:p>
            <a:pPr algn="r">
              <a:buNone/>
            </a:pPr>
            <a:endParaRPr lang="en-US" dirty="0"/>
          </a:p>
        </p:txBody>
      </p:sp>
      <p:pic>
        <p:nvPicPr>
          <p:cNvPr id="6146" name="Picture 2" descr="C:\Users\Jennifer\AppData\Local\Microsoft\Windows\Temporary Internet Files\Content.IE5\TAOMDZ6I\MC900432551[1]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431" y="2819400"/>
            <a:ext cx="3200400" cy="3200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an Outline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of Organizing Outlines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several methods that can be used to format outlines</a:t>
            </a:r>
          </a:p>
          <a:p>
            <a:r>
              <a:rPr lang="en-US" dirty="0" smtClean="0"/>
              <a:t>Regardless of which method you choose, it is important to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Use subordination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Use a numbering and indentation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Use subordination to highlight main ideas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fontAlgn="base"/>
            <a:r>
              <a:rPr lang="en-US" sz="3000" dirty="0" smtClean="0"/>
              <a:t>Think of subordination as a flight of stairs - the main point is the top step, and supporting details and examples are steps beneath it</a:t>
            </a:r>
          </a:p>
          <a:p>
            <a:endParaRPr lang="en-US" dirty="0"/>
          </a:p>
        </p:txBody>
      </p:sp>
      <p:pic>
        <p:nvPicPr>
          <p:cNvPr id="7174" name="Picture 6" descr="C:\Users\Jennifer\AppData\Local\Microsoft\Windows\Temporary Internet Files\Content.IE5\TAOMDZ6I\MC900403925[2]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2209800"/>
            <a:ext cx="3609097" cy="37337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subordination to highlight main ideas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fontAlgn="base"/>
            <a:r>
              <a:rPr lang="en-US" sz="2800" dirty="0" smtClean="0"/>
              <a:t>There can be several layers of subordination under a main point</a:t>
            </a:r>
          </a:p>
          <a:p>
            <a:pPr fontAlgn="base"/>
            <a:r>
              <a:rPr lang="en-US" sz="2800" dirty="0" smtClean="0"/>
              <a:t>When you get to a new main point, start with a new top step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</p:nvPr>
        </p:nvGraphicFramePr>
        <p:xfrm>
          <a:off x="4648200" y="2249488"/>
          <a:ext cx="4038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You should number the main points in your outline</a:t>
            </a:r>
          </a:p>
          <a:p>
            <a:r>
              <a:rPr lang="en-US" sz="2800" dirty="0" smtClean="0"/>
              <a:t>You can use formal outline notation (Roman numerals, letters) if you like, but you can also use a system of regular numbers and bullet points if that makes more sense to you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Use indentation to show subordination</a:t>
            </a:r>
          </a:p>
          <a:p>
            <a:r>
              <a:rPr lang="en-US" sz="2800" dirty="0" smtClean="0"/>
              <a:t>Each main point should be at the left margin</a:t>
            </a:r>
          </a:p>
          <a:p>
            <a:r>
              <a:rPr lang="en-US" sz="2800" dirty="0" smtClean="0"/>
              <a:t>Supporting ideas for each main point should be indented under that main point</a:t>
            </a:r>
          </a:p>
        </p:txBody>
      </p:sp>
      <p:pic>
        <p:nvPicPr>
          <p:cNvPr id="9218" name="Picture 2" descr="C:\Users\Jennifer\AppData\Local\Microsoft\Windows\Temporary Internet Files\Content.IE5\PBKJGVDA\MC900295859[1]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2133600"/>
            <a:ext cx="4001095" cy="34598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Formal outline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Regular numbering with bullets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pPr marL="624078" indent="-514350">
              <a:buNone/>
            </a:pPr>
            <a:r>
              <a:rPr lang="en-US" dirty="0" smtClean="0"/>
              <a:t>I. History of Federal Reserve</a:t>
            </a:r>
          </a:p>
          <a:p>
            <a:pPr marL="624078" indent="-514350">
              <a:buNone/>
            </a:pPr>
            <a:r>
              <a:rPr lang="en-US" dirty="0" smtClean="0"/>
              <a:t>	A. Founded in 1913</a:t>
            </a:r>
          </a:p>
          <a:p>
            <a:pPr marL="624078" indent="-514350">
              <a:buNone/>
            </a:pPr>
            <a:r>
              <a:rPr lang="en-US" dirty="0" smtClean="0"/>
              <a:t>	B. US had recent history of financial instability</a:t>
            </a:r>
          </a:p>
          <a:p>
            <a:pPr marL="624078" indent="-514350">
              <a:buNone/>
            </a:pPr>
            <a:r>
              <a:rPr lang="en-US" dirty="0" smtClean="0"/>
              <a:t>II. Structure of Federal Reserve</a:t>
            </a:r>
          </a:p>
          <a:p>
            <a:pPr marL="624078" indent="-514350">
              <a:buNone/>
            </a:pPr>
            <a:r>
              <a:rPr lang="en-US" dirty="0" smtClean="0"/>
              <a:t>	A. Board</a:t>
            </a:r>
          </a:p>
          <a:p>
            <a:pPr marL="624078" indent="-514350">
              <a:buNone/>
            </a:pPr>
            <a:r>
              <a:rPr lang="en-US" dirty="0" smtClean="0"/>
              <a:t>	B. Reserve Banks</a:t>
            </a:r>
          </a:p>
          <a:p>
            <a:pPr marL="624078" indent="-514350">
              <a:buNone/>
            </a:pPr>
            <a:r>
              <a:rPr lang="en-US" dirty="0" smtClean="0"/>
              <a:t>III. Role of Federal Reserve</a:t>
            </a:r>
          </a:p>
          <a:p>
            <a:pPr marL="624078" indent="-514350">
              <a:buNone/>
            </a:pPr>
            <a:r>
              <a:rPr lang="en-US" dirty="0" smtClean="0"/>
              <a:t>	A. Promote financial stability</a:t>
            </a:r>
          </a:p>
          <a:p>
            <a:pPr marL="624078" indent="-514350">
              <a:buNone/>
            </a:pPr>
            <a:r>
              <a:rPr lang="en-US" dirty="0" smtClean="0"/>
              <a:t>	B. Protect consumer credit rights</a:t>
            </a:r>
          </a:p>
          <a:p>
            <a:pPr marL="624078" indent="-514350">
              <a:buNone/>
            </a:pP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624078" indent="-514350">
              <a:buNone/>
            </a:pPr>
            <a:r>
              <a:rPr lang="en-US" dirty="0" smtClean="0"/>
              <a:t>1. History of Federal Reserve</a:t>
            </a:r>
          </a:p>
          <a:p>
            <a:pPr marL="916686" lvl="1" indent="-514350"/>
            <a:r>
              <a:rPr lang="en-US" dirty="0" smtClean="0"/>
              <a:t>Founded in 1913</a:t>
            </a:r>
          </a:p>
          <a:p>
            <a:pPr marL="916686" lvl="1" indent="-514350"/>
            <a:r>
              <a:rPr lang="en-US" dirty="0" smtClean="0"/>
              <a:t>US had recent history of financial instability</a:t>
            </a:r>
          </a:p>
          <a:p>
            <a:pPr marL="624078" indent="-514350">
              <a:buNone/>
            </a:pPr>
            <a:r>
              <a:rPr lang="en-US" dirty="0" smtClean="0"/>
              <a:t>2. Structure of Federal Reserve</a:t>
            </a:r>
          </a:p>
          <a:p>
            <a:pPr marL="916686" lvl="1" indent="-514350"/>
            <a:r>
              <a:rPr lang="en-US" dirty="0" smtClean="0"/>
              <a:t>Board</a:t>
            </a:r>
          </a:p>
          <a:p>
            <a:pPr marL="916686" lvl="1" indent="-514350"/>
            <a:r>
              <a:rPr lang="en-US" dirty="0" smtClean="0"/>
              <a:t>Reserve Banks</a:t>
            </a:r>
          </a:p>
          <a:p>
            <a:pPr marL="624078" indent="-514350">
              <a:buNone/>
            </a:pPr>
            <a:r>
              <a:rPr lang="en-US" dirty="0" smtClean="0"/>
              <a:t>3. Role of Federal Reserve</a:t>
            </a:r>
          </a:p>
          <a:p>
            <a:pPr marL="916686" lvl="1" indent="-514350"/>
            <a:r>
              <a:rPr lang="en-US" dirty="0" smtClean="0"/>
              <a:t>Promote financial stability</a:t>
            </a:r>
          </a:p>
          <a:p>
            <a:pPr marL="916686" lvl="1" indent="-514350"/>
            <a:r>
              <a:rPr lang="en-US" dirty="0" smtClean="0"/>
              <a:t>Protect consumer credit rights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Check for understanding: Stop here to answer a few questions about what you just learned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Follow the link below to complete the interactive exercise . . . . . . </a:t>
            </a:r>
          </a:p>
          <a:p>
            <a:endParaRPr lang="en-US" dirty="0" smtClean="0"/>
          </a:p>
          <a:p>
            <a:pPr algn="r">
              <a:buNone/>
            </a:pPr>
            <a:endParaRPr lang="en-US" dirty="0"/>
          </a:p>
        </p:txBody>
      </p:sp>
      <p:pic>
        <p:nvPicPr>
          <p:cNvPr id="6146" name="Picture 2" descr="C:\Users\Jennifer\AppData\Local\Microsoft\Windows\Temporary Internet Files\Content.IE5\TAOMDZ6I\MC900432551[1]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431" y="2819400"/>
            <a:ext cx="3200400" cy="3200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outline?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fontAlgn="base">
              <a:buNone/>
            </a:pPr>
            <a:r>
              <a:rPr lang="en-US" sz="2800" dirty="0" smtClean="0"/>
              <a:t>An outline is a way of organizing ideas that:</a:t>
            </a:r>
          </a:p>
          <a:p>
            <a:pPr fontAlgn="base"/>
            <a:r>
              <a:rPr lang="en-US" sz="2400" dirty="0" smtClean="0"/>
              <a:t>Summarizes the content planned for the essay</a:t>
            </a:r>
          </a:p>
          <a:p>
            <a:pPr fontAlgn="base"/>
            <a:r>
              <a:rPr lang="en-US" sz="2400" dirty="0" smtClean="0"/>
              <a:t>Highlights key points and also shows ideas for examples/evidence</a:t>
            </a:r>
          </a:p>
          <a:p>
            <a:pPr fontAlgn="base"/>
            <a:r>
              <a:rPr lang="en-US" sz="2400" dirty="0" smtClean="0"/>
              <a:t>Organizes by importance</a:t>
            </a:r>
          </a:p>
        </p:txBody>
      </p:sp>
      <p:pic>
        <p:nvPicPr>
          <p:cNvPr id="1028" name="Picture 4" descr="C:\Users\Jennifer\AppData\Local\Microsoft\Windows\Temporary Internet Files\Content.IE5\PBKJGVDA\MC900071384[1]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5739519" y="1828800"/>
            <a:ext cx="3037189" cy="38643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Reflection: Stop here for a moment to answer a few questions: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What new information have you learned about outlining?</a:t>
            </a:r>
          </a:p>
          <a:p>
            <a:r>
              <a:rPr lang="en-US" sz="2800" dirty="0" smtClean="0"/>
              <a:t>How will you use this information when writing your next essay?</a:t>
            </a:r>
            <a:endParaRPr lang="en-US" sz="2400" dirty="0"/>
          </a:p>
        </p:txBody>
      </p:sp>
      <p:pic>
        <p:nvPicPr>
          <p:cNvPr id="3080" name="Picture 8" descr="C:\Users\Jennifer\AppData\Local\Microsoft\Windows\Temporary Internet Files\Content.IE5\60FI9OS0\MC900433868[1]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438400"/>
            <a:ext cx="3374231" cy="33742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important to outline?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 smtClean="0"/>
              <a:t>Outlines are like the skeleton – or “bones” – of an essay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They help writers fine-tune organization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They provide a detailed blueprint or writing plan for drafting the essay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Jennifer\AppData\Local\Microsoft\Windows\Temporary Internet Files\Content.IE5\TAOMDZ6I\MC900412704[1]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2286000"/>
            <a:ext cx="2840508" cy="3733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Reflection: Stop here for a moment to answer a few questions: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do you already know about writing outlines?</a:t>
            </a:r>
          </a:p>
          <a:p>
            <a:r>
              <a:rPr lang="en-US" sz="2800" dirty="0" smtClean="0"/>
              <a:t>What methods do you usually use?</a:t>
            </a:r>
          </a:p>
          <a:p>
            <a:r>
              <a:rPr lang="en-US" sz="2800" dirty="0" smtClean="0"/>
              <a:t>What challenges do you sometimes face when trying to create outlines?</a:t>
            </a:r>
            <a:endParaRPr lang="en-US" sz="2800" dirty="0"/>
          </a:p>
        </p:txBody>
      </p:sp>
      <p:pic>
        <p:nvPicPr>
          <p:cNvPr id="5" name="Picture 8" descr="C:\Users\Jennifer\AppData\Local\Microsoft\Windows\Temporary Internet Files\Content.IE5\60FI9OS0\MC900433868[1]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2514600"/>
            <a:ext cx="3331368" cy="33313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Outline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Brainstorm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Before trying to start an outline, take some time to brainstorm ideas, without worrying about whether or not they are good enough to include in the essay</a:t>
            </a:r>
          </a:p>
          <a:p>
            <a:r>
              <a:rPr lang="en-US" sz="2800" dirty="0" smtClean="0"/>
              <a:t>Any method is okay</a:t>
            </a:r>
          </a:p>
          <a:p>
            <a:pPr lvl="1"/>
            <a:r>
              <a:rPr lang="en-US" sz="2600" dirty="0" err="1" smtClean="0">
                <a:solidFill>
                  <a:schemeClr val="tx1"/>
                </a:solidFill>
              </a:rPr>
              <a:t>Freewriting</a:t>
            </a:r>
            <a:endParaRPr lang="en-US" sz="2600" dirty="0" smtClean="0">
              <a:solidFill>
                <a:schemeClr val="tx1"/>
              </a:solidFill>
            </a:endParaRPr>
          </a:p>
          <a:p>
            <a:pPr lvl="1"/>
            <a:r>
              <a:rPr lang="en-US" sz="2600" dirty="0" smtClean="0">
                <a:solidFill>
                  <a:schemeClr val="tx1"/>
                </a:solidFill>
              </a:rPr>
              <a:t>Clustering</a:t>
            </a:r>
          </a:p>
          <a:p>
            <a:pPr lvl="1"/>
            <a:r>
              <a:rPr lang="en-US" sz="2600" dirty="0" smtClean="0">
                <a:solidFill>
                  <a:schemeClr val="tx1"/>
                </a:solidFill>
              </a:rPr>
              <a:t>Listing</a:t>
            </a:r>
          </a:p>
          <a:p>
            <a:pPr lvl="1"/>
            <a:r>
              <a:rPr lang="en-US" sz="2600" dirty="0" smtClean="0">
                <a:solidFill>
                  <a:schemeClr val="tx1"/>
                </a:solidFill>
              </a:rPr>
              <a:t>Other methods . . . </a:t>
            </a:r>
            <a:endParaRPr lang="en-US" sz="2600" dirty="0">
              <a:solidFill>
                <a:schemeClr val="tx1"/>
              </a:solidFill>
            </a:endParaRPr>
          </a:p>
        </p:txBody>
      </p:sp>
      <p:pic>
        <p:nvPicPr>
          <p:cNvPr id="2052" name="Picture 4" descr="C:\Users\Jennifer\AppData\Local\Microsoft\Windows\Temporary Internet Files\Content.IE5\TAOMDZ6I\MC900371018[1]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1" y="2124492"/>
            <a:ext cx="3886200" cy="41283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Evaluate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Once you have all of your ideas written down, read back through them to see which ones you want to use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Look for common themes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Continue to brainstorm additional ideas on promising points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3074" name="Picture 2" descr="C:\Users\Jennifer\AppData\Local\Microsoft\Windows\Temporary Internet Files\Content.IE5\ORH70YTC\MC900078828[1]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2743200"/>
            <a:ext cx="4407874" cy="2514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Draft a 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For your thesis, write a sentence that captures the overall idea that you want to communicate</a:t>
            </a:r>
          </a:p>
          <a:p>
            <a:r>
              <a:rPr lang="en-US" sz="2800" dirty="0" smtClean="0"/>
              <a:t>If you are struggling with wording, draft a “working thesis” that you will revise later.</a:t>
            </a:r>
            <a:endParaRPr lang="en-US" sz="2800" dirty="0"/>
          </a:p>
        </p:txBody>
      </p:sp>
      <p:pic>
        <p:nvPicPr>
          <p:cNvPr id="4099" name="Picture 3" descr="C:\Users\Jennifer\AppData\Local\Microsoft\Windows\Temporary Internet Files\Content.IE5\PBKJGVDA\MC900449064[1]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2493169"/>
            <a:ext cx="4038600" cy="4038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Main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Based on your thesis, create several main points that you can develop</a:t>
            </a:r>
          </a:p>
          <a:p>
            <a:r>
              <a:rPr lang="en-US" sz="2800" dirty="0" smtClean="0"/>
              <a:t>The length of the essay will help determine how many main points you will need.</a:t>
            </a:r>
            <a:endParaRPr lang="en-US" sz="2800" dirty="0"/>
          </a:p>
        </p:txBody>
      </p:sp>
      <p:pic>
        <p:nvPicPr>
          <p:cNvPr id="2052" name="Picture 4" descr="C:\Users\Jennifer\AppData\Local\Microsoft\Windows\Temporary Internet Files\Content.IE5\ORH70YTC\MP900446602[1]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199" y="2514600"/>
            <a:ext cx="4110079" cy="35594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119</TotalTime>
  <Words>644</Words>
  <Application>Microsoft Office PowerPoint</Application>
  <PresentationFormat>On-screen Show (4:3)</PresentationFormat>
  <Paragraphs>91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Urban</vt:lpstr>
      <vt:lpstr>Outlining Your Essay</vt:lpstr>
      <vt:lpstr>What is an outline?</vt:lpstr>
      <vt:lpstr>Why is it important to outline?</vt:lpstr>
      <vt:lpstr>Reflection: Stop here for a moment to answer a few questions:</vt:lpstr>
      <vt:lpstr>Creating an Outline</vt:lpstr>
      <vt:lpstr>Step 1: Brainstorm</vt:lpstr>
      <vt:lpstr>Step 2: Evaluate</vt:lpstr>
      <vt:lpstr>Step 3: Draft a Thesis</vt:lpstr>
      <vt:lpstr>Step 4: Main Points</vt:lpstr>
      <vt:lpstr>Step 5: Support</vt:lpstr>
      <vt:lpstr>Check for understanding: Stop here to answer a few questions about what you just learned</vt:lpstr>
      <vt:lpstr>Formatting an Outline</vt:lpstr>
      <vt:lpstr>Methods of Organizing Outlines</vt:lpstr>
      <vt:lpstr>Use subordination to highlight main ideas</vt:lpstr>
      <vt:lpstr>Use subordination to highlight main ideas</vt:lpstr>
      <vt:lpstr>Numbering</vt:lpstr>
      <vt:lpstr>Indentation</vt:lpstr>
      <vt:lpstr>Examples</vt:lpstr>
      <vt:lpstr>Check for understanding: Stop here to answer a few questions about what you just learned</vt:lpstr>
      <vt:lpstr>Reflection: Stop here for a moment to answer a few questions: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Outlining Your Essay</dc:title>
  <dc:creator>Jennifer</dc:creator>
  <cp:lastModifiedBy>Carmen</cp:lastModifiedBy>
  <cp:revision>15</cp:revision>
  <dcterms:created xsi:type="dcterms:W3CDTF">2012-03-05T03:55:17Z</dcterms:created>
  <dcterms:modified xsi:type="dcterms:W3CDTF">2012-03-16T17:54:00Z</dcterms:modified>
</cp:coreProperties>
</file>