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70" r:id="rId5"/>
    <p:sldId id="271" r:id="rId6"/>
    <p:sldId id="260" r:id="rId7"/>
    <p:sldId id="272" r:id="rId8"/>
    <p:sldId id="274" r:id="rId9"/>
    <p:sldId id="273" r:id="rId10"/>
    <p:sldId id="276" r:id="rId11"/>
    <p:sldId id="278" r:id="rId12"/>
    <p:sldId id="277" r:id="rId13"/>
    <p:sldId id="290" r:id="rId14"/>
    <p:sldId id="275" r:id="rId15"/>
    <p:sldId id="268" r:id="rId16"/>
    <p:sldId id="261" r:id="rId17"/>
    <p:sldId id="280" r:id="rId18"/>
    <p:sldId id="281" r:id="rId19"/>
    <p:sldId id="287" r:id="rId20"/>
    <p:sldId id="279" r:id="rId21"/>
    <p:sldId id="263" r:id="rId22"/>
    <p:sldId id="262" r:id="rId23"/>
    <p:sldId id="282" r:id="rId24"/>
    <p:sldId id="292" r:id="rId25"/>
    <p:sldId id="266" r:id="rId26"/>
    <p:sldId id="283" r:id="rId27"/>
    <p:sldId id="284" r:id="rId28"/>
    <p:sldId id="285" r:id="rId29"/>
    <p:sldId id="264" r:id="rId30"/>
    <p:sldId id="267" r:id="rId31"/>
    <p:sldId id="286" r:id="rId32"/>
    <p:sldId id="288" r:id="rId33"/>
    <p:sldId id="289" r:id="rId34"/>
    <p:sldId id="293"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48" y="234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CA7B39-A446-49C2-AB4C-60AD16CF4B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A7B39-A446-49C2-AB4C-60AD16CF4B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A7B39-A446-49C2-AB4C-60AD16CF4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930F34-3478-4C46-A35E-721FC685C6CE}"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CA7B39-A446-49C2-AB4C-60AD16CF4BE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930F34-3478-4C46-A35E-721FC685C6CE}" type="datetimeFigureOut">
              <a:rPr lang="en-US" smtClean="0"/>
              <a:pPr/>
              <a:t>11/11/2012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CA7B39-A446-49C2-AB4C-60AD16CF4BE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FFC000"/>
                </a:solidFill>
                <a:latin typeface="+mn-lt"/>
              </a:rPr>
              <a:t>Time Management</a:t>
            </a:r>
            <a:endParaRPr lang="en-US" dirty="0">
              <a:solidFill>
                <a:srgbClr val="FFC000"/>
              </a:solidFill>
              <a:latin typeface="+mn-lt"/>
            </a:endParaRPr>
          </a:p>
        </p:txBody>
      </p:sp>
      <p:sp>
        <p:nvSpPr>
          <p:cNvPr id="3" name="Subtitle 2"/>
          <p:cNvSpPr>
            <a:spLocks noGrp="1"/>
          </p:cNvSpPr>
          <p:nvPr>
            <p:ph type="subTitle" idx="1"/>
          </p:nvPr>
        </p:nvSpPr>
        <p:spPr/>
        <p:txBody>
          <a:bodyPr/>
          <a:lstStyle/>
          <a:p>
            <a:pPr algn="ctr"/>
            <a:r>
              <a:rPr lang="en-US" dirty="0" smtClean="0">
                <a:latin typeface="+mn-lt"/>
              </a:rPr>
              <a:t>Improve your academic performance by managing your time effectively.</a:t>
            </a:r>
            <a:endParaRPr lang="en-US"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Avoiding External Distractions</a:t>
            </a:r>
            <a:endParaRPr lang="en-US" dirty="0">
              <a:latin typeface="+mn-lt"/>
            </a:endParaRPr>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mn-lt"/>
              </a:rPr>
              <a:t>Distractions are everywhere, outside and inside us.</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smtClean="0">
                <a:solidFill>
                  <a:srgbClr val="0070C0"/>
                </a:solidFill>
                <a:latin typeface="+mn-lt"/>
              </a:rPr>
              <a:t>External distractions:  </a:t>
            </a:r>
            <a:r>
              <a:rPr lang="en-US" sz="2000" dirty="0" smtClean="0">
                <a:latin typeface="+mn-lt"/>
              </a:rPr>
              <a:t>The place, the time, and the method of studying can keep us from doing our work.  Here are some ideas you may want to try:</a:t>
            </a:r>
            <a:endParaRPr lang="en-US" sz="2000" dirty="0">
              <a:latin typeface="+mn-lt"/>
            </a:endParaRPr>
          </a:p>
          <a:p>
            <a:pPr marL="617220" indent="-342900">
              <a:buClr>
                <a:schemeClr val="tx2">
                  <a:lumMod val="50000"/>
                </a:schemeClr>
              </a:buClr>
              <a:buFont typeface="Arial" pitchFamily="34" charset="0"/>
              <a:buChar char="•"/>
            </a:pPr>
            <a:r>
              <a:rPr lang="en-US" sz="2000" dirty="0" smtClean="0">
                <a:latin typeface="+mn-lt"/>
              </a:rPr>
              <a:t>Place:  Find a place with few distractions, like a library.</a:t>
            </a:r>
          </a:p>
          <a:p>
            <a:pPr marL="617220" indent="-342900">
              <a:buClr>
                <a:schemeClr val="tx2">
                  <a:lumMod val="50000"/>
                </a:schemeClr>
              </a:buClr>
              <a:buFont typeface="Arial" pitchFamily="34" charset="0"/>
              <a:buChar char="•"/>
            </a:pPr>
            <a:r>
              <a:rPr lang="en-US" sz="2000" dirty="0" smtClean="0">
                <a:latin typeface="+mn-lt"/>
              </a:rPr>
              <a:t>Time:  Work when there’s no one around to distract you.  Also plan to work when you are not too tired or sleepy.</a:t>
            </a:r>
          </a:p>
          <a:p>
            <a:pPr marL="617220" indent="-342900">
              <a:buClr>
                <a:schemeClr val="tx2">
                  <a:lumMod val="50000"/>
                </a:schemeClr>
              </a:buClr>
              <a:buFont typeface="Arial" pitchFamily="34" charset="0"/>
              <a:buChar char="•"/>
            </a:pPr>
            <a:r>
              <a:rPr lang="en-US" sz="2000" dirty="0" smtClean="0">
                <a:latin typeface="+mn-lt"/>
              </a:rPr>
              <a:t>Method:  Avoid studying in groups if you tend to chat too much instead of work.  Work on only one thing at a time instead of doing two or more things simultaneously.  Take notes as you study to stay focus and keep your mind from wandering.</a:t>
            </a:r>
          </a:p>
        </p:txBody>
      </p:sp>
    </p:spTree>
    <p:extLst>
      <p:ext uri="{BB962C8B-B14F-4D97-AF65-F5344CB8AC3E}">
        <p14:creationId xmlns:p14="http://schemas.microsoft.com/office/powerpoint/2010/main" val="196453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Avoiding Internal Distractions</a:t>
            </a:r>
            <a:endParaRPr lang="en-US" dirty="0">
              <a:latin typeface="+mn-lt"/>
            </a:endParaRPr>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mn-lt"/>
              </a:rPr>
              <a:t>Some distractions come from within.  When your mind wanders, you lose concentration.  When you are worried about something, you also veer off course.</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a:solidFill>
                  <a:srgbClr val="0070C0"/>
                </a:solidFill>
                <a:latin typeface="+mn-lt"/>
              </a:rPr>
              <a:t>D</a:t>
            </a:r>
            <a:r>
              <a:rPr lang="en-US" sz="2000" dirty="0" smtClean="0">
                <a:solidFill>
                  <a:srgbClr val="0070C0"/>
                </a:solidFill>
                <a:latin typeface="+mn-lt"/>
              </a:rPr>
              <a:t>istractions caused by your mind wandering:</a:t>
            </a:r>
            <a:r>
              <a:rPr lang="en-US" sz="2000" dirty="0" smtClean="0">
                <a:latin typeface="+mn-lt"/>
              </a:rPr>
              <a:t> Here are some ideas you may want to try:</a:t>
            </a:r>
          </a:p>
          <a:p>
            <a:pPr marL="617220" indent="-342900">
              <a:buClr>
                <a:schemeClr val="tx2">
                  <a:lumMod val="50000"/>
                </a:schemeClr>
              </a:buClr>
              <a:buFont typeface="Arial" pitchFamily="34" charset="0"/>
              <a:buChar char="•"/>
            </a:pPr>
            <a:r>
              <a:rPr lang="en-US" sz="2000" dirty="0" smtClean="0">
                <a:latin typeface="+mn-lt"/>
              </a:rPr>
              <a:t>Find ways to focus, like taking notes while reading, or underlining.</a:t>
            </a:r>
          </a:p>
          <a:p>
            <a:pPr marL="617220" indent="-342900">
              <a:buClr>
                <a:schemeClr val="tx2">
                  <a:lumMod val="50000"/>
                </a:schemeClr>
              </a:buClr>
              <a:buFont typeface="Arial" pitchFamily="34" charset="0"/>
              <a:buChar char="•"/>
            </a:pPr>
            <a:r>
              <a:rPr lang="en-US" sz="2000" dirty="0" smtClean="0">
                <a:latin typeface="+mn-lt"/>
              </a:rPr>
              <a:t>Study in the same place at the same time to build a habit.  Your mind will get used to  this and will switch into study mode faster.</a:t>
            </a:r>
          </a:p>
          <a:p>
            <a:pPr marL="617220" indent="-342900">
              <a:buClr>
                <a:schemeClr val="tx2">
                  <a:lumMod val="50000"/>
                </a:schemeClr>
              </a:buClr>
              <a:buFont typeface="Arial" pitchFamily="34" charset="0"/>
              <a:buChar char="•"/>
            </a:pPr>
            <a:r>
              <a:rPr lang="en-US" sz="2000" dirty="0" smtClean="0">
                <a:latin typeface="+mn-lt"/>
              </a:rPr>
              <a:t>Develop your ability to concentrate.  Be aware of what is distracting you.  Write it down and decide to deal with it later.  When you do this, you give the thought the attention it is asking for, but you are also managing it, so it does not bother you when you are trying to do something else.</a:t>
            </a:r>
            <a:endParaRPr lang="en-US" sz="2000" dirty="0">
              <a:latin typeface="+mn-lt"/>
            </a:endParaRPr>
          </a:p>
        </p:txBody>
      </p:sp>
    </p:spTree>
    <p:extLst>
      <p:ext uri="{BB962C8B-B14F-4D97-AF65-F5344CB8AC3E}">
        <p14:creationId xmlns:p14="http://schemas.microsoft.com/office/powerpoint/2010/main" val="748557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More on Internal Distractions</a:t>
            </a:r>
            <a:endParaRPr lang="en-US" dirty="0">
              <a:latin typeface="+mn-lt"/>
            </a:endParaRPr>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mn-lt"/>
              </a:rPr>
              <a:t>If you are distracted because you are worrying about health, social, or financial issues, you can also find strategies to help you concentrate.</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a:solidFill>
                  <a:srgbClr val="0070C0"/>
                </a:solidFill>
                <a:latin typeface="+mn-lt"/>
              </a:rPr>
              <a:t>D</a:t>
            </a:r>
            <a:r>
              <a:rPr lang="en-US" sz="2000" dirty="0" smtClean="0">
                <a:solidFill>
                  <a:srgbClr val="0070C0"/>
                </a:solidFill>
                <a:latin typeface="+mn-lt"/>
              </a:rPr>
              <a:t>istractions caused by worrying:</a:t>
            </a:r>
            <a:r>
              <a:rPr lang="en-US" sz="2000" dirty="0" smtClean="0">
                <a:latin typeface="+mn-lt"/>
              </a:rPr>
              <a:t> Here are some ideas you may want to try:</a:t>
            </a:r>
          </a:p>
          <a:p>
            <a:pPr marL="617220" indent="-342900">
              <a:buClr>
                <a:schemeClr val="tx2">
                  <a:lumMod val="50000"/>
                </a:schemeClr>
              </a:buClr>
              <a:buFont typeface="Arial" pitchFamily="34" charset="0"/>
              <a:buChar char="•"/>
            </a:pPr>
            <a:r>
              <a:rPr lang="en-US" sz="1800" dirty="0" smtClean="0">
                <a:latin typeface="+mn-lt"/>
              </a:rPr>
              <a:t>Try to set aside time to deal with the issue.  Knowing that you will address the issue later will let you concentrate on studying now.</a:t>
            </a:r>
          </a:p>
          <a:p>
            <a:pPr marL="617220" indent="-342900">
              <a:buClr>
                <a:schemeClr val="tx2">
                  <a:lumMod val="50000"/>
                </a:schemeClr>
              </a:buClr>
              <a:buFont typeface="Arial" pitchFamily="34" charset="0"/>
              <a:buChar char="•"/>
            </a:pPr>
            <a:r>
              <a:rPr lang="en-US" sz="1800" dirty="0" smtClean="0">
                <a:latin typeface="+mn-lt"/>
              </a:rPr>
              <a:t>Avoid obsessing about things over and over.  For example, replaying an argument you had with someone over and over in your head only intensifies your distress.  If this is happening to you, talk it out with someone you trust.  It will help you vent while giving you another perspective from your friend’s feedback.</a:t>
            </a:r>
          </a:p>
          <a:p>
            <a:pPr marL="617220" indent="-342900">
              <a:buClr>
                <a:schemeClr val="tx2">
                  <a:lumMod val="50000"/>
                </a:schemeClr>
              </a:buClr>
              <a:buFont typeface="Arial" pitchFamily="34" charset="0"/>
              <a:buChar char="•"/>
            </a:pPr>
            <a:r>
              <a:rPr lang="en-US" sz="1800" dirty="0" smtClean="0">
                <a:latin typeface="+mn-lt"/>
              </a:rPr>
              <a:t>If you worry about not doing well in tests, try to </a:t>
            </a:r>
            <a:r>
              <a:rPr lang="en-US" sz="1800" dirty="0" err="1" smtClean="0">
                <a:latin typeface="+mn-lt"/>
              </a:rPr>
              <a:t>overprepare</a:t>
            </a:r>
            <a:r>
              <a:rPr lang="en-US" sz="1800" dirty="0" smtClean="0">
                <a:latin typeface="+mn-lt"/>
              </a:rPr>
              <a:t>.  The more confident you are about the material, the less you will worry.</a:t>
            </a:r>
          </a:p>
          <a:p>
            <a:pPr marL="617220" indent="-342900">
              <a:buClr>
                <a:schemeClr val="tx2">
                  <a:lumMod val="50000"/>
                </a:schemeClr>
              </a:buClr>
              <a:buFont typeface="Arial" pitchFamily="34" charset="0"/>
              <a:buChar char="•"/>
            </a:pPr>
            <a:r>
              <a:rPr lang="en-US" sz="1800" dirty="0" smtClean="0">
                <a:latin typeface="+mn-lt"/>
              </a:rPr>
              <a:t>Seek help.  Talk to one of the counselors.</a:t>
            </a:r>
          </a:p>
          <a:p>
            <a:pPr marL="617220" indent="-342900">
              <a:buClr>
                <a:schemeClr val="tx2">
                  <a:lumMod val="50000"/>
                </a:schemeClr>
              </a:buClr>
              <a:buFont typeface="Arial" pitchFamily="34" charset="0"/>
              <a:buChar char="•"/>
            </a:pPr>
            <a:endParaRPr lang="en-US" sz="2000" dirty="0">
              <a:latin typeface="+mn-lt"/>
            </a:endParaRPr>
          </a:p>
        </p:txBody>
      </p:sp>
    </p:spTree>
    <p:extLst>
      <p:ext uri="{BB962C8B-B14F-4D97-AF65-F5344CB8AC3E}">
        <p14:creationId xmlns:p14="http://schemas.microsoft.com/office/powerpoint/2010/main" val="3825654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smtClean="0"/>
              <a:t>Learn to Say “No” to Distractions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t>Distractions are tempting, that’s why they are so good at getting us sidetracked.  Because they have so much influence over us, we need to be able to recognize them and deal with them.  Here are some ideas for you to consider:</a:t>
            </a:r>
          </a:p>
          <a:p>
            <a:pPr>
              <a:buClrTx/>
              <a:buFont typeface="Wingdings" pitchFamily="2" charset="2"/>
              <a:buChar char="ü"/>
            </a:pPr>
            <a:r>
              <a:rPr lang="en-US" sz="1500" b="1" dirty="0" smtClean="0"/>
              <a:t>Acknowledge the distraction.  </a:t>
            </a:r>
            <a:r>
              <a:rPr lang="en-US" sz="1500" dirty="0" smtClean="0"/>
              <a:t>Realize what the distraction is telling you.  It could be that you don’t like what you are doing, or that there’s something else in your life that needs your attention.  The distraction is talking to you.  Be a good listener.</a:t>
            </a:r>
          </a:p>
          <a:p>
            <a:pPr>
              <a:buClrTx/>
              <a:buFont typeface="Wingdings" pitchFamily="2" charset="2"/>
              <a:buChar char="ü"/>
            </a:pPr>
            <a:r>
              <a:rPr lang="en-US" sz="1500" b="1" dirty="0" smtClean="0"/>
              <a:t>After acknowledging the distraction, make a deal with yourself to think about it later.  </a:t>
            </a:r>
            <a:r>
              <a:rPr lang="en-US" sz="1500" dirty="0" smtClean="0"/>
              <a:t>Write it down in your “to do” list.  That may be enough to get the distraction to leave you alone for a while so you can continue your work.  </a:t>
            </a:r>
          </a:p>
          <a:p>
            <a:pPr>
              <a:buClrTx/>
              <a:buFont typeface="Wingdings" pitchFamily="2" charset="2"/>
              <a:buChar char="ü"/>
            </a:pPr>
            <a:r>
              <a:rPr lang="en-US" sz="1500" b="1" dirty="0" smtClean="0"/>
              <a:t>Deal with the distraction.  </a:t>
            </a:r>
            <a:r>
              <a:rPr lang="en-US" sz="1500" dirty="0" smtClean="0"/>
              <a:t>When you have the time, stop and think about what the distraction is telling you.  If it’s asking you to spend time with your friends, consider whether your goals and schedule allow it.  Sometimes you may be able to find some room.  Sometimes you may have to say “no”, realizing that you cannot do it all.</a:t>
            </a:r>
          </a:p>
          <a:p>
            <a:pPr>
              <a:buClrTx/>
              <a:buFont typeface="Wingdings" pitchFamily="2" charset="2"/>
              <a:buChar char="ü"/>
            </a:pPr>
            <a:r>
              <a:rPr lang="en-US" sz="1500" b="1" dirty="0" smtClean="0"/>
              <a:t>Recognize that you cannot do it all.  </a:t>
            </a:r>
            <a:r>
              <a:rPr lang="en-US" sz="1500" dirty="0" smtClean="0"/>
              <a:t>Saying “no” to our wishes is the hardest part of dealing with distractions.  Distractions are powerful because they are related to things that we care about or enjoy.  The problem for college students is that distractions can take away time needed for studying, so tough choices have to be made.  In order to do well in college, you will often find yourself giving up other things that are  also important to you.  Accept that you are making sacrifices now for things that you  will achieve later, and that are more important in your life.</a:t>
            </a:r>
          </a:p>
          <a:p>
            <a:pPr>
              <a:buClrTx/>
              <a:buFont typeface="Wingdings" pitchFamily="2" charset="2"/>
              <a:buChar char="ü"/>
            </a:pPr>
            <a:endParaRPr lang="en-US" sz="1400" dirty="0" smtClean="0"/>
          </a:p>
          <a:p>
            <a:pPr>
              <a:buClrTx/>
              <a:buFont typeface="Wingdings" pitchFamily="2" charset="2"/>
              <a:buChar char="ü"/>
            </a:pPr>
            <a:endParaRPr lang="en-US" sz="1400" dirty="0"/>
          </a:p>
        </p:txBody>
      </p:sp>
    </p:spTree>
    <p:extLst>
      <p:ext uri="{BB962C8B-B14F-4D97-AF65-F5344CB8AC3E}">
        <p14:creationId xmlns:p14="http://schemas.microsoft.com/office/powerpoint/2010/main" val="366747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Dealing With Procrastination</a:t>
            </a:r>
            <a:endParaRPr lang="en-US" dirty="0">
              <a:latin typeface="+mn-lt"/>
            </a:endParaRPr>
          </a:p>
        </p:txBody>
      </p:sp>
      <p:sp>
        <p:nvSpPr>
          <p:cNvPr id="3" name="Content Placeholder 2"/>
          <p:cNvSpPr>
            <a:spLocks noGrp="1"/>
          </p:cNvSpPr>
          <p:nvPr>
            <p:ph idx="1"/>
          </p:nvPr>
        </p:nvSpPr>
        <p:spPr>
          <a:xfrm>
            <a:off x="228600" y="1752600"/>
            <a:ext cx="8458200" cy="1828800"/>
          </a:xfrm>
        </p:spPr>
        <p:txBody>
          <a:bodyPr>
            <a:normAutofit/>
          </a:bodyPr>
          <a:lstStyle/>
          <a:p>
            <a:pPr indent="0">
              <a:buClr>
                <a:schemeClr val="tx2">
                  <a:lumMod val="50000"/>
                </a:schemeClr>
              </a:buClr>
              <a:buNone/>
            </a:pPr>
            <a:r>
              <a:rPr lang="en-US" sz="2000" dirty="0" smtClean="0">
                <a:latin typeface="+mn-lt"/>
              </a:rPr>
              <a:t>Procrastination is a natural tendency to avoid doing something we don’t particularly like.  Waiting to do something we don’t like is like making it go away, at least for a while.  The problem is that when we finally get to it is when we don’t have a choice: at the last possible moment.  This not only causes stress –which can’t be good--, but also leads to poor quality work.</a:t>
            </a:r>
            <a:endParaRPr lang="en-US" sz="2400" dirty="0">
              <a:latin typeface="+mn-lt"/>
            </a:endParaRPr>
          </a:p>
          <a:p>
            <a:pPr indent="0">
              <a:buClr>
                <a:schemeClr val="tx2">
                  <a:lumMod val="50000"/>
                </a:schemeClr>
              </a:buClr>
              <a:buNone/>
            </a:pP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143777918"/>
              </p:ext>
            </p:extLst>
          </p:nvPr>
        </p:nvGraphicFramePr>
        <p:xfrm>
          <a:off x="609600" y="3810000"/>
          <a:ext cx="7696200" cy="2590800"/>
        </p:xfrm>
        <a:graphic>
          <a:graphicData uri="http://schemas.openxmlformats.org/drawingml/2006/table">
            <a:tbl>
              <a:tblPr firstRow="1" bandRow="1">
                <a:tableStyleId>{5C22544A-7EE6-4342-B048-85BDC9FD1C3A}</a:tableStyleId>
              </a:tblPr>
              <a:tblGrid>
                <a:gridCol w="3657600"/>
                <a:gridCol w="4038600"/>
              </a:tblGrid>
              <a:tr h="370840">
                <a:tc>
                  <a:txBody>
                    <a:bodyPr/>
                    <a:lstStyle/>
                    <a:p>
                      <a:pPr algn="ctr"/>
                      <a:r>
                        <a:rPr lang="en-US" b="0" dirty="0" smtClean="0">
                          <a:latin typeface="Calibri" pitchFamily="34" charset="0"/>
                        </a:rPr>
                        <a:t>Benefits of Procrastination</a:t>
                      </a:r>
                      <a:endParaRPr lang="en-US" b="0" dirty="0">
                        <a:latin typeface="Calibri" pitchFamily="34" charset="0"/>
                      </a:endParaRPr>
                    </a:p>
                  </a:txBody>
                  <a:tcPr/>
                </a:tc>
                <a:tc>
                  <a:txBody>
                    <a:bodyPr/>
                    <a:lstStyle/>
                    <a:p>
                      <a:pPr algn="ctr"/>
                      <a:r>
                        <a:rPr lang="en-US" b="0" dirty="0" smtClean="0">
                          <a:latin typeface="Calibri" pitchFamily="34" charset="0"/>
                        </a:rPr>
                        <a:t>Negatives of Procrastination</a:t>
                      </a:r>
                      <a:endParaRPr lang="en-US" b="0" dirty="0">
                        <a:latin typeface="Calibri" pitchFamily="34" charset="0"/>
                      </a:endParaRPr>
                    </a:p>
                  </a:txBody>
                  <a:tcPr/>
                </a:tc>
              </a:tr>
              <a:tr h="2219960">
                <a:tc>
                  <a:txBody>
                    <a:bodyPr/>
                    <a:lstStyle/>
                    <a:p>
                      <a:pPr marL="285750" indent="-285750">
                        <a:buFont typeface="Arial" pitchFamily="34" charset="0"/>
                        <a:buChar char="•"/>
                      </a:pPr>
                      <a:r>
                        <a:rPr lang="en-US" sz="1400" dirty="0" smtClean="0">
                          <a:latin typeface="Calibri" pitchFamily="34" charset="0"/>
                        </a:rPr>
                        <a:t>Makes the issue go away</a:t>
                      </a:r>
                      <a:r>
                        <a:rPr lang="en-US" sz="1400" baseline="0" dirty="0" smtClean="0">
                          <a:latin typeface="Calibri" pitchFamily="34" charset="0"/>
                        </a:rPr>
                        <a:t> for now.  It feels as if the problem has been resolved.</a:t>
                      </a:r>
                    </a:p>
                    <a:p>
                      <a:pPr marL="285750" indent="-285750">
                        <a:buFont typeface="Arial" pitchFamily="34" charset="0"/>
                        <a:buChar char="•"/>
                      </a:pPr>
                      <a:r>
                        <a:rPr lang="en-US" sz="1400" baseline="0" dirty="0" smtClean="0">
                          <a:latin typeface="Calibri" pitchFamily="34" charset="0"/>
                        </a:rPr>
                        <a:t>There is an immediate decrease of anxiety.  Procrastinating allows us to relax.  Anxiety is reduced when we postpone something we don’t want to do, so we feel better.</a:t>
                      </a:r>
                      <a:endParaRPr lang="en-US" sz="1400" dirty="0">
                        <a:latin typeface="Calibri" pitchFamily="34" charset="0"/>
                      </a:endParaRPr>
                    </a:p>
                  </a:txBody>
                  <a:tcPr/>
                </a:tc>
                <a:tc>
                  <a:txBody>
                    <a:bodyPr/>
                    <a:lstStyle/>
                    <a:p>
                      <a:pPr marL="285750" indent="-285750">
                        <a:buFont typeface="Arial" pitchFamily="34" charset="0"/>
                        <a:buChar char="•"/>
                      </a:pPr>
                      <a:r>
                        <a:rPr lang="en-US" sz="1400" dirty="0" smtClean="0">
                          <a:latin typeface="Calibri" pitchFamily="34" charset="0"/>
                        </a:rPr>
                        <a:t>When we finally deal with the issue, it’s at the last moment, so we are</a:t>
                      </a:r>
                      <a:r>
                        <a:rPr lang="en-US" sz="1400" baseline="0" dirty="0" smtClean="0">
                          <a:latin typeface="Calibri" pitchFamily="34" charset="0"/>
                        </a:rPr>
                        <a:t> in a hurry to get it done.</a:t>
                      </a:r>
                    </a:p>
                    <a:p>
                      <a:pPr marL="285750" indent="-285750">
                        <a:buFont typeface="Arial" pitchFamily="34" charset="0"/>
                        <a:buChar char="•"/>
                      </a:pPr>
                      <a:r>
                        <a:rPr lang="en-US" sz="1400" baseline="0" dirty="0" smtClean="0">
                          <a:latin typeface="Calibri" pitchFamily="34" charset="0"/>
                        </a:rPr>
                        <a:t>The compound effect of dealing with something we don’t want to do and doing it with little time increases our anxiety.  As a result of this negative experience, you may avoid things more in the future, increasing your tendency to procrastinate the next time.  The procrastination cycle feeds on itself.</a:t>
                      </a:r>
                    </a:p>
                  </a:txBody>
                  <a:tcPr/>
                </a:tc>
              </a:tr>
            </a:tbl>
          </a:graphicData>
        </a:graphic>
      </p:graphicFrame>
    </p:spTree>
    <p:extLst>
      <p:ext uri="{BB962C8B-B14F-4D97-AF65-F5344CB8AC3E}">
        <p14:creationId xmlns:p14="http://schemas.microsoft.com/office/powerpoint/2010/main" val="426716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Procrastination</a:t>
            </a:r>
            <a:endParaRPr lang="en-US" dirty="0">
              <a:latin typeface="+mn-lt"/>
            </a:endParaRPr>
          </a:p>
        </p:txBody>
      </p:sp>
      <p:sp>
        <p:nvSpPr>
          <p:cNvPr id="3" name="Content Placeholder 2"/>
          <p:cNvSpPr>
            <a:spLocks noGrp="1"/>
          </p:cNvSpPr>
          <p:nvPr>
            <p:ph idx="1"/>
          </p:nvPr>
        </p:nvSpPr>
        <p:spPr>
          <a:xfrm>
            <a:off x="457200" y="1935480"/>
            <a:ext cx="8229600" cy="731520"/>
          </a:xfrm>
        </p:spPr>
        <p:txBody>
          <a:bodyPr/>
          <a:lstStyle/>
          <a:p>
            <a:pPr>
              <a:buNone/>
            </a:pPr>
            <a:r>
              <a:rPr lang="en-US" i="1" dirty="0" smtClean="0">
                <a:latin typeface="+mn-lt"/>
              </a:rPr>
              <a:t>Why do today what you can put off ‘till tomorrow?</a:t>
            </a:r>
            <a:endParaRPr lang="en-US" i="1" dirty="0">
              <a:latin typeface="+mn-lt"/>
            </a:endParaRPr>
          </a:p>
        </p:txBody>
      </p:sp>
      <p:sp>
        <p:nvSpPr>
          <p:cNvPr id="5" name="TextBox 4"/>
          <p:cNvSpPr txBox="1"/>
          <p:nvPr/>
        </p:nvSpPr>
        <p:spPr>
          <a:xfrm>
            <a:off x="533400" y="2514600"/>
            <a:ext cx="8382000" cy="3000821"/>
          </a:xfrm>
          <a:prstGeom prst="rect">
            <a:avLst/>
          </a:prstGeom>
          <a:noFill/>
        </p:spPr>
        <p:txBody>
          <a:bodyPr wrap="square" rtlCol="0">
            <a:spAutoFit/>
          </a:bodyPr>
          <a:lstStyle/>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Reduce stress.</a:t>
            </a:r>
          </a:p>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More time to review and learn material at a deeper level.</a:t>
            </a:r>
          </a:p>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Revise assignments to ensure accuracy.</a:t>
            </a:r>
          </a:p>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Avoid mistakes that are created when rushed (like misspellings or incorrect mathematical computations).</a:t>
            </a:r>
          </a:p>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Find out your printer is broken sooner than the day your paper is due.</a:t>
            </a:r>
          </a:p>
          <a:p>
            <a:pPr marL="285750" indent="-285750">
              <a:lnSpc>
                <a:spcPct val="150000"/>
              </a:lnSpc>
              <a:buFont typeface="Wingdings" pitchFamily="2" charset="2"/>
              <a:buChar char="ü"/>
            </a:pPr>
            <a:r>
              <a:rPr lang="en-US" dirty="0" smtClean="0">
                <a:latin typeface="Calibri" pitchFamily="34" charset="0"/>
                <a:ea typeface="Arial Unicode MS" pitchFamily="34" charset="-128"/>
                <a:cs typeface="Arial Unicode MS" pitchFamily="34" charset="-128"/>
              </a:rPr>
              <a:t>Avoid embarrassment</a:t>
            </a:r>
            <a:endParaRPr lang="en-US" dirty="0">
              <a:latin typeface="Calibri"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Time, the great equalizer!</a:t>
            </a:r>
            <a:endParaRPr lang="en-US" dirty="0">
              <a:latin typeface="+mn-lt"/>
            </a:endParaRPr>
          </a:p>
        </p:txBody>
      </p:sp>
      <p:sp>
        <p:nvSpPr>
          <p:cNvPr id="3" name="Content Placeholder 2"/>
          <p:cNvSpPr>
            <a:spLocks noGrp="1"/>
          </p:cNvSpPr>
          <p:nvPr>
            <p:ph idx="1"/>
          </p:nvPr>
        </p:nvSpPr>
        <p:spPr>
          <a:xfrm>
            <a:off x="609600" y="1828800"/>
            <a:ext cx="8229600" cy="4419600"/>
          </a:xfrm>
        </p:spPr>
        <p:txBody>
          <a:bodyPr>
            <a:noAutofit/>
          </a:bodyPr>
          <a:lstStyle/>
          <a:p>
            <a:pPr marL="0" indent="0">
              <a:spcBef>
                <a:spcPts val="0"/>
              </a:spcBef>
              <a:buNone/>
            </a:pPr>
            <a:r>
              <a:rPr lang="en-US" sz="2000" dirty="0" smtClean="0">
                <a:latin typeface="+mn-lt"/>
              </a:rPr>
              <a:t>We each have 24 hours a day and 7 days a week.  What </a:t>
            </a:r>
            <a:r>
              <a:rPr lang="en-US" sz="2000" dirty="0">
                <a:latin typeface="+mn-lt"/>
              </a:rPr>
              <a:t>do you spend your time doing?</a:t>
            </a:r>
          </a:p>
          <a:p>
            <a:pPr lvl="1">
              <a:buClrTx/>
              <a:buFont typeface="Arial" pitchFamily="34" charset="0"/>
              <a:buChar char="•"/>
            </a:pPr>
            <a:r>
              <a:rPr lang="en-US" sz="1800" dirty="0">
                <a:latin typeface="+mn-lt"/>
              </a:rPr>
              <a:t>Work?</a:t>
            </a:r>
          </a:p>
          <a:p>
            <a:pPr lvl="1">
              <a:buClrTx/>
              <a:buFont typeface="Arial" pitchFamily="34" charset="0"/>
              <a:buChar char="•"/>
            </a:pPr>
            <a:r>
              <a:rPr lang="en-US" sz="1800" dirty="0">
                <a:latin typeface="+mn-lt"/>
              </a:rPr>
              <a:t>School?</a:t>
            </a:r>
          </a:p>
          <a:p>
            <a:pPr lvl="1">
              <a:buClrTx/>
              <a:buFont typeface="Arial" pitchFamily="34" charset="0"/>
              <a:buChar char="•"/>
            </a:pPr>
            <a:r>
              <a:rPr lang="en-US" sz="1800" dirty="0">
                <a:latin typeface="+mn-lt"/>
              </a:rPr>
              <a:t>Sleep?</a:t>
            </a:r>
          </a:p>
          <a:p>
            <a:pPr lvl="1">
              <a:buClrTx/>
              <a:buFont typeface="Arial" pitchFamily="34" charset="0"/>
              <a:buChar char="•"/>
            </a:pPr>
            <a:r>
              <a:rPr lang="en-US" sz="1800" dirty="0">
                <a:latin typeface="+mn-lt"/>
              </a:rPr>
              <a:t>Commuting? </a:t>
            </a:r>
          </a:p>
          <a:p>
            <a:pPr lvl="1">
              <a:buClrTx/>
              <a:buFont typeface="Arial" pitchFamily="34" charset="0"/>
              <a:buChar char="•"/>
            </a:pPr>
            <a:r>
              <a:rPr lang="en-US" sz="1800" dirty="0">
                <a:latin typeface="+mn-lt"/>
              </a:rPr>
              <a:t>Internet? </a:t>
            </a:r>
          </a:p>
          <a:p>
            <a:pPr lvl="1">
              <a:buClrTx/>
              <a:buFont typeface="Arial" pitchFamily="34" charset="0"/>
              <a:buChar char="•"/>
            </a:pPr>
            <a:r>
              <a:rPr lang="en-US" sz="1800" dirty="0">
                <a:latin typeface="+mn-lt"/>
              </a:rPr>
              <a:t>TV?</a:t>
            </a:r>
          </a:p>
          <a:p>
            <a:pPr lvl="1">
              <a:buClrTx/>
              <a:buFont typeface="Arial" pitchFamily="34" charset="0"/>
              <a:buChar char="•"/>
            </a:pPr>
            <a:r>
              <a:rPr lang="en-US" sz="1800" dirty="0" smtClean="0">
                <a:latin typeface="+mn-lt"/>
              </a:rPr>
              <a:t>…..Other</a:t>
            </a:r>
          </a:p>
          <a:p>
            <a:pPr marL="0" indent="0">
              <a:spcBef>
                <a:spcPts val="1200"/>
              </a:spcBef>
              <a:buNone/>
            </a:pPr>
            <a:r>
              <a:rPr lang="en-US" sz="2000" dirty="0" smtClean="0">
                <a:latin typeface="+mn-lt"/>
              </a:rPr>
              <a:t>Think about all the things you do in a day or in a week.  Are you doing too many things?  Are all those things necessary?  Can you let go of some things to free some time in your busy schedule?</a:t>
            </a:r>
            <a:endParaRPr lang="en-US" sz="20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Underestimating Time</a:t>
            </a:r>
            <a:endParaRPr lang="en-US" dirty="0">
              <a:latin typeface="+mn-lt"/>
            </a:endParaRPr>
          </a:p>
        </p:txBody>
      </p:sp>
      <p:sp>
        <p:nvSpPr>
          <p:cNvPr id="3" name="Content Placeholder 2"/>
          <p:cNvSpPr>
            <a:spLocks noGrp="1"/>
          </p:cNvSpPr>
          <p:nvPr>
            <p:ph idx="1"/>
          </p:nvPr>
        </p:nvSpPr>
        <p:spPr>
          <a:xfrm>
            <a:off x="609600" y="1828800"/>
            <a:ext cx="8229600" cy="4648200"/>
          </a:xfrm>
        </p:spPr>
        <p:txBody>
          <a:bodyPr>
            <a:noAutofit/>
          </a:bodyPr>
          <a:lstStyle/>
          <a:p>
            <a:pPr marL="0" indent="0">
              <a:spcBef>
                <a:spcPts val="0"/>
              </a:spcBef>
              <a:buNone/>
            </a:pPr>
            <a:r>
              <a:rPr lang="en-US" sz="2000" dirty="0" smtClean="0">
                <a:latin typeface="+mn-lt"/>
              </a:rPr>
              <a:t>We often underestimate how long it’s going to take us to complete a task, which makes us run out of time.  When you are short on time:</a:t>
            </a:r>
          </a:p>
          <a:p>
            <a:pPr marL="0" indent="0">
              <a:spcBef>
                <a:spcPts val="0"/>
              </a:spcBef>
              <a:buNone/>
            </a:pPr>
            <a:endParaRPr lang="en-US" sz="2000" dirty="0">
              <a:latin typeface="+mn-lt"/>
            </a:endParaRPr>
          </a:p>
          <a:p>
            <a:pPr>
              <a:spcBef>
                <a:spcPts val="0"/>
              </a:spcBef>
              <a:buClrTx/>
              <a:buFont typeface="Wingdings" pitchFamily="2" charset="2"/>
              <a:buChar char="ü"/>
            </a:pPr>
            <a:r>
              <a:rPr lang="en-US" sz="2000" dirty="0" smtClean="0">
                <a:latin typeface="+mn-lt"/>
              </a:rPr>
              <a:t>You increase your stress level.</a:t>
            </a:r>
          </a:p>
          <a:p>
            <a:pPr>
              <a:spcBef>
                <a:spcPts val="0"/>
              </a:spcBef>
              <a:buClrTx/>
              <a:buFont typeface="Wingdings" pitchFamily="2" charset="2"/>
              <a:buChar char="ü"/>
            </a:pPr>
            <a:r>
              <a:rPr lang="en-US" sz="2000" dirty="0" smtClean="0">
                <a:latin typeface="+mn-lt"/>
              </a:rPr>
              <a:t>You may not be able to do enough research for your assignment.</a:t>
            </a:r>
          </a:p>
          <a:p>
            <a:pPr>
              <a:spcBef>
                <a:spcPts val="0"/>
              </a:spcBef>
              <a:buClrTx/>
              <a:buFont typeface="Wingdings" pitchFamily="2" charset="2"/>
              <a:buChar char="ü"/>
            </a:pPr>
            <a:r>
              <a:rPr lang="en-US" sz="2000" dirty="0" smtClean="0">
                <a:latin typeface="+mn-lt"/>
              </a:rPr>
              <a:t>You may not be able to go over your assignment.  If you are doing a paper,  you may not be able to check that the arguments are clear, the logic flows well, and the grammar and spelling are correct.</a:t>
            </a:r>
            <a:endParaRPr lang="en-US" sz="2000" dirty="0">
              <a:latin typeface="+mn-lt"/>
            </a:endParaRPr>
          </a:p>
          <a:p>
            <a:pPr marL="0" indent="0">
              <a:spcBef>
                <a:spcPts val="0"/>
              </a:spcBef>
              <a:buNone/>
            </a:pPr>
            <a:endParaRPr lang="en-US" sz="2000" dirty="0" smtClean="0">
              <a:latin typeface="+mn-lt"/>
            </a:endParaRPr>
          </a:p>
          <a:p>
            <a:pPr marL="0" indent="0">
              <a:spcBef>
                <a:spcPts val="0"/>
              </a:spcBef>
              <a:buClrTx/>
              <a:buNone/>
            </a:pPr>
            <a:r>
              <a:rPr lang="en-US" sz="2000" dirty="0" smtClean="0">
                <a:latin typeface="+mn-lt"/>
              </a:rPr>
              <a:t>The amount of time you spend on an assignment is directly related to the quality of the assignment.  If you spend little time, chances are that you will miss things and you will receive a lower grade.</a:t>
            </a:r>
          </a:p>
          <a:p>
            <a:pPr marL="0" indent="0">
              <a:spcBef>
                <a:spcPts val="0"/>
              </a:spcBef>
              <a:buClrTx/>
              <a:buNone/>
            </a:pPr>
            <a:endParaRPr lang="en-US" sz="2000" dirty="0">
              <a:latin typeface="+mn-lt"/>
            </a:endParaRPr>
          </a:p>
        </p:txBody>
      </p:sp>
    </p:spTree>
    <p:extLst>
      <p:ext uri="{BB962C8B-B14F-4D97-AF65-F5344CB8AC3E}">
        <p14:creationId xmlns:p14="http://schemas.microsoft.com/office/powerpoint/2010/main" val="3645638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 Unexpected and You</a:t>
            </a:r>
            <a:endParaRPr lang="en-US" dirty="0">
              <a:latin typeface="+mn-lt"/>
            </a:endParaRPr>
          </a:p>
        </p:txBody>
      </p:sp>
      <p:sp>
        <p:nvSpPr>
          <p:cNvPr id="3" name="Content Placeholder 2"/>
          <p:cNvSpPr>
            <a:spLocks noGrp="1"/>
          </p:cNvSpPr>
          <p:nvPr>
            <p:ph idx="1"/>
          </p:nvPr>
        </p:nvSpPr>
        <p:spPr>
          <a:xfrm>
            <a:off x="609600" y="1828800"/>
            <a:ext cx="8229600" cy="4648200"/>
          </a:xfrm>
        </p:spPr>
        <p:txBody>
          <a:bodyPr>
            <a:noAutofit/>
          </a:bodyPr>
          <a:lstStyle/>
          <a:p>
            <a:pPr marL="0" indent="0">
              <a:spcBef>
                <a:spcPts val="0"/>
              </a:spcBef>
              <a:buNone/>
            </a:pPr>
            <a:r>
              <a:rPr lang="en-US" sz="2000" dirty="0" smtClean="0">
                <a:latin typeface="+mn-lt"/>
              </a:rPr>
              <a:t>Coming up short on time is bad enough, but things can get even worse.  What if the unexpected happens?</a:t>
            </a:r>
          </a:p>
          <a:p>
            <a:pPr marL="0" indent="0">
              <a:spcBef>
                <a:spcPts val="0"/>
              </a:spcBef>
              <a:buNone/>
            </a:pPr>
            <a:endParaRPr lang="en-US" sz="2000" dirty="0" smtClean="0">
              <a:latin typeface="+mn-lt"/>
            </a:endParaRPr>
          </a:p>
          <a:p>
            <a:pPr>
              <a:spcBef>
                <a:spcPts val="0"/>
              </a:spcBef>
              <a:buClrTx/>
              <a:buFont typeface="Wingdings" pitchFamily="2" charset="2"/>
              <a:buChar char="ü"/>
            </a:pPr>
            <a:r>
              <a:rPr lang="en-US" sz="2000" dirty="0" smtClean="0">
                <a:latin typeface="+mn-lt"/>
              </a:rPr>
              <a:t>Your computer stops working.</a:t>
            </a:r>
          </a:p>
          <a:p>
            <a:pPr>
              <a:spcBef>
                <a:spcPts val="0"/>
              </a:spcBef>
              <a:buClrTx/>
              <a:buFont typeface="Wingdings" pitchFamily="2" charset="2"/>
              <a:buChar char="ü"/>
            </a:pPr>
            <a:r>
              <a:rPr lang="en-US" sz="2000" dirty="0" smtClean="0">
                <a:latin typeface="+mn-lt"/>
              </a:rPr>
              <a:t>Your car breaks down and you need to deal with that instead of spending time finishing an assignment because you need the car for work and school.</a:t>
            </a:r>
          </a:p>
          <a:p>
            <a:pPr>
              <a:spcBef>
                <a:spcPts val="0"/>
              </a:spcBef>
              <a:buClrTx/>
              <a:buFont typeface="Wingdings" pitchFamily="2" charset="2"/>
              <a:buChar char="ü"/>
            </a:pPr>
            <a:r>
              <a:rPr lang="en-US" sz="2000" dirty="0" smtClean="0">
                <a:latin typeface="+mn-lt"/>
              </a:rPr>
              <a:t>Your printer runs out of ink right before class, and you don’t have enough time to find a printer at the college.</a:t>
            </a:r>
          </a:p>
          <a:p>
            <a:pPr>
              <a:spcBef>
                <a:spcPts val="0"/>
              </a:spcBef>
              <a:buClrTx/>
              <a:buFont typeface="Wingdings" pitchFamily="2" charset="2"/>
              <a:buChar char="ü"/>
            </a:pPr>
            <a:r>
              <a:rPr lang="en-US" sz="2000" dirty="0" smtClean="0">
                <a:latin typeface="+mn-lt"/>
              </a:rPr>
              <a:t>A friend or a family member calls you with a problem that needs your immediate attention.</a:t>
            </a:r>
          </a:p>
          <a:p>
            <a:pPr>
              <a:spcBef>
                <a:spcPts val="0"/>
              </a:spcBef>
              <a:buClrTx/>
              <a:buFont typeface="Wingdings" pitchFamily="2" charset="2"/>
              <a:buChar char="ü"/>
            </a:pPr>
            <a:endParaRPr lang="en-US" sz="2000" dirty="0">
              <a:latin typeface="+mn-lt"/>
            </a:endParaRPr>
          </a:p>
          <a:p>
            <a:pPr marL="0" indent="0">
              <a:spcBef>
                <a:spcPts val="0"/>
              </a:spcBef>
              <a:buClrTx/>
              <a:buNone/>
            </a:pPr>
            <a:r>
              <a:rPr lang="en-US" sz="2000" dirty="0" smtClean="0">
                <a:latin typeface="+mn-lt"/>
              </a:rPr>
              <a:t>Plan for the unexpected by leaving yourself extra time to get things done.  You will still have to deal with the emergency, but you will not be as stressed and the quality of your work will not suffer as much.</a:t>
            </a:r>
            <a:endParaRPr lang="en-US" sz="2000" dirty="0">
              <a:latin typeface="+mn-lt"/>
            </a:endParaRPr>
          </a:p>
        </p:txBody>
      </p:sp>
    </p:spTree>
    <p:extLst>
      <p:ext uri="{BB962C8B-B14F-4D97-AF65-F5344CB8AC3E}">
        <p14:creationId xmlns:p14="http://schemas.microsoft.com/office/powerpoint/2010/main" val="217548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pPr algn="ctr"/>
            <a:r>
              <a:rPr lang="en-US" sz="2800" dirty="0" smtClean="0">
                <a:latin typeface="+mn-lt"/>
              </a:rPr>
              <a:t>Why It’s So Difficult to Manage Our Time Effectively</a:t>
            </a:r>
            <a:endParaRPr lang="en-US" sz="2800" dirty="0">
              <a:latin typeface="+mn-lt"/>
            </a:endParaRPr>
          </a:p>
        </p:txBody>
      </p:sp>
      <p:sp>
        <p:nvSpPr>
          <p:cNvPr id="3" name="Content Placeholder 2"/>
          <p:cNvSpPr>
            <a:spLocks noGrp="1"/>
          </p:cNvSpPr>
          <p:nvPr>
            <p:ph idx="1"/>
          </p:nvPr>
        </p:nvSpPr>
        <p:spPr>
          <a:xfrm>
            <a:off x="381000" y="1447800"/>
            <a:ext cx="8458200" cy="5029200"/>
          </a:xfrm>
        </p:spPr>
        <p:txBody>
          <a:bodyPr>
            <a:noAutofit/>
          </a:bodyPr>
          <a:lstStyle/>
          <a:p>
            <a:pPr marL="0" indent="0">
              <a:spcBef>
                <a:spcPts val="0"/>
              </a:spcBef>
              <a:spcAft>
                <a:spcPts val="1200"/>
              </a:spcAft>
              <a:buNone/>
            </a:pPr>
            <a:r>
              <a:rPr lang="en-US" sz="2000" dirty="0" smtClean="0">
                <a:latin typeface="+mn-lt"/>
              </a:rPr>
              <a:t>We all seem to be struggling with time.  There does not seem to be enough of it.  Why is this?</a:t>
            </a:r>
          </a:p>
          <a:p>
            <a:pPr>
              <a:spcBef>
                <a:spcPts val="0"/>
              </a:spcBef>
              <a:buClrTx/>
              <a:buFont typeface="Wingdings" pitchFamily="2" charset="2"/>
              <a:buChar char="ü"/>
            </a:pPr>
            <a:r>
              <a:rPr lang="en-US" sz="1600" b="1" dirty="0" smtClean="0"/>
              <a:t>The superman/superwoman syndrome:  </a:t>
            </a:r>
            <a:r>
              <a:rPr lang="en-US" sz="1600" dirty="0" smtClean="0"/>
              <a:t>Our dominant cultural values  lead us to believe that we can do it all.  This puts a lot of pressure on us to do many things in a limited amount of time and somehow do them well.</a:t>
            </a:r>
          </a:p>
          <a:p>
            <a:pPr>
              <a:spcBef>
                <a:spcPts val="0"/>
              </a:spcBef>
              <a:buClrTx/>
              <a:buFont typeface="Wingdings" pitchFamily="2" charset="2"/>
              <a:buChar char="ü"/>
            </a:pPr>
            <a:r>
              <a:rPr lang="en-US" sz="1600" b="1" dirty="0" smtClean="0"/>
              <a:t>Consumer culture pressures:  </a:t>
            </a:r>
            <a:r>
              <a:rPr lang="en-US" sz="1600" dirty="0" smtClean="0"/>
              <a:t>We are constantly exposed to advertising whose goal is to make us feel needs for things we don’t have or for things we are not doing.  Trying to buy those things and trying to do those things puts additional pressure on our time.  We either have to work more to afford new things, or find extra time to do the things that advertisers want us to do (typically, recreational activities that require spending money on their products and services).</a:t>
            </a:r>
          </a:p>
          <a:p>
            <a:pPr>
              <a:spcBef>
                <a:spcPts val="0"/>
              </a:spcBef>
              <a:buClrTx/>
              <a:buFont typeface="Wingdings" pitchFamily="2" charset="2"/>
              <a:buChar char="ü"/>
            </a:pPr>
            <a:r>
              <a:rPr lang="en-US" sz="1600" b="1" dirty="0" smtClean="0"/>
              <a:t>The self-made man syndrome:  </a:t>
            </a:r>
            <a:r>
              <a:rPr lang="en-US" sz="1600" dirty="0" smtClean="0"/>
              <a:t>Our dominant cultural values encourage  individualism.  This makes us try to do everything on our own instead of working in groups or seek help.  Doing everything by ourselves is harder and takes longer.</a:t>
            </a:r>
          </a:p>
          <a:p>
            <a:pPr>
              <a:spcBef>
                <a:spcPts val="0"/>
              </a:spcBef>
              <a:buClrTx/>
              <a:buFont typeface="Wingdings" pitchFamily="2" charset="2"/>
              <a:buChar char="ü"/>
            </a:pPr>
            <a:r>
              <a:rPr lang="en-US" sz="1600" b="1" dirty="0" smtClean="0"/>
              <a:t>The hard work syndrome:  </a:t>
            </a:r>
            <a:r>
              <a:rPr lang="en-US" sz="1600" dirty="0" smtClean="0"/>
              <a:t>Our dominant cultural values lead us to think that the good person is the one that works all the time.  Not working long hours or not working hard enough is seen as a weakness, like </a:t>
            </a:r>
            <a:r>
              <a:rPr lang="en-US" sz="1600" dirty="0" err="1" smtClean="0"/>
              <a:t>lazyness</a:t>
            </a:r>
            <a:r>
              <a:rPr lang="en-US" sz="1600" dirty="0" smtClean="0"/>
              <a:t>.</a:t>
            </a:r>
            <a:r>
              <a:rPr lang="en-US" sz="1600" dirty="0"/>
              <a:t> </a:t>
            </a:r>
            <a:endParaRPr lang="en-US" sz="1600" dirty="0" smtClean="0"/>
          </a:p>
          <a:p>
            <a:pPr>
              <a:spcBef>
                <a:spcPts val="0"/>
              </a:spcBef>
              <a:buClrTx/>
              <a:buFont typeface="Wingdings" pitchFamily="2" charset="2"/>
              <a:buChar char="ü"/>
            </a:pPr>
            <a:r>
              <a:rPr lang="en-US" sz="1600" b="1" dirty="0" smtClean="0"/>
              <a:t>Everything </a:t>
            </a:r>
            <a:r>
              <a:rPr lang="en-US" sz="1600" b="1" dirty="0"/>
              <a:t>costs money:  </a:t>
            </a:r>
            <a:r>
              <a:rPr lang="en-US" sz="1600" dirty="0"/>
              <a:t>We all have to work many hours to make ends meet</a:t>
            </a:r>
            <a:r>
              <a:rPr lang="en-US" sz="1600" dirty="0" smtClean="0"/>
              <a:t>.  Work often creates demands on our time that affect other parts of our lives.</a:t>
            </a:r>
          </a:p>
        </p:txBody>
      </p:sp>
    </p:spTree>
    <p:extLst>
      <p:ext uri="{BB962C8B-B14F-4D97-AF65-F5344CB8AC3E}">
        <p14:creationId xmlns:p14="http://schemas.microsoft.com/office/powerpoint/2010/main" val="167081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Introduction</a:t>
            </a:r>
            <a:endParaRPr lang="en-US" dirty="0">
              <a:latin typeface="+mn-lt"/>
            </a:endParaRPr>
          </a:p>
        </p:txBody>
      </p:sp>
      <p:sp>
        <p:nvSpPr>
          <p:cNvPr id="3" name="Content Placeholder 2"/>
          <p:cNvSpPr>
            <a:spLocks noGrp="1"/>
          </p:cNvSpPr>
          <p:nvPr>
            <p:ph idx="1"/>
          </p:nvPr>
        </p:nvSpPr>
        <p:spPr>
          <a:xfrm>
            <a:off x="3352800" y="1981200"/>
            <a:ext cx="5334000" cy="3352800"/>
          </a:xfrm>
        </p:spPr>
        <p:txBody>
          <a:bodyPr>
            <a:normAutofit/>
          </a:bodyPr>
          <a:lstStyle/>
          <a:p>
            <a:pPr indent="0">
              <a:buNone/>
            </a:pPr>
            <a:r>
              <a:rPr lang="en-US" sz="2400" dirty="0" smtClean="0">
                <a:latin typeface="+mn-lt"/>
              </a:rPr>
              <a:t>Students entering college often see that they are getting lower grades than they used to get in high school.  There are many reasons for this, but one of them is difficulty handling the increased time required to do well in  college-level classes. </a:t>
            </a:r>
            <a:endParaRPr lang="en-US" sz="2400" dirty="0">
              <a:latin typeface="+mn-lt"/>
            </a:endParaRPr>
          </a:p>
        </p:txBody>
      </p:sp>
      <p:pic>
        <p:nvPicPr>
          <p:cNvPr id="1026" name="Picture 2" descr="C:\Documents and Settings\altounji_m\Local Settings\Temporary Internet Files\Content.IE5\D77ARICX\MCj04419380000[1].wmf"/>
          <p:cNvPicPr>
            <a:picLocks noChangeAspect="1" noChangeArrowheads="1"/>
          </p:cNvPicPr>
          <p:nvPr/>
        </p:nvPicPr>
        <p:blipFill>
          <a:blip r:embed="rId2" cstate="print"/>
          <a:srcRect/>
          <a:stretch>
            <a:fillRect/>
          </a:stretch>
        </p:blipFill>
        <p:spPr bwMode="auto">
          <a:xfrm>
            <a:off x="533400" y="2133600"/>
            <a:ext cx="2819400" cy="339294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Allow Enough Time for Studying</a:t>
            </a:r>
            <a:endParaRPr lang="en-US" dirty="0">
              <a:latin typeface="+mn-lt"/>
            </a:endParaRPr>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mn-lt"/>
              </a:rPr>
              <a:t>College classes require a significant amount of time.  Attending classes is only part of the picture.  Beyond the classes, you have to spend quite a few hours, reading, researching, practicing, and studying. </a:t>
            </a:r>
          </a:p>
          <a:p>
            <a:pPr indent="0">
              <a:buClr>
                <a:schemeClr val="tx2">
                  <a:lumMod val="50000"/>
                </a:schemeClr>
              </a:buClr>
              <a:buNone/>
            </a:pPr>
            <a:endParaRPr lang="en-US" sz="2000" dirty="0">
              <a:latin typeface="+mn-lt"/>
            </a:endParaRPr>
          </a:p>
          <a:p>
            <a:pPr indent="0">
              <a:buClr>
                <a:schemeClr val="tx2">
                  <a:lumMod val="50000"/>
                </a:schemeClr>
              </a:buClr>
              <a:buNone/>
            </a:pPr>
            <a:r>
              <a:rPr lang="en-US" sz="2000" dirty="0" smtClean="0">
                <a:latin typeface="+mn-lt"/>
              </a:rPr>
              <a:t>The general rule is to allow 2 hours of study  time for each hour spent in the classroom.   This means that for the typical class that meets 3 hours a week, you should set aside 6 hours of study time.  If you take 4 classes and each one meets 3 hours per week, you need to find 24 hours per week in your schedule.</a:t>
            </a:r>
          </a:p>
          <a:p>
            <a:pPr indent="0">
              <a:buClr>
                <a:schemeClr val="tx2">
                  <a:lumMod val="50000"/>
                </a:schemeClr>
              </a:buClr>
              <a:buNone/>
            </a:pPr>
            <a:endParaRPr lang="en-US" sz="2000" dirty="0">
              <a:latin typeface="+mn-lt"/>
            </a:endParaRPr>
          </a:p>
          <a:p>
            <a:pPr indent="0">
              <a:buClr>
                <a:schemeClr val="tx2">
                  <a:lumMod val="50000"/>
                </a:schemeClr>
              </a:buClr>
              <a:buNone/>
            </a:pPr>
            <a:r>
              <a:rPr lang="en-US" sz="2000" dirty="0" smtClean="0">
                <a:latin typeface="+mn-lt"/>
              </a:rPr>
              <a:t>With this in mind it’s no wonder that college students cannot find the time to do everything they need to do.  </a:t>
            </a:r>
            <a:endParaRPr lang="en-US" sz="2000" dirty="0">
              <a:latin typeface="+mn-lt"/>
            </a:endParaRPr>
          </a:p>
        </p:txBody>
      </p:sp>
    </p:spTree>
    <p:extLst>
      <p:ext uri="{BB962C8B-B14F-4D97-AF65-F5344CB8AC3E}">
        <p14:creationId xmlns:p14="http://schemas.microsoft.com/office/powerpoint/2010/main" val="127657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mn-lt"/>
              </a:rPr>
              <a:t>How much time does that leave?</a:t>
            </a:r>
            <a:endParaRPr lang="en-US"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584617"/>
              </p:ext>
            </p:extLst>
          </p:nvPr>
        </p:nvGraphicFramePr>
        <p:xfrm>
          <a:off x="381000" y="3505200"/>
          <a:ext cx="8382000" cy="160020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800100">
                <a:tc>
                  <a:txBody>
                    <a:bodyPr/>
                    <a:lstStyle/>
                    <a:p>
                      <a:pPr marL="0" marR="0">
                        <a:lnSpc>
                          <a:spcPct val="115000"/>
                        </a:lnSpc>
                        <a:spcBef>
                          <a:spcPts val="0"/>
                        </a:spcBef>
                        <a:spcAft>
                          <a:spcPts val="1000"/>
                        </a:spcAft>
                      </a:pPr>
                      <a:r>
                        <a:rPr lang="en-US" sz="1800" dirty="0">
                          <a:latin typeface="Calibri"/>
                          <a:ea typeface="Times New Roman"/>
                          <a:cs typeface="Times New Roman"/>
                        </a:rPr>
                        <a:t>Hours Per Week</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Class Hours</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dirty="0">
                          <a:latin typeface="Calibri"/>
                          <a:ea typeface="Times New Roman"/>
                          <a:cs typeface="Times New Roman"/>
                        </a:rPr>
                        <a:t>Sleep Hours</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Study Hours</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Remainder</a:t>
                      </a:r>
                      <a:endParaRPr lang="en-US" sz="1800">
                        <a:latin typeface="Calibri"/>
                        <a:ea typeface="Calibri"/>
                        <a:cs typeface="Times New Roman"/>
                      </a:endParaRPr>
                    </a:p>
                  </a:txBody>
                  <a:tcPr marL="68580" marR="68580" marT="0" marB="0"/>
                </a:tc>
              </a:tr>
              <a:tr h="800100">
                <a:tc>
                  <a:txBody>
                    <a:bodyPr/>
                    <a:lstStyle/>
                    <a:p>
                      <a:pPr marL="0" marR="0">
                        <a:lnSpc>
                          <a:spcPct val="115000"/>
                        </a:lnSpc>
                        <a:spcBef>
                          <a:spcPts val="0"/>
                        </a:spcBef>
                        <a:spcAft>
                          <a:spcPts val="1000"/>
                        </a:spcAft>
                      </a:pPr>
                      <a:r>
                        <a:rPr lang="en-US" sz="1800">
                          <a:latin typeface="Calibri"/>
                          <a:ea typeface="Times New Roman"/>
                          <a:cs typeface="Times New Roman"/>
                        </a:rPr>
                        <a:t>168</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12 </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a:latin typeface="Calibri"/>
                          <a:ea typeface="Times New Roman"/>
                          <a:cs typeface="Times New Roman"/>
                        </a:rPr>
                        <a:t>49</a:t>
                      </a:r>
                      <a:endParaRPr lang="en-US" sz="1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dirty="0">
                          <a:latin typeface="Calibri"/>
                          <a:ea typeface="Times New Roman"/>
                          <a:cs typeface="Times New Roman"/>
                        </a:rPr>
                        <a:t>24</a:t>
                      </a:r>
                      <a:endParaRPr lang="en-US" sz="18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800" b="1" dirty="0">
                          <a:latin typeface="Calibri"/>
                          <a:ea typeface="Times New Roman"/>
                          <a:cs typeface="Times New Roman"/>
                        </a:rPr>
                        <a:t>83 Hours</a:t>
                      </a:r>
                      <a:endParaRPr lang="en-US" sz="1800" dirty="0">
                        <a:latin typeface="Calibri"/>
                        <a:ea typeface="Calibri"/>
                        <a:cs typeface="Times New Roman"/>
                      </a:endParaRPr>
                    </a:p>
                  </a:txBody>
                  <a:tcPr marL="68580" marR="68580" marT="0" marB="0"/>
                </a:tc>
              </a:tr>
            </a:tbl>
          </a:graphicData>
        </a:graphic>
      </p:graphicFrame>
      <p:sp>
        <p:nvSpPr>
          <p:cNvPr id="5" name="TextBox 4"/>
          <p:cNvSpPr txBox="1"/>
          <p:nvPr/>
        </p:nvSpPr>
        <p:spPr>
          <a:xfrm>
            <a:off x="381000" y="5410200"/>
            <a:ext cx="8382000" cy="95410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r>
              <a:rPr lang="en-US" sz="2800" cap="all" dirty="0" smtClean="0">
                <a:ln w="0"/>
                <a:solidFill>
                  <a:schemeClr val="accent1"/>
                </a:solidFill>
                <a:effectLst/>
                <a:latin typeface="Calibri" pitchFamily="34" charset="0"/>
              </a:rPr>
              <a:t>Which activities are not receiving your full attention? </a:t>
            </a:r>
            <a:endParaRPr lang="en-US" sz="2800" cap="all" dirty="0">
              <a:ln w="0"/>
              <a:solidFill>
                <a:schemeClr val="accent1"/>
              </a:solidFill>
              <a:effectLst/>
              <a:latin typeface="Calibri" pitchFamily="34" charset="0"/>
            </a:endParaRPr>
          </a:p>
        </p:txBody>
      </p:sp>
      <p:sp>
        <p:nvSpPr>
          <p:cNvPr id="6" name="TextBox 5"/>
          <p:cNvSpPr txBox="1"/>
          <p:nvPr/>
        </p:nvSpPr>
        <p:spPr>
          <a:xfrm>
            <a:off x="457200" y="1905000"/>
            <a:ext cx="8382000" cy="1371600"/>
          </a:xfrm>
          <a:prstGeom prst="rect">
            <a:avLst/>
          </a:prstGeom>
          <a:noFill/>
        </p:spPr>
        <p:txBody>
          <a:bodyPr wrap="square" rtlCol="0">
            <a:no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r>
              <a:rPr lang="en-US" sz="2000" dirty="0" smtClean="0">
                <a:ln w="0"/>
                <a:effectLst/>
                <a:latin typeface="Calibri" pitchFamily="34" charset="0"/>
              </a:rPr>
              <a:t>You only have some many hours in a week.  After sleeping, going to class, and studying, you may still have to go to work, spend time with family and friends, and handle other responsibilities.</a:t>
            </a:r>
            <a:endParaRPr lang="en-US" sz="2000" dirty="0">
              <a:ln w="0"/>
              <a:effectLst/>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0" y="5186157"/>
            <a:ext cx="7543800" cy="1443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2875863"/>
            <a:ext cx="7543800" cy="838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3928764"/>
            <a:ext cx="7543800" cy="1100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latin typeface="+mn-lt"/>
              </a:rPr>
              <a:t>School and Time</a:t>
            </a:r>
            <a:endParaRPr lang="en-US" dirty="0">
              <a:latin typeface="+mn-lt"/>
            </a:endParaRPr>
          </a:p>
        </p:txBody>
      </p:sp>
      <p:sp>
        <p:nvSpPr>
          <p:cNvPr id="3" name="Content Placeholder 2"/>
          <p:cNvSpPr>
            <a:spLocks noGrp="1"/>
          </p:cNvSpPr>
          <p:nvPr>
            <p:ph idx="1"/>
          </p:nvPr>
        </p:nvSpPr>
        <p:spPr>
          <a:xfrm>
            <a:off x="457200" y="1935480"/>
            <a:ext cx="8229600" cy="807720"/>
          </a:xfrm>
        </p:spPr>
        <p:txBody>
          <a:bodyPr>
            <a:normAutofit fontScale="92500" lnSpcReduction="10000"/>
          </a:bodyPr>
          <a:lstStyle/>
          <a:p>
            <a:pPr indent="0">
              <a:buNone/>
            </a:pPr>
            <a:r>
              <a:rPr lang="en-US" dirty="0" smtClean="0">
                <a:latin typeface="+mn-lt"/>
              </a:rPr>
              <a:t>Are there enough hours in a day for you?  The hours add up quickly:</a:t>
            </a:r>
            <a:endParaRPr lang="en-US" dirty="0">
              <a:latin typeface="+mn-lt"/>
            </a:endParaRPr>
          </a:p>
        </p:txBody>
      </p:sp>
      <p:sp>
        <p:nvSpPr>
          <p:cNvPr id="4" name="TextBox 3"/>
          <p:cNvSpPr txBox="1"/>
          <p:nvPr/>
        </p:nvSpPr>
        <p:spPr>
          <a:xfrm>
            <a:off x="914399" y="2971799"/>
            <a:ext cx="4177146" cy="646331"/>
          </a:xfrm>
          <a:prstGeom prst="rect">
            <a:avLst/>
          </a:prstGeom>
          <a:noFill/>
        </p:spPr>
        <p:txBody>
          <a:bodyPr wrap="square" rtlCol="0">
            <a:spAutoFit/>
          </a:bodyPr>
          <a:lstStyle/>
          <a:p>
            <a:r>
              <a:rPr lang="en-US" dirty="0" smtClean="0">
                <a:solidFill>
                  <a:schemeClr val="bg1"/>
                </a:solidFill>
                <a:latin typeface="Calibri" pitchFamily="34" charset="0"/>
              </a:rPr>
              <a:t>Each unit of a course is typically equal to one hour in class.</a:t>
            </a:r>
            <a:endParaRPr lang="en-US" dirty="0">
              <a:solidFill>
                <a:schemeClr val="bg1"/>
              </a:solidFill>
              <a:latin typeface="Calibri" pitchFamily="34" charset="0"/>
            </a:endParaRPr>
          </a:p>
        </p:txBody>
      </p:sp>
      <p:sp>
        <p:nvSpPr>
          <p:cNvPr id="5" name="TextBox 4"/>
          <p:cNvSpPr txBox="1"/>
          <p:nvPr/>
        </p:nvSpPr>
        <p:spPr>
          <a:xfrm>
            <a:off x="914400" y="4015509"/>
            <a:ext cx="4177145" cy="923330"/>
          </a:xfrm>
          <a:prstGeom prst="rect">
            <a:avLst/>
          </a:prstGeom>
          <a:noFill/>
        </p:spPr>
        <p:txBody>
          <a:bodyPr wrap="square" rtlCol="0">
            <a:spAutoFit/>
          </a:bodyPr>
          <a:lstStyle/>
          <a:p>
            <a:r>
              <a:rPr lang="en-US" dirty="0" smtClean="0">
                <a:solidFill>
                  <a:schemeClr val="bg1"/>
                </a:solidFill>
                <a:latin typeface="Calibri" pitchFamily="34" charset="0"/>
              </a:rPr>
              <a:t>An average student can get by with average scores by studying 2 hours per hour of class.</a:t>
            </a:r>
            <a:endParaRPr lang="en-US" dirty="0">
              <a:solidFill>
                <a:schemeClr val="bg1"/>
              </a:solidFill>
              <a:latin typeface="Calibri" pitchFamily="34" charset="0"/>
            </a:endParaRPr>
          </a:p>
        </p:txBody>
      </p:sp>
      <p:sp>
        <p:nvSpPr>
          <p:cNvPr id="6" name="TextBox 5"/>
          <p:cNvSpPr txBox="1"/>
          <p:nvPr/>
        </p:nvSpPr>
        <p:spPr>
          <a:xfrm>
            <a:off x="914400" y="5352289"/>
            <a:ext cx="4191000" cy="1200329"/>
          </a:xfrm>
          <a:prstGeom prst="rect">
            <a:avLst/>
          </a:prstGeom>
          <a:noFill/>
        </p:spPr>
        <p:txBody>
          <a:bodyPr wrap="square" rtlCol="0">
            <a:spAutoFit/>
          </a:bodyPr>
          <a:lstStyle/>
          <a:p>
            <a:r>
              <a:rPr lang="en-US" dirty="0" smtClean="0">
                <a:solidFill>
                  <a:schemeClr val="bg1"/>
                </a:solidFill>
                <a:latin typeface="Calibri" pitchFamily="34" charset="0"/>
              </a:rPr>
              <a:t>Sleep is an important part of life.  If you don’t sleep enough, it will take you longer to do things, like learning, because you will not be as alert.</a:t>
            </a:r>
            <a:endParaRPr lang="en-US" dirty="0">
              <a:solidFill>
                <a:schemeClr val="bg1"/>
              </a:solidFill>
              <a:latin typeface="Calibri" pitchFamily="34" charset="0"/>
            </a:endParaRPr>
          </a:p>
        </p:txBody>
      </p:sp>
      <p:sp>
        <p:nvSpPr>
          <p:cNvPr id="7" name="TextBox 6"/>
          <p:cNvSpPr txBox="1"/>
          <p:nvPr/>
        </p:nvSpPr>
        <p:spPr>
          <a:xfrm>
            <a:off x="5105400" y="3110297"/>
            <a:ext cx="2971800" cy="369332"/>
          </a:xfrm>
          <a:prstGeom prst="rect">
            <a:avLst/>
          </a:prstGeom>
          <a:noFill/>
        </p:spPr>
        <p:txBody>
          <a:bodyPr wrap="square" rtlCol="0">
            <a:spAutoFit/>
          </a:bodyPr>
          <a:lstStyle/>
          <a:p>
            <a:r>
              <a:rPr lang="en-US" dirty="0" smtClean="0">
                <a:solidFill>
                  <a:schemeClr val="bg1"/>
                </a:solidFill>
                <a:latin typeface="Calibri" pitchFamily="34" charset="0"/>
              </a:rPr>
              <a:t>12 Units (full time) = 12 Hours</a:t>
            </a:r>
            <a:endParaRPr lang="en-US" dirty="0">
              <a:solidFill>
                <a:schemeClr val="bg1"/>
              </a:solidFill>
              <a:latin typeface="Calibri" pitchFamily="34" charset="0"/>
            </a:endParaRPr>
          </a:p>
        </p:txBody>
      </p:sp>
      <p:sp>
        <p:nvSpPr>
          <p:cNvPr id="8" name="TextBox 7"/>
          <p:cNvSpPr txBox="1"/>
          <p:nvPr/>
        </p:nvSpPr>
        <p:spPr>
          <a:xfrm>
            <a:off x="5091545" y="4294316"/>
            <a:ext cx="2971800" cy="369332"/>
          </a:xfrm>
          <a:prstGeom prst="rect">
            <a:avLst/>
          </a:prstGeom>
          <a:noFill/>
        </p:spPr>
        <p:txBody>
          <a:bodyPr wrap="square" rtlCol="0">
            <a:spAutoFit/>
          </a:bodyPr>
          <a:lstStyle/>
          <a:p>
            <a:r>
              <a:rPr lang="en-US" dirty="0" smtClean="0">
                <a:solidFill>
                  <a:schemeClr val="bg1"/>
                </a:solidFill>
                <a:latin typeface="Calibri" pitchFamily="34" charset="0"/>
              </a:rPr>
              <a:t>12 units X 2 Hours = 24 Hours</a:t>
            </a:r>
            <a:endParaRPr lang="en-US" dirty="0">
              <a:solidFill>
                <a:schemeClr val="bg1"/>
              </a:solidFill>
              <a:latin typeface="Calibri" pitchFamily="34" charset="0"/>
            </a:endParaRPr>
          </a:p>
        </p:txBody>
      </p:sp>
      <p:sp>
        <p:nvSpPr>
          <p:cNvPr id="10" name="TextBox 9"/>
          <p:cNvSpPr txBox="1"/>
          <p:nvPr/>
        </p:nvSpPr>
        <p:spPr>
          <a:xfrm>
            <a:off x="5181600" y="5615218"/>
            <a:ext cx="2895600" cy="369332"/>
          </a:xfrm>
          <a:prstGeom prst="rect">
            <a:avLst/>
          </a:prstGeom>
          <a:noFill/>
        </p:spPr>
        <p:txBody>
          <a:bodyPr wrap="square" rtlCol="0">
            <a:spAutoFit/>
          </a:bodyPr>
          <a:lstStyle/>
          <a:p>
            <a:r>
              <a:rPr lang="en-US" dirty="0" smtClean="0">
                <a:solidFill>
                  <a:schemeClr val="bg1"/>
                </a:solidFill>
                <a:latin typeface="Calibri" pitchFamily="34" charset="0"/>
              </a:rPr>
              <a:t>7 hours = 49 Hours per week</a:t>
            </a:r>
            <a:endParaRPr lang="en-US"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000" dirty="0" smtClean="0">
                <a:latin typeface="+mn-lt"/>
              </a:rPr>
              <a:t>Use Efficient Time Management Methods</a:t>
            </a:r>
            <a:endParaRPr lang="en-US" sz="4000" dirty="0">
              <a:latin typeface="+mn-lt"/>
            </a:endParaRPr>
          </a:p>
        </p:txBody>
      </p:sp>
      <p:sp>
        <p:nvSpPr>
          <p:cNvPr id="3" name="Content Placeholder 2"/>
          <p:cNvSpPr>
            <a:spLocks noGrp="1"/>
          </p:cNvSpPr>
          <p:nvPr>
            <p:ph idx="1"/>
          </p:nvPr>
        </p:nvSpPr>
        <p:spPr>
          <a:xfrm>
            <a:off x="609600" y="1371600"/>
            <a:ext cx="8077200" cy="4953000"/>
          </a:xfrm>
        </p:spPr>
        <p:txBody>
          <a:bodyPr>
            <a:normAutofit/>
          </a:bodyPr>
          <a:lstStyle/>
          <a:p>
            <a:pPr marL="182880" indent="0">
              <a:spcBef>
                <a:spcPts val="0"/>
              </a:spcBef>
              <a:spcAft>
                <a:spcPts val="1200"/>
              </a:spcAft>
              <a:buClr>
                <a:schemeClr val="tx2">
                  <a:lumMod val="50000"/>
                </a:schemeClr>
              </a:buClr>
              <a:buNone/>
            </a:pPr>
            <a:r>
              <a:rPr lang="en-US" sz="2800" dirty="0" smtClean="0"/>
              <a:t>Here are some ideas for handling your time in college:</a:t>
            </a:r>
          </a:p>
          <a:p>
            <a:pPr marL="182880" indent="-182880">
              <a:spcAft>
                <a:spcPts val="600"/>
              </a:spcAft>
              <a:buClr>
                <a:schemeClr val="tx2">
                  <a:lumMod val="50000"/>
                </a:schemeClr>
              </a:buClr>
              <a:buFont typeface="Wingdings" pitchFamily="2" charset="2"/>
              <a:buChar char="ü"/>
            </a:pPr>
            <a:r>
              <a:rPr lang="en-US" sz="2400" dirty="0"/>
              <a:t>Use efficient time management tools, like a </a:t>
            </a:r>
            <a:r>
              <a:rPr lang="en-US" sz="2400" dirty="0" smtClean="0"/>
              <a:t>planner.</a:t>
            </a:r>
          </a:p>
          <a:p>
            <a:pPr marL="182880" indent="-182880">
              <a:spcAft>
                <a:spcPts val="600"/>
              </a:spcAft>
              <a:buClr>
                <a:schemeClr val="tx2">
                  <a:lumMod val="50000"/>
                </a:schemeClr>
              </a:buClr>
              <a:buFont typeface="Wingdings" pitchFamily="2" charset="2"/>
              <a:buChar char="ü"/>
            </a:pPr>
            <a:r>
              <a:rPr lang="en-US" sz="2400" dirty="0"/>
              <a:t>Plan ahead: be proactive instead of reactive.</a:t>
            </a:r>
          </a:p>
          <a:p>
            <a:pPr marL="182880" indent="-182880">
              <a:spcAft>
                <a:spcPts val="600"/>
              </a:spcAft>
              <a:buClr>
                <a:schemeClr val="tx2">
                  <a:lumMod val="50000"/>
                </a:schemeClr>
              </a:buClr>
              <a:buFont typeface="Wingdings" pitchFamily="2" charset="2"/>
              <a:buChar char="ü"/>
            </a:pPr>
            <a:r>
              <a:rPr lang="en-US" sz="2400" dirty="0" smtClean="0"/>
              <a:t>Once you know your class schedule, plan your week with designated blocks of study time.</a:t>
            </a:r>
          </a:p>
          <a:p>
            <a:pPr marL="182880" indent="-182880">
              <a:spcAft>
                <a:spcPts val="600"/>
              </a:spcAft>
              <a:buClr>
                <a:schemeClr val="tx2">
                  <a:lumMod val="50000"/>
                </a:schemeClr>
              </a:buClr>
              <a:buFont typeface="Wingdings" pitchFamily="2" charset="2"/>
              <a:buChar char="ü"/>
            </a:pPr>
            <a:r>
              <a:rPr lang="en-US" sz="2400" dirty="0" smtClean="0"/>
              <a:t>Set aside a dedicated space and time to study.</a:t>
            </a:r>
            <a:endParaRPr lang="en-US" sz="2400" dirty="0"/>
          </a:p>
          <a:p>
            <a:pPr marL="182880" indent="-182880">
              <a:spcAft>
                <a:spcPts val="600"/>
              </a:spcAft>
              <a:buClr>
                <a:schemeClr val="tx2">
                  <a:lumMod val="50000"/>
                </a:schemeClr>
              </a:buClr>
              <a:buFont typeface="Wingdings" pitchFamily="2" charset="2"/>
              <a:buChar char="ü"/>
            </a:pPr>
            <a:r>
              <a:rPr lang="en-US" sz="2400" dirty="0"/>
              <a:t>Keep track of </a:t>
            </a:r>
            <a:r>
              <a:rPr lang="en-US" sz="2400" dirty="0" smtClean="0"/>
              <a:t>deadlines in a calendar.</a:t>
            </a:r>
          </a:p>
          <a:p>
            <a:pPr marL="182880" indent="-182880">
              <a:spcAft>
                <a:spcPts val="600"/>
              </a:spcAft>
              <a:buClr>
                <a:schemeClr val="tx2">
                  <a:lumMod val="50000"/>
                </a:schemeClr>
              </a:buClr>
              <a:buFont typeface="Wingdings" pitchFamily="2" charset="2"/>
              <a:buChar char="ü"/>
            </a:pPr>
            <a:r>
              <a:rPr lang="en-US" sz="2400" dirty="0" smtClean="0"/>
              <a:t>Have weekly reviews built in your schedule.</a:t>
            </a:r>
            <a:endParaRPr lang="en-US" sz="2400" dirty="0"/>
          </a:p>
        </p:txBody>
      </p:sp>
    </p:spTree>
    <p:extLst>
      <p:ext uri="{BB962C8B-B14F-4D97-AF65-F5344CB8AC3E}">
        <p14:creationId xmlns:p14="http://schemas.microsoft.com/office/powerpoint/2010/main" val="2970896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000" dirty="0" smtClean="0">
                <a:latin typeface="+mn-lt"/>
              </a:rPr>
              <a:t>More on Time Management Methods</a:t>
            </a:r>
            <a:endParaRPr lang="en-US" sz="4000" dirty="0">
              <a:latin typeface="+mn-lt"/>
            </a:endParaRPr>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marL="182880" indent="0">
              <a:buClr>
                <a:schemeClr val="tx2">
                  <a:lumMod val="50000"/>
                </a:schemeClr>
              </a:buClr>
              <a:buNone/>
            </a:pPr>
            <a:r>
              <a:rPr lang="en-US" sz="2800" dirty="0" smtClean="0"/>
              <a:t>A few more ideas for you:</a:t>
            </a:r>
          </a:p>
          <a:p>
            <a:pPr>
              <a:spcAft>
                <a:spcPts val="600"/>
              </a:spcAft>
              <a:buClr>
                <a:schemeClr val="tx2">
                  <a:lumMod val="50000"/>
                </a:schemeClr>
              </a:buClr>
              <a:buFont typeface="Wingdings" pitchFamily="2" charset="2"/>
              <a:buChar char="ü"/>
            </a:pPr>
            <a:r>
              <a:rPr lang="en-US" sz="2200" dirty="0" smtClean="0"/>
              <a:t>Do </a:t>
            </a:r>
            <a:r>
              <a:rPr lang="en-US" sz="2200" dirty="0"/>
              <a:t>things according to </a:t>
            </a:r>
            <a:r>
              <a:rPr lang="en-US" sz="2200" dirty="0" smtClean="0"/>
              <a:t>priority.</a:t>
            </a:r>
          </a:p>
          <a:p>
            <a:pPr>
              <a:spcAft>
                <a:spcPts val="600"/>
              </a:spcAft>
              <a:buClr>
                <a:schemeClr val="tx2">
                  <a:lumMod val="50000"/>
                </a:schemeClr>
              </a:buClr>
              <a:buFont typeface="Wingdings" pitchFamily="2" charset="2"/>
              <a:buChar char="ü"/>
            </a:pPr>
            <a:r>
              <a:rPr lang="en-US" sz="2200" dirty="0" smtClean="0"/>
              <a:t>Don’t wait to get started.  Starting the assignment helps you get a better idea of how long it’s going to take.</a:t>
            </a:r>
            <a:endParaRPr lang="en-US" sz="2200" dirty="0"/>
          </a:p>
          <a:p>
            <a:pPr>
              <a:spcAft>
                <a:spcPts val="600"/>
              </a:spcAft>
              <a:buClr>
                <a:schemeClr val="tx2">
                  <a:lumMod val="50000"/>
                </a:schemeClr>
              </a:buClr>
              <a:buFont typeface="Wingdings" pitchFamily="2" charset="2"/>
              <a:buChar char="ü"/>
            </a:pPr>
            <a:r>
              <a:rPr lang="en-US" sz="2200" dirty="0" smtClean="0"/>
              <a:t>Learn </a:t>
            </a:r>
            <a:r>
              <a:rPr lang="en-US" sz="2200" dirty="0"/>
              <a:t>to say “no” to </a:t>
            </a:r>
            <a:r>
              <a:rPr lang="en-US" sz="2200" dirty="0" smtClean="0"/>
              <a:t>distractions.  Postpone unnecessary tasks until your work is done.</a:t>
            </a:r>
            <a:endParaRPr lang="en-US" sz="2200" dirty="0"/>
          </a:p>
          <a:p>
            <a:pPr>
              <a:spcAft>
                <a:spcPts val="600"/>
              </a:spcAft>
              <a:buClr>
                <a:schemeClr val="tx2">
                  <a:lumMod val="50000"/>
                </a:schemeClr>
              </a:buClr>
              <a:buFont typeface="Wingdings" pitchFamily="2" charset="2"/>
              <a:buChar char="ü"/>
            </a:pPr>
            <a:r>
              <a:rPr lang="en-US" sz="2200" dirty="0"/>
              <a:t>Actively reinforce good time management by rewarding yourself when you meet </a:t>
            </a:r>
            <a:r>
              <a:rPr lang="en-US" sz="2200" dirty="0" smtClean="0"/>
              <a:t>goals.</a:t>
            </a:r>
          </a:p>
          <a:p>
            <a:pPr>
              <a:spcAft>
                <a:spcPts val="600"/>
              </a:spcAft>
              <a:buClr>
                <a:schemeClr val="tx2">
                  <a:lumMod val="50000"/>
                </a:schemeClr>
              </a:buClr>
              <a:buFont typeface="Wingdings" pitchFamily="2" charset="2"/>
              <a:buChar char="ü"/>
            </a:pPr>
            <a:r>
              <a:rPr lang="en-US" sz="2200" dirty="0" smtClean="0"/>
              <a:t>Identify resources that can help you save time.  Tutors, librarians, professors, the internet, and even the appendices at the back of your textbooks have resources that will save you time and frustration.  Working smart beats working hard and gets better results.</a:t>
            </a:r>
          </a:p>
          <a:p>
            <a:pPr>
              <a:spcAft>
                <a:spcPts val="600"/>
              </a:spcAft>
              <a:buClr>
                <a:schemeClr val="tx2">
                  <a:lumMod val="50000"/>
                </a:schemeClr>
              </a:buClr>
              <a:buFont typeface="Wingdings" pitchFamily="2" charset="2"/>
              <a:buChar char="ü"/>
            </a:pPr>
            <a:r>
              <a:rPr lang="en-US" sz="2200" dirty="0" smtClean="0"/>
              <a:t>Review notes before and after class.  Research shows that your recall will be much better than waiting until later.  With better recall, you will have to spend less time studying later</a:t>
            </a:r>
            <a:r>
              <a:rPr lang="en-US" sz="2200" dirty="0" smtClean="0"/>
              <a:t>.</a:t>
            </a:r>
            <a:endParaRPr lang="en-US" sz="2000" dirty="0">
              <a:latin typeface="+mn-lt"/>
            </a:endParaRPr>
          </a:p>
        </p:txBody>
      </p:sp>
    </p:spTree>
    <p:extLst>
      <p:ext uri="{BB962C8B-B14F-4D97-AF65-F5344CB8AC3E}">
        <p14:creationId xmlns:p14="http://schemas.microsoft.com/office/powerpoint/2010/main" val="4003551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Strategy: “To Do” Lists</a:t>
            </a:r>
            <a:endParaRPr lang="en-US" dirty="0">
              <a:latin typeface="+mn-lt"/>
            </a:endParaRPr>
          </a:p>
        </p:txBody>
      </p:sp>
      <p:sp>
        <p:nvSpPr>
          <p:cNvPr id="3" name="Content Placeholder 2"/>
          <p:cNvSpPr>
            <a:spLocks noGrp="1"/>
          </p:cNvSpPr>
          <p:nvPr>
            <p:ph idx="1"/>
          </p:nvPr>
        </p:nvSpPr>
        <p:spPr>
          <a:xfrm>
            <a:off x="457200" y="1935480"/>
            <a:ext cx="8229600" cy="3169920"/>
          </a:xfrm>
        </p:spPr>
        <p:txBody>
          <a:bodyPr>
            <a:normAutofit/>
          </a:bodyPr>
          <a:lstStyle/>
          <a:p>
            <a:pPr marL="0" indent="0">
              <a:spcBef>
                <a:spcPts val="0"/>
              </a:spcBef>
              <a:spcAft>
                <a:spcPts val="1200"/>
              </a:spcAft>
              <a:buNone/>
            </a:pPr>
            <a:r>
              <a:rPr lang="en-US" dirty="0" smtClean="0">
                <a:latin typeface="+mn-lt"/>
              </a:rPr>
              <a:t>The “to do” list is an outline of the tasks you must complete in the near future.  </a:t>
            </a:r>
          </a:p>
          <a:p>
            <a:pPr>
              <a:buClr>
                <a:schemeClr val="tx1"/>
              </a:buClr>
              <a:buFont typeface="Wingdings" pitchFamily="2" charset="2"/>
              <a:buChar char="ü"/>
            </a:pPr>
            <a:r>
              <a:rPr lang="en-US" dirty="0" smtClean="0">
                <a:latin typeface="+mn-lt"/>
              </a:rPr>
              <a:t>Keep the list with you and </a:t>
            </a:r>
            <a:r>
              <a:rPr lang="en-US" dirty="0" smtClean="0">
                <a:latin typeface="+mn-lt"/>
              </a:rPr>
              <a:t>add </a:t>
            </a:r>
            <a:r>
              <a:rPr lang="en-US" dirty="0" smtClean="0">
                <a:latin typeface="+mn-lt"/>
              </a:rPr>
              <a:t>things as they come up.  </a:t>
            </a:r>
          </a:p>
          <a:p>
            <a:pPr>
              <a:buClr>
                <a:schemeClr val="tx1"/>
              </a:buClr>
              <a:buFont typeface="Wingdings" pitchFamily="2" charset="2"/>
              <a:buChar char="ü"/>
            </a:pPr>
            <a:r>
              <a:rPr lang="en-US" dirty="0" smtClean="0">
                <a:latin typeface="+mn-lt"/>
              </a:rPr>
              <a:t>Instead of having a random list, organize the tasks according to a system that makes sense to you.</a:t>
            </a:r>
          </a:p>
          <a:p>
            <a:pPr marL="0" indent="0">
              <a:buNone/>
            </a:pPr>
            <a:endParaRPr lang="en-US" dirty="0">
              <a:latin typeface="+mn-lt"/>
            </a:endParaRPr>
          </a:p>
          <a:p>
            <a:pPr marL="0" indent="0">
              <a:buNone/>
            </a:pPr>
            <a:endParaRPr lang="en-US" dirty="0">
              <a:latin typeface="+mn-lt"/>
            </a:endParaRPr>
          </a:p>
        </p:txBody>
      </p:sp>
      <p:pic>
        <p:nvPicPr>
          <p:cNvPr id="4098" name="Picture 2" descr="C:\Documents and Settings\altounji_m\Local Settings\Temporary Internet Files\Content.IE5\8EVVQCU7\MCj04248340000[1].wmf"/>
          <p:cNvPicPr>
            <a:picLocks noChangeAspect="1" noChangeArrowheads="1"/>
          </p:cNvPicPr>
          <p:nvPr/>
        </p:nvPicPr>
        <p:blipFill>
          <a:blip r:embed="rId2" cstate="print"/>
          <a:srcRect/>
          <a:stretch>
            <a:fillRect/>
          </a:stretch>
        </p:blipFill>
        <p:spPr bwMode="auto">
          <a:xfrm>
            <a:off x="6934200" y="4953000"/>
            <a:ext cx="1841500" cy="1631950"/>
          </a:xfrm>
          <a:prstGeom prst="rect">
            <a:avLst/>
          </a:prstGeom>
          <a:noFill/>
        </p:spPr>
      </p:pic>
      <p:pic>
        <p:nvPicPr>
          <p:cNvPr id="4099" name="Picture 3" descr="C:\Documents and Settings\altounji_m\Local Settings\Temporary Internet Files\Content.IE5\CGPR08WF\MCj04349290000[1].png"/>
          <p:cNvPicPr>
            <a:picLocks noChangeAspect="1" noChangeArrowheads="1"/>
          </p:cNvPicPr>
          <p:nvPr/>
        </p:nvPicPr>
        <p:blipFill>
          <a:blip r:embed="rId3" cstate="print"/>
          <a:srcRect/>
          <a:stretch>
            <a:fillRect/>
          </a:stretch>
        </p:blipFill>
        <p:spPr bwMode="auto">
          <a:xfrm>
            <a:off x="228600" y="4762500"/>
            <a:ext cx="1828800" cy="1828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More on “To Do” Lists</a:t>
            </a:r>
            <a:endParaRPr lang="en-US" dirty="0">
              <a:latin typeface="+mn-lt"/>
            </a:endParaRPr>
          </a:p>
        </p:txBody>
      </p:sp>
      <p:sp>
        <p:nvSpPr>
          <p:cNvPr id="3" name="Content Placeholder 2"/>
          <p:cNvSpPr>
            <a:spLocks noGrp="1"/>
          </p:cNvSpPr>
          <p:nvPr>
            <p:ph idx="1"/>
          </p:nvPr>
        </p:nvSpPr>
        <p:spPr>
          <a:xfrm>
            <a:off x="457200" y="1935480"/>
            <a:ext cx="8229600" cy="4541520"/>
          </a:xfrm>
        </p:spPr>
        <p:txBody>
          <a:bodyPr>
            <a:normAutofit/>
          </a:bodyPr>
          <a:lstStyle/>
          <a:p>
            <a:pPr marL="0" indent="0">
              <a:spcAft>
                <a:spcPts val="1200"/>
              </a:spcAft>
              <a:buNone/>
            </a:pPr>
            <a:r>
              <a:rPr lang="en-US" dirty="0" smtClean="0">
                <a:latin typeface="+mn-lt"/>
              </a:rPr>
              <a:t>Regardless of how you do your list, it’s important to have some method to decide what gets done first and what can wait for later.  Here are two methods for you to consider:</a:t>
            </a:r>
          </a:p>
          <a:p>
            <a:pPr marL="0" indent="0">
              <a:spcAft>
                <a:spcPts val="1200"/>
              </a:spcAft>
              <a:buNone/>
            </a:pPr>
            <a:r>
              <a:rPr lang="en-US" sz="2400" dirty="0" smtClean="0">
                <a:solidFill>
                  <a:schemeClr val="accent1">
                    <a:lumMod val="75000"/>
                  </a:schemeClr>
                </a:solidFill>
                <a:latin typeface="+mn-lt"/>
              </a:rPr>
              <a:t>The academic vs. personal method:  </a:t>
            </a:r>
            <a:r>
              <a:rPr lang="en-US" sz="2000" dirty="0" smtClean="0">
                <a:latin typeface="+mn-lt"/>
              </a:rPr>
              <a:t>This method requires that you divide your list in two sections.  One section will have all the school tasks you need to complete.  The other section will have everything else: family, work, and social tasks.</a:t>
            </a:r>
          </a:p>
          <a:p>
            <a:pPr marL="0" indent="0">
              <a:buNone/>
            </a:pPr>
            <a:r>
              <a:rPr lang="en-US" sz="2400" dirty="0" smtClean="0">
                <a:solidFill>
                  <a:schemeClr val="accent1">
                    <a:lumMod val="75000"/>
                  </a:schemeClr>
                </a:solidFill>
                <a:latin typeface="+mn-lt"/>
              </a:rPr>
              <a:t>The ABC method:   </a:t>
            </a:r>
            <a:r>
              <a:rPr lang="en-US" sz="2000" dirty="0" smtClean="0">
                <a:latin typeface="+mn-lt"/>
              </a:rPr>
              <a:t>For this method, you divide the list into three sections, called A, B, and C.  The A section is for things you need to do today, the B section is for things you need to do this week, and the C section is for things to do later.</a:t>
            </a:r>
            <a:endParaRPr lang="en-US" sz="2000" dirty="0">
              <a:latin typeface="+mn-lt"/>
            </a:endParaRPr>
          </a:p>
          <a:p>
            <a:pPr marL="0" indent="0">
              <a:buNone/>
            </a:pPr>
            <a:endParaRPr lang="en-US" dirty="0">
              <a:latin typeface="+mn-lt"/>
            </a:endParaRPr>
          </a:p>
        </p:txBody>
      </p:sp>
    </p:spTree>
    <p:extLst>
      <p:ext uri="{BB962C8B-B14F-4D97-AF65-F5344CB8AC3E}">
        <p14:creationId xmlns:p14="http://schemas.microsoft.com/office/powerpoint/2010/main" val="2064420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mn-lt"/>
              </a:rPr>
              <a:t>The Academic/Personal Method</a:t>
            </a:r>
            <a:endParaRPr lang="en-US"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728893"/>
              </p:ext>
            </p:extLst>
          </p:nvPr>
        </p:nvGraphicFramePr>
        <p:xfrm>
          <a:off x="685800" y="2133600"/>
          <a:ext cx="4267200" cy="4394200"/>
        </p:xfrm>
        <a:graphic>
          <a:graphicData uri="http://schemas.openxmlformats.org/drawingml/2006/table">
            <a:tbl>
              <a:tblPr firstRow="1" bandRow="1">
                <a:tableStyleId>{5C22544A-7EE6-4342-B048-85BDC9FD1C3A}</a:tableStyleId>
              </a:tblPr>
              <a:tblGrid>
                <a:gridCol w="4267200"/>
              </a:tblGrid>
              <a:tr h="370840">
                <a:tc>
                  <a:txBody>
                    <a:bodyPr/>
                    <a:lstStyle/>
                    <a:p>
                      <a:pPr algn="ctr"/>
                      <a:r>
                        <a:rPr lang="en-US" dirty="0" smtClean="0">
                          <a:latin typeface="+mj-lt"/>
                        </a:rPr>
                        <a:t>Academic</a:t>
                      </a:r>
                      <a:r>
                        <a:rPr lang="en-US" baseline="0" dirty="0" smtClean="0">
                          <a:latin typeface="+mj-lt"/>
                        </a:rPr>
                        <a:t> / Personal “To Do” List</a:t>
                      </a:r>
                      <a:endParaRPr lang="en-US" dirty="0">
                        <a:latin typeface="+mj-lt"/>
                      </a:endParaRPr>
                    </a:p>
                  </a:txBody>
                  <a:tcPr/>
                </a:tc>
              </a:tr>
              <a:tr h="370840">
                <a:tc>
                  <a:txBody>
                    <a:bodyPr/>
                    <a:lstStyle/>
                    <a:p>
                      <a:r>
                        <a:rPr lang="en-US" dirty="0" smtClean="0">
                          <a:latin typeface="+mj-lt"/>
                        </a:rPr>
                        <a:t>Academic</a:t>
                      </a:r>
                      <a:r>
                        <a:rPr lang="en-US" baseline="0" dirty="0" smtClean="0">
                          <a:latin typeface="+mj-lt"/>
                        </a:rPr>
                        <a:t> tasks:</a:t>
                      </a:r>
                    </a:p>
                    <a:p>
                      <a:pPr marL="285750" indent="-285750">
                        <a:buFont typeface="Wingdings" pitchFamily="2" charset="2"/>
                        <a:buChar char="ü"/>
                      </a:pPr>
                      <a:r>
                        <a:rPr lang="en-US" baseline="0" dirty="0" smtClean="0">
                          <a:latin typeface="+mj-lt"/>
                        </a:rPr>
                        <a:t>Write a draft essay for </a:t>
                      </a:r>
                      <a:r>
                        <a:rPr lang="en-US" baseline="0" dirty="0" err="1" smtClean="0">
                          <a:latin typeface="+mj-lt"/>
                        </a:rPr>
                        <a:t>Engl</a:t>
                      </a:r>
                      <a:r>
                        <a:rPr lang="en-US" baseline="0" dirty="0" smtClean="0">
                          <a:latin typeface="+mj-lt"/>
                        </a:rPr>
                        <a:t> 101 by Tuesday</a:t>
                      </a:r>
                    </a:p>
                    <a:p>
                      <a:pPr marL="285750" indent="-285750">
                        <a:buFont typeface="Wingdings" pitchFamily="2" charset="2"/>
                        <a:buChar char="ü"/>
                      </a:pPr>
                      <a:r>
                        <a:rPr lang="en-US" baseline="0" dirty="0" smtClean="0">
                          <a:latin typeface="+mj-lt"/>
                        </a:rPr>
                        <a:t>Review chapter 11 for </a:t>
                      </a:r>
                      <a:r>
                        <a:rPr lang="en-US" baseline="0" dirty="0" err="1" smtClean="0">
                          <a:latin typeface="+mj-lt"/>
                        </a:rPr>
                        <a:t>Hist</a:t>
                      </a:r>
                      <a:r>
                        <a:rPr lang="en-US" baseline="0" dirty="0" smtClean="0">
                          <a:latin typeface="+mj-lt"/>
                        </a:rPr>
                        <a:t> 202 tonight.</a:t>
                      </a:r>
                    </a:p>
                    <a:p>
                      <a:endParaRPr lang="en-US" baseline="0" dirty="0" smtClean="0"/>
                    </a:p>
                    <a:p>
                      <a:endParaRPr lang="en-US" baseline="0" dirty="0" smtClean="0"/>
                    </a:p>
                    <a:p>
                      <a:endParaRPr lang="en-US" dirty="0"/>
                    </a:p>
                  </a:txBody>
                  <a:tcPr/>
                </a:tc>
              </a:tr>
              <a:tr h="370840">
                <a:tc>
                  <a:txBody>
                    <a:bodyPr/>
                    <a:lstStyle/>
                    <a:p>
                      <a:r>
                        <a:rPr lang="en-US" dirty="0" smtClean="0">
                          <a:latin typeface="+mj-lt"/>
                        </a:rPr>
                        <a:t>Personal tasks:</a:t>
                      </a:r>
                    </a:p>
                    <a:p>
                      <a:pPr marL="285750" indent="-285750">
                        <a:buFont typeface="Wingdings" pitchFamily="2" charset="2"/>
                        <a:buChar char="ü"/>
                      </a:pPr>
                      <a:r>
                        <a:rPr lang="en-US" dirty="0" smtClean="0">
                          <a:latin typeface="+mj-lt"/>
                        </a:rPr>
                        <a:t>Ask my boss for less</a:t>
                      </a:r>
                      <a:r>
                        <a:rPr lang="en-US" baseline="0" dirty="0" smtClean="0">
                          <a:latin typeface="+mj-lt"/>
                        </a:rPr>
                        <a:t> hours next week to prepare for finals.</a:t>
                      </a:r>
                    </a:p>
                    <a:p>
                      <a:pPr marL="285750" indent="-285750">
                        <a:buFont typeface="Wingdings" pitchFamily="2" charset="2"/>
                        <a:buChar char="ü"/>
                      </a:pPr>
                      <a:r>
                        <a:rPr lang="en-US" baseline="0" dirty="0" smtClean="0">
                          <a:latin typeface="+mj-lt"/>
                        </a:rPr>
                        <a:t>Call aunt Silvia for her birthday.</a:t>
                      </a:r>
                    </a:p>
                    <a:p>
                      <a:pPr marL="285750" indent="-285750">
                        <a:buFont typeface="Wingdings" pitchFamily="2" charset="2"/>
                        <a:buChar char="ü"/>
                      </a:pPr>
                      <a:r>
                        <a:rPr lang="en-US" baseline="0" dirty="0" smtClean="0">
                          <a:latin typeface="+mj-lt"/>
                        </a:rPr>
                        <a:t>Take the car in for an oil change.</a:t>
                      </a:r>
                      <a:endParaRPr lang="en-US" dirty="0" smtClean="0">
                        <a:latin typeface="+mj-lt"/>
                      </a:endParaRPr>
                    </a:p>
                    <a:p>
                      <a:endParaRPr lang="en-US" dirty="0" smtClean="0"/>
                    </a:p>
                    <a:p>
                      <a:endParaRPr lang="en-US" dirty="0"/>
                    </a:p>
                  </a:txBody>
                  <a:tcPr/>
                </a:tc>
              </a:tr>
            </a:tbl>
          </a:graphicData>
        </a:graphic>
      </p:graphicFrame>
      <p:sp>
        <p:nvSpPr>
          <p:cNvPr id="5" name="TextBox 4"/>
          <p:cNvSpPr txBox="1"/>
          <p:nvPr/>
        </p:nvSpPr>
        <p:spPr>
          <a:xfrm>
            <a:off x="5181600" y="2209800"/>
            <a:ext cx="2895600" cy="4038600"/>
          </a:xfrm>
          <a:prstGeom prst="rect">
            <a:avLst/>
          </a:prstGeom>
          <a:noFill/>
        </p:spPr>
        <p:txBody>
          <a:bodyPr wrap="square" rtlCol="0">
            <a:noAutofit/>
          </a:bodyPr>
          <a:lstStyle/>
          <a:p>
            <a:r>
              <a:rPr lang="en-US" dirty="0" smtClean="0">
                <a:latin typeface="+mj-lt"/>
              </a:rPr>
              <a:t>As the name implies, this method sorts tasks by type.</a:t>
            </a:r>
          </a:p>
          <a:p>
            <a:r>
              <a:rPr lang="en-US" dirty="0" smtClean="0">
                <a:latin typeface="+mj-lt"/>
              </a:rPr>
              <a:t>The benefit of this method is that you can clearly see the balance between your academic and personal obligations.  This arrangement may help you figure out if you have too many commitments of one sort or another, and make changes accordingly.</a:t>
            </a:r>
            <a:endParaRPr lang="en-US" dirty="0">
              <a:latin typeface="+mj-lt"/>
            </a:endParaRPr>
          </a:p>
        </p:txBody>
      </p:sp>
    </p:spTree>
    <p:extLst>
      <p:ext uri="{BB962C8B-B14F-4D97-AF65-F5344CB8AC3E}">
        <p14:creationId xmlns:p14="http://schemas.microsoft.com/office/powerpoint/2010/main" val="4252254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mn-lt"/>
              </a:rPr>
              <a:t>The ABC Method</a:t>
            </a:r>
            <a:endParaRPr lang="en-US"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579396"/>
              </p:ext>
            </p:extLst>
          </p:nvPr>
        </p:nvGraphicFramePr>
        <p:xfrm>
          <a:off x="685800" y="2133600"/>
          <a:ext cx="4267200" cy="4511300"/>
        </p:xfrm>
        <a:graphic>
          <a:graphicData uri="http://schemas.openxmlformats.org/drawingml/2006/table">
            <a:tbl>
              <a:tblPr firstRow="1" bandRow="1">
                <a:tableStyleId>{5C22544A-7EE6-4342-B048-85BDC9FD1C3A}</a:tableStyleId>
              </a:tblPr>
              <a:tblGrid>
                <a:gridCol w="4267200"/>
              </a:tblGrid>
              <a:tr h="350260">
                <a:tc>
                  <a:txBody>
                    <a:bodyPr/>
                    <a:lstStyle/>
                    <a:p>
                      <a:pPr algn="ctr"/>
                      <a:r>
                        <a:rPr lang="en-US" dirty="0" smtClean="0">
                          <a:latin typeface="+mj-lt"/>
                        </a:rPr>
                        <a:t>ABC </a:t>
                      </a:r>
                      <a:r>
                        <a:rPr lang="en-US" baseline="0" dirty="0" smtClean="0">
                          <a:latin typeface="+mj-lt"/>
                        </a:rPr>
                        <a:t>“To Do” List</a:t>
                      </a:r>
                      <a:endParaRPr lang="en-US" dirty="0">
                        <a:latin typeface="+mj-lt"/>
                      </a:endParaRPr>
                    </a:p>
                  </a:txBody>
                  <a:tcPr/>
                </a:tc>
              </a:tr>
              <a:tr h="1381847">
                <a:tc>
                  <a:txBody>
                    <a:bodyPr/>
                    <a:lstStyle/>
                    <a:p>
                      <a:r>
                        <a:rPr lang="en-US" baseline="0" dirty="0" smtClean="0">
                          <a:latin typeface="+mj-lt"/>
                        </a:rPr>
                        <a:t>Section A (today)</a:t>
                      </a:r>
                    </a:p>
                    <a:p>
                      <a:pPr marL="285750" indent="-285750">
                        <a:buFont typeface="Wingdings" pitchFamily="2" charset="2"/>
                        <a:buChar char="ü"/>
                      </a:pPr>
                      <a:r>
                        <a:rPr lang="en-US" baseline="0" dirty="0" smtClean="0">
                          <a:latin typeface="+mj-lt"/>
                        </a:rPr>
                        <a:t>See John after work.</a:t>
                      </a:r>
                    </a:p>
                    <a:p>
                      <a:pPr marL="285750" indent="-285750">
                        <a:buFont typeface="Wingdings" pitchFamily="2" charset="2"/>
                        <a:buChar char="ü"/>
                      </a:pPr>
                      <a:r>
                        <a:rPr lang="en-US" baseline="0" dirty="0" smtClean="0">
                          <a:latin typeface="+mj-lt"/>
                        </a:rPr>
                        <a:t>Find the reading for tomorrow in the library.</a:t>
                      </a:r>
                      <a:endParaRPr lang="en-US" dirty="0">
                        <a:latin typeface="+mj-lt"/>
                      </a:endParaRPr>
                    </a:p>
                  </a:txBody>
                  <a:tcPr/>
                </a:tc>
              </a:tr>
              <a:tr h="1122750">
                <a:tc>
                  <a:txBody>
                    <a:bodyPr/>
                    <a:lstStyle/>
                    <a:p>
                      <a:r>
                        <a:rPr lang="en-US" dirty="0" smtClean="0">
                          <a:latin typeface="+mj-lt"/>
                        </a:rPr>
                        <a:t>Section B (this week)</a:t>
                      </a:r>
                    </a:p>
                    <a:p>
                      <a:pPr marL="285750" indent="-285750">
                        <a:buFont typeface="Wingdings" pitchFamily="2" charset="2"/>
                        <a:buChar char="ü"/>
                      </a:pPr>
                      <a:r>
                        <a:rPr lang="en-US" dirty="0" smtClean="0">
                          <a:latin typeface="+mj-lt"/>
                        </a:rPr>
                        <a:t>Write the essay for </a:t>
                      </a:r>
                      <a:r>
                        <a:rPr lang="en-US" dirty="0" err="1" smtClean="0">
                          <a:latin typeface="+mj-lt"/>
                        </a:rPr>
                        <a:t>Hist</a:t>
                      </a:r>
                      <a:r>
                        <a:rPr lang="en-US" dirty="0" smtClean="0">
                          <a:latin typeface="+mj-lt"/>
                        </a:rPr>
                        <a:t> 102.</a:t>
                      </a:r>
                    </a:p>
                    <a:p>
                      <a:pPr marL="285750" indent="-285750">
                        <a:buFont typeface="Wingdings" pitchFamily="2" charset="2"/>
                        <a:buChar char="ü"/>
                      </a:pPr>
                      <a:r>
                        <a:rPr lang="en-US" dirty="0" smtClean="0">
                          <a:latin typeface="+mj-lt"/>
                        </a:rPr>
                        <a:t>Take</a:t>
                      </a:r>
                      <a:r>
                        <a:rPr lang="en-US" baseline="0" dirty="0" smtClean="0">
                          <a:latin typeface="+mj-lt"/>
                        </a:rPr>
                        <a:t> car in for oil change.</a:t>
                      </a:r>
                      <a:endParaRPr lang="en-US" dirty="0">
                        <a:latin typeface="+mj-lt"/>
                      </a:endParaRPr>
                    </a:p>
                  </a:txBody>
                  <a:tcPr/>
                </a:tc>
              </a:tr>
              <a:tr h="1640943">
                <a:tc>
                  <a:txBody>
                    <a:bodyPr/>
                    <a:lstStyle/>
                    <a:p>
                      <a:r>
                        <a:rPr lang="en-US" dirty="0" smtClean="0">
                          <a:latin typeface="+mj-lt"/>
                        </a:rPr>
                        <a:t>Section C (later)</a:t>
                      </a:r>
                    </a:p>
                    <a:p>
                      <a:pPr marL="285750" indent="-285750">
                        <a:buFont typeface="Wingdings" pitchFamily="2" charset="2"/>
                        <a:buChar char="ü"/>
                      </a:pPr>
                      <a:r>
                        <a:rPr lang="en-US" dirty="0" smtClean="0">
                          <a:latin typeface="+mj-lt"/>
                        </a:rPr>
                        <a:t>Remind Laura</a:t>
                      </a:r>
                      <a:r>
                        <a:rPr lang="en-US" baseline="0" dirty="0" smtClean="0">
                          <a:latin typeface="+mj-lt"/>
                        </a:rPr>
                        <a:t> that we need to plan mom’s birthday party soon.</a:t>
                      </a:r>
                    </a:p>
                    <a:p>
                      <a:pPr marL="285750" indent="-285750">
                        <a:buFont typeface="Wingdings" pitchFamily="2" charset="2"/>
                        <a:buChar char="ü"/>
                      </a:pPr>
                      <a:r>
                        <a:rPr lang="en-US" baseline="0" dirty="0" smtClean="0">
                          <a:latin typeface="+mj-lt"/>
                        </a:rPr>
                        <a:t>Start reviewing biology notes for final exam.</a:t>
                      </a:r>
                      <a:endParaRPr lang="en-US" dirty="0">
                        <a:latin typeface="+mj-lt"/>
                      </a:endParaRPr>
                    </a:p>
                  </a:txBody>
                  <a:tcPr/>
                </a:tc>
              </a:tr>
            </a:tbl>
          </a:graphicData>
        </a:graphic>
      </p:graphicFrame>
      <p:sp>
        <p:nvSpPr>
          <p:cNvPr id="5" name="TextBox 4"/>
          <p:cNvSpPr txBox="1"/>
          <p:nvPr/>
        </p:nvSpPr>
        <p:spPr>
          <a:xfrm>
            <a:off x="5181600" y="2209800"/>
            <a:ext cx="2895600" cy="4419600"/>
          </a:xfrm>
          <a:prstGeom prst="rect">
            <a:avLst/>
          </a:prstGeom>
          <a:noFill/>
        </p:spPr>
        <p:txBody>
          <a:bodyPr wrap="square" rtlCol="0">
            <a:noAutofit/>
          </a:bodyPr>
          <a:lstStyle/>
          <a:p>
            <a:r>
              <a:rPr lang="en-US" dirty="0" smtClean="0">
                <a:latin typeface="+mj-lt"/>
              </a:rPr>
              <a:t>The ABC method is not concerned about the type of task, but about its timing.  All tasks get arranged according to their deadline.  More urgent things go on section A, and less urgent tasks go on B, and C.</a:t>
            </a:r>
          </a:p>
          <a:p>
            <a:endParaRPr lang="en-US" dirty="0">
              <a:latin typeface="+mj-lt"/>
            </a:endParaRPr>
          </a:p>
          <a:p>
            <a:r>
              <a:rPr lang="en-US" dirty="0" smtClean="0">
                <a:latin typeface="+mj-lt"/>
              </a:rPr>
              <a:t>The benefit of this method is its emphasis on deadlines.  It helps you see whether your days and weeks are manageable or overburdened with tasks.</a:t>
            </a:r>
            <a:endParaRPr lang="en-US" dirty="0">
              <a:latin typeface="+mj-lt"/>
            </a:endParaRPr>
          </a:p>
        </p:txBody>
      </p:sp>
    </p:spTree>
    <p:extLst>
      <p:ext uri="{BB962C8B-B14F-4D97-AF65-F5344CB8AC3E}">
        <p14:creationId xmlns:p14="http://schemas.microsoft.com/office/powerpoint/2010/main" val="3541578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dirty="0" smtClean="0">
                <a:latin typeface="+mn-lt"/>
              </a:rPr>
              <a:t>Strategy: Fixed Commitment Calendar</a:t>
            </a:r>
            <a:endParaRPr lang="en-US" dirty="0">
              <a:latin typeface="+mn-lt"/>
            </a:endParaRPr>
          </a:p>
        </p:txBody>
      </p:sp>
      <p:sp>
        <p:nvSpPr>
          <p:cNvPr id="3" name="Content Placeholder 2"/>
          <p:cNvSpPr>
            <a:spLocks noGrp="1"/>
          </p:cNvSpPr>
          <p:nvPr>
            <p:ph idx="1"/>
          </p:nvPr>
        </p:nvSpPr>
        <p:spPr>
          <a:xfrm>
            <a:off x="4168558" y="1752600"/>
            <a:ext cx="4137242" cy="4724400"/>
          </a:xfrm>
        </p:spPr>
        <p:txBody>
          <a:bodyPr>
            <a:normAutofit/>
          </a:bodyPr>
          <a:lstStyle/>
          <a:p>
            <a:pPr marL="182880" indent="-182880">
              <a:spcBef>
                <a:spcPts val="0"/>
              </a:spcBef>
              <a:spcAft>
                <a:spcPts val="1200"/>
              </a:spcAft>
              <a:buNone/>
            </a:pPr>
            <a:r>
              <a:rPr lang="en-US" sz="2400" dirty="0" smtClean="0"/>
              <a:t>Where do I put everything?</a:t>
            </a:r>
          </a:p>
          <a:p>
            <a:pPr marL="0" indent="0">
              <a:spcBef>
                <a:spcPts val="0"/>
              </a:spcBef>
              <a:buNone/>
            </a:pPr>
            <a:r>
              <a:rPr lang="en-US" sz="2000" dirty="0" smtClean="0"/>
              <a:t>Take a look at your weekly obligations by creating a one-week calendar and blocking out every thing you typically need to do.</a:t>
            </a:r>
            <a:r>
              <a:rPr lang="en-US" sz="2000" dirty="0">
                <a:cs typeface="Calibri" pitchFamily="34" charset="0"/>
              </a:rPr>
              <a:t> </a:t>
            </a:r>
            <a:r>
              <a:rPr lang="en-US" sz="2000" dirty="0" smtClean="0">
                <a:cs typeface="Calibri" pitchFamily="34" charset="0"/>
              </a:rPr>
              <a:t>Then: </a:t>
            </a:r>
          </a:p>
          <a:p>
            <a:pPr marL="0" indent="0">
              <a:spcBef>
                <a:spcPts val="0"/>
              </a:spcBef>
              <a:buNone/>
            </a:pPr>
            <a:endParaRPr lang="en-US" sz="2000" dirty="0">
              <a:cs typeface="Calibri" pitchFamily="34" charset="0"/>
            </a:endParaRPr>
          </a:p>
          <a:p>
            <a:pPr>
              <a:spcBef>
                <a:spcPts val="0"/>
              </a:spcBef>
              <a:buClrTx/>
              <a:buFont typeface="Arial" pitchFamily="34" charset="0"/>
              <a:buChar char="•"/>
            </a:pPr>
            <a:r>
              <a:rPr lang="en-US" sz="2000" dirty="0" smtClean="0">
                <a:cs typeface="Calibri" pitchFamily="34" charset="0"/>
              </a:rPr>
              <a:t>Look </a:t>
            </a:r>
            <a:r>
              <a:rPr lang="en-US" sz="2000" dirty="0">
                <a:cs typeface="Calibri" pitchFamily="34" charset="0"/>
              </a:rPr>
              <a:t>at commitments that you can’t change. </a:t>
            </a:r>
          </a:p>
          <a:p>
            <a:pPr>
              <a:spcAft>
                <a:spcPts val="1200"/>
              </a:spcAft>
              <a:buClrTx/>
              <a:buFont typeface="Arial" pitchFamily="34" charset="0"/>
              <a:buChar char="•"/>
            </a:pPr>
            <a:r>
              <a:rPr lang="en-US" sz="2000" dirty="0">
                <a:cs typeface="Calibri" pitchFamily="34" charset="0"/>
              </a:rPr>
              <a:t>Assess where the gaps </a:t>
            </a:r>
            <a:r>
              <a:rPr lang="en-US" sz="2000" dirty="0" smtClean="0">
                <a:cs typeface="Calibri" pitchFamily="34" charset="0"/>
              </a:rPr>
              <a:t>are.</a:t>
            </a:r>
          </a:p>
          <a:p>
            <a:pPr>
              <a:spcAft>
                <a:spcPts val="1200"/>
              </a:spcAft>
              <a:buClrTx/>
              <a:buFont typeface="Arial" pitchFamily="34" charset="0"/>
              <a:buChar char="•"/>
            </a:pPr>
            <a:r>
              <a:rPr lang="en-US" sz="2000" dirty="0" smtClean="0">
                <a:cs typeface="Calibri" pitchFamily="34" charset="0"/>
              </a:rPr>
              <a:t>Plan </a:t>
            </a:r>
            <a:r>
              <a:rPr lang="en-US" sz="2000" dirty="0">
                <a:cs typeface="Calibri" pitchFamily="34" charset="0"/>
              </a:rPr>
              <a:t>your flexible activities in those gaps</a:t>
            </a:r>
            <a:r>
              <a:rPr lang="en-US" sz="2000" dirty="0" smtClean="0">
                <a:cs typeface="Calibri" pitchFamily="34" charset="0"/>
              </a:rPr>
              <a:t>.</a:t>
            </a:r>
            <a:endParaRPr lang="en-US" sz="2400" dirty="0" smtClean="0"/>
          </a:p>
          <a:p>
            <a:pPr marL="0" indent="0">
              <a:spcBef>
                <a:spcPts val="0"/>
              </a:spcBef>
              <a:buNone/>
            </a:pPr>
            <a:endParaRPr lang="en-US" sz="2400" dirty="0" smtClean="0"/>
          </a:p>
          <a:p>
            <a:pPr marL="0" indent="0">
              <a:spcBef>
                <a:spcPts val="0"/>
              </a:spcBef>
              <a:buNone/>
            </a:pPr>
            <a:endParaRPr lang="en-US" sz="2400" dirty="0">
              <a:latin typeface="+mn-lt"/>
            </a:endParaRPr>
          </a:p>
        </p:txBody>
      </p:sp>
      <p:pic>
        <p:nvPicPr>
          <p:cNvPr id="4" name="Picture 3" descr="Fixed Commitment Calendar.JPG"/>
          <p:cNvPicPr>
            <a:picLocks noChangeAspect="1"/>
          </p:cNvPicPr>
          <p:nvPr/>
        </p:nvPicPr>
        <p:blipFill>
          <a:blip r:embed="rId2" cstate="print"/>
          <a:stretch>
            <a:fillRect/>
          </a:stretch>
        </p:blipFill>
        <p:spPr>
          <a:xfrm>
            <a:off x="381000" y="1752601"/>
            <a:ext cx="3787558" cy="510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There’s no Single </a:t>
            </a:r>
            <a:r>
              <a:rPr lang="en-US" dirty="0">
                <a:latin typeface="+mn-lt"/>
              </a:rPr>
              <a:t>S</a:t>
            </a:r>
            <a:r>
              <a:rPr lang="en-US" dirty="0" smtClean="0">
                <a:latin typeface="+mn-lt"/>
              </a:rPr>
              <a:t>olution</a:t>
            </a:r>
            <a:endParaRPr lang="en-US" dirty="0">
              <a:latin typeface="+mn-lt"/>
            </a:endParaRPr>
          </a:p>
        </p:txBody>
      </p:sp>
      <p:sp>
        <p:nvSpPr>
          <p:cNvPr id="3" name="Content Placeholder 2"/>
          <p:cNvSpPr>
            <a:spLocks noGrp="1"/>
          </p:cNvSpPr>
          <p:nvPr>
            <p:ph idx="1"/>
          </p:nvPr>
        </p:nvSpPr>
        <p:spPr>
          <a:xfrm>
            <a:off x="609600" y="1981200"/>
            <a:ext cx="8077200" cy="3352800"/>
          </a:xfrm>
        </p:spPr>
        <p:txBody>
          <a:bodyPr>
            <a:normAutofit/>
          </a:bodyPr>
          <a:lstStyle/>
          <a:p>
            <a:pPr indent="0">
              <a:buNone/>
            </a:pPr>
            <a:r>
              <a:rPr lang="en-US" sz="2400" dirty="0" smtClean="0">
                <a:latin typeface="+mn-lt"/>
              </a:rPr>
              <a:t>When dealing with time management, there is no “one size fits all” approach.  Each person’s goals and needs are different, so the way they handle their time will have to be adapted to their situation.</a:t>
            </a:r>
          </a:p>
          <a:p>
            <a:pPr indent="0">
              <a:buNone/>
            </a:pPr>
            <a:endParaRPr lang="en-US" sz="2400" dirty="0">
              <a:latin typeface="+mn-lt"/>
            </a:endParaRPr>
          </a:p>
          <a:p>
            <a:pPr indent="0">
              <a:buNone/>
            </a:pPr>
            <a:r>
              <a:rPr lang="en-US" sz="2400" dirty="0" smtClean="0">
                <a:latin typeface="+mn-lt"/>
              </a:rPr>
              <a:t>In this learning activity, you will explore several ways to handle your time efficiently.  It is up to you to decide which way will work best for your situation.</a:t>
            </a:r>
            <a:endParaRPr lang="en-US" sz="2400" dirty="0">
              <a:latin typeface="+mn-lt"/>
            </a:endParaRPr>
          </a:p>
        </p:txBody>
      </p:sp>
    </p:spTree>
    <p:extLst>
      <p:ext uri="{BB962C8B-B14F-4D97-AF65-F5344CB8AC3E}">
        <p14:creationId xmlns:p14="http://schemas.microsoft.com/office/powerpoint/2010/main" val="1595176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4370940"/>
            <a:ext cx="3733800" cy="210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04088"/>
            <a:ext cx="8229600" cy="896112"/>
          </a:xfrm>
        </p:spPr>
        <p:txBody>
          <a:bodyPr>
            <a:normAutofit fontScale="90000"/>
          </a:bodyPr>
          <a:lstStyle/>
          <a:p>
            <a:pPr algn="ctr"/>
            <a:r>
              <a:rPr lang="en-US" dirty="0" smtClean="0">
                <a:latin typeface="+mn-lt"/>
              </a:rPr>
              <a:t>Strategy: Calendars and planners</a:t>
            </a:r>
            <a:endParaRPr lang="en-US" dirty="0">
              <a:latin typeface="+mn-lt"/>
            </a:endParaRPr>
          </a:p>
        </p:txBody>
      </p:sp>
      <p:sp>
        <p:nvSpPr>
          <p:cNvPr id="3" name="Content Placeholder 2"/>
          <p:cNvSpPr>
            <a:spLocks noGrp="1"/>
          </p:cNvSpPr>
          <p:nvPr>
            <p:ph idx="1"/>
          </p:nvPr>
        </p:nvSpPr>
        <p:spPr>
          <a:xfrm>
            <a:off x="4267200" y="1935480"/>
            <a:ext cx="4419600" cy="4465320"/>
          </a:xfrm>
        </p:spPr>
        <p:txBody>
          <a:bodyPr>
            <a:normAutofit/>
          </a:bodyPr>
          <a:lstStyle/>
          <a:p>
            <a:pPr marL="0" indent="0">
              <a:buNone/>
            </a:pPr>
            <a:r>
              <a:rPr lang="en-US" dirty="0" smtClean="0">
                <a:latin typeface="+mn-lt"/>
              </a:rPr>
              <a:t>Keep track of deadlines in a calendar or planner.</a:t>
            </a:r>
          </a:p>
          <a:p>
            <a:pPr>
              <a:buClrTx/>
              <a:buFont typeface="Wingdings" pitchFamily="2" charset="2"/>
              <a:buChar char="ü"/>
            </a:pPr>
            <a:r>
              <a:rPr lang="en-US" sz="1800" dirty="0" smtClean="0"/>
              <a:t>Write all the deadlines for your classes at the beginning of the semester.</a:t>
            </a:r>
          </a:p>
          <a:p>
            <a:pPr>
              <a:buClrTx/>
              <a:buFont typeface="Wingdings" pitchFamily="2" charset="2"/>
              <a:buChar char="ü"/>
            </a:pPr>
            <a:r>
              <a:rPr lang="en-US" sz="1800" dirty="0" smtClean="0"/>
              <a:t>Once you have all the deadlines, </a:t>
            </a:r>
            <a:r>
              <a:rPr lang="en-US" sz="1800" dirty="0" smtClean="0"/>
              <a:t>include </a:t>
            </a:r>
            <a:r>
              <a:rPr lang="en-US" sz="1800" dirty="0" smtClean="0"/>
              <a:t> </a:t>
            </a:r>
            <a:r>
              <a:rPr lang="en-US" sz="1800" dirty="0" smtClean="0"/>
              <a:t>your own deadlines so that you remind yourself to start early.  For example:  Ten days before an exam, write in a note telling you to start preparing for it.</a:t>
            </a:r>
          </a:p>
          <a:p>
            <a:pPr>
              <a:buClrTx/>
              <a:buFont typeface="Wingdings" pitchFamily="2" charset="2"/>
              <a:buChar char="ü"/>
            </a:pPr>
            <a:r>
              <a:rPr lang="en-US" sz="1800" dirty="0" smtClean="0"/>
              <a:t>Note if some deadlines cluster in the same week and plan to handle that situation ahead of time.  You don’t want to find out too late that you have 3 projects due on the same week!</a:t>
            </a:r>
            <a:endParaRPr lang="en-US" sz="1800" dirty="0"/>
          </a:p>
        </p:txBody>
      </p:sp>
      <p:pic>
        <p:nvPicPr>
          <p:cNvPr id="5124" name="Picture 4" descr="C:\Documents and Settings\altounji_m\Local Settings\Temporary Internet Files\Content.IE5\8EVVQCU7\MCj04104070000[1].wmf"/>
          <p:cNvPicPr>
            <a:picLocks noChangeAspect="1" noChangeArrowheads="1"/>
          </p:cNvPicPr>
          <p:nvPr/>
        </p:nvPicPr>
        <p:blipFill>
          <a:blip r:embed="rId2" cstate="print"/>
          <a:srcRect/>
          <a:stretch>
            <a:fillRect/>
          </a:stretch>
        </p:blipFill>
        <p:spPr bwMode="auto">
          <a:xfrm>
            <a:off x="990600" y="1865745"/>
            <a:ext cx="2438399" cy="2066801"/>
          </a:xfrm>
          <a:prstGeom prst="rect">
            <a:avLst/>
          </a:prstGeom>
          <a:noFill/>
        </p:spPr>
      </p:pic>
      <p:sp>
        <p:nvSpPr>
          <p:cNvPr id="4" name="TextBox 3"/>
          <p:cNvSpPr txBox="1"/>
          <p:nvPr/>
        </p:nvSpPr>
        <p:spPr>
          <a:xfrm>
            <a:off x="533400" y="4495800"/>
            <a:ext cx="3657600" cy="1828800"/>
          </a:xfrm>
          <a:prstGeom prst="rect">
            <a:avLst/>
          </a:prstGeom>
          <a:noFill/>
        </p:spPr>
        <p:txBody>
          <a:bodyPr wrap="square" rtlCol="0">
            <a:noAutofit/>
          </a:bodyPr>
          <a:lstStyle/>
          <a:p>
            <a:pPr>
              <a:spcBef>
                <a:spcPts val="600"/>
              </a:spcBef>
            </a:pPr>
            <a:r>
              <a:rPr lang="en-US" dirty="0" smtClean="0">
                <a:solidFill>
                  <a:schemeClr val="bg1"/>
                </a:solidFill>
              </a:rPr>
              <a:t>Keeping track of things in a planner helps you feel more in control.  This reduces your worrying and anxiety, which makes you more productive because you are less distracted.  Worrying makes you waste time!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mn-lt"/>
              </a:rPr>
              <a:t>Strategy: Flashcards</a:t>
            </a:r>
            <a:endParaRPr lang="en-US" dirty="0">
              <a:latin typeface="+mn-lt"/>
            </a:endParaRPr>
          </a:p>
        </p:txBody>
      </p:sp>
      <p:sp>
        <p:nvSpPr>
          <p:cNvPr id="5" name="TextBox 4"/>
          <p:cNvSpPr txBox="1"/>
          <p:nvPr/>
        </p:nvSpPr>
        <p:spPr>
          <a:xfrm>
            <a:off x="4495800" y="2209800"/>
            <a:ext cx="4191000" cy="4038600"/>
          </a:xfrm>
          <a:prstGeom prst="rect">
            <a:avLst/>
          </a:prstGeom>
          <a:noFill/>
        </p:spPr>
        <p:txBody>
          <a:bodyPr wrap="square" rtlCol="0">
            <a:noAutofit/>
          </a:bodyPr>
          <a:lstStyle/>
          <a:p>
            <a:r>
              <a:rPr lang="en-US" dirty="0" smtClean="0">
                <a:latin typeface="+mj-lt"/>
              </a:rPr>
              <a:t>Flashcards allow you to make good use of time normally wasted when waiting.</a:t>
            </a:r>
          </a:p>
          <a:p>
            <a:endParaRPr lang="en-US" dirty="0">
              <a:latin typeface="+mj-lt"/>
            </a:endParaRPr>
          </a:p>
          <a:p>
            <a:r>
              <a:rPr lang="en-US" dirty="0" smtClean="0">
                <a:latin typeface="+mj-lt"/>
              </a:rPr>
              <a:t>Instead of staring at a wall or checking your phone messages, try pulling out a set of flashcards and reviewing by quizzing yourself.</a:t>
            </a:r>
          </a:p>
          <a:p>
            <a:endParaRPr lang="en-US" dirty="0">
              <a:latin typeface="+mj-lt"/>
            </a:endParaRPr>
          </a:p>
          <a:p>
            <a:r>
              <a:rPr lang="en-US" dirty="0" smtClean="0">
                <a:latin typeface="+mj-lt"/>
              </a:rPr>
              <a:t>Every bit of time helps.  Five minutes here and ten there, it all ads up to a lot of time in the end.  It’s like compound interest on your credit card: it may not look like much, but over time, it really ads up!</a:t>
            </a:r>
            <a:endParaRPr lang="en-US" dirty="0">
              <a:latin typeface="+mj-lt"/>
            </a:endParaRPr>
          </a:p>
        </p:txBody>
      </p:sp>
      <p:sp>
        <p:nvSpPr>
          <p:cNvPr id="6" name="Rectangle 5"/>
          <p:cNvSpPr/>
          <p:nvPr/>
        </p:nvSpPr>
        <p:spPr>
          <a:xfrm>
            <a:off x="1082964" y="2362200"/>
            <a:ext cx="3124200" cy="16002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Proteins</a:t>
            </a:r>
            <a:endParaRPr lang="en-US" dirty="0">
              <a:solidFill>
                <a:schemeClr val="tx1"/>
              </a:solidFill>
            </a:endParaRPr>
          </a:p>
        </p:txBody>
      </p:sp>
      <p:sp>
        <p:nvSpPr>
          <p:cNvPr id="7" name="TextBox 6"/>
          <p:cNvSpPr txBox="1"/>
          <p:nvPr/>
        </p:nvSpPr>
        <p:spPr>
          <a:xfrm>
            <a:off x="838200" y="1997364"/>
            <a:ext cx="3657600" cy="4419600"/>
          </a:xfrm>
          <a:prstGeom prst="rect">
            <a:avLst/>
          </a:prstGeom>
          <a:noFill/>
        </p:spPr>
        <p:txBody>
          <a:bodyPr wrap="square" rtlCol="0">
            <a:noAutofit/>
          </a:bodyPr>
          <a:lstStyle/>
          <a:p>
            <a:r>
              <a:rPr lang="en-US" dirty="0" smtClean="0"/>
              <a:t>Front: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Back:</a:t>
            </a:r>
            <a:endParaRPr lang="en-US" dirty="0"/>
          </a:p>
        </p:txBody>
      </p:sp>
      <p:sp>
        <p:nvSpPr>
          <p:cNvPr id="9" name="Rectangle 8"/>
          <p:cNvSpPr/>
          <p:nvPr/>
        </p:nvSpPr>
        <p:spPr>
          <a:xfrm>
            <a:off x="1109518" y="4622800"/>
            <a:ext cx="3124200" cy="16002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Large biological structures consisting of one or more chains of amino acids.</a:t>
            </a:r>
            <a:endParaRPr lang="en-US" dirty="0">
              <a:solidFill>
                <a:schemeClr val="tx1"/>
              </a:solidFill>
            </a:endParaRPr>
          </a:p>
        </p:txBody>
      </p:sp>
    </p:spTree>
    <p:extLst>
      <p:ext uri="{BB962C8B-B14F-4D97-AF65-F5344CB8AC3E}">
        <p14:creationId xmlns:p14="http://schemas.microsoft.com/office/powerpoint/2010/main" val="2961710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Being Proactive</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pPr marL="0" indent="0">
              <a:buNone/>
            </a:pPr>
            <a:r>
              <a:rPr lang="en-US" sz="2400" dirty="0" smtClean="0"/>
              <a:t>Being proactive is like preparing for a trip.  Instead of improvising your way to your destination, you print out a map, figure out how to get there, and compute the time it will take you.</a:t>
            </a:r>
          </a:p>
          <a:p>
            <a:pPr marL="0" indent="0">
              <a:buNone/>
            </a:pPr>
            <a:endParaRPr lang="en-US" sz="2400" dirty="0"/>
          </a:p>
          <a:p>
            <a:pPr marL="0" indent="0">
              <a:buNone/>
            </a:pPr>
            <a:r>
              <a:rPr lang="en-US" sz="2400" dirty="0" smtClean="0"/>
              <a:t>The same thing goes for college work.  You don’t want to waste time heading in the wrong direction and having to turn around.  You need to know where you are going, how you are going to get there, and how long it will take you.  This road trip approach applies to everything you do in college, from planning ahead for the degree you want to get, to figuring out what your plan is for next week.  It’s all a road, with short and medium stops along the way to your final destination.</a:t>
            </a:r>
          </a:p>
        </p:txBody>
      </p:sp>
    </p:spTree>
    <p:extLst>
      <p:ext uri="{BB962C8B-B14F-4D97-AF65-F5344CB8AC3E}">
        <p14:creationId xmlns:p14="http://schemas.microsoft.com/office/powerpoint/2010/main" val="4053371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How to Be Proactive</a:t>
            </a:r>
            <a:endParaRPr lang="en-US" dirty="0"/>
          </a:p>
        </p:txBody>
      </p:sp>
      <p:sp>
        <p:nvSpPr>
          <p:cNvPr id="3" name="Content Placeholder 2"/>
          <p:cNvSpPr>
            <a:spLocks noGrp="1"/>
          </p:cNvSpPr>
          <p:nvPr>
            <p:ph idx="1"/>
          </p:nvPr>
        </p:nvSpPr>
        <p:spPr>
          <a:xfrm>
            <a:off x="228600" y="1447800"/>
            <a:ext cx="8686800" cy="5257800"/>
          </a:xfrm>
        </p:spPr>
        <p:txBody>
          <a:bodyPr>
            <a:noAutofit/>
          </a:bodyPr>
          <a:lstStyle/>
          <a:p>
            <a:pPr marL="0" indent="0">
              <a:buNone/>
            </a:pPr>
            <a:r>
              <a:rPr lang="en-US" sz="2000" dirty="0" smtClean="0"/>
              <a:t>Imagine how much time you would lose on a road trip if you have to ask for directions along the way, or if you make a wrong turn and have to backtrack.  It’s the same in college: knowing what’s ahead will save you time, effort, and aggravation.  But, how do you know what to ask, were to look?  Glad you asked.  Think of these as your “maps” for the college trip you are taking:</a:t>
            </a:r>
          </a:p>
          <a:p>
            <a:pPr>
              <a:buClrTx/>
              <a:buFont typeface="Wingdings" pitchFamily="2" charset="2"/>
              <a:buChar char="ü"/>
            </a:pPr>
            <a:r>
              <a:rPr lang="en-US" sz="2000" b="1" dirty="0" smtClean="0"/>
              <a:t>Course syllabi and schedules:  </a:t>
            </a:r>
            <a:r>
              <a:rPr lang="en-US" sz="1800" dirty="0" smtClean="0"/>
              <a:t>These will tell you in detail what’s expected of you, including a schedule with deadlines.  Not reading these carefully is like driving without a map.</a:t>
            </a:r>
          </a:p>
          <a:p>
            <a:pPr>
              <a:buClrTx/>
              <a:buFont typeface="Wingdings" pitchFamily="2" charset="2"/>
              <a:buChar char="ü"/>
            </a:pPr>
            <a:r>
              <a:rPr lang="en-US" sz="2000" b="1" dirty="0" smtClean="0"/>
              <a:t>College academic calendar:  </a:t>
            </a:r>
            <a:r>
              <a:rPr lang="en-US" sz="1800" dirty="0" smtClean="0"/>
              <a:t>The college’s academic calendar has some important deadlines, like when to add and when to drop,  when are the holidays, and when the semester is over.</a:t>
            </a:r>
          </a:p>
          <a:p>
            <a:pPr>
              <a:buClrTx/>
              <a:buFont typeface="Wingdings" pitchFamily="2" charset="2"/>
              <a:buChar char="ü"/>
            </a:pPr>
            <a:r>
              <a:rPr lang="en-US" sz="2000" b="1" dirty="0" smtClean="0"/>
              <a:t>College catalog:  </a:t>
            </a:r>
            <a:r>
              <a:rPr lang="en-US" sz="1800" dirty="0" smtClean="0"/>
              <a:t>The catalog describes all the courses, but also tells you what  you have to complete a major, a certificate, or graduate.  It also lists all sorts of college rules you need to follow.  Consider this the larger map for your trip.</a:t>
            </a:r>
          </a:p>
          <a:p>
            <a:pPr>
              <a:buClrTx/>
              <a:buFont typeface="Wingdings" pitchFamily="2" charset="2"/>
              <a:buChar char="ü"/>
            </a:pPr>
            <a:r>
              <a:rPr lang="en-US" sz="2000" b="1" dirty="0" smtClean="0"/>
              <a:t>Student Academic plan:  </a:t>
            </a:r>
            <a:r>
              <a:rPr lang="en-US" sz="1800" dirty="0" smtClean="0"/>
              <a:t>The student academic plan is a personalized list of all the courses you need to have in order to complete your degree or transfer.  Talk to a counselor for this</a:t>
            </a:r>
            <a:r>
              <a:rPr lang="en-US" sz="1800" dirty="0" smtClean="0"/>
              <a:t>.</a:t>
            </a:r>
            <a:endParaRPr lang="en-US" sz="1800" dirty="0" smtClean="0"/>
          </a:p>
        </p:txBody>
      </p:sp>
    </p:spTree>
    <p:extLst>
      <p:ext uri="{BB962C8B-B14F-4D97-AF65-F5344CB8AC3E}">
        <p14:creationId xmlns:p14="http://schemas.microsoft.com/office/powerpoint/2010/main" val="2494273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More on How </a:t>
            </a:r>
            <a:r>
              <a:rPr lang="en-US" dirty="0" smtClean="0"/>
              <a:t>to Be Proactive</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spcBef>
                <a:spcPts val="1200"/>
              </a:spcBef>
              <a:buClrTx/>
              <a:buNone/>
            </a:pPr>
            <a:r>
              <a:rPr lang="en-US" sz="2000" dirty="0" smtClean="0"/>
              <a:t>Beyond </a:t>
            </a:r>
            <a:r>
              <a:rPr lang="en-US" sz="2000" dirty="0" smtClean="0"/>
              <a:t>these “maps” there are “guides” in the college that will point you in the right direction if you ever get lost, or need extra help finding your way.</a:t>
            </a:r>
          </a:p>
          <a:p>
            <a:pPr>
              <a:buClrTx/>
              <a:buFont typeface="Wingdings" pitchFamily="2" charset="2"/>
              <a:buChar char="ü"/>
            </a:pPr>
            <a:r>
              <a:rPr lang="en-US" sz="2000" b="1" dirty="0"/>
              <a:t>P</a:t>
            </a:r>
            <a:r>
              <a:rPr lang="en-US" sz="2000" b="1" dirty="0" smtClean="0"/>
              <a:t>rofessors:  </a:t>
            </a:r>
            <a:r>
              <a:rPr lang="en-US" sz="2000" dirty="0" smtClean="0"/>
              <a:t>Professors can help you with questions related to the course you are taking, the discipline you  are studying, and classroom expectations.  They are the discipline experts.</a:t>
            </a:r>
          </a:p>
          <a:p>
            <a:pPr>
              <a:buClrTx/>
              <a:buFont typeface="Wingdings" pitchFamily="2" charset="2"/>
              <a:buChar char="ü"/>
            </a:pPr>
            <a:r>
              <a:rPr lang="en-US" sz="2000" b="1" dirty="0"/>
              <a:t>C</a:t>
            </a:r>
            <a:r>
              <a:rPr lang="en-US" sz="2000" b="1" dirty="0" smtClean="0"/>
              <a:t>ounselors:  </a:t>
            </a:r>
            <a:r>
              <a:rPr lang="en-US" sz="2000" dirty="0" smtClean="0"/>
              <a:t>Counselors can assist you in all sorts of things, from academic to personal matters. </a:t>
            </a:r>
          </a:p>
          <a:p>
            <a:pPr>
              <a:buClrTx/>
              <a:buFont typeface="Wingdings" pitchFamily="2" charset="2"/>
              <a:buChar char="ü"/>
            </a:pPr>
            <a:r>
              <a:rPr lang="en-US" sz="2000" b="1" dirty="0" smtClean="0"/>
              <a:t>Librarians:  </a:t>
            </a:r>
            <a:r>
              <a:rPr lang="en-US" sz="2000" dirty="0" smtClean="0"/>
              <a:t>Librarians are the people to talk to when doing research projects.  You will save a lot of time by asking these experts.</a:t>
            </a:r>
          </a:p>
          <a:p>
            <a:pPr marL="0" indent="0">
              <a:buClrTx/>
              <a:buNone/>
            </a:pPr>
            <a:r>
              <a:rPr lang="en-US" sz="2000" dirty="0" smtClean="0"/>
              <a:t>It goes without saying that you have to reach out for these resources, they are readily available, but you have to take the first step to benefit from them.  You have to be proactive.</a:t>
            </a:r>
          </a:p>
          <a:p>
            <a:pPr marL="0" indent="0">
              <a:buClrTx/>
              <a:buNone/>
            </a:pPr>
            <a:endParaRPr lang="en-US" sz="1600" dirty="0"/>
          </a:p>
        </p:txBody>
      </p:sp>
    </p:spTree>
    <p:extLst>
      <p:ext uri="{BB962C8B-B14F-4D97-AF65-F5344CB8AC3E}">
        <p14:creationId xmlns:p14="http://schemas.microsoft.com/office/powerpoint/2010/main" val="92339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dirty="0" smtClean="0"/>
              <a:t>Reward Yourself for Your Achievements</a:t>
            </a:r>
            <a:endParaRPr lang="en-US" sz="4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2261115" cy="238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52800" y="1828800"/>
            <a:ext cx="5029200" cy="3962400"/>
          </a:xfrm>
          <a:prstGeom prst="rect">
            <a:avLst/>
          </a:prstGeom>
          <a:noFill/>
        </p:spPr>
        <p:txBody>
          <a:bodyPr wrap="square" rtlCol="0">
            <a:noAutofit/>
          </a:bodyPr>
          <a:lstStyle/>
          <a:p>
            <a:r>
              <a:rPr lang="en-US" dirty="0" smtClean="0"/>
              <a:t>As you plan your schedule, remember to make an effort to include blocks of time for rest and recreation.  Not scheduling time for yourself is not only unrealistic, but a sure way to stress and burnout.  Remember that stress will slow down your learning, so avoiding large doses of stress is also a way to use your time effectively.</a:t>
            </a:r>
          </a:p>
          <a:p>
            <a:endParaRPr lang="en-US" dirty="0"/>
          </a:p>
          <a:p>
            <a:r>
              <a:rPr lang="en-US" dirty="0" smtClean="0"/>
              <a:t>Beyond scheduling time for yourself, be sure to acknowledge your achievements and reward yourself as you reach each goal.  Positive reinforcement will help motivate you along the way.</a:t>
            </a:r>
            <a:endParaRPr lang="en-US" dirty="0"/>
          </a:p>
        </p:txBody>
      </p:sp>
    </p:spTree>
    <p:extLst>
      <p:ext uri="{BB962C8B-B14F-4D97-AF65-F5344CB8AC3E}">
        <p14:creationId xmlns:p14="http://schemas.microsoft.com/office/powerpoint/2010/main" val="4094580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dirty="0" smtClean="0">
                <a:latin typeface="+mn-lt"/>
              </a:rPr>
              <a:t>Knowledge Helps You Control Your Time</a:t>
            </a:r>
            <a:endParaRPr lang="en-US" sz="3600" dirty="0">
              <a:latin typeface="+mn-lt"/>
            </a:endParaRPr>
          </a:p>
        </p:txBody>
      </p:sp>
      <p:sp>
        <p:nvSpPr>
          <p:cNvPr id="3" name="Content Placeholder 2"/>
          <p:cNvSpPr>
            <a:spLocks noGrp="1"/>
          </p:cNvSpPr>
          <p:nvPr>
            <p:ph idx="1"/>
          </p:nvPr>
        </p:nvSpPr>
        <p:spPr>
          <a:xfrm>
            <a:off x="152400" y="1752600"/>
            <a:ext cx="8534400" cy="4572000"/>
          </a:xfrm>
        </p:spPr>
        <p:txBody>
          <a:bodyPr>
            <a:normAutofit/>
          </a:bodyPr>
          <a:lstStyle/>
          <a:p>
            <a:pPr marL="617220" indent="-342900">
              <a:buClr>
                <a:schemeClr val="tx2">
                  <a:lumMod val="50000"/>
                </a:schemeClr>
              </a:buClr>
              <a:buFont typeface="Wingdings" pitchFamily="2" charset="2"/>
              <a:buChar char="ü"/>
            </a:pPr>
            <a:r>
              <a:rPr lang="en-US" sz="2400" dirty="0" smtClean="0">
                <a:latin typeface="+mn-lt"/>
              </a:rPr>
              <a:t>Know where you want to go: set goals</a:t>
            </a:r>
          </a:p>
          <a:p>
            <a:pPr marL="617220" indent="-342900">
              <a:buClr>
                <a:schemeClr val="tx2">
                  <a:lumMod val="50000"/>
                </a:schemeClr>
              </a:buClr>
              <a:buFont typeface="Wingdings" pitchFamily="2" charset="2"/>
              <a:buChar char="ü"/>
            </a:pPr>
            <a:r>
              <a:rPr lang="en-US" sz="2400" dirty="0" smtClean="0">
                <a:latin typeface="+mn-lt"/>
              </a:rPr>
              <a:t>Know how to get there: have a plan</a:t>
            </a:r>
          </a:p>
          <a:p>
            <a:pPr marL="617220" indent="-342900">
              <a:buClr>
                <a:schemeClr val="tx2">
                  <a:lumMod val="50000"/>
                </a:schemeClr>
              </a:buClr>
              <a:buFont typeface="Wingdings" pitchFamily="2" charset="2"/>
              <a:buChar char="ü"/>
            </a:pPr>
            <a:r>
              <a:rPr lang="en-US" sz="2400" dirty="0" smtClean="0">
                <a:latin typeface="+mn-lt"/>
              </a:rPr>
              <a:t>Know how long it’s going to take you: have a realistic idea of the time it takes to do things, and to do them well</a:t>
            </a:r>
          </a:p>
          <a:p>
            <a:pPr marL="617220" indent="-342900">
              <a:buClr>
                <a:schemeClr val="tx2">
                  <a:lumMod val="50000"/>
                </a:schemeClr>
              </a:buClr>
              <a:buFont typeface="Wingdings" pitchFamily="2" charset="2"/>
              <a:buChar char="ü"/>
            </a:pPr>
            <a:r>
              <a:rPr lang="en-US" sz="2400" dirty="0" smtClean="0">
                <a:latin typeface="+mn-lt"/>
              </a:rPr>
              <a:t>Know the dangers along the way: be aware of distractions or activities that do not line up with your goals</a:t>
            </a:r>
          </a:p>
          <a:p>
            <a:pPr marL="617220" indent="-342900">
              <a:buClr>
                <a:schemeClr val="tx2">
                  <a:lumMod val="50000"/>
                </a:schemeClr>
              </a:buClr>
              <a:buFont typeface="Wingdings" pitchFamily="2" charset="2"/>
              <a:buChar char="ü"/>
            </a:pPr>
            <a:r>
              <a:rPr lang="en-US" sz="2400" dirty="0" smtClean="0">
                <a:latin typeface="+mn-lt"/>
              </a:rPr>
              <a:t>Know yourself: be aware of your own tendencies toward procrastination or distractions and learn to say “no” to yourself when needed</a:t>
            </a: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a:latin typeface="+mn-lt"/>
            </a:endParaRPr>
          </a:p>
        </p:txBody>
      </p:sp>
    </p:spTree>
    <p:extLst>
      <p:ext uri="{BB962C8B-B14F-4D97-AF65-F5344CB8AC3E}">
        <p14:creationId xmlns:p14="http://schemas.microsoft.com/office/powerpoint/2010/main" val="377897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latin typeface="+mn-lt"/>
              </a:rPr>
              <a:t>Keys to Better Time Management</a:t>
            </a:r>
            <a:endParaRPr lang="en-US" dirty="0">
              <a:latin typeface="+mn-lt"/>
            </a:endParaRPr>
          </a:p>
        </p:txBody>
      </p:sp>
      <p:sp>
        <p:nvSpPr>
          <p:cNvPr id="3" name="Content Placeholder 2"/>
          <p:cNvSpPr>
            <a:spLocks noGrp="1"/>
          </p:cNvSpPr>
          <p:nvPr>
            <p:ph idx="1"/>
          </p:nvPr>
        </p:nvSpPr>
        <p:spPr>
          <a:xfrm>
            <a:off x="228600" y="1524000"/>
            <a:ext cx="8458200" cy="5105400"/>
          </a:xfrm>
        </p:spPr>
        <p:txBody>
          <a:bodyPr>
            <a:normAutofit lnSpcReduction="10000"/>
          </a:bodyPr>
          <a:lstStyle/>
          <a:p>
            <a:pPr>
              <a:spcBef>
                <a:spcPts val="0"/>
              </a:spcBef>
              <a:buClr>
                <a:schemeClr val="tx2">
                  <a:lumMod val="50000"/>
                </a:schemeClr>
              </a:buClr>
              <a:buFont typeface="Wingdings" pitchFamily="2" charset="2"/>
              <a:buChar char="ü"/>
            </a:pPr>
            <a:r>
              <a:rPr lang="en-US" sz="2400" dirty="0" smtClean="0"/>
              <a:t>Set goals for each semester and use them to motivate yourself to work harder and better</a:t>
            </a:r>
          </a:p>
          <a:p>
            <a:pPr>
              <a:spcBef>
                <a:spcPts val="0"/>
              </a:spcBef>
              <a:buClr>
                <a:schemeClr val="tx2">
                  <a:lumMod val="50000"/>
                </a:schemeClr>
              </a:buClr>
              <a:buFont typeface="Wingdings" pitchFamily="2" charset="2"/>
              <a:buChar char="ü"/>
            </a:pPr>
            <a:r>
              <a:rPr lang="en-US" sz="2400" dirty="0"/>
              <a:t>Check that your use of time lines up with your goals</a:t>
            </a:r>
          </a:p>
          <a:p>
            <a:pPr>
              <a:spcBef>
                <a:spcPts val="0"/>
              </a:spcBef>
              <a:buClr>
                <a:schemeClr val="tx2">
                  <a:lumMod val="50000"/>
                </a:schemeClr>
              </a:buClr>
              <a:buFont typeface="Wingdings" pitchFamily="2" charset="2"/>
              <a:buChar char="ü"/>
            </a:pPr>
            <a:r>
              <a:rPr lang="en-US" sz="2400" dirty="0" smtClean="0"/>
              <a:t>Be aware of how you use your time: distractions and procrastination only make things worse</a:t>
            </a:r>
          </a:p>
          <a:p>
            <a:pPr>
              <a:spcBef>
                <a:spcPts val="0"/>
              </a:spcBef>
              <a:buClr>
                <a:schemeClr val="tx2">
                  <a:lumMod val="50000"/>
                </a:schemeClr>
              </a:buClr>
              <a:buFont typeface="Wingdings" pitchFamily="2" charset="2"/>
              <a:buChar char="ü"/>
            </a:pPr>
            <a:r>
              <a:rPr lang="en-US" sz="2400" dirty="0" smtClean="0"/>
              <a:t>Ensure that you allow enough time for studying</a:t>
            </a:r>
          </a:p>
          <a:p>
            <a:pPr>
              <a:spcBef>
                <a:spcPts val="0"/>
              </a:spcBef>
              <a:buClr>
                <a:schemeClr val="tx2">
                  <a:lumMod val="50000"/>
                </a:schemeClr>
              </a:buClr>
              <a:buFont typeface="Wingdings" pitchFamily="2" charset="2"/>
              <a:buChar char="ü"/>
            </a:pPr>
            <a:r>
              <a:rPr lang="en-US" sz="2400" dirty="0" smtClean="0"/>
              <a:t>Use efficient time management tools, like a planner</a:t>
            </a:r>
          </a:p>
          <a:p>
            <a:pPr>
              <a:spcBef>
                <a:spcPts val="0"/>
              </a:spcBef>
              <a:buClr>
                <a:schemeClr val="tx2">
                  <a:lumMod val="50000"/>
                </a:schemeClr>
              </a:buClr>
              <a:buFont typeface="Wingdings" pitchFamily="2" charset="2"/>
              <a:buChar char="ü"/>
            </a:pPr>
            <a:r>
              <a:rPr lang="en-US" sz="2400" dirty="0" smtClean="0"/>
              <a:t>Keep track of deadlines</a:t>
            </a:r>
          </a:p>
          <a:p>
            <a:pPr>
              <a:spcBef>
                <a:spcPts val="0"/>
              </a:spcBef>
              <a:buClr>
                <a:schemeClr val="tx2">
                  <a:lumMod val="50000"/>
                </a:schemeClr>
              </a:buClr>
              <a:buFont typeface="Wingdings" pitchFamily="2" charset="2"/>
              <a:buChar char="ü"/>
            </a:pPr>
            <a:r>
              <a:rPr lang="en-US" sz="2400" dirty="0" smtClean="0"/>
              <a:t>Do things according to priority</a:t>
            </a:r>
          </a:p>
          <a:p>
            <a:pPr>
              <a:spcBef>
                <a:spcPts val="0"/>
              </a:spcBef>
              <a:buClr>
                <a:schemeClr val="tx2">
                  <a:lumMod val="50000"/>
                </a:schemeClr>
              </a:buClr>
              <a:buFont typeface="Wingdings" pitchFamily="2" charset="2"/>
              <a:buChar char="ü"/>
            </a:pPr>
            <a:r>
              <a:rPr lang="en-US" sz="2400" dirty="0" smtClean="0"/>
              <a:t>Plan ahead: be proactive instead of reactive</a:t>
            </a:r>
          </a:p>
          <a:p>
            <a:pPr>
              <a:spcBef>
                <a:spcPts val="0"/>
              </a:spcBef>
              <a:buClr>
                <a:schemeClr val="tx2">
                  <a:lumMod val="50000"/>
                </a:schemeClr>
              </a:buClr>
              <a:buFont typeface="Wingdings" pitchFamily="2" charset="2"/>
              <a:buChar char="ü"/>
            </a:pPr>
            <a:r>
              <a:rPr lang="en-US" sz="2400" dirty="0" smtClean="0"/>
              <a:t>Learn to say “no” to distractions</a:t>
            </a:r>
          </a:p>
          <a:p>
            <a:pPr>
              <a:spcBef>
                <a:spcPts val="0"/>
              </a:spcBef>
              <a:buClr>
                <a:schemeClr val="tx2">
                  <a:lumMod val="50000"/>
                </a:schemeClr>
              </a:buClr>
              <a:buFont typeface="Wingdings" pitchFamily="2" charset="2"/>
              <a:buChar char="ü"/>
            </a:pPr>
            <a:r>
              <a:rPr lang="en-US" sz="2400" dirty="0" smtClean="0"/>
              <a:t>Speak up in class and ask for help.  Getting answers now will save you a lot of time and frustration later.</a:t>
            </a:r>
          </a:p>
          <a:p>
            <a:pPr>
              <a:spcBef>
                <a:spcPts val="0"/>
              </a:spcBef>
              <a:buClr>
                <a:schemeClr val="tx2">
                  <a:lumMod val="50000"/>
                </a:schemeClr>
              </a:buClr>
              <a:buFont typeface="Wingdings" pitchFamily="2" charset="2"/>
              <a:buChar char="ü"/>
            </a:pPr>
            <a:r>
              <a:rPr lang="en-US" sz="2400" dirty="0" smtClean="0"/>
              <a:t>Actively reinforce good time management by rewarding yourself when you meet goals</a:t>
            </a:r>
          </a:p>
          <a:p>
            <a:pPr indent="0">
              <a:buClr>
                <a:schemeClr val="tx2">
                  <a:lumMod val="50000"/>
                </a:schemeClr>
              </a:buClr>
              <a:buNone/>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a:latin typeface="+mn-lt"/>
            </a:endParaRPr>
          </a:p>
        </p:txBody>
      </p:sp>
    </p:spTree>
    <p:extLst>
      <p:ext uri="{BB962C8B-B14F-4D97-AF65-F5344CB8AC3E}">
        <p14:creationId xmlns:p14="http://schemas.microsoft.com/office/powerpoint/2010/main" val="1461564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Goals, Values and Time</a:t>
            </a:r>
            <a:endParaRPr lang="en-US" dirty="0">
              <a:latin typeface="+mn-lt"/>
            </a:endParaRPr>
          </a:p>
        </p:txBody>
      </p:sp>
      <p:sp>
        <p:nvSpPr>
          <p:cNvPr id="3" name="Content Placeholder 2"/>
          <p:cNvSpPr>
            <a:spLocks noGrp="1"/>
          </p:cNvSpPr>
          <p:nvPr>
            <p:ph idx="1"/>
          </p:nvPr>
        </p:nvSpPr>
        <p:spPr>
          <a:xfrm>
            <a:off x="457200" y="1935480"/>
            <a:ext cx="8229600" cy="2103120"/>
          </a:xfrm>
        </p:spPr>
        <p:txBody>
          <a:bodyPr/>
          <a:lstStyle/>
          <a:p>
            <a:pPr>
              <a:buClrTx/>
            </a:pPr>
            <a:r>
              <a:rPr lang="en-US" dirty="0" smtClean="0">
                <a:latin typeface="+mn-lt"/>
              </a:rPr>
              <a:t>Goals include anything you want to achieve, aim for, and put energy into attaining.</a:t>
            </a:r>
          </a:p>
          <a:p>
            <a:pPr>
              <a:buClrTx/>
            </a:pPr>
            <a:r>
              <a:rPr lang="en-US" dirty="0" smtClean="0">
                <a:latin typeface="+mn-lt"/>
              </a:rPr>
              <a:t>Values make up the belief system that underlies a  decision you make.</a:t>
            </a:r>
            <a:endParaRPr lang="en-US" dirty="0">
              <a:latin typeface="+mn-lt"/>
            </a:endParaRPr>
          </a:p>
        </p:txBody>
      </p:sp>
      <p:pic>
        <p:nvPicPr>
          <p:cNvPr id="2050" name="Picture 2" descr="C:\Documents and Settings\altounji_m\Local Settings\Temporary Internet Files\Content.IE5\Z3TCTK40\MCSY01191_0000[1].wmf"/>
          <p:cNvPicPr>
            <a:picLocks noChangeAspect="1" noChangeArrowheads="1"/>
          </p:cNvPicPr>
          <p:nvPr/>
        </p:nvPicPr>
        <p:blipFill>
          <a:blip r:embed="rId2" cstate="print"/>
          <a:srcRect/>
          <a:stretch>
            <a:fillRect/>
          </a:stretch>
        </p:blipFill>
        <p:spPr bwMode="auto">
          <a:xfrm>
            <a:off x="6248400" y="3810000"/>
            <a:ext cx="2437539" cy="2590800"/>
          </a:xfrm>
          <a:prstGeom prst="rect">
            <a:avLst/>
          </a:prstGeom>
          <a:noFill/>
        </p:spPr>
      </p:pic>
      <p:sp>
        <p:nvSpPr>
          <p:cNvPr id="6" name="TextBox 5"/>
          <p:cNvSpPr txBox="1"/>
          <p:nvPr/>
        </p:nvSpPr>
        <p:spPr>
          <a:xfrm>
            <a:off x="762000" y="3962400"/>
            <a:ext cx="5029200" cy="2246769"/>
          </a:xfrm>
          <a:prstGeom prst="rect">
            <a:avLst/>
          </a:prstGeom>
          <a:solidFill>
            <a:schemeClr val="bg1">
              <a:lumMod val="95000"/>
            </a:schemeClr>
          </a:solidFill>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182880"/>
            <a:r>
              <a:rPr lang="en-US" sz="2800" dirty="0" smtClean="0"/>
              <a:t>When you have to choose an activity, consider your goals and values before you make the decision to spend time and energy on it.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mn-lt"/>
              </a:rPr>
              <a:t>Goals are Key to Success</a:t>
            </a:r>
            <a:endParaRPr lang="en-US" dirty="0">
              <a:latin typeface="+mn-lt"/>
            </a:endParaRPr>
          </a:p>
        </p:txBody>
      </p:sp>
      <p:sp>
        <p:nvSpPr>
          <p:cNvPr id="3" name="Content Placeholder 2"/>
          <p:cNvSpPr>
            <a:spLocks noGrp="1"/>
          </p:cNvSpPr>
          <p:nvPr>
            <p:ph idx="1"/>
          </p:nvPr>
        </p:nvSpPr>
        <p:spPr>
          <a:xfrm>
            <a:off x="228600" y="1981200"/>
            <a:ext cx="8458200" cy="4343400"/>
          </a:xfrm>
        </p:spPr>
        <p:txBody>
          <a:bodyPr>
            <a:normAutofit/>
          </a:bodyPr>
          <a:lstStyle/>
          <a:p>
            <a:pPr indent="0">
              <a:buClr>
                <a:schemeClr val="tx2">
                  <a:lumMod val="50000"/>
                </a:schemeClr>
              </a:buClr>
              <a:buNone/>
            </a:pPr>
            <a:r>
              <a:rPr lang="en-US" sz="2000" dirty="0" smtClean="0">
                <a:latin typeface="+mn-lt"/>
              </a:rPr>
              <a:t>Research shows that students who set goals for themselves do better at school.  It makes sense: knowing where you are going helps you plan your trip.  Not knowing where you want to go leads to wasted effort and time.</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smtClean="0">
                <a:latin typeface="+mn-lt"/>
              </a:rPr>
              <a:t>Plan your goals:</a:t>
            </a:r>
          </a:p>
          <a:p>
            <a:pPr marL="617220" indent="-342900">
              <a:buClr>
                <a:schemeClr val="tx2">
                  <a:lumMod val="50000"/>
                </a:schemeClr>
              </a:buClr>
              <a:buFont typeface="Wingdings" pitchFamily="2" charset="2"/>
              <a:buChar char="ü"/>
            </a:pPr>
            <a:r>
              <a:rPr lang="en-US" sz="2000" dirty="0" smtClean="0">
                <a:latin typeface="+mn-lt"/>
              </a:rPr>
              <a:t>Long term:  a degree, </a:t>
            </a:r>
            <a:r>
              <a:rPr lang="en-US" sz="2000" dirty="0">
                <a:latin typeface="+mn-lt"/>
              </a:rPr>
              <a:t> </a:t>
            </a:r>
            <a:r>
              <a:rPr lang="en-US" sz="2000" dirty="0" smtClean="0">
                <a:latin typeface="+mn-lt"/>
              </a:rPr>
              <a:t>a job, or a personal objective</a:t>
            </a:r>
          </a:p>
          <a:p>
            <a:pPr marL="617220" indent="-342900">
              <a:buClr>
                <a:schemeClr val="tx2">
                  <a:lumMod val="50000"/>
                </a:schemeClr>
              </a:buClr>
              <a:buFont typeface="Wingdings" pitchFamily="2" charset="2"/>
              <a:buChar char="ü"/>
            </a:pPr>
            <a:r>
              <a:rPr lang="en-US" sz="2000" dirty="0" smtClean="0">
                <a:latin typeface="+mn-lt"/>
              </a:rPr>
              <a:t>Short term:  what you want to accomplish now, this week, this semester</a:t>
            </a:r>
          </a:p>
          <a:p>
            <a:pPr indent="0">
              <a:buClr>
                <a:schemeClr val="tx2">
                  <a:lumMod val="50000"/>
                </a:schemeClr>
              </a:buClr>
              <a:buNone/>
            </a:pPr>
            <a:endParaRPr lang="en-US" sz="2000" dirty="0">
              <a:latin typeface="+mn-lt"/>
            </a:endParaRPr>
          </a:p>
          <a:p>
            <a:pPr indent="0">
              <a:buClr>
                <a:schemeClr val="tx2">
                  <a:lumMod val="50000"/>
                </a:schemeClr>
              </a:buClr>
              <a:buNone/>
            </a:pPr>
            <a:r>
              <a:rPr lang="en-US" sz="2000" dirty="0" smtClean="0">
                <a:latin typeface="+mn-lt"/>
              </a:rPr>
              <a:t>Goals keep you from spending time on things that are not that important to you.  They also motivate you to work harder and to avoid wasting time with distractions or procrastination.</a:t>
            </a: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smtClean="0">
              <a:latin typeface="+mn-lt"/>
            </a:endParaRPr>
          </a:p>
          <a:p>
            <a:pPr marL="617220" indent="-342900">
              <a:buClr>
                <a:schemeClr val="tx2">
                  <a:lumMod val="50000"/>
                </a:schemeClr>
              </a:buClr>
              <a:buFont typeface="Wingdings" pitchFamily="2" charset="2"/>
              <a:buChar char="ü"/>
            </a:pPr>
            <a:endParaRPr lang="en-US" sz="2400" dirty="0">
              <a:latin typeface="+mn-lt"/>
            </a:endParaRPr>
          </a:p>
        </p:txBody>
      </p:sp>
    </p:spTree>
    <p:extLst>
      <p:ext uri="{BB962C8B-B14F-4D97-AF65-F5344CB8AC3E}">
        <p14:creationId xmlns:p14="http://schemas.microsoft.com/office/powerpoint/2010/main" val="138823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Use of Time and Goals</a:t>
            </a:r>
            <a:endParaRPr lang="en-US" dirty="0">
              <a:latin typeface="+mn-lt"/>
            </a:endParaRPr>
          </a:p>
        </p:txBody>
      </p:sp>
      <p:sp>
        <p:nvSpPr>
          <p:cNvPr id="3" name="Content Placeholder 2"/>
          <p:cNvSpPr>
            <a:spLocks noGrp="1"/>
          </p:cNvSpPr>
          <p:nvPr>
            <p:ph idx="1"/>
          </p:nvPr>
        </p:nvSpPr>
        <p:spPr>
          <a:xfrm>
            <a:off x="228600" y="1981200"/>
            <a:ext cx="8458200" cy="4343400"/>
          </a:xfrm>
        </p:spPr>
        <p:txBody>
          <a:bodyPr>
            <a:normAutofit/>
          </a:bodyPr>
          <a:lstStyle/>
          <a:p>
            <a:pPr indent="0">
              <a:buClr>
                <a:schemeClr val="tx2">
                  <a:lumMod val="50000"/>
                </a:schemeClr>
              </a:buClr>
              <a:buNone/>
            </a:pPr>
            <a:r>
              <a:rPr lang="en-US" sz="3200" dirty="0" smtClean="0">
                <a:latin typeface="+mn-lt"/>
              </a:rPr>
              <a:t>Goals give you a sense of direction and motivate you to get there.  They also help you sort out your “to do” list.  Some things will support a goal, others won’t.  Knowing that, you can decide what to do first, what to do later, and what not to do.</a:t>
            </a:r>
          </a:p>
          <a:p>
            <a:pPr marL="617220" indent="-342900">
              <a:buClr>
                <a:schemeClr val="tx2">
                  <a:lumMod val="50000"/>
                </a:schemeClr>
              </a:buClr>
              <a:buFont typeface="Wingdings" pitchFamily="2" charset="2"/>
              <a:buChar char="ü"/>
            </a:pPr>
            <a:endParaRPr lang="en-US" sz="2400" dirty="0">
              <a:latin typeface="+mn-lt"/>
            </a:endParaRPr>
          </a:p>
        </p:txBody>
      </p:sp>
    </p:spTree>
    <p:extLst>
      <p:ext uri="{BB962C8B-B14F-4D97-AF65-F5344CB8AC3E}">
        <p14:creationId xmlns:p14="http://schemas.microsoft.com/office/powerpoint/2010/main" val="404271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smtClean="0">
                <a:latin typeface="+mn-lt"/>
              </a:rPr>
              <a:t>Distractions Get You Off Course</a:t>
            </a:r>
            <a:endParaRPr lang="en-US" dirty="0">
              <a:latin typeface="+mn-lt"/>
            </a:endParaRPr>
          </a:p>
        </p:txBody>
      </p:sp>
      <p:sp>
        <p:nvSpPr>
          <p:cNvPr id="3" name="Content Placeholder 2"/>
          <p:cNvSpPr>
            <a:spLocks noGrp="1"/>
          </p:cNvSpPr>
          <p:nvPr>
            <p:ph idx="1"/>
          </p:nvPr>
        </p:nvSpPr>
        <p:spPr>
          <a:xfrm>
            <a:off x="228600" y="1752600"/>
            <a:ext cx="8458200" cy="4572000"/>
          </a:xfrm>
        </p:spPr>
        <p:txBody>
          <a:bodyPr>
            <a:normAutofit/>
          </a:bodyPr>
          <a:lstStyle/>
          <a:p>
            <a:pPr indent="0">
              <a:buClr>
                <a:schemeClr val="tx2">
                  <a:lumMod val="50000"/>
                </a:schemeClr>
              </a:buClr>
              <a:buNone/>
            </a:pPr>
            <a:r>
              <a:rPr lang="en-US" sz="2000" dirty="0" smtClean="0">
                <a:latin typeface="+mn-lt"/>
              </a:rPr>
              <a:t>Nowadays there are many distractions around us that can get us off track: phones are a good example.  They are always with us and can take our attention away from what we are doing.  It takes time to concentrate on work, and distractions make us lose that time.</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smtClean="0">
                <a:latin typeface="+mn-lt"/>
              </a:rPr>
              <a:t>Think of all the things that can distract you from doing what you are supposed to do: phones, TV, friends, the internet…  Worrying about things can also be distractions, for example, if you are having  money troubles.</a:t>
            </a:r>
          </a:p>
          <a:p>
            <a:pPr indent="0">
              <a:buClr>
                <a:schemeClr val="tx2">
                  <a:lumMod val="50000"/>
                </a:schemeClr>
              </a:buClr>
              <a:buNone/>
            </a:pPr>
            <a:endParaRPr lang="en-US" sz="2000" dirty="0" smtClean="0">
              <a:latin typeface="+mn-lt"/>
            </a:endParaRPr>
          </a:p>
          <a:p>
            <a:pPr indent="0">
              <a:buClr>
                <a:schemeClr val="tx2">
                  <a:lumMod val="50000"/>
                </a:schemeClr>
              </a:buClr>
              <a:buNone/>
            </a:pPr>
            <a:r>
              <a:rPr lang="en-US" sz="2000" dirty="0" smtClean="0">
                <a:latin typeface="+mn-lt"/>
              </a:rPr>
              <a:t>Plan the place, the time, and the way you study to avoid distractions.  </a:t>
            </a:r>
          </a:p>
        </p:txBody>
      </p:sp>
    </p:spTree>
    <p:extLst>
      <p:ext uri="{BB962C8B-B14F-4D97-AF65-F5344CB8AC3E}">
        <p14:creationId xmlns:p14="http://schemas.microsoft.com/office/powerpoint/2010/main" val="1029150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815</TotalTime>
  <Words>4412</Words>
  <Application>Microsoft Office PowerPoint</Application>
  <PresentationFormat>On-screen Show (4:3)</PresentationFormat>
  <Paragraphs>255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Time Management</vt:lpstr>
      <vt:lpstr>Introduction</vt:lpstr>
      <vt:lpstr>There’s no Single Solution</vt:lpstr>
      <vt:lpstr>Knowledge Helps You Control Your Time</vt:lpstr>
      <vt:lpstr>Keys to Better Time Management</vt:lpstr>
      <vt:lpstr>Goals, Values and Time</vt:lpstr>
      <vt:lpstr>Goals are Key to Success</vt:lpstr>
      <vt:lpstr>Use of Time and Goals</vt:lpstr>
      <vt:lpstr>Distractions Get You Off Course</vt:lpstr>
      <vt:lpstr>Avoiding External Distractions</vt:lpstr>
      <vt:lpstr>Avoiding Internal Distractions</vt:lpstr>
      <vt:lpstr>More on Internal Distractions</vt:lpstr>
      <vt:lpstr>Learn to Say “No” to Distractions</vt:lpstr>
      <vt:lpstr>Dealing With Procrastination</vt:lpstr>
      <vt:lpstr>Procrastination</vt:lpstr>
      <vt:lpstr>Time, the great equalizer!</vt:lpstr>
      <vt:lpstr>Underestimating Time</vt:lpstr>
      <vt:lpstr>The Unexpected and You</vt:lpstr>
      <vt:lpstr>Why It’s So Difficult to Manage Our Time Effectively</vt:lpstr>
      <vt:lpstr>Allow Enough Time for Studying</vt:lpstr>
      <vt:lpstr>How much time does that leave?</vt:lpstr>
      <vt:lpstr>School and Time</vt:lpstr>
      <vt:lpstr>Use Efficient Time Management Methods</vt:lpstr>
      <vt:lpstr>More on Time Management Methods</vt:lpstr>
      <vt:lpstr>Strategy: “To Do” Lists</vt:lpstr>
      <vt:lpstr>More on “To Do” Lists</vt:lpstr>
      <vt:lpstr>The Academic/Personal Method</vt:lpstr>
      <vt:lpstr>The ABC Method</vt:lpstr>
      <vt:lpstr>Strategy: Fixed Commitment Calendar</vt:lpstr>
      <vt:lpstr>Strategy: Calendars and planners</vt:lpstr>
      <vt:lpstr>Strategy: Flashcards</vt:lpstr>
      <vt:lpstr>Being Proactive</vt:lpstr>
      <vt:lpstr>How to Be Proactive</vt:lpstr>
      <vt:lpstr>More on How to Be Proactive</vt:lpstr>
      <vt:lpstr>Reward Yourself for Your Achievements</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Supplemental Instruction</dc:title>
  <dc:creator>altounji_m</dc:creator>
  <cp:lastModifiedBy>Carmen</cp:lastModifiedBy>
  <cp:revision>93</cp:revision>
  <dcterms:created xsi:type="dcterms:W3CDTF">2009-08-26T18:57:46Z</dcterms:created>
  <dcterms:modified xsi:type="dcterms:W3CDTF">2012-11-11T19:55:11Z</dcterms:modified>
</cp:coreProperties>
</file>