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340" r:id="rId4"/>
    <p:sldId id="341" r:id="rId5"/>
    <p:sldId id="314" r:id="rId6"/>
    <p:sldId id="270" r:id="rId7"/>
    <p:sldId id="265" r:id="rId8"/>
    <p:sldId id="269" r:id="rId9"/>
    <p:sldId id="271" r:id="rId10"/>
    <p:sldId id="258" r:id="rId11"/>
    <p:sldId id="288" r:id="rId12"/>
    <p:sldId id="319" r:id="rId13"/>
    <p:sldId id="320" r:id="rId14"/>
    <p:sldId id="321" r:id="rId15"/>
    <p:sldId id="280" r:id="rId16"/>
    <p:sldId id="287" r:id="rId17"/>
    <p:sldId id="284" r:id="rId18"/>
    <p:sldId id="281" r:id="rId19"/>
    <p:sldId id="285" r:id="rId20"/>
    <p:sldId id="282" r:id="rId21"/>
    <p:sldId id="290" r:id="rId22"/>
    <p:sldId id="268" r:id="rId23"/>
    <p:sldId id="299" r:id="rId24"/>
    <p:sldId id="292" r:id="rId25"/>
    <p:sldId id="294" r:id="rId26"/>
    <p:sldId id="300" r:id="rId27"/>
    <p:sldId id="315" r:id="rId28"/>
    <p:sldId id="303" r:id="rId29"/>
    <p:sldId id="339" r:id="rId30"/>
    <p:sldId id="329" r:id="rId31"/>
    <p:sldId id="330" r:id="rId32"/>
    <p:sldId id="327" r:id="rId33"/>
    <p:sldId id="304" r:id="rId34"/>
    <p:sldId id="275" r:id="rId35"/>
    <p:sldId id="305" r:id="rId36"/>
    <p:sldId id="331" r:id="rId37"/>
    <p:sldId id="308" r:id="rId38"/>
    <p:sldId id="325" r:id="rId39"/>
    <p:sldId id="337" r:id="rId40"/>
    <p:sldId id="335" r:id="rId41"/>
    <p:sldId id="323" r:id="rId42"/>
    <p:sldId id="338" r:id="rId43"/>
    <p:sldId id="309" r:id="rId44"/>
    <p:sldId id="318" r:id="rId45"/>
    <p:sldId id="333" r:id="rId46"/>
    <p:sldId id="332" r:id="rId47"/>
    <p:sldId id="326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0869B85-301F-4259-9D34-F3E1E95F9AA7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B7E9CA5-264F-40AC-AB06-AB02DE498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69B85-301F-4259-9D34-F3E1E95F9AA7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7E9CA5-264F-40AC-AB06-AB02DE498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00869B85-301F-4259-9D34-F3E1E95F9AA7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B7E9CA5-264F-40AC-AB06-AB02DE498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69B85-301F-4259-9D34-F3E1E95F9AA7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7E9CA5-264F-40AC-AB06-AB02DE498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0869B85-301F-4259-9D34-F3E1E95F9AA7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B7E9CA5-264F-40AC-AB06-AB02DE498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69B85-301F-4259-9D34-F3E1E95F9AA7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7E9CA5-264F-40AC-AB06-AB02DE498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69B85-301F-4259-9D34-F3E1E95F9AA7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7E9CA5-264F-40AC-AB06-AB02DE498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69B85-301F-4259-9D34-F3E1E95F9AA7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7E9CA5-264F-40AC-AB06-AB02DE498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0869B85-301F-4259-9D34-F3E1E95F9AA7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7E9CA5-264F-40AC-AB06-AB02DE498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69B85-301F-4259-9D34-F3E1E95F9AA7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7E9CA5-264F-40AC-AB06-AB02DE498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69B85-301F-4259-9D34-F3E1E95F9AA7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7E9CA5-264F-40AC-AB06-AB02DE4980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0869B85-301F-4259-9D34-F3E1E95F9AA7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B7E9CA5-264F-40AC-AB06-AB02DE498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914400"/>
            <a:ext cx="6019800" cy="4038600"/>
          </a:xfrm>
        </p:spPr>
        <p:txBody>
          <a:bodyPr/>
          <a:lstStyle/>
          <a:p>
            <a:pPr algn="l"/>
            <a: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  <a:t/>
            </a:r>
            <a:b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</a:br>
            <a: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  <a:t/>
            </a:r>
            <a:b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</a:br>
            <a: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  <a:t/>
            </a:r>
            <a:b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</a:br>
            <a: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  <a:t/>
            </a:r>
            <a:b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</a:br>
            <a: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  <a:t/>
            </a:r>
            <a:b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</a:br>
            <a: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  <a:t/>
            </a:r>
            <a:b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</a:br>
            <a: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  <a:t/>
            </a:r>
            <a:b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</a:br>
            <a: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  <a:t>  timed</a:t>
            </a:r>
            <a:b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</a:br>
            <a: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  <a:t>  Writing:</a:t>
            </a:r>
            <a:b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</a:br>
            <a:r>
              <a:rPr lang="en-US" sz="4800" dirty="0" smtClean="0">
                <a:solidFill>
                  <a:schemeClr val="accent4"/>
                </a:solidFill>
                <a:latin typeface="Arial Black" pitchFamily="34" charset="0"/>
              </a:rPr>
              <a:t/>
            </a:r>
            <a:br>
              <a:rPr lang="en-US" sz="4800" dirty="0" smtClean="0">
                <a:solidFill>
                  <a:schemeClr val="accent4"/>
                </a:solidFill>
                <a:latin typeface="Arial Black" pitchFamily="34" charset="0"/>
              </a:rPr>
            </a:br>
            <a:r>
              <a:rPr lang="en-US" sz="4800" dirty="0" smtClean="0">
                <a:solidFill>
                  <a:schemeClr val="accent4"/>
                </a:solidFill>
                <a:latin typeface="Arial Black" pitchFamily="34" charset="0"/>
              </a:rPr>
              <a:t>  </a:t>
            </a:r>
            <a: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  <a:t>The In-Class </a:t>
            </a:r>
            <a:b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</a:br>
            <a: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  <a:t>  Essay</a:t>
            </a:r>
            <a:endParaRPr lang="en-US" sz="4800" i="1" dirty="0">
              <a:solidFill>
                <a:schemeClr val="accent4"/>
              </a:solidFill>
              <a:latin typeface="Arial Black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0"/>
            <a:ext cx="2590800" cy="2586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Step 1</a:t>
            </a:r>
            <a:r>
              <a:rPr lang="en-US" dirty="0" smtClean="0">
                <a:solidFill>
                  <a:srgbClr val="FF0000"/>
                </a:solidFill>
              </a:rPr>
              <a:t> -</a:t>
            </a:r>
            <a:r>
              <a:rPr lang="en-US" dirty="0" smtClean="0">
                <a:solidFill>
                  <a:schemeClr val="tx2"/>
                </a:solidFill>
              </a:rPr>
              <a:t> Plan your time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467600" cy="524858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itchFamily="34" charset="0"/>
              </a:rPr>
              <a:t/>
            </a:r>
            <a:b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itchFamily="34" charset="0"/>
              </a:rPr>
            </a:br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itchFamily="34" charset="0"/>
              </a:rPr>
              <a:t>Take a few minutes to determine how much time you will need for each stage of the writing process, from organizing . . . </a:t>
            </a:r>
            <a:b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itchFamily="34" charset="0"/>
              </a:rPr>
            </a:br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itchFamily="34" charset="0"/>
              </a:rPr>
              <a:t>             to writing . . . </a:t>
            </a:r>
            <a:b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itchFamily="34" charset="0"/>
              </a:rPr>
            </a:br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itchFamily="34" charset="0"/>
              </a:rPr>
              <a:t>                       to proofreading.</a:t>
            </a:r>
          </a:p>
          <a:p>
            <a:pPr>
              <a:buNone/>
            </a:pPr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itchFamily="34" charset="0"/>
              </a:rPr>
              <a:t>             </a:t>
            </a: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itchFamily="34" charset="0"/>
              </a:rPr>
              <a:t/>
            </a:r>
            <a:b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itchFamily="34" charset="0"/>
              </a:rPr>
            </a:br>
            <a:endParaRPr lang="en-US" sz="3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Berlin Sans FB Demi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5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Berlin Sans FB Demi" pitchFamily="34" charset="0"/>
            </a:endParaRPr>
          </a:p>
          <a:p>
            <a:pPr>
              <a:buNone/>
            </a:pPr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itchFamily="34" charset="0"/>
              </a:rPr>
              <a:t/>
            </a:r>
            <a:b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itchFamily="34" charset="0"/>
              </a:rPr>
            </a:br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itchFamily="34" charset="0"/>
              </a:rPr>
              <a:t>Be sure to keep track of your time during the exam.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078" y="381000"/>
            <a:ext cx="3010122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661160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rgbClr val="FF0000"/>
                </a:solidFill>
              </a:rPr>
              <a:t>Step 2</a:t>
            </a:r>
            <a:r>
              <a:rPr lang="en-US" sz="3600" dirty="0" smtClean="0">
                <a:solidFill>
                  <a:schemeClr val="tx2"/>
                </a:solidFill>
              </a:rPr>
              <a:t> - Identify all parts </a:t>
            </a:r>
            <a:br>
              <a:rPr lang="en-US" sz="3600" dirty="0" smtClean="0">
                <a:solidFill>
                  <a:schemeClr val="tx2"/>
                </a:solidFill>
              </a:rPr>
            </a:br>
            <a:r>
              <a:rPr lang="en-US" sz="3600" dirty="0" smtClean="0">
                <a:solidFill>
                  <a:schemeClr val="tx2"/>
                </a:solidFill>
              </a:rPr>
              <a:t>              of the question  or</a:t>
            </a:r>
            <a:br>
              <a:rPr lang="en-US" sz="3600" dirty="0" smtClean="0">
                <a:solidFill>
                  <a:schemeClr val="tx2"/>
                </a:solidFill>
              </a:rPr>
            </a:br>
            <a:r>
              <a:rPr lang="en-US" sz="3600" dirty="0" smtClean="0">
                <a:solidFill>
                  <a:schemeClr val="tx2"/>
                </a:solidFill>
              </a:rPr>
              <a:t>              writing prompt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7239000" cy="3581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800" dirty="0" smtClean="0">
                <a:latin typeface="Berlin Sans FB" pitchFamily="34" charset="0"/>
              </a:rPr>
              <a:t>This will help you figure out exactly what your instructor is asking you </a:t>
            </a:r>
          </a:p>
          <a:p>
            <a:pPr>
              <a:buNone/>
            </a:pPr>
            <a:r>
              <a:rPr lang="en-US" sz="4800" dirty="0" smtClean="0">
                <a:latin typeface="Berlin Sans FB" pitchFamily="34" charset="0"/>
              </a:rPr>
              <a:t>  to do.</a:t>
            </a:r>
          </a:p>
          <a:p>
            <a:pPr>
              <a:buNone/>
            </a:pPr>
            <a:endParaRPr lang="en-US" sz="4800" dirty="0" smtClean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Be a detective!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5200" u="sng" dirty="0" smtClean="0">
                <a:latin typeface="Berlin Sans FB" pitchFamily="34" charset="0"/>
              </a:rPr>
              <a:t>Most essay questions</a:t>
            </a:r>
            <a:r>
              <a:rPr lang="en-US" sz="5200" dirty="0" smtClean="0">
                <a:latin typeface="Berlin Sans FB" pitchFamily="34" charset="0"/>
              </a:rPr>
              <a:t> are carefully worded to indicate </a:t>
            </a:r>
            <a:r>
              <a:rPr lang="en-US" sz="5200" b="1" dirty="0" smtClean="0">
                <a:latin typeface="Berlin Sans FB" pitchFamily="34" charset="0"/>
              </a:rPr>
              <a:t>WHAT</a:t>
            </a:r>
            <a:r>
              <a:rPr lang="en-US" sz="5200" dirty="0" smtClean="0">
                <a:latin typeface="Berlin Sans FB" pitchFamily="34" charset="0"/>
              </a:rPr>
              <a:t> you are supposed to write about and </a:t>
            </a:r>
            <a:r>
              <a:rPr lang="en-US" sz="5200" b="1" dirty="0" smtClean="0">
                <a:latin typeface="Berlin Sans FB" pitchFamily="34" charset="0"/>
              </a:rPr>
              <a:t>HOW</a:t>
            </a:r>
            <a:r>
              <a:rPr lang="en-US" sz="5200" dirty="0" smtClean="0">
                <a:latin typeface="Berlin Sans FB" pitchFamily="34" charset="0"/>
              </a:rPr>
              <a:t> you should organize your answer.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304800"/>
            <a:ext cx="2590800" cy="2474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Sample writing prompt: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>
                <a:latin typeface="Berlin Sans FB Demi" pitchFamily="34" charset="0"/>
              </a:rPr>
              <a:t>"Define ‘economic depression’</a:t>
            </a:r>
            <a:r>
              <a:rPr lang="en-US" sz="4000" i="1" dirty="0" smtClean="0">
                <a:latin typeface="Berlin Sans FB Demi" pitchFamily="34" charset="0"/>
              </a:rPr>
              <a:t> </a:t>
            </a:r>
            <a:r>
              <a:rPr lang="en-US" sz="4000" dirty="0" smtClean="0">
                <a:latin typeface="Berlin Sans FB Demi" pitchFamily="34" charset="0"/>
              </a:rPr>
              <a:t>and discuss two probable effects a depression would have on today's society."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Note that the question is asking, “What is an economic depression?”  and “What are two probable effects a depression would have on today’s society?—Discuss them.”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tx2"/>
                </a:solidFill>
              </a:rPr>
              <a:t>two strategies: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7239000" cy="484632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5400" dirty="0" smtClean="0">
                <a:latin typeface="Berlin Sans FB Demi" pitchFamily="34" charset="0"/>
              </a:rPr>
              <a:t>Number each part of the question</a:t>
            </a:r>
            <a:br>
              <a:rPr lang="en-US" sz="5400" dirty="0" smtClean="0">
                <a:latin typeface="Berlin Sans FB Demi" pitchFamily="34" charset="0"/>
              </a:rPr>
            </a:br>
            <a:endParaRPr lang="en-US" sz="5400" dirty="0" smtClean="0">
              <a:latin typeface="Berlin Sans FB Dem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5400" dirty="0" smtClean="0">
                <a:latin typeface="Berlin Sans FB Demi" pitchFamily="34" charset="0"/>
              </a:rPr>
              <a:t>Underline the verbs that tell you how to answer each part of the question</a:t>
            </a:r>
            <a:endParaRPr lang="en-US" sz="5400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981200"/>
          </a:xfrm>
        </p:spPr>
        <p:txBody>
          <a:bodyPr>
            <a:noAutofit/>
          </a:bodyPr>
          <a:lstStyle/>
          <a:p>
            <a:r>
              <a:rPr lang="en-US" sz="4000" u="sng" dirty="0" smtClean="0">
                <a:solidFill>
                  <a:srgbClr val="FF0000"/>
                </a:solidFill>
              </a:rPr>
              <a:t/>
            </a:r>
            <a:br>
              <a:rPr lang="en-US" sz="4000" u="sng" dirty="0" smtClean="0">
                <a:solidFill>
                  <a:srgbClr val="FF0000"/>
                </a:solidFill>
              </a:rPr>
            </a:br>
            <a:r>
              <a:rPr lang="en-US" sz="4000" u="sng" dirty="0" smtClean="0">
                <a:solidFill>
                  <a:srgbClr val="FF0000"/>
                </a:solidFill>
              </a:rPr>
              <a:t/>
            </a:r>
            <a:br>
              <a:rPr lang="en-US" sz="4000" u="sng" dirty="0" smtClean="0">
                <a:solidFill>
                  <a:srgbClr val="FF0000"/>
                </a:solidFill>
              </a:rPr>
            </a:br>
            <a:r>
              <a:rPr lang="en-US" sz="4000" u="sng" dirty="0" smtClean="0">
                <a:solidFill>
                  <a:srgbClr val="FF0000"/>
                </a:solidFill>
              </a:rPr>
              <a:t/>
            </a:r>
            <a:br>
              <a:rPr lang="en-US" sz="4000" u="sng" dirty="0" smtClean="0">
                <a:solidFill>
                  <a:srgbClr val="FF0000"/>
                </a:solidFill>
              </a:rPr>
            </a:br>
            <a:r>
              <a:rPr lang="en-US" sz="4000" u="sng" dirty="0" smtClean="0">
                <a:solidFill>
                  <a:srgbClr val="FF0000"/>
                </a:solidFill>
              </a:rPr>
              <a:t/>
            </a:r>
            <a:br>
              <a:rPr lang="en-US" sz="4000" u="sng" dirty="0" smtClean="0">
                <a:solidFill>
                  <a:srgbClr val="FF0000"/>
                </a:solidFill>
              </a:rPr>
            </a:br>
            <a:r>
              <a:rPr lang="en-US" sz="4000" u="sng" dirty="0" smtClean="0">
                <a:solidFill>
                  <a:srgbClr val="FF0000"/>
                </a:solidFill>
              </a:rPr>
              <a:t/>
            </a:r>
            <a:br>
              <a:rPr lang="en-US" sz="4000" u="sng" dirty="0" smtClean="0">
                <a:solidFill>
                  <a:srgbClr val="FF0000"/>
                </a:solidFill>
              </a:rPr>
            </a:br>
            <a:r>
              <a:rPr lang="en-US" sz="4000" u="sng" dirty="0" smtClean="0">
                <a:solidFill>
                  <a:srgbClr val="FF0000"/>
                </a:solidFill>
              </a:rPr>
              <a:t/>
            </a:r>
            <a:br>
              <a:rPr lang="en-US" sz="4000" u="sng" dirty="0" smtClean="0">
                <a:solidFill>
                  <a:srgbClr val="FF0000"/>
                </a:solidFill>
              </a:rPr>
            </a:br>
            <a:r>
              <a:rPr lang="en-US" sz="4000" u="sng" dirty="0" smtClean="0">
                <a:solidFill>
                  <a:srgbClr val="FF0000"/>
                </a:solidFill>
              </a:rPr>
              <a:t/>
            </a:r>
            <a:br>
              <a:rPr lang="en-US" sz="4000" u="sng" dirty="0" smtClean="0">
                <a:solidFill>
                  <a:srgbClr val="FF0000"/>
                </a:solidFill>
              </a:rPr>
            </a:br>
            <a:r>
              <a:rPr lang="en-US" sz="4000" u="sng" dirty="0" smtClean="0">
                <a:solidFill>
                  <a:srgbClr val="FF0000"/>
                </a:solidFill>
              </a:rPr>
              <a:t/>
            </a:r>
            <a:br>
              <a:rPr lang="en-US" sz="4000" u="sng" dirty="0" smtClean="0">
                <a:solidFill>
                  <a:srgbClr val="FF0000"/>
                </a:solidFill>
              </a:rPr>
            </a:br>
            <a:r>
              <a:rPr lang="en-US" sz="4000" u="sng" dirty="0" smtClean="0">
                <a:solidFill>
                  <a:srgbClr val="FF0000"/>
                </a:solidFill>
              </a:rPr>
              <a:t/>
            </a:r>
            <a:br>
              <a:rPr lang="en-US" sz="4000" u="sng" dirty="0" smtClean="0">
                <a:solidFill>
                  <a:srgbClr val="FF0000"/>
                </a:solidFill>
              </a:rPr>
            </a:br>
            <a:r>
              <a:rPr lang="en-US" sz="4000" u="sng" dirty="0" smtClean="0">
                <a:solidFill>
                  <a:srgbClr val="FF0000"/>
                </a:solidFill>
              </a:rPr>
              <a:t/>
            </a:r>
            <a:br>
              <a:rPr lang="en-US" sz="4000" u="sng" dirty="0" smtClean="0">
                <a:solidFill>
                  <a:srgbClr val="FF0000"/>
                </a:solidFill>
              </a:rPr>
            </a:br>
            <a:r>
              <a:rPr lang="en-US" sz="4000" u="sng" dirty="0" smtClean="0">
                <a:solidFill>
                  <a:srgbClr val="FF0000"/>
                </a:solidFill>
              </a:rPr>
              <a:t/>
            </a:r>
            <a:br>
              <a:rPr lang="en-US" sz="4000" u="sng" dirty="0" smtClean="0">
                <a:solidFill>
                  <a:srgbClr val="FF0000"/>
                </a:solidFill>
              </a:rPr>
            </a:br>
            <a:r>
              <a:rPr lang="en-US" sz="4000" u="sng" dirty="0" smtClean="0">
                <a:solidFill>
                  <a:srgbClr val="FF0000"/>
                </a:solidFill>
              </a:rPr>
              <a:t/>
            </a:r>
            <a:br>
              <a:rPr lang="en-US" sz="4000" u="sng" dirty="0" smtClean="0">
                <a:solidFill>
                  <a:srgbClr val="FF0000"/>
                </a:solidFill>
              </a:rPr>
            </a:br>
            <a:r>
              <a:rPr lang="en-US" sz="4000" u="sng" dirty="0" smtClean="0">
                <a:solidFill>
                  <a:srgbClr val="FF0000"/>
                </a:solidFill>
              </a:rPr>
              <a:t/>
            </a:r>
            <a:br>
              <a:rPr lang="en-US" sz="4000" u="sng" dirty="0" smtClean="0">
                <a:solidFill>
                  <a:srgbClr val="FF0000"/>
                </a:solidFill>
              </a:rPr>
            </a:br>
            <a:r>
              <a:rPr lang="en-US" sz="4000" u="sng" dirty="0" smtClean="0">
                <a:solidFill>
                  <a:srgbClr val="FF0000"/>
                </a:solidFill>
              </a:rPr>
              <a:t/>
            </a:r>
            <a:br>
              <a:rPr lang="en-US" sz="4000" u="sng" dirty="0" smtClean="0">
                <a:solidFill>
                  <a:srgbClr val="FF0000"/>
                </a:solidFill>
              </a:rPr>
            </a:br>
            <a:r>
              <a:rPr lang="en-US" sz="4000" dirty="0" smtClean="0">
                <a:solidFill>
                  <a:srgbClr val="FF0000"/>
                </a:solidFill>
              </a:rPr>
              <a:t>Number this sample question: . .  </a:t>
            </a:r>
            <a:r>
              <a:rPr lang="en-US" sz="4000" dirty="0" smtClean="0">
                <a:solidFill>
                  <a:schemeClr val="tx2"/>
                </a:solidFill>
              </a:rPr>
              <a:t/>
            </a:r>
            <a:br>
              <a:rPr lang="en-US" sz="4000" dirty="0" smtClean="0">
                <a:solidFill>
                  <a:schemeClr val="tx2"/>
                </a:solidFill>
              </a:rPr>
            </a:b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1680"/>
            <a:ext cx="7239000" cy="48463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"Define ‘economic depression’</a:t>
            </a:r>
            <a:r>
              <a:rPr lang="en-US" sz="5400" i="1" dirty="0" smtClean="0">
                <a:latin typeface="Berlin Sans FB Demi" pitchFamily="34" charset="0"/>
              </a:rPr>
              <a:t> </a:t>
            </a:r>
            <a:r>
              <a:rPr lang="en-US" sz="5400" dirty="0" smtClean="0">
                <a:latin typeface="Berlin Sans FB Demi" pitchFamily="34" charset="0"/>
              </a:rPr>
              <a:t>and discuss two probable effects a depression would have on today's society."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7239000" cy="48463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“      Define ‘economic depression’</a:t>
            </a:r>
            <a:r>
              <a:rPr lang="en-US" sz="5400" i="1" dirty="0" smtClean="0">
                <a:latin typeface="Berlin Sans FB Demi" pitchFamily="34" charset="0"/>
              </a:rPr>
              <a:t>     </a:t>
            </a:r>
            <a:r>
              <a:rPr lang="en-US" sz="5400" dirty="0" smtClean="0">
                <a:solidFill>
                  <a:srgbClr val="FF0000"/>
                </a:solidFill>
                <a:latin typeface="Berlin Sans FB Demi" pitchFamily="34" charset="0"/>
              </a:rPr>
              <a:t>and . . .</a:t>
            </a:r>
            <a:r>
              <a:rPr lang="en-US" sz="5400" dirty="0" smtClean="0">
                <a:latin typeface="Berlin Sans FB Demi" pitchFamily="34" charset="0"/>
              </a:rPr>
              <a:t>                         </a:t>
            </a:r>
            <a:br>
              <a:rPr lang="en-US" sz="5400" dirty="0" smtClean="0">
                <a:latin typeface="Berlin Sans FB Demi" pitchFamily="34" charset="0"/>
              </a:rPr>
            </a:br>
            <a:r>
              <a:rPr lang="en-US" sz="5400" dirty="0" smtClean="0">
                <a:latin typeface="Berlin Sans FB Demi" pitchFamily="34" charset="0"/>
              </a:rPr>
              <a:t/>
            </a:r>
            <a:br>
              <a:rPr lang="en-US" sz="5400" dirty="0" smtClean="0">
                <a:latin typeface="Berlin Sans FB Demi" pitchFamily="34" charset="0"/>
              </a:rPr>
            </a:br>
            <a:r>
              <a:rPr lang="en-US" sz="5400" dirty="0" smtClean="0">
                <a:latin typeface="Berlin Sans FB Demi" pitchFamily="34" charset="0"/>
              </a:rPr>
              <a:t>      discuss two probable effects a depression would have on today's society.”  </a:t>
            </a:r>
            <a:r>
              <a:rPr lang="en-US" sz="1800" dirty="0" smtClean="0">
                <a:latin typeface="Berlin Sans FB Demi" pitchFamily="34" charset="0"/>
              </a:rPr>
              <a:t>                       (TWO PARTS)</a:t>
            </a:r>
            <a:endParaRPr lang="en-US" sz="5400" dirty="0" smtClean="0">
              <a:latin typeface="Berlin Sans FB Demi" pitchFamily="34" charset="0"/>
            </a:endParaRP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43000" y="1676400"/>
            <a:ext cx="5334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1</a:t>
            </a:r>
            <a:endParaRPr lang="en-US" sz="4000" b="1" dirty="0"/>
          </a:p>
        </p:txBody>
      </p:sp>
      <p:sp>
        <p:nvSpPr>
          <p:cNvPr id="5" name="Oval 4"/>
          <p:cNvSpPr/>
          <p:nvPr/>
        </p:nvSpPr>
        <p:spPr>
          <a:xfrm>
            <a:off x="1066800" y="3581400"/>
            <a:ext cx="6096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848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Underline the key words that indicate what you need </a:t>
            </a:r>
            <a:r>
              <a:rPr lang="en-US" sz="3600" i="1" dirty="0" smtClean="0">
                <a:solidFill>
                  <a:srgbClr val="FF0000"/>
                </a:solidFill>
              </a:rPr>
              <a:t>to do:</a:t>
            </a:r>
            <a:endParaRPr lang="en-US" sz="36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11680"/>
            <a:ext cx="7239000" cy="48463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“      </a:t>
            </a:r>
            <a:r>
              <a:rPr lang="en-US" sz="5400" u="sng" dirty="0" smtClean="0">
                <a:solidFill>
                  <a:srgbClr val="FF0000"/>
                </a:solidFill>
                <a:latin typeface="Berlin Sans FB Demi" pitchFamily="34" charset="0"/>
              </a:rPr>
              <a:t>Define</a:t>
            </a:r>
            <a:r>
              <a:rPr lang="en-US" sz="5400" dirty="0" smtClean="0">
                <a:latin typeface="Berlin Sans FB Demi" pitchFamily="34" charset="0"/>
              </a:rPr>
              <a:t> ‘economic depression’</a:t>
            </a:r>
            <a:r>
              <a:rPr lang="en-US" sz="5400" i="1" dirty="0" smtClean="0">
                <a:latin typeface="Berlin Sans FB Demi" pitchFamily="34" charset="0"/>
              </a:rPr>
              <a:t> </a:t>
            </a:r>
            <a:r>
              <a:rPr lang="en-US" sz="5400" dirty="0" smtClean="0">
                <a:latin typeface="Berlin Sans FB Demi" pitchFamily="34" charset="0"/>
              </a:rPr>
              <a:t>and . . .                         </a:t>
            </a:r>
            <a:br>
              <a:rPr lang="en-US" sz="5400" dirty="0" smtClean="0">
                <a:latin typeface="Berlin Sans FB Demi" pitchFamily="34" charset="0"/>
              </a:rPr>
            </a:br>
            <a:r>
              <a:rPr lang="en-US" sz="5400" dirty="0" smtClean="0">
                <a:latin typeface="Berlin Sans FB Demi" pitchFamily="34" charset="0"/>
              </a:rPr>
              <a:t> </a:t>
            </a:r>
            <a:br>
              <a:rPr lang="en-US" sz="5400" dirty="0" smtClean="0">
                <a:latin typeface="Berlin Sans FB Demi" pitchFamily="34" charset="0"/>
              </a:rPr>
            </a:br>
            <a:r>
              <a:rPr lang="en-US" sz="5400" dirty="0" smtClean="0">
                <a:latin typeface="Berlin Sans FB Demi" pitchFamily="34" charset="0"/>
              </a:rPr>
              <a:t>      </a:t>
            </a:r>
            <a:r>
              <a:rPr lang="en-US" sz="5400" b="1" u="sng" dirty="0" smtClean="0">
                <a:solidFill>
                  <a:srgbClr val="FF0000"/>
                </a:solidFill>
                <a:latin typeface="Berlin Sans FB Demi" pitchFamily="34" charset="0"/>
              </a:rPr>
              <a:t>discuss</a:t>
            </a:r>
            <a:r>
              <a:rPr lang="en-US" sz="5400" b="1" dirty="0" smtClean="0">
                <a:solidFill>
                  <a:srgbClr val="FF0000"/>
                </a:solidFill>
                <a:latin typeface="Berlin Sans FB Demi" pitchFamily="34" charset="0"/>
              </a:rPr>
              <a:t> </a:t>
            </a:r>
            <a:r>
              <a:rPr lang="en-US" sz="5400" b="1" dirty="0" smtClean="0">
                <a:latin typeface="Berlin Sans FB Demi" pitchFamily="34" charset="0"/>
              </a:rPr>
              <a:t>two probable effects </a:t>
            </a:r>
            <a:r>
              <a:rPr lang="en-US" sz="5400" dirty="0" smtClean="0">
                <a:latin typeface="Berlin Sans FB Demi" pitchFamily="34" charset="0"/>
              </a:rPr>
              <a:t>a depression would have on today's society."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90600" y="2133600"/>
            <a:ext cx="6096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990600" y="3886200"/>
            <a:ext cx="6096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2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42048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Verbs</a:t>
            </a:r>
            <a:r>
              <a:rPr lang="en-US" dirty="0" smtClean="0">
                <a:solidFill>
                  <a:schemeClr val="accent1"/>
                </a:solidFill>
              </a:rPr>
              <a:t> are good clues!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2057400"/>
            <a:ext cx="88392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erlin Sans FB Demi" pitchFamily="34" charset="0"/>
              </a:rPr>
              <a:t>Define . . . Discuss . . . Analyze . . .</a:t>
            </a:r>
          </a:p>
          <a:p>
            <a:r>
              <a:rPr lang="en-US" sz="4000" dirty="0" smtClean="0">
                <a:latin typeface="Berlin Sans FB Demi" pitchFamily="34" charset="0"/>
              </a:rPr>
              <a:t>Explain . . . Evaluate . . .</a:t>
            </a:r>
            <a:br>
              <a:rPr lang="en-US" sz="4000" dirty="0" smtClean="0">
                <a:latin typeface="Berlin Sans FB Demi" pitchFamily="34" charset="0"/>
              </a:rPr>
            </a:br>
            <a:r>
              <a:rPr lang="en-US" sz="4000" dirty="0" smtClean="0">
                <a:latin typeface="Berlin Sans FB Demi" pitchFamily="34" charset="0"/>
              </a:rPr>
              <a:t>Contrast . . . Compare . . . </a:t>
            </a:r>
            <a:br>
              <a:rPr lang="en-US" sz="4000" dirty="0" smtClean="0">
                <a:latin typeface="Berlin Sans FB Demi" pitchFamily="34" charset="0"/>
              </a:rPr>
            </a:br>
            <a:r>
              <a:rPr lang="en-US" sz="4000" dirty="0" smtClean="0">
                <a:latin typeface="Berlin Sans FB Demi" pitchFamily="34" charset="0"/>
              </a:rPr>
              <a:t>Describe . . . Classify . . . 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4101084"/>
            <a:ext cx="3276600" cy="275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tx2"/>
                </a:solidFill>
              </a:rPr>
              <a:t>Writing under pressure:  </a:t>
            </a:r>
            <a:br>
              <a:rPr lang="en-US" sz="4000" dirty="0" smtClean="0">
                <a:solidFill>
                  <a:schemeClr val="tx2"/>
                </a:solidFill>
              </a:rPr>
            </a:br>
            <a:r>
              <a:rPr lang="en-US" sz="4000" dirty="0" smtClean="0">
                <a:solidFill>
                  <a:schemeClr val="tx2"/>
                </a:solidFill>
              </a:rPr>
              <a:t>How does it feel?</a:t>
            </a:r>
            <a:endParaRPr lang="en-US" sz="4000" dirty="0"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2667000"/>
            <a:ext cx="2594532" cy="2645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828800"/>
            <a:ext cx="2494102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58496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2"/>
                </a:solidFill>
              </a:rPr>
              <a:t>Try this one!  </a:t>
            </a:r>
            <a:r>
              <a:rPr lang="en-US" sz="4000" dirty="0" smtClean="0">
                <a:solidFill>
                  <a:srgbClr val="FF0000"/>
                </a:solidFill>
              </a:rPr>
              <a:t>Number . . 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4000" dirty="0" smtClean="0">
              <a:latin typeface="Berlin Sans FB Demi" pitchFamily="34" charset="0"/>
            </a:endParaRPr>
          </a:p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“Briefly explain how the modern nation-state emerged in Europe in the 1400s.”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239000" cy="48463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sz="4000" dirty="0" smtClean="0">
              <a:latin typeface="Berlin Sans FB Demi" pitchFamily="34" charset="0"/>
            </a:endParaRPr>
          </a:p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“      Briefly explain how the modern nation-state emerged in Europe in the 1400s.”       </a:t>
            </a:r>
            <a:r>
              <a:rPr lang="en-US" sz="1800" dirty="0" smtClean="0">
                <a:latin typeface="Berlin Sans FB Demi" pitchFamily="34" charset="0"/>
              </a:rPr>
              <a:t>(ONE PART ONLY)</a:t>
            </a:r>
            <a:endParaRPr lang="en-US" sz="5400" dirty="0" smtClean="0">
              <a:latin typeface="Berlin Sans FB Demi" pitchFamily="34" charset="0"/>
            </a:endParaRP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90600" y="1828800"/>
            <a:ext cx="6096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239000" cy="158496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2"/>
                </a:solidFill>
              </a:rPr>
              <a:t>Underline the key </a:t>
            </a:r>
            <a:r>
              <a:rPr lang="en-US" sz="4000" dirty="0" smtClean="0">
                <a:solidFill>
                  <a:srgbClr val="FF0000"/>
                </a:solidFill>
              </a:rPr>
              <a:t>verb</a:t>
            </a:r>
            <a:r>
              <a:rPr lang="en-US" sz="4000" dirty="0" smtClean="0">
                <a:solidFill>
                  <a:schemeClr val="tx2"/>
                </a:solidFill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4000" dirty="0" smtClean="0">
              <a:latin typeface="Berlin Sans FB Demi" pitchFamily="34" charset="0"/>
            </a:endParaRPr>
          </a:p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“Briefly </a:t>
            </a:r>
            <a:r>
              <a:rPr lang="en-US" sz="5400" u="sng" dirty="0" smtClean="0">
                <a:solidFill>
                  <a:srgbClr val="FF0000"/>
                </a:solidFill>
                <a:latin typeface="Berlin Sans FB Demi" pitchFamily="34" charset="0"/>
              </a:rPr>
              <a:t>explain</a:t>
            </a:r>
            <a:r>
              <a:rPr lang="en-US" sz="5400" dirty="0" smtClean="0">
                <a:solidFill>
                  <a:srgbClr val="FF0000"/>
                </a:solidFill>
                <a:latin typeface="Berlin Sans FB Demi" pitchFamily="34" charset="0"/>
              </a:rPr>
              <a:t> </a:t>
            </a:r>
            <a:r>
              <a:rPr lang="en-US" sz="5400" dirty="0" smtClean="0">
                <a:latin typeface="Berlin Sans FB Demi" pitchFamily="34" charset="0"/>
              </a:rPr>
              <a:t>how the modern nation-state emerged in Europe in the 1400s.”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Try this one!  </a:t>
            </a:r>
            <a:r>
              <a:rPr lang="en-US" dirty="0" smtClean="0">
                <a:solidFill>
                  <a:srgbClr val="FF0000"/>
                </a:solidFill>
              </a:rPr>
              <a:t>Number . . 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5400" b="1" dirty="0" smtClean="0">
                <a:latin typeface="Berlin Sans FB Demi" pitchFamily="34" charset="0"/>
              </a:rPr>
              <a:t>“Explain the difference between weather and climate, and give one example to illustrate each concept.”  </a:t>
            </a:r>
            <a:endParaRPr lang="en-US" sz="5400" b="1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7239000" cy="48463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5400" b="1" dirty="0" smtClean="0">
                <a:latin typeface="Berlin Sans FB Demi" pitchFamily="34" charset="0"/>
              </a:rPr>
              <a:t>“        Explain the difference between weather and climate, </a:t>
            </a:r>
            <a:r>
              <a:rPr lang="en-US" sz="5400" b="1" dirty="0" smtClean="0">
                <a:solidFill>
                  <a:srgbClr val="FF0000"/>
                </a:solidFill>
                <a:latin typeface="Berlin Sans FB Demi" pitchFamily="34" charset="0"/>
              </a:rPr>
              <a:t>and  . . .       </a:t>
            </a:r>
            <a:r>
              <a:rPr lang="en-US" sz="5400" b="1" dirty="0" smtClean="0">
                <a:latin typeface="Berlin Sans FB Demi" pitchFamily="34" charset="0"/>
              </a:rPr>
              <a:t>give one example to illustrate each concept.” </a:t>
            </a:r>
            <a:r>
              <a:rPr lang="en-US" sz="1800" b="1" dirty="0" smtClean="0">
                <a:latin typeface="Berlin Sans FB Demi" pitchFamily="34" charset="0"/>
              </a:rPr>
              <a:t>(TWO PARTS)</a:t>
            </a:r>
            <a:endParaRPr lang="en-US" sz="5400" b="1" dirty="0">
              <a:latin typeface="Berlin Sans FB Demi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990600" y="838200"/>
            <a:ext cx="6858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3505200" y="3124200"/>
            <a:ext cx="6858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2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7239000" cy="48463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sz="5400" b="1" dirty="0" smtClean="0">
              <a:latin typeface="Berlin Sans FB Demi" pitchFamily="34" charset="0"/>
            </a:endParaRPr>
          </a:p>
          <a:p>
            <a:pPr>
              <a:buNone/>
            </a:pPr>
            <a:r>
              <a:rPr lang="en-US" sz="5400" b="1" dirty="0" smtClean="0">
                <a:latin typeface="Berlin Sans FB Demi" pitchFamily="34" charset="0"/>
              </a:rPr>
              <a:t>“</a:t>
            </a:r>
            <a:r>
              <a:rPr lang="en-US" sz="5400" b="1" u="sng" dirty="0" smtClean="0">
                <a:solidFill>
                  <a:srgbClr val="FF0000"/>
                </a:solidFill>
                <a:latin typeface="Berlin Sans FB Demi" pitchFamily="34" charset="0"/>
              </a:rPr>
              <a:t>Explain</a:t>
            </a:r>
            <a:r>
              <a:rPr lang="en-US" sz="5400" b="1" dirty="0" smtClean="0">
                <a:latin typeface="Berlin Sans FB Demi" pitchFamily="34" charset="0"/>
              </a:rPr>
              <a:t> the difference between weather and climate, and </a:t>
            </a:r>
            <a:r>
              <a:rPr lang="en-US" sz="5400" b="1" u="sng" dirty="0" smtClean="0">
                <a:solidFill>
                  <a:srgbClr val="FF0000"/>
                </a:solidFill>
                <a:latin typeface="Berlin Sans FB Demi" pitchFamily="34" charset="0"/>
              </a:rPr>
              <a:t>give</a:t>
            </a:r>
            <a:r>
              <a:rPr lang="en-US" sz="5400" b="1" dirty="0" smtClean="0">
                <a:latin typeface="Berlin Sans FB Demi" pitchFamily="34" charset="0"/>
              </a:rPr>
              <a:t> one example to illustrate each concept.”</a:t>
            </a:r>
            <a:endParaRPr lang="en-US" sz="5400" b="1" dirty="0">
              <a:latin typeface="Berlin Sans FB Dem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533400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Underline the key verbs . . .</a:t>
            </a:r>
            <a:endParaRPr lang="en-US" sz="4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11680"/>
            <a:ext cx="7543800" cy="4846320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>
              <a:buNone/>
            </a:pPr>
            <a:endParaRPr lang="en-US" sz="5400" b="1" dirty="0" smtClean="0">
              <a:latin typeface="Berlin Sans FB Demi" pitchFamily="34" charset="0"/>
            </a:endParaRPr>
          </a:p>
          <a:p>
            <a:pPr>
              <a:buNone/>
            </a:pPr>
            <a:r>
              <a:rPr lang="en-US" sz="5400" b="1" dirty="0" smtClean="0">
                <a:latin typeface="Berlin Sans FB Demi" pitchFamily="34" charset="0"/>
              </a:rPr>
              <a:t>“</a:t>
            </a:r>
            <a:r>
              <a:rPr lang="en-US" sz="5400" b="1" u="sng" dirty="0" smtClean="0">
                <a:solidFill>
                  <a:srgbClr val="FF0000"/>
                </a:solidFill>
                <a:latin typeface="Berlin Sans FB Demi" pitchFamily="34" charset="0"/>
              </a:rPr>
              <a:t>Explain</a:t>
            </a:r>
            <a:r>
              <a:rPr lang="en-US" sz="5400" b="1" dirty="0" smtClean="0">
                <a:latin typeface="Berlin Sans FB Demi" pitchFamily="34" charset="0"/>
              </a:rPr>
              <a:t> the difference between weather and climate, and </a:t>
            </a:r>
            <a:r>
              <a:rPr lang="en-US" sz="5400" b="1" u="sng" dirty="0" smtClean="0">
                <a:solidFill>
                  <a:srgbClr val="FF0000"/>
                </a:solidFill>
                <a:latin typeface="Berlin Sans FB Demi" pitchFamily="34" charset="0"/>
              </a:rPr>
              <a:t>give</a:t>
            </a:r>
            <a:r>
              <a:rPr lang="en-US" sz="5400" b="1" dirty="0" smtClean="0">
                <a:latin typeface="Berlin Sans FB Demi" pitchFamily="34" charset="0"/>
              </a:rPr>
              <a:t>        one example to illustrate each concept.”</a:t>
            </a:r>
            <a:endParaRPr lang="en-US" sz="5400" b="1" dirty="0">
              <a:latin typeface="Berlin Sans FB Dem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81000"/>
            <a:ext cx="8305800" cy="21236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Circling other key words can</a:t>
            </a:r>
          </a:p>
          <a:p>
            <a:r>
              <a:rPr lang="en-U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also help you to determine</a:t>
            </a:r>
          </a:p>
          <a:p>
            <a:r>
              <a:rPr lang="en-U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what you need to do:</a:t>
            </a:r>
            <a:endParaRPr lang="en-US" sz="4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762000" y="5105400"/>
            <a:ext cx="3581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962400" y="2895600"/>
            <a:ext cx="32766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543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Key words </a:t>
            </a:r>
            <a:r>
              <a:rPr lang="en-US" dirty="0" smtClean="0">
                <a:solidFill>
                  <a:schemeClr val="accent1"/>
                </a:solidFill>
              </a:rPr>
              <a:t>can help you identify your </a:t>
            </a:r>
            <a:r>
              <a:rPr lang="en-US" dirty="0" smtClean="0">
                <a:solidFill>
                  <a:srgbClr val="FF0000"/>
                </a:solidFill>
              </a:rPr>
              <a:t>purpose</a:t>
            </a:r>
            <a:r>
              <a:rPr lang="en-US" dirty="0" smtClean="0">
                <a:solidFill>
                  <a:schemeClr val="accent1"/>
                </a:solidFill>
              </a:rPr>
              <a:t> in writing: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9416"/>
            <a:ext cx="8001000" cy="484632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3000" dirty="0" smtClean="0">
                <a:latin typeface="Berlin Sans FB Demi" pitchFamily="34" charset="0"/>
              </a:rPr>
              <a:t>“Give </a:t>
            </a:r>
            <a:r>
              <a:rPr lang="en-US" sz="3000" u="sng" dirty="0" smtClean="0">
                <a:latin typeface="Berlin Sans FB Demi" pitchFamily="34" charset="0"/>
              </a:rPr>
              <a:t>examples</a:t>
            </a:r>
            <a:r>
              <a:rPr lang="en-US" sz="3000" dirty="0" smtClean="0">
                <a:latin typeface="Berlin Sans FB Demi" pitchFamily="34" charset="0"/>
              </a:rPr>
              <a:t> to show </a:t>
            </a:r>
            <a:r>
              <a:rPr lang="en-US" sz="3000" dirty="0" smtClean="0">
                <a:solidFill>
                  <a:srgbClr val="FF0000"/>
                </a:solidFill>
                <a:latin typeface="Berlin Sans FB Demi" pitchFamily="34" charset="0"/>
              </a:rPr>
              <a:t>(illustration)</a:t>
            </a:r>
          </a:p>
          <a:p>
            <a:r>
              <a:rPr lang="en-US" sz="3000" dirty="0" smtClean="0">
                <a:latin typeface="Berlin Sans FB Demi" pitchFamily="34" charset="0"/>
              </a:rPr>
              <a:t>“Explain the </a:t>
            </a:r>
            <a:r>
              <a:rPr lang="en-US" sz="3000" u="sng" dirty="0" smtClean="0">
                <a:latin typeface="Berlin Sans FB Demi" pitchFamily="34" charset="0"/>
              </a:rPr>
              <a:t>differences</a:t>
            </a:r>
            <a:r>
              <a:rPr lang="en-US" sz="3000" dirty="0" smtClean="0">
                <a:latin typeface="Berlin Sans FB Demi" pitchFamily="34" charset="0"/>
              </a:rPr>
              <a:t> between </a:t>
            </a:r>
            <a:r>
              <a:rPr lang="en-US" sz="3000" dirty="0" smtClean="0">
                <a:solidFill>
                  <a:srgbClr val="FF0000"/>
                </a:solidFill>
                <a:latin typeface="Berlin Sans FB Demi" pitchFamily="34" charset="0"/>
              </a:rPr>
              <a:t>(contrast)</a:t>
            </a:r>
          </a:p>
          <a:p>
            <a:r>
              <a:rPr lang="en-US" sz="3000" dirty="0" smtClean="0">
                <a:latin typeface="Berlin Sans FB Demi" pitchFamily="34" charset="0"/>
              </a:rPr>
              <a:t>“Describe the sequence of </a:t>
            </a:r>
            <a:r>
              <a:rPr lang="en-US" sz="3000" u="sng" dirty="0" smtClean="0">
                <a:latin typeface="Berlin Sans FB Demi" pitchFamily="34" charset="0"/>
              </a:rPr>
              <a:t>steps</a:t>
            </a:r>
            <a:r>
              <a:rPr lang="en-US" sz="3000" dirty="0" smtClean="0">
                <a:latin typeface="Berlin Sans FB Demi" pitchFamily="34" charset="0"/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latin typeface="Berlin Sans FB Demi" pitchFamily="34" charset="0"/>
              </a:rPr>
              <a:t>(process)</a:t>
            </a:r>
          </a:p>
          <a:p>
            <a:r>
              <a:rPr lang="en-US" sz="3000" dirty="0" smtClean="0">
                <a:latin typeface="Berlin Sans FB Demi" pitchFamily="34" charset="0"/>
              </a:rPr>
              <a:t>“Discuss the </a:t>
            </a:r>
            <a:r>
              <a:rPr lang="en-US" sz="3000" u="sng" dirty="0" smtClean="0">
                <a:latin typeface="Berlin Sans FB Demi" pitchFamily="34" charset="0"/>
              </a:rPr>
              <a:t>similarities</a:t>
            </a:r>
            <a:r>
              <a:rPr lang="en-US" sz="3000" dirty="0" smtClean="0">
                <a:latin typeface="Berlin Sans FB Demi" pitchFamily="34" charset="0"/>
              </a:rPr>
              <a:t> between </a:t>
            </a:r>
            <a:r>
              <a:rPr lang="en-US" sz="3000" dirty="0" smtClean="0">
                <a:solidFill>
                  <a:srgbClr val="FF0000"/>
                </a:solidFill>
                <a:latin typeface="Berlin Sans FB Demi" pitchFamily="34" charset="0"/>
              </a:rPr>
              <a:t>(compare)</a:t>
            </a:r>
          </a:p>
          <a:p>
            <a:r>
              <a:rPr lang="en-US" sz="3000" dirty="0" smtClean="0">
                <a:latin typeface="Berlin Sans FB Demi" pitchFamily="34" charset="0"/>
              </a:rPr>
              <a:t>“Analyze the various </a:t>
            </a:r>
            <a:r>
              <a:rPr lang="en-US" sz="3000" u="sng" dirty="0" smtClean="0">
                <a:latin typeface="Berlin Sans FB Demi" pitchFamily="34" charset="0"/>
              </a:rPr>
              <a:t>types</a:t>
            </a:r>
            <a:r>
              <a:rPr lang="en-US" sz="3000" dirty="0" smtClean="0">
                <a:latin typeface="Berlin Sans FB Demi" pitchFamily="34" charset="0"/>
              </a:rPr>
              <a:t> of </a:t>
            </a:r>
            <a:r>
              <a:rPr lang="en-US" sz="3000" dirty="0" smtClean="0">
                <a:solidFill>
                  <a:srgbClr val="FF0000"/>
                </a:solidFill>
                <a:latin typeface="Berlin Sans FB Demi" pitchFamily="34" charset="0"/>
              </a:rPr>
              <a:t>(classify)</a:t>
            </a:r>
          </a:p>
          <a:p>
            <a:r>
              <a:rPr lang="en-US" sz="3000" dirty="0" smtClean="0">
                <a:latin typeface="Berlin Sans FB Demi" pitchFamily="34" charset="0"/>
              </a:rPr>
              <a:t>“</a:t>
            </a:r>
            <a:r>
              <a:rPr lang="en-US" sz="3000" u="sng" dirty="0" smtClean="0">
                <a:latin typeface="Berlin Sans FB Demi" pitchFamily="34" charset="0"/>
              </a:rPr>
              <a:t>Should </a:t>
            </a:r>
            <a:r>
              <a:rPr lang="en-US" sz="3000" dirty="0" smtClean="0">
                <a:latin typeface="Berlin Sans FB Demi" pitchFamily="34" charset="0"/>
              </a:rPr>
              <a:t>smoking be outlawed in </a:t>
            </a:r>
            <a:r>
              <a:rPr lang="en-US" sz="3000" dirty="0" smtClean="0">
                <a:solidFill>
                  <a:srgbClr val="FF0000"/>
                </a:solidFill>
                <a:latin typeface="Berlin Sans FB Demi" pitchFamily="34" charset="0"/>
              </a:rPr>
              <a:t>(argument)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Step 3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– Create an outline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305800" cy="39531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  First, compose a </a:t>
            </a:r>
          </a:p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  thesis statement that addresses all parts </a:t>
            </a:r>
          </a:p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  of the question.   </a:t>
            </a:r>
            <a:endParaRPr lang="en-US" sz="5400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543800" cy="48463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5400" dirty="0" smtClean="0">
                <a:latin typeface="Berlin Sans FB" pitchFamily="34" charset="0"/>
              </a:rPr>
              <a:t>Your thesis is really an answer to the question—</a:t>
            </a:r>
            <a:br>
              <a:rPr lang="en-US" sz="5400" dirty="0" smtClean="0">
                <a:latin typeface="Berlin Sans FB" pitchFamily="34" charset="0"/>
              </a:rPr>
            </a:br>
            <a:r>
              <a:rPr lang="en-US" sz="5400" dirty="0" smtClean="0">
                <a:latin typeface="Berlin Sans FB" pitchFamily="34" charset="0"/>
              </a:rPr>
              <a:t/>
            </a:r>
            <a:br>
              <a:rPr lang="en-US" sz="5400" dirty="0" smtClean="0">
                <a:latin typeface="Berlin Sans FB" pitchFamily="34" charset="0"/>
              </a:rPr>
            </a:br>
            <a:r>
              <a:rPr lang="en-US" sz="5400" u="sng" dirty="0" smtClean="0">
                <a:solidFill>
                  <a:srgbClr val="FF0000"/>
                </a:solidFill>
                <a:latin typeface="Berlin Sans FB" pitchFamily="34" charset="0"/>
              </a:rPr>
              <a:t>all parts</a:t>
            </a:r>
            <a:r>
              <a:rPr lang="en-US" sz="5400" dirty="0" smtClean="0">
                <a:solidFill>
                  <a:srgbClr val="FF0000"/>
                </a:solidFill>
                <a:latin typeface="Berlin Sans FB" pitchFamily="34" charset="0"/>
              </a:rPr>
              <a:t> </a:t>
            </a:r>
            <a:r>
              <a:rPr lang="en-US" sz="5400" dirty="0" smtClean="0">
                <a:latin typeface="Berlin Sans FB" pitchFamily="34" charset="0"/>
              </a:rPr>
              <a:t>of the question!</a:t>
            </a:r>
            <a:endParaRPr lang="en-US" sz="54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eeling stressed is normal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feels pressured when asked to produce an answer within a given time.</a:t>
            </a:r>
          </a:p>
          <a:p>
            <a:r>
              <a:rPr lang="en-US" dirty="0" smtClean="0"/>
              <a:t>Your answer will have some small errors due to the time constraint.  Don’t expect to produce a well-polished answer.</a:t>
            </a:r>
          </a:p>
          <a:p>
            <a:r>
              <a:rPr lang="en-US" dirty="0" smtClean="0"/>
              <a:t>There are two key things to keep in mind:  </a:t>
            </a:r>
            <a:br>
              <a:rPr lang="en-US" dirty="0" smtClean="0"/>
            </a:b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dirty="0" smtClean="0"/>
              <a:t> Make sure that you understand what the writing prompt is asking of you.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dirty="0" smtClean="0"/>
              <a:t> Keep track of time.</a:t>
            </a:r>
          </a:p>
        </p:txBody>
      </p:sp>
    </p:spTree>
    <p:extLst>
      <p:ext uri="{BB962C8B-B14F-4D97-AF65-F5344CB8AC3E}">
        <p14:creationId xmlns:p14="http://schemas.microsoft.com/office/powerpoint/2010/main" val="3406524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Let’s use the same Sample prompt: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4846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5400" b="1" dirty="0" smtClean="0">
                <a:latin typeface="Berlin Sans FB Demi" pitchFamily="34" charset="0"/>
              </a:rPr>
              <a:t>“Define economic depression and discuss two probable effects a depression would have on today’s society.”</a:t>
            </a:r>
            <a:endParaRPr lang="en-US" sz="5400" b="1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Possible Thesis Statement: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239000" cy="524858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sz="2800" b="1" dirty="0" smtClean="0">
              <a:solidFill>
                <a:schemeClr val="bg2">
                  <a:lumMod val="2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>
              <a:buNone/>
            </a:pPr>
            <a:r>
              <a:rPr lang="en-US" sz="4300" dirty="0" smtClean="0">
                <a:latin typeface="Berlin Sans FB Demi" pitchFamily="34" charset="0"/>
              </a:rPr>
              <a:t>  “Economic depression,” </a:t>
            </a:r>
            <a:r>
              <a:rPr lang="en-US" sz="4300" dirty="0" smtClean="0">
                <a:solidFill>
                  <a:srgbClr val="FF0000"/>
                </a:solidFill>
                <a:latin typeface="Berlin Sans FB Demi" pitchFamily="34" charset="0"/>
              </a:rPr>
              <a:t>[DEFINITION] </a:t>
            </a:r>
            <a:r>
              <a:rPr lang="en-US" sz="4300" dirty="0" smtClean="0">
                <a:latin typeface="Berlin Sans FB Demi" pitchFamily="34" charset="0"/>
              </a:rPr>
              <a:t>a term that refers to a sustained economic downturn, may have </a:t>
            </a:r>
            <a:r>
              <a:rPr lang="en-US" sz="4300" dirty="0" smtClean="0">
                <a:solidFill>
                  <a:srgbClr val="FF0000"/>
                </a:solidFill>
                <a:latin typeface="Berlin Sans FB Demi" pitchFamily="34" charset="0"/>
              </a:rPr>
              <a:t>two negative effects </a:t>
            </a:r>
            <a:r>
              <a:rPr lang="en-US" sz="4300" dirty="0" smtClean="0">
                <a:latin typeface="Berlin Sans FB Demi" pitchFamily="34" charset="0"/>
              </a:rPr>
              <a:t>on our society:   an increase in crime and an increase in intolerance.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676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Next, outline your main points, along with the details that will support each one: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2390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Berlin Sans FB Demi" pitchFamily="34" charset="0"/>
              </a:rPr>
              <a:t>[Thesis statement here . . .]</a:t>
            </a:r>
          </a:p>
          <a:p>
            <a:pPr>
              <a:buNone/>
            </a:pPr>
            <a:r>
              <a:rPr lang="en-US" sz="3600" dirty="0" smtClean="0">
                <a:latin typeface="Berlin Sans FB Demi" pitchFamily="34" charset="0"/>
              </a:rPr>
              <a:t>		I.  First main point</a:t>
            </a:r>
          </a:p>
          <a:p>
            <a:pPr>
              <a:buNone/>
            </a:pPr>
            <a:r>
              <a:rPr lang="en-US" sz="3600" dirty="0" smtClean="0">
                <a:latin typeface="Berlin Sans FB Demi" pitchFamily="34" charset="0"/>
              </a:rPr>
              <a:t>			A.  Detailed support</a:t>
            </a:r>
          </a:p>
          <a:p>
            <a:pPr>
              <a:buNone/>
            </a:pPr>
            <a:r>
              <a:rPr lang="en-US" sz="3600" dirty="0" smtClean="0">
                <a:latin typeface="Berlin Sans FB Demi" pitchFamily="34" charset="0"/>
              </a:rPr>
              <a:t>			B.  Detailed support</a:t>
            </a:r>
          </a:p>
          <a:p>
            <a:pPr>
              <a:buNone/>
            </a:pPr>
            <a:r>
              <a:rPr lang="en-US" sz="3600" dirty="0" smtClean="0">
                <a:latin typeface="Berlin Sans FB Demi" pitchFamily="34" charset="0"/>
              </a:rPr>
              <a:t>		II.  Second main point</a:t>
            </a:r>
            <a:br>
              <a:rPr lang="en-US" sz="3600" dirty="0" smtClean="0">
                <a:latin typeface="Berlin Sans FB Demi" pitchFamily="34" charset="0"/>
              </a:rPr>
            </a:br>
            <a:r>
              <a:rPr lang="en-US" sz="3600" dirty="0" smtClean="0">
                <a:latin typeface="Berlin Sans FB Demi" pitchFamily="34" charset="0"/>
              </a:rPr>
              <a:t>		A.  Detailed support</a:t>
            </a:r>
          </a:p>
          <a:p>
            <a:pPr>
              <a:buNone/>
            </a:pPr>
            <a:r>
              <a:rPr lang="en-US" sz="3600" dirty="0" smtClean="0">
                <a:latin typeface="Berlin Sans FB Demi" pitchFamily="34" charset="0"/>
              </a:rPr>
              <a:t>			B.  Detailed support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7543800" cy="4846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Make sure each section of your outline addresses one part           of the question.  </a:t>
            </a:r>
          </a:p>
          <a:p>
            <a:pPr>
              <a:buNone/>
            </a:pPr>
            <a:endParaRPr lang="en-US" sz="5400" dirty="0">
              <a:latin typeface="Berlin Sans FB Demi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3581400"/>
            <a:ext cx="3200400" cy="283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962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Let’s take the same prompt: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4846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5400" b="1" dirty="0" smtClean="0">
                <a:latin typeface="Berlin Sans FB Demi" pitchFamily="34" charset="0"/>
              </a:rPr>
              <a:t>“</a:t>
            </a:r>
            <a:r>
              <a:rPr lang="en-US" sz="5400" b="1" dirty="0" smtClean="0">
                <a:solidFill>
                  <a:srgbClr val="FF0000"/>
                </a:solidFill>
                <a:latin typeface="Berlin Sans FB Demi" pitchFamily="34" charset="0"/>
              </a:rPr>
              <a:t>Define</a:t>
            </a:r>
            <a:r>
              <a:rPr lang="en-US" sz="5400" b="1" dirty="0" smtClean="0">
                <a:latin typeface="Berlin Sans FB Demi" pitchFamily="34" charset="0"/>
              </a:rPr>
              <a:t> economic depression and </a:t>
            </a:r>
            <a:r>
              <a:rPr lang="en-US" sz="5400" b="1" dirty="0" smtClean="0">
                <a:solidFill>
                  <a:srgbClr val="FF0000"/>
                </a:solidFill>
                <a:latin typeface="Berlin Sans FB Demi" pitchFamily="34" charset="0"/>
              </a:rPr>
              <a:t>discuss two probable effects </a:t>
            </a:r>
            <a:r>
              <a:rPr lang="en-US" sz="5400" b="1" dirty="0" smtClean="0">
                <a:latin typeface="Berlin Sans FB Demi" pitchFamily="34" charset="0"/>
              </a:rPr>
              <a:t>a depression would have on today’s society.”</a:t>
            </a:r>
            <a:endParaRPr lang="en-US" sz="5400" b="1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305800" cy="5922336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buNone/>
            </a:pPr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THESIS:  </a:t>
            </a:r>
            <a:r>
              <a:rPr lang="en-US" sz="2800" dirty="0" smtClean="0">
                <a:latin typeface="Berlin Sans FB Demi" pitchFamily="34" charset="0"/>
              </a:rPr>
              <a:t>“Economic depression,” a term that     refers to a sustained economic downturn,        may have two negative effects on our society:   an increase in crime and an increase in intolerance.</a:t>
            </a:r>
          </a:p>
          <a:p>
            <a:pPr>
              <a:buNone/>
            </a:pPr>
            <a:r>
              <a:rPr lang="en-US" sz="3200" dirty="0" smtClean="0">
                <a:latin typeface="Berlin Sans FB Demi" pitchFamily="34" charset="0"/>
              </a:rPr>
              <a:t> 	</a:t>
            </a:r>
            <a:r>
              <a:rPr lang="en-US" sz="3200" dirty="0" smtClean="0">
                <a:solidFill>
                  <a:srgbClr val="FF0000"/>
                </a:solidFill>
                <a:latin typeface="Berlin Sans FB Demi" pitchFamily="34" charset="0"/>
              </a:rPr>
              <a:t>I.  “Depression” </a:t>
            </a:r>
            <a:r>
              <a:rPr lang="en-US" sz="3200" smtClean="0">
                <a:solidFill>
                  <a:srgbClr val="FF0000"/>
                </a:solidFill>
                <a:latin typeface="Berlin Sans FB Demi" pitchFamily="34" charset="0"/>
              </a:rPr>
              <a:t>as a sustained </a:t>
            </a:r>
            <a:r>
              <a:rPr lang="en-US" sz="3200" dirty="0" smtClean="0">
                <a:solidFill>
                  <a:srgbClr val="FF0000"/>
                </a:solidFill>
                <a:latin typeface="Berlin Sans FB Demi" pitchFamily="34" charset="0"/>
              </a:rPr>
              <a:t>downturn</a:t>
            </a:r>
            <a:r>
              <a:rPr lang="en-US" sz="3200" dirty="0" smtClean="0">
                <a:latin typeface="Berlin Sans FB Demi" pitchFamily="34" charset="0"/>
              </a:rPr>
              <a:t/>
            </a:r>
            <a:br>
              <a:rPr lang="en-US" sz="3200" dirty="0" smtClean="0">
                <a:latin typeface="Berlin Sans FB Demi" pitchFamily="34" charset="0"/>
              </a:rPr>
            </a:br>
            <a:r>
              <a:rPr lang="en-US" sz="3200" dirty="0" smtClean="0">
                <a:latin typeface="Berlin Sans FB Demi" pitchFamily="34" charset="0"/>
              </a:rPr>
              <a:t>	A.  Key characteristics </a:t>
            </a:r>
          </a:p>
          <a:p>
            <a:pPr>
              <a:buNone/>
            </a:pPr>
            <a:r>
              <a:rPr lang="en-US" sz="3200" dirty="0" smtClean="0">
                <a:latin typeface="Berlin Sans FB Demi" pitchFamily="34" charset="0"/>
              </a:rPr>
              <a:t>		B.   Worse than a “recession”</a:t>
            </a:r>
          </a:p>
          <a:p>
            <a:pPr>
              <a:buNone/>
            </a:pPr>
            <a:r>
              <a:rPr lang="en-US" sz="3200" dirty="0" smtClean="0">
                <a:latin typeface="Berlin Sans FB Demi" pitchFamily="34" charset="0"/>
              </a:rPr>
              <a:t>	</a:t>
            </a:r>
            <a:r>
              <a:rPr lang="en-US" sz="3200" dirty="0" smtClean="0">
                <a:solidFill>
                  <a:srgbClr val="FF0000"/>
                </a:solidFill>
                <a:latin typeface="Berlin Sans FB Demi" pitchFamily="34" charset="0"/>
              </a:rPr>
              <a:t>II.   Two negative effects on society</a:t>
            </a:r>
          </a:p>
          <a:p>
            <a:pPr>
              <a:buNone/>
            </a:pPr>
            <a:r>
              <a:rPr lang="en-US" sz="3200" dirty="0" smtClean="0">
                <a:latin typeface="Berlin Sans FB Demi" pitchFamily="34" charset="0"/>
              </a:rPr>
              <a:t>		A.  Increase in crime</a:t>
            </a:r>
          </a:p>
          <a:p>
            <a:pPr>
              <a:buNone/>
            </a:pPr>
            <a:r>
              <a:rPr lang="en-US" sz="3200" dirty="0" smtClean="0">
                <a:latin typeface="Berlin Sans FB Demi" pitchFamily="34" charset="0"/>
              </a:rPr>
              <a:t>		B.  Increase in intolerance</a:t>
            </a:r>
          </a:p>
          <a:p>
            <a:pPr>
              <a:buNone/>
            </a:pPr>
            <a:endParaRPr lang="en-US" sz="3200" dirty="0" smtClean="0">
              <a:latin typeface="Berlin Sans FB Demi" pitchFamily="34" charset="0"/>
            </a:endParaRPr>
          </a:p>
          <a:p>
            <a:pPr>
              <a:buNone/>
            </a:pPr>
            <a:endParaRPr lang="en-US" sz="3200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7239000" cy="584613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5400" dirty="0" smtClean="0">
                <a:latin typeface="Berlin Sans FB" pitchFamily="34" charset="0"/>
              </a:rPr>
              <a:t>You now have a </a:t>
            </a:r>
            <a:r>
              <a:rPr lang="en-US" sz="5400" dirty="0" smtClean="0">
                <a:solidFill>
                  <a:srgbClr val="FF0000"/>
                </a:solidFill>
                <a:latin typeface="Berlin Sans FB" pitchFamily="34" charset="0"/>
              </a:rPr>
              <a:t>“map” </a:t>
            </a:r>
            <a:r>
              <a:rPr lang="en-US" sz="5400" dirty="0" smtClean="0">
                <a:latin typeface="Berlin Sans FB" pitchFamily="34" charset="0"/>
              </a:rPr>
              <a:t>of the essay you will write, and you’re ready </a:t>
            </a:r>
            <a:r>
              <a:rPr lang="en-US" sz="5400" dirty="0" smtClean="0">
                <a:solidFill>
                  <a:srgbClr val="FF0000"/>
                </a:solidFill>
                <a:latin typeface="Berlin Sans FB" pitchFamily="34" charset="0"/>
              </a:rPr>
              <a:t>for</a:t>
            </a:r>
            <a:r>
              <a:rPr lang="en-US" sz="5400" dirty="0" smtClean="0">
                <a:latin typeface="Berlin Sans FB" pitchFamily="34" charset="0"/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Berlin Sans FB" pitchFamily="34" charset="0"/>
              </a:rPr>
              <a:t>Step 4!  </a:t>
            </a:r>
            <a:endParaRPr lang="en-US" sz="5400" dirty="0">
              <a:solidFill>
                <a:srgbClr val="FF0000"/>
              </a:solidFill>
              <a:latin typeface="Berlin Sans FB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3505200"/>
            <a:ext cx="3214381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>
                <a:solidFill>
                  <a:srgbClr val="FF0000"/>
                </a:solidFill>
              </a:rPr>
              <a:t>Step 4 </a:t>
            </a:r>
            <a:r>
              <a:rPr lang="en-US" dirty="0" smtClean="0">
                <a:solidFill>
                  <a:schemeClr val="accent1"/>
                </a:solidFill>
              </a:rPr>
              <a:t>– write your essay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5400" dirty="0" smtClean="0">
                <a:latin typeface="Berlin Sans FB Demi" pitchFamily="34" charset="0"/>
              </a:rPr>
              <a:t>Use your outline to structure your essay.  Begin with an introduction that includes your thesis, and end with a concluding paragraph.</a:t>
            </a:r>
            <a:endParaRPr lang="en-US" sz="5400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239000" cy="48463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Each part </a:t>
            </a:r>
          </a:p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of your outline </a:t>
            </a:r>
          </a:p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will become the main</a:t>
            </a:r>
          </a:p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point of a paragraph,</a:t>
            </a:r>
          </a:p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or the main point in a</a:t>
            </a:r>
          </a:p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section within a </a:t>
            </a:r>
          </a:p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paragraph.</a:t>
            </a:r>
            <a:endParaRPr lang="en-US" sz="5400" dirty="0">
              <a:latin typeface="Berlin Sans FB Demi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0"/>
            <a:ext cx="2514600" cy="222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7239000" cy="5562600"/>
          </a:xfr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>
            <a:noAutofit/>
          </a:bodyPr>
          <a:lstStyle/>
          <a:p>
            <a:pPr>
              <a:buNone/>
            </a:pPr>
            <a:r>
              <a:rPr lang="en-US" sz="4800" b="1" dirty="0" smtClean="0"/>
              <a:t>         </a:t>
            </a:r>
            <a:r>
              <a:rPr lang="en-US" sz="4800" dirty="0" smtClean="0">
                <a:latin typeface="Berlin Sans FB" pitchFamily="34" charset="0"/>
              </a:rPr>
              <a:t>You can make your main points </a:t>
            </a:r>
            <a:r>
              <a:rPr lang="en-US" sz="4800" dirty="0" smtClean="0">
                <a:solidFill>
                  <a:srgbClr val="FF0000"/>
                </a:solidFill>
                <a:latin typeface="Berlin Sans FB" pitchFamily="34" charset="0"/>
              </a:rPr>
              <a:t>stand out </a:t>
            </a:r>
            <a:r>
              <a:rPr lang="en-US" sz="4800" dirty="0" smtClean="0">
                <a:latin typeface="Berlin Sans FB" pitchFamily="34" charset="0"/>
              </a:rPr>
              <a:t>by separating them into distinct </a:t>
            </a:r>
            <a:r>
              <a:rPr lang="en-US" sz="4800" u="sng" dirty="0" smtClean="0">
                <a:latin typeface="Berlin Sans FB" pitchFamily="34" charset="0"/>
              </a:rPr>
              <a:t>paragraphs</a:t>
            </a:r>
            <a:r>
              <a:rPr lang="en-US" sz="4800" dirty="0" smtClean="0">
                <a:latin typeface="Berlin Sans FB" pitchFamily="34" charset="0"/>
              </a:rPr>
              <a:t>.  Use  </a:t>
            </a:r>
            <a:r>
              <a:rPr lang="en-US" sz="4800" u="sng" dirty="0" smtClean="0">
                <a:latin typeface="Berlin Sans FB" pitchFamily="34" charset="0"/>
              </a:rPr>
              <a:t>clear transitions</a:t>
            </a:r>
            <a:r>
              <a:rPr lang="en-US" sz="4800" dirty="0" smtClean="0">
                <a:latin typeface="Berlin Sans FB" pitchFamily="34" charset="0"/>
              </a:rPr>
              <a:t> to show the relationship between the main points.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38200" y="1066800"/>
            <a:ext cx="1143000" cy="1588"/>
          </a:xfrm>
          <a:prstGeom prst="straightConnector1">
            <a:avLst/>
          </a:prstGeom>
          <a:ln w="57150">
            <a:noFill/>
            <a:tailEnd type="arrow"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990600" y="1066800"/>
            <a:ext cx="1143000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to do with the time you have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239000" cy="5465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 order to ensure that you fully answer the question, you need to keep track of time.  Divide your time into steps: </a:t>
            </a:r>
          </a:p>
          <a:p>
            <a:pPr marL="0" indent="-914400">
              <a:spcAft>
                <a:spcPts val="1200"/>
              </a:spcAft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First: </a:t>
            </a:r>
            <a:r>
              <a:rPr lang="en-US" dirty="0" smtClean="0"/>
              <a:t>Study the prompt.</a:t>
            </a:r>
          </a:p>
          <a:p>
            <a:pPr marL="0" indent="-914400">
              <a:spcAft>
                <a:spcPts val="1200"/>
              </a:spcAft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Second: </a:t>
            </a:r>
            <a:r>
              <a:rPr lang="en-US" dirty="0" smtClean="0"/>
              <a:t>Brainstorm ideas on how to answer.</a:t>
            </a:r>
          </a:p>
          <a:p>
            <a:pPr marL="0" indent="-914400">
              <a:spcAft>
                <a:spcPts val="1200"/>
              </a:spcAft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Third: </a:t>
            </a:r>
            <a:r>
              <a:rPr lang="en-US" dirty="0" smtClean="0"/>
              <a:t>Organize your ideas to figure out how you will structure your answer.</a:t>
            </a:r>
          </a:p>
          <a:p>
            <a:pPr marL="0" indent="-914400">
              <a:spcAft>
                <a:spcPts val="1200"/>
              </a:spcAft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Fourth: </a:t>
            </a:r>
            <a:r>
              <a:rPr lang="en-US" dirty="0" smtClean="0"/>
              <a:t>Write out your answer following the structure you just created.  Devote most of the time to writing.</a:t>
            </a:r>
          </a:p>
          <a:p>
            <a:pPr marL="0" indent="-91440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Fifth: </a:t>
            </a:r>
            <a:r>
              <a:rPr lang="en-US" dirty="0" smtClean="0"/>
              <a:t>Spend some time re-reading to ensure you have not missed any key components.</a:t>
            </a:r>
          </a:p>
        </p:txBody>
      </p:sp>
    </p:spTree>
    <p:extLst>
      <p:ext uri="{BB962C8B-B14F-4D97-AF65-F5344CB8AC3E}">
        <p14:creationId xmlns:p14="http://schemas.microsoft.com/office/powerpoint/2010/main" val="3476620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3000" y="609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457200"/>
            <a:ext cx="2971800" cy="1077218"/>
          </a:xfrm>
          <a:prstGeom prst="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    Introduction</a:t>
            </a:r>
          </a:p>
          <a:p>
            <a:r>
              <a:rPr lang="en-US" sz="3200" dirty="0" smtClean="0">
                <a:latin typeface="Berlin Sans FB" pitchFamily="34" charset="0"/>
              </a:rPr>
              <a:t>     and THESIS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905000"/>
            <a:ext cx="3048000" cy="1077218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Body Paragraph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3200400"/>
            <a:ext cx="3048000" cy="1077218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Body Paragraph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4495800"/>
            <a:ext cx="3048000" cy="1077218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Body Paragraph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5943600"/>
            <a:ext cx="3124200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Conclusion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3200400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One likely effect of a depression is . . .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95800" y="4495800"/>
            <a:ext cx="350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 second probable effect of a depression is  . . .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 depression is . . .</a:t>
            </a:r>
            <a:endParaRPr lang="en-US" sz="2800" b="1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3505200" y="2209800"/>
            <a:ext cx="9144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3581400" y="3505200"/>
            <a:ext cx="9144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3581400" y="4800600"/>
            <a:ext cx="9144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7239000" cy="5562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4800" dirty="0" smtClean="0">
                <a:latin typeface="Berlin Sans FB" pitchFamily="34" charset="0"/>
              </a:rPr>
              <a:t>  As you write, be sure to draw on the materials you have studied to support each of your main points with specific, relevant </a:t>
            </a:r>
            <a:r>
              <a:rPr lang="en-US" sz="4800" b="1" dirty="0" smtClean="0">
                <a:latin typeface="Berlin Sans FB" pitchFamily="34" charset="0"/>
              </a:rPr>
              <a:t>evidence </a:t>
            </a:r>
            <a:r>
              <a:rPr lang="en-US" sz="4800" dirty="0" smtClean="0">
                <a:latin typeface="Berlin Sans FB" pitchFamily="34" charset="0"/>
              </a:rPr>
              <a:t>that will convince your reader of the position </a:t>
            </a:r>
          </a:p>
          <a:p>
            <a:pPr>
              <a:buNone/>
            </a:pPr>
            <a:r>
              <a:rPr lang="en-US" sz="4800" dirty="0" smtClean="0">
                <a:latin typeface="Berlin Sans FB" pitchFamily="34" charset="0"/>
              </a:rPr>
              <a:t>  you have taken </a:t>
            </a:r>
          </a:p>
          <a:p>
            <a:pPr>
              <a:buNone/>
            </a:pPr>
            <a:r>
              <a:rPr lang="en-US" sz="4800" dirty="0" smtClean="0">
                <a:latin typeface="Berlin Sans FB" pitchFamily="34" charset="0"/>
              </a:rPr>
              <a:t>  in your thesis.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4022412"/>
            <a:ext cx="3200400" cy="283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Avoid “padding” your essay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48463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4400" dirty="0" smtClean="0">
                <a:latin typeface="Berlin Sans FB" pitchFamily="34" charset="0"/>
              </a:rPr>
              <a:t>Purdue University’s Online Writing Lab (OWL) says,   </a:t>
            </a:r>
            <a:br>
              <a:rPr lang="en-US" sz="4400" dirty="0" smtClean="0">
                <a:latin typeface="Berlin Sans FB" pitchFamily="34" charset="0"/>
              </a:rPr>
            </a:br>
            <a:r>
              <a:rPr lang="en-US" sz="4400" dirty="0" smtClean="0">
                <a:latin typeface="Berlin Sans FB" pitchFamily="34" charset="0"/>
              </a:rPr>
              <a:t/>
            </a:r>
            <a:br>
              <a:rPr lang="en-US" sz="4400" dirty="0" smtClean="0">
                <a:latin typeface="Berlin Sans FB" pitchFamily="34" charset="0"/>
              </a:rPr>
            </a:br>
            <a:r>
              <a:rPr lang="en-US" sz="4400" dirty="0" smtClean="0">
                <a:latin typeface="Berlin Sans FB" pitchFamily="34" charset="0"/>
              </a:rPr>
              <a:t>“A lot of rambling and ranting is a sure sign that the writer doesn't really know what the right answer is.”</a:t>
            </a:r>
            <a:endParaRPr lang="en-US" sz="44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Step 5 </a:t>
            </a:r>
            <a:r>
              <a:rPr lang="en-US" dirty="0" smtClean="0">
                <a:solidFill>
                  <a:schemeClr val="tx2"/>
                </a:solidFill>
              </a:rPr>
              <a:t>– proofread and edit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5400" b="1" dirty="0" smtClean="0">
                <a:latin typeface="Berlin Sans FB Demi" pitchFamily="34" charset="0"/>
              </a:rPr>
              <a:t/>
            </a:r>
            <a:br>
              <a:rPr lang="en-US" sz="5400" b="1" dirty="0" smtClean="0">
                <a:latin typeface="Berlin Sans FB Demi" pitchFamily="34" charset="0"/>
              </a:rPr>
            </a:br>
            <a:r>
              <a:rPr lang="en-US" sz="5400" b="1" dirty="0" smtClean="0">
                <a:latin typeface="Berlin Sans FB Demi" pitchFamily="34" charset="0"/>
              </a:rPr>
              <a:t>When you have finished writing, take time to reread your paper and make corrections.</a:t>
            </a:r>
          </a:p>
          <a:p>
            <a:endParaRPr lang="en-US" sz="5400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When writing under </a:t>
            </a:r>
            <a:r>
              <a:rPr lang="en-US" dirty="0" smtClean="0">
                <a:solidFill>
                  <a:srgbClr val="FF0000"/>
                </a:solidFill>
              </a:rPr>
              <a:t>pressure</a:t>
            </a:r>
            <a:r>
              <a:rPr lang="en-US" dirty="0" smtClean="0">
                <a:solidFill>
                  <a:schemeClr val="accent1"/>
                </a:solidFill>
              </a:rPr>
              <a:t>, we tend to . . 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1680"/>
            <a:ext cx="7239000" cy="484632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4800" dirty="0" smtClean="0">
                <a:latin typeface="Berlin Sans FB Demi" pitchFamily="34" charset="0"/>
              </a:rPr>
              <a:t>Misspell words </a:t>
            </a:r>
          </a:p>
          <a:p>
            <a:pPr lvl="0">
              <a:buFont typeface="Wingdings" pitchFamily="2" charset="2"/>
              <a:buChar char="Ø"/>
            </a:pPr>
            <a:r>
              <a:rPr lang="en-US" sz="4800" dirty="0" smtClean="0">
                <a:latin typeface="Berlin Sans FB Demi" pitchFamily="34" charset="0"/>
              </a:rPr>
              <a:t>Use run-on sentences</a:t>
            </a:r>
          </a:p>
          <a:p>
            <a:pPr lvl="0">
              <a:buFont typeface="Wingdings" pitchFamily="2" charset="2"/>
              <a:buChar char="Ø"/>
            </a:pPr>
            <a:r>
              <a:rPr lang="en-US" sz="4800" dirty="0" smtClean="0">
                <a:latin typeface="Berlin Sans FB Demi" pitchFamily="34" charset="0"/>
              </a:rPr>
              <a:t>Omit punctuation</a:t>
            </a:r>
          </a:p>
          <a:p>
            <a:pPr lvl="0">
              <a:buFont typeface="Wingdings" pitchFamily="2" charset="2"/>
              <a:buChar char="Ø"/>
            </a:pPr>
            <a:r>
              <a:rPr lang="en-US" sz="4800" dirty="0" smtClean="0">
                <a:latin typeface="Berlin Sans FB Demi" pitchFamily="34" charset="0"/>
              </a:rPr>
              <a:t>Omit words</a:t>
            </a:r>
          </a:p>
          <a:p>
            <a:pPr lvl="0">
              <a:buFont typeface="Wingdings" pitchFamily="2" charset="2"/>
              <a:buChar char="Ø"/>
            </a:pPr>
            <a:r>
              <a:rPr lang="en-US" sz="4800" dirty="0" smtClean="0">
                <a:latin typeface="Berlin Sans FB Demi" pitchFamily="34" charset="0"/>
              </a:rPr>
              <a:t>Stray from the point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Make corrections neatly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239000" cy="433418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5400" dirty="0" smtClean="0">
                <a:latin typeface="Berlin Sans FB" pitchFamily="34" charset="0"/>
              </a:rPr>
              <a:t>Your instructor should not mind the changes you make if your paper is still clear and easy to read!</a:t>
            </a:r>
            <a:endParaRPr lang="en-US" sz="54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6611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And . . . 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If you have time left over: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7239000" cy="40935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5400" dirty="0" smtClean="0">
                <a:latin typeface="Berlin Sans FB" pitchFamily="34" charset="0"/>
              </a:rPr>
              <a:t>Reread your paper again, double-checking for errors that you may have missed the first time!</a:t>
            </a:r>
            <a:endParaRPr lang="en-US" sz="54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7239000" cy="48463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b="1" dirty="0" smtClean="0">
                <a:latin typeface="Berlin Sans FB Demi" pitchFamily="34" charset="0"/>
              </a:rPr>
              <a:t>   </a:t>
            </a:r>
            <a:r>
              <a:rPr lang="en-US" sz="6600" dirty="0" smtClean="0">
                <a:latin typeface="Berlin Sans FB" pitchFamily="34" charset="0"/>
              </a:rPr>
              <a:t>As you work, apply the </a:t>
            </a:r>
            <a:r>
              <a:rPr lang="en-US" sz="6600" dirty="0" smtClean="0">
                <a:solidFill>
                  <a:srgbClr val="FF0000"/>
                </a:solidFill>
                <a:latin typeface="Berlin Sans FB" pitchFamily="34" charset="0"/>
              </a:rPr>
              <a:t>five steps </a:t>
            </a:r>
            <a:r>
              <a:rPr lang="en-US" sz="6600" dirty="0" smtClean="0">
                <a:latin typeface="Berlin Sans FB" pitchFamily="34" charset="0"/>
              </a:rPr>
              <a:t>to success with timed writing!  </a:t>
            </a:r>
            <a:br>
              <a:rPr lang="en-US" sz="6600" dirty="0" smtClean="0">
                <a:latin typeface="Berlin Sans FB" pitchFamily="34" charset="0"/>
              </a:rPr>
            </a:br>
            <a:r>
              <a:rPr lang="en-US" sz="6600" dirty="0" smtClean="0">
                <a:latin typeface="Berlin Sans FB" pitchFamily="34" charset="0"/>
              </a:rPr>
              <a:t/>
            </a:r>
            <a:br>
              <a:rPr lang="en-US" sz="6600" dirty="0" smtClean="0">
                <a:latin typeface="Berlin Sans FB" pitchFamily="34" charset="0"/>
              </a:rPr>
            </a:br>
            <a:r>
              <a:rPr lang="en-US" sz="6600" dirty="0" smtClean="0">
                <a:solidFill>
                  <a:srgbClr val="FF0000"/>
                </a:solidFill>
                <a:latin typeface="Berlin Sans FB" pitchFamily="34" charset="0"/>
              </a:rPr>
              <a:t>Good luck!</a:t>
            </a:r>
            <a:endParaRPr lang="en-US" sz="6600" dirty="0">
              <a:solidFill>
                <a:srgbClr val="FF0000"/>
              </a:solidFill>
              <a:latin typeface="Berlin Sans FB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3505200"/>
            <a:ext cx="3339646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7239000" cy="4846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These steps will help you maintain your focus, stay organized, and finish your essay on time.</a:t>
            </a:r>
            <a:endParaRPr lang="en-US" sz="5400" dirty="0">
              <a:latin typeface="Berlin Sans FB Demi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3962400"/>
            <a:ext cx="2743200" cy="243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6600" b="1" dirty="0" smtClean="0"/>
          </a:p>
          <a:p>
            <a:pPr>
              <a:buNone/>
            </a:pPr>
            <a:r>
              <a:rPr lang="en-US" sz="6600" b="1" dirty="0" smtClean="0"/>
              <a:t>Here are two tips to keep in mind before we begin:</a:t>
            </a:r>
            <a:endParaRPr lang="en-US" sz="66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04800"/>
            <a:ext cx="2371725" cy="2101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0"/>
            <a:ext cx="7239000" cy="6400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5400" dirty="0" smtClean="0">
                <a:solidFill>
                  <a:srgbClr val="FF0000"/>
                </a:solidFill>
                <a:latin typeface="Berlin Sans FB Demi" pitchFamily="34" charset="0"/>
              </a:rPr>
              <a:t/>
            </a:r>
            <a:br>
              <a:rPr lang="en-US" sz="5400" dirty="0" smtClean="0">
                <a:solidFill>
                  <a:srgbClr val="FF0000"/>
                </a:solidFill>
                <a:latin typeface="Berlin Sans FB Demi" pitchFamily="34" charset="0"/>
              </a:rPr>
            </a:br>
            <a:r>
              <a:rPr lang="en-US" sz="5400" dirty="0" smtClean="0">
                <a:solidFill>
                  <a:srgbClr val="FF0000"/>
                </a:solidFill>
                <a:latin typeface="Berlin Sans FB Demi" pitchFamily="34" charset="0"/>
              </a:rPr>
              <a:t>TIP #1  </a:t>
            </a:r>
            <a:r>
              <a:rPr lang="en-US" sz="5400" dirty="0" smtClean="0">
                <a:latin typeface="Berlin Sans FB Demi" pitchFamily="34" charset="0"/>
              </a:rPr>
              <a:t>- To do well on any exam, you need to know the material well.</a:t>
            </a:r>
            <a:br>
              <a:rPr lang="en-US" sz="5400" dirty="0" smtClean="0">
                <a:latin typeface="Berlin Sans FB Demi" pitchFamily="34" charset="0"/>
              </a:rPr>
            </a:br>
            <a:r>
              <a:rPr lang="en-US" sz="5400" dirty="0" smtClean="0">
                <a:latin typeface="Berlin Sans FB Demi" pitchFamily="34" charset="0"/>
              </a:rPr>
              <a:t/>
            </a:r>
            <a:br>
              <a:rPr lang="en-US" sz="5400" dirty="0" smtClean="0">
                <a:latin typeface="Berlin Sans FB Demi" pitchFamily="34" charset="0"/>
              </a:rPr>
            </a:br>
            <a:r>
              <a:rPr lang="en-US" sz="5400" dirty="0" smtClean="0">
                <a:latin typeface="Berlin Sans FB Demi" pitchFamily="34" charset="0"/>
              </a:rPr>
              <a:t>Prepare for your in-class essay by attending class and studying your text and lecture notes.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7239000" cy="5715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5400" dirty="0" smtClean="0">
                <a:solidFill>
                  <a:srgbClr val="FF0000"/>
                </a:solidFill>
                <a:latin typeface="Berlin Sans FB Demi" pitchFamily="34" charset="0"/>
              </a:rPr>
              <a:t>  TIP #2  </a:t>
            </a:r>
            <a:r>
              <a:rPr lang="en-US" sz="5400" dirty="0" smtClean="0">
                <a:latin typeface="Berlin Sans FB Demi" pitchFamily="34" charset="0"/>
              </a:rPr>
              <a:t>- Know, in advance, what your instructor expects:  </a:t>
            </a:r>
            <a:br>
              <a:rPr lang="en-US" sz="5400" dirty="0" smtClean="0">
                <a:latin typeface="Berlin Sans FB Demi" pitchFamily="34" charset="0"/>
              </a:rPr>
            </a:br>
            <a:r>
              <a:rPr lang="en-US" sz="5400" dirty="0" smtClean="0">
                <a:latin typeface="Berlin Sans FB Demi" pitchFamily="34" charset="0"/>
              </a:rPr>
              <a:t/>
            </a:r>
            <a:br>
              <a:rPr lang="en-US" sz="5400" dirty="0" smtClean="0">
                <a:latin typeface="Berlin Sans FB Demi" pitchFamily="34" charset="0"/>
              </a:rPr>
            </a:br>
            <a:r>
              <a:rPr lang="en-US" sz="5400" dirty="0" smtClean="0">
                <a:latin typeface="Berlin Sans FB Demi" pitchFamily="34" charset="0"/>
              </a:rPr>
              <a:t>For example, will she be grading on grammar and punctuation, or mainly on content?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And now . . . </a:t>
            </a:r>
          </a:p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the </a:t>
            </a:r>
            <a:r>
              <a:rPr lang="en-US" sz="6000" dirty="0" smtClean="0">
                <a:solidFill>
                  <a:srgbClr val="FF0000"/>
                </a:solidFill>
                <a:latin typeface="Berlin Sans FB Demi" pitchFamily="34" charset="0"/>
              </a:rPr>
              <a:t>5 steps </a:t>
            </a:r>
            <a:r>
              <a:rPr lang="en-US" sz="5400" dirty="0" smtClean="0">
                <a:latin typeface="Berlin Sans FB Demi" pitchFamily="34" charset="0"/>
              </a:rPr>
              <a:t>to success!  </a:t>
            </a:r>
            <a:endParaRPr lang="en-US" sz="5400" dirty="0">
              <a:latin typeface="Berlin Sans FB Demi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3505200"/>
            <a:ext cx="3214381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676</TotalTime>
  <Words>1143</Words>
  <Application>Microsoft Office PowerPoint</Application>
  <PresentationFormat>On-screen Show (4:3)</PresentationFormat>
  <Paragraphs>145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Opulent</vt:lpstr>
      <vt:lpstr>         timed   Writing:    The In-Class    Essay</vt:lpstr>
      <vt:lpstr>Writing under pressure:   How does it feel?</vt:lpstr>
      <vt:lpstr>feeling stressed is normal</vt:lpstr>
      <vt:lpstr>What to do with the time you have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1 - Plan your time</vt:lpstr>
      <vt:lpstr>PowerPoint Presentation</vt:lpstr>
      <vt:lpstr>Step 2 - Identify all parts                of the question  or               writing prompt</vt:lpstr>
      <vt:lpstr>Be a detective!</vt:lpstr>
      <vt:lpstr>Sample writing prompt:</vt:lpstr>
      <vt:lpstr>two strategies:</vt:lpstr>
      <vt:lpstr>              Number this sample question: . .   </vt:lpstr>
      <vt:lpstr>PowerPoint Presentation</vt:lpstr>
      <vt:lpstr>Underline the key words that indicate what you need to do:</vt:lpstr>
      <vt:lpstr>Verbs are good clues!</vt:lpstr>
      <vt:lpstr>Try this one!  Number . . . </vt:lpstr>
      <vt:lpstr>PowerPoint Presentation</vt:lpstr>
      <vt:lpstr>Underline the key verb:</vt:lpstr>
      <vt:lpstr>Try this one!  Number . . .</vt:lpstr>
      <vt:lpstr>PowerPoint Presentation</vt:lpstr>
      <vt:lpstr>PowerPoint Presentation</vt:lpstr>
      <vt:lpstr>PowerPoint Presentation</vt:lpstr>
      <vt:lpstr>Key words can help you identify your purpose in writing:</vt:lpstr>
      <vt:lpstr>Step 3 – Create an outline </vt:lpstr>
      <vt:lpstr>PowerPoint Presentation</vt:lpstr>
      <vt:lpstr>Let’s use the same Sample prompt:</vt:lpstr>
      <vt:lpstr>Possible Thesis Statement:</vt:lpstr>
      <vt:lpstr>Next, outline your main points, along with the details that will support each one:</vt:lpstr>
      <vt:lpstr>PowerPoint Presentation</vt:lpstr>
      <vt:lpstr>Let’s take the same prompt:</vt:lpstr>
      <vt:lpstr>PowerPoint Presentation</vt:lpstr>
      <vt:lpstr>PowerPoint Presentation</vt:lpstr>
      <vt:lpstr>Step 4 – write your essay</vt:lpstr>
      <vt:lpstr>PowerPoint Presentation</vt:lpstr>
      <vt:lpstr>PowerPoint Presentation</vt:lpstr>
      <vt:lpstr>PowerPoint Presentation</vt:lpstr>
      <vt:lpstr>PowerPoint Presentation</vt:lpstr>
      <vt:lpstr>Avoid “padding” your essay</vt:lpstr>
      <vt:lpstr>Step 5 – proofread and edit</vt:lpstr>
      <vt:lpstr>When writing under pressure, we tend to . . .</vt:lpstr>
      <vt:lpstr>Make corrections neatly</vt:lpstr>
      <vt:lpstr>And . . .  If you have time left over:</vt:lpstr>
      <vt:lpstr>PowerPoint Presentation</vt:lpstr>
    </vt:vector>
  </TitlesOfParts>
  <Company>College of Canyons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gurnee_k</dc:creator>
  <cp:lastModifiedBy>Carmen</cp:lastModifiedBy>
  <cp:revision>229</cp:revision>
  <dcterms:created xsi:type="dcterms:W3CDTF">2009-09-11T18:30:09Z</dcterms:created>
  <dcterms:modified xsi:type="dcterms:W3CDTF">2012-11-03T17:23:51Z</dcterms:modified>
</cp:coreProperties>
</file>