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74" r:id="rId3"/>
    <p:sldId id="297" r:id="rId4"/>
    <p:sldId id="301" r:id="rId5"/>
    <p:sldId id="302" r:id="rId6"/>
    <p:sldId id="257" r:id="rId7"/>
    <p:sldId id="300" r:id="rId8"/>
    <p:sldId id="303" r:id="rId9"/>
    <p:sldId id="270" r:id="rId10"/>
    <p:sldId id="272" r:id="rId11"/>
    <p:sldId id="260" r:id="rId12"/>
    <p:sldId id="296" r:id="rId13"/>
    <p:sldId id="277" r:id="rId14"/>
    <p:sldId id="312" r:id="rId15"/>
    <p:sldId id="278" r:id="rId16"/>
    <p:sldId id="313" r:id="rId17"/>
    <p:sldId id="282" r:id="rId18"/>
    <p:sldId id="314" r:id="rId19"/>
    <p:sldId id="279" r:id="rId20"/>
    <p:sldId id="318" r:id="rId21"/>
    <p:sldId id="280" r:id="rId22"/>
    <p:sldId id="281" r:id="rId23"/>
    <p:sldId id="315" r:id="rId24"/>
    <p:sldId id="261" r:id="rId25"/>
    <p:sldId id="283" r:id="rId26"/>
    <p:sldId id="284" r:id="rId27"/>
    <p:sldId id="316" r:id="rId28"/>
    <p:sldId id="319" r:id="rId29"/>
    <p:sldId id="285" r:id="rId30"/>
    <p:sldId id="323" r:id="rId31"/>
    <p:sldId id="286" r:id="rId32"/>
    <p:sldId id="322" r:id="rId33"/>
    <p:sldId id="320" r:id="rId34"/>
    <p:sldId id="321" r:id="rId35"/>
    <p:sldId id="262" r:id="rId36"/>
    <p:sldId id="263" r:id="rId37"/>
    <p:sldId id="305" r:id="rId38"/>
    <p:sldId id="306" r:id="rId39"/>
    <p:sldId id="307" r:id="rId40"/>
    <p:sldId id="266" r:id="rId41"/>
    <p:sldId id="324"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567E"/>
    <a:srgbClr val="3E14D6"/>
    <a:srgbClr val="B84532"/>
    <a:srgbClr val="FFFF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5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98E49DDB-1FE0-4997-B45D-238B490816AF}" type="datetimeFigureOut">
              <a:rPr lang="en-US" smtClean="0"/>
              <a:pPr/>
              <a:t>8/13/2010</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78AFCA41-8B3E-4A6C-A690-AFFCF46F48D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8E49DDB-1FE0-4997-B45D-238B490816AF}" type="datetimeFigureOut">
              <a:rPr lang="en-US" smtClean="0"/>
              <a:pPr/>
              <a:t>8/13/2010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AFCA41-8B3E-4A6C-A690-AFFCF46F48D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8E49DDB-1FE0-4997-B45D-238B490816AF}" type="datetimeFigureOut">
              <a:rPr lang="en-US" smtClean="0"/>
              <a:pPr/>
              <a:t>8/13/2010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AFCA41-8B3E-4A6C-A690-AFFCF46F48D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8E49DDB-1FE0-4997-B45D-238B490816AF}" type="datetimeFigureOut">
              <a:rPr lang="en-US" smtClean="0"/>
              <a:pPr/>
              <a:t>8/13/2010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AFCA41-8B3E-4A6C-A690-AFFCF46F48D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8E49DDB-1FE0-4997-B45D-238B490816AF}" type="datetimeFigureOut">
              <a:rPr lang="en-US" smtClean="0"/>
              <a:pPr/>
              <a:t>8/13/2010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AFCA41-8B3E-4A6C-A690-AFFCF46F48D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8E49DDB-1FE0-4997-B45D-238B490816AF}" type="datetimeFigureOut">
              <a:rPr lang="en-US" smtClean="0"/>
              <a:pPr/>
              <a:t>8/13/2010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AFCA41-8B3E-4A6C-A690-AFFCF46F48D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98E49DDB-1FE0-4997-B45D-238B490816AF}" type="datetimeFigureOut">
              <a:rPr lang="en-US" smtClean="0"/>
              <a:pPr/>
              <a:t>8/13/2010</a:t>
            </a:fld>
            <a:endParaRPr lang="en-US"/>
          </a:p>
        </p:txBody>
      </p:sp>
      <p:sp>
        <p:nvSpPr>
          <p:cNvPr id="27" name="Slide Number Placeholder 26"/>
          <p:cNvSpPr>
            <a:spLocks noGrp="1"/>
          </p:cNvSpPr>
          <p:nvPr>
            <p:ph type="sldNum" sz="quarter" idx="11"/>
          </p:nvPr>
        </p:nvSpPr>
        <p:spPr/>
        <p:txBody>
          <a:bodyPr rtlCol="0"/>
          <a:lstStyle/>
          <a:p>
            <a:fld id="{78AFCA41-8B3E-4A6C-A690-AFFCF46F48D0}"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98E49DDB-1FE0-4997-B45D-238B490816AF}" type="datetimeFigureOut">
              <a:rPr lang="en-US" smtClean="0"/>
              <a:pPr/>
              <a:t>8/13/2010</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78AFCA41-8B3E-4A6C-A690-AFFCF46F48D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E49DDB-1FE0-4997-B45D-238B490816AF}" type="datetimeFigureOut">
              <a:rPr lang="en-US" smtClean="0"/>
              <a:pPr/>
              <a:t>8/13/2010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AFCA41-8B3E-4A6C-A690-AFFCF46F48D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8E49DDB-1FE0-4997-B45D-238B490816AF}" type="datetimeFigureOut">
              <a:rPr lang="en-US" smtClean="0"/>
              <a:pPr/>
              <a:t>8/13/2010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AFCA41-8B3E-4A6C-A690-AFFCF46F48D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8E49DDB-1FE0-4997-B45D-238B490816AF}" type="datetimeFigureOut">
              <a:rPr lang="en-US" smtClean="0"/>
              <a:pPr/>
              <a:t>8/13/2010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AFCA41-8B3E-4A6C-A690-AFFCF46F48D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40000"/>
            <a:lumOff val="60000"/>
            <a:alpha val="69000"/>
          </a:schemeClr>
        </a:solidFill>
        <a:effectLst/>
      </p:bgPr>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98E49DDB-1FE0-4997-B45D-238B490816AF}" type="datetimeFigureOut">
              <a:rPr lang="en-US" smtClean="0"/>
              <a:pPr/>
              <a:t>8/13/2010</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78AFCA41-8B3E-4A6C-A690-AFFCF46F48D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www.google.com/imgres?imgurl=http://www.bizweb2000.com/gazette/MPj03857540000%5B1%5D.jpg&amp;imgrefurl=http://www.bizweb2000.com/gazette/10myths.html&amp;usg=__rUpBUSDtgy09mHHNHQ9hBR7lUZo=&amp;h=1050&amp;w=750&amp;sz=44&amp;hl=en&amp;start=33&amp;um=1&amp;itbs=1&amp;tbnid=9XzR3pau0V5iUM:&amp;tbnh=150&amp;tbnw=107&amp;prev=/images?q=four&amp;start=20&amp;um=1&amp;hl=en&amp;sa=N&amp;rlz=1T4GWYF_enUS318US230&amp;ndsp=20&amp;tbs=isch:1"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upload.wikimedia.org/wikipedia/commons/2/23/Rosetta_Stone.JP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www.google.com/imgres?imgurl=http://www.today.ucla.edu/portal/ut/artwork/6/5/2/8/7/65287/textbooks_istock_285.jpg&amp;imgrefurl=http://www.today.ucla.edu/portal/ut/080822_textbook-costs.aspx&amp;usg=__itY2vWGGNAzS9NwHUjPF7sDL1cE=&amp;h=284&amp;w=285&amp;sz=73&amp;hl=en&amp;start=18&amp;um=1&amp;itbs=1&amp;tbnid=AJclf_TdqdJ55M:&amp;tbnh=115&amp;tbnw=115&amp;prev=/images?q=textbooks&amp;um=1&amp;hl=en&amp;sa=N&amp;rlz=1T4GWYF_enUS318US230&amp;tbs=isch:1" TargetMode="Externa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hyperlink" Target="http://www.google.com/imgres?imgurl=http://i71.photobucket.com/albums/i155/pvz55/Borders/WakeUp001.jpg&amp;imgrefurl=http://www.myspace.com/kimmiev72&amp;usg=__dpbio8I31Hr0eqtWIby8FqWvoP4=&amp;h=561&amp;w=537&amp;sz=45&amp;hl=en&amp;start=118&amp;um=1&amp;itbs=1&amp;tbnid=UE8TpX29UyBsdM:&amp;tbnh=133&amp;tbnw=127&amp;prev=/images?q=wake+up!&amp;start=100&amp;um=1&amp;hl=en&amp;sa=N&amp;rlz=1T4GWYF_enUS318US230&amp;ndsp=20&amp;tbs=isch:1" TargetMode="External"/></Relationships>
</file>

<file path=ppt/slides/_rels/slide4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81000"/>
            <a:ext cx="8458200" cy="1222375"/>
          </a:xfrm>
        </p:spPr>
        <p:txBody>
          <a:bodyPr>
            <a:normAutofit/>
          </a:bodyPr>
          <a:lstStyle/>
          <a:p>
            <a:r>
              <a:rPr lang="en-US" dirty="0" smtClean="0"/>
              <a:t>Unfamiliar Words</a:t>
            </a:r>
            <a:endParaRPr lang="en-US" dirty="0"/>
          </a:p>
        </p:txBody>
      </p:sp>
      <p:pic>
        <p:nvPicPr>
          <p:cNvPr id="28674" name="Picture 2" descr="http://image3.examiner.com/images/blog/wysiwyg/image/hieroglyphics-ii.jpg"/>
          <p:cNvPicPr>
            <a:picLocks noChangeAspect="1" noChangeArrowheads="1"/>
          </p:cNvPicPr>
          <p:nvPr/>
        </p:nvPicPr>
        <p:blipFill>
          <a:blip r:embed="rId2" cstate="print"/>
          <a:srcRect/>
          <a:stretch>
            <a:fillRect/>
          </a:stretch>
        </p:blipFill>
        <p:spPr bwMode="auto">
          <a:xfrm>
            <a:off x="304800" y="1828800"/>
            <a:ext cx="6054933" cy="4859084"/>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7498080" cy="1782762"/>
          </a:xfrm>
        </p:spPr>
        <p:txBody>
          <a:bodyPr>
            <a:normAutofit fontScale="90000"/>
          </a:bodyPr>
          <a:lstStyle/>
          <a:p>
            <a:pPr marL="596646" indent="-514350"/>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b="1" dirty="0" smtClean="0"/>
              <a:t>Now let’s take a look at four strategies that can help you achieve those goals:</a:t>
            </a:r>
            <a:r>
              <a:rPr lang="en-US" dirty="0" smtClean="0"/>
              <a:t/>
            </a:r>
            <a:br>
              <a:rPr lang="en-US" dirty="0" smtClean="0"/>
            </a:br>
            <a:r>
              <a:rPr lang="en-US" dirty="0" smtClean="0"/>
              <a:t/>
            </a:r>
            <a:br>
              <a:rPr lang="en-US" dirty="0" smtClean="0"/>
            </a:br>
            <a:r>
              <a:rPr lang="en-US" sz="3600" b="1" dirty="0" smtClean="0">
                <a:solidFill>
                  <a:srgbClr val="B84532"/>
                </a:solidFill>
                <a:latin typeface="Calibri" pitchFamily="34" charset="0"/>
              </a:rPr>
              <a:t>1.  Use context clues</a:t>
            </a:r>
            <a:br>
              <a:rPr lang="en-US" sz="3600" b="1" dirty="0" smtClean="0">
                <a:solidFill>
                  <a:srgbClr val="B84532"/>
                </a:solidFill>
                <a:latin typeface="Calibri" pitchFamily="34" charset="0"/>
              </a:rPr>
            </a:br>
            <a:r>
              <a:rPr lang="en-US" sz="3600" b="1" dirty="0" smtClean="0">
                <a:solidFill>
                  <a:srgbClr val="B84532"/>
                </a:solidFill>
                <a:latin typeface="Calibri" pitchFamily="34" charset="0"/>
              </a:rPr>
              <a:t>2.  Recognize word parts</a:t>
            </a:r>
            <a:br>
              <a:rPr lang="en-US" sz="3600" b="1" dirty="0" smtClean="0">
                <a:solidFill>
                  <a:srgbClr val="B84532"/>
                </a:solidFill>
                <a:latin typeface="Calibri" pitchFamily="34" charset="0"/>
              </a:rPr>
            </a:br>
            <a:r>
              <a:rPr lang="en-US" sz="3600" b="1" dirty="0" smtClean="0">
                <a:solidFill>
                  <a:srgbClr val="B84532"/>
                </a:solidFill>
                <a:latin typeface="Calibri" pitchFamily="34" charset="0"/>
              </a:rPr>
              <a:t>3.  Use the dictionary</a:t>
            </a:r>
            <a:br>
              <a:rPr lang="en-US" sz="3600" b="1" dirty="0" smtClean="0">
                <a:solidFill>
                  <a:srgbClr val="B84532"/>
                </a:solidFill>
                <a:latin typeface="Calibri" pitchFamily="34" charset="0"/>
              </a:rPr>
            </a:br>
            <a:r>
              <a:rPr lang="en-US" sz="3600" b="1" dirty="0" smtClean="0">
                <a:solidFill>
                  <a:srgbClr val="B84532"/>
                </a:solidFill>
                <a:latin typeface="Calibri" pitchFamily="34" charset="0"/>
              </a:rPr>
              <a:t>4.  Read more and often</a:t>
            </a:r>
            <a:r>
              <a:rPr lang="en-US" sz="3600" b="1" dirty="0" smtClean="0">
                <a:latin typeface="Calibri" pitchFamily="34" charset="0"/>
              </a:rPr>
              <a:t/>
            </a:r>
            <a:br>
              <a:rPr lang="en-US" sz="3600" b="1" dirty="0" smtClean="0">
                <a:latin typeface="Calibri" pitchFamily="34" charset="0"/>
              </a:rPr>
            </a:br>
            <a:r>
              <a:rPr lang="en-US" sz="3200" dirty="0" smtClean="0"/>
              <a:t/>
            </a:r>
            <a:br>
              <a:rPr lang="en-US" sz="3200" dirty="0" smtClean="0"/>
            </a:br>
            <a:r>
              <a:rPr lang="en-US" b="1" dirty="0" smtClean="0"/>
              <a:t/>
            </a:r>
            <a:br>
              <a:rPr lang="en-US" b="1" dirty="0" smtClean="0"/>
            </a:br>
            <a:endParaRPr lang="en-US" b="1" dirty="0"/>
          </a:p>
        </p:txBody>
      </p:sp>
      <p:sp>
        <p:nvSpPr>
          <p:cNvPr id="35842" name="AutoShape 2" descr="data:image/jpg;base64,/9j/4AAQSkZJRgABAQAAAQABAAD/2wCEAAkGBhQSERQSEhQQFBUQFhAWEBQUDw8UFBQUFhUWFxcUFBQXHCYeFxkkGRcUHy8gJCcpLCwsFR4xNTAqNSYrLCkBCQoKDgwOGg8PGSkkHCUtLjUsKTUpLCwpLCwuLywsLCksLCwpLCwpLCwqLCwpKSksLCwqLCwpLCwpLCksKSk2LP/AABEIAJYAawMBIgACEQEDEQH/xAAbAAABBQEBAAAAAAAAAAAAAAAEAQIDBQYAB//EADUQAAEDAgMFBgQGAwEAAAAAAAEAAhEDBBIhMQUGQVFxYYGRobHBEyIy4SNCUnLR8BQz8cL/xAAZAQACAwEAAAAAAAAAAAAAAAABAgMEBQD/xAAnEQACAgEDAgUFAAAAAAAAAAAAAQIRAwQSITEyEyIjcYEUM0FRYf/aAAwDAQACEQMRAD8A83XBNaVKAnJBWprgpAETY7LqViRTaXRroAOpK5tJWwqLbpAIXQjb/ZlSicNRsE6Zgg9CEJCCaatHNNOmSWlk+ocNNrnHk0T48k65sn0zhe1zTyIj/q1u4UAO/fn0gR7ojfaiDTmPpcIPYclX8Z+Jtrgt/TJ4t98mFSEKTCtSzcM/BxuqDGRk0AYQeROp6qaeSMO4rwxSydqMcVykrUi0lpEFpII7QopTkZ0JYXBdKIBIUrAkaQnygEVazcu6gERo6T2yPsskFf7p1oqOB4gHwP3UOdXAs6V1kQfvnTJYHcneAIP2WShehbw02voPHHDI6jNYANS6d+Wh9WqnZrNxHCKgPNvorTe9wNu7uVXuHS+aoeWD/wBK73uoNNs/IS0SO7NVp/dLON+j8M8+sqc1WDm9vqF6A+8ODCsHss/jU41xZLWXNZzR8zTHDIp9TzJC6PiD9zG7WdNZ57fYIAoq9qYqjzzPsEM4K5DtRn5O9+4iTEuTYTCEgUjE3CnBq4JvbbdCi6jEHFH1yZxRrGkTwWa2GMNw0O5lp65+4W+2C/HRYebR6LFbYo/Cu3R+prh35n3VHFJy3RbNHNGMXGUV0ZuKlMOZh5heZ16BY5zT+UkeBXplpLgCBI5ysXvPZ4K2L9Ynv4+yOmlUqBqo3Gyw3Hb/ALO0tAjof5V/t+lit3jm13oqzcdoFJxnMuM+AVrvLXAouMmQ0+iiyP1GTYlWJHn27lLFcU+wlx7gfeFuq9XLRZPcuhirO7GjjGpWqvaGBhID+hkps7uYumVY7PPNrH8ap+72CCcirupie86S4+WXshXBXodqM2fMmRhOSJUwgQQnBqkc1K0Lgm73FuB8GCZLSR0g5eyF38sPorAc2u9Wn1VXultHA9zP15t6j++S2e2aIq25bOrfPh0zWe/Ty2aSXiYqIdiXo+G05mQ0+So99mCKbgAM3DxE+yh3Zv8A8MtOrD5H+lO2/U+JTMZlpnLs18kILZk+R5vfiv8AhPuhWw0nfvPoFJvRczRcOYTd2NkOdQxEuaHuJblqAAJ8Z8EVc2/w3MxyZJiQIkJcjSm2NiV40is3JtsJqOcCD8gAIjhPuFb7xXmGk48gVLckY2kECYB7zAPmB3qi3wqEUi3TQeK6987/AGGljx0vwYtrufHVKQkShaaMcjLUuFSYUkLgB2FIApCoXlEIRYV8FZjuRE9DkvQGV8o5rzaZXpGwIdTa4j6mjM8cuCpalU0y/pHw4mZ2VZH/ADXUgMnYjplh1k9ma3VnsumwZgO7ob4cVKGsZJAaCQASAJIGgJQz7qTkqspOTstRhtVFk+uB3cFQ7yTUpOA+pkPZ1brHUSEUxx46nRC31uSDHIqKRLFIoLK7+K2DOmWSl23YPrUiJBcIOepjt4rPbJu6rXuaKbnhriJaJ8eWq03+USA0iHHVoIJHWMlOuHaIpcppmBLITS1E3bIe6f1O9VCAtNcqzHap0IF0Li1OCYUNc1DvRLionMXBIAF6JsCqXUmcob6LA4Fu902A02Sco4Knqlwi7pHyy0uq4hLZ0S5ojideCKubNg4T1RtF3ygR0Cpl1sGFuGg8TxKjdbA/Xx0b/KPwQgLmpJ6nySMMTO7V2S2jUxj4mGrm4MByIETA0ER4Iu1tKZbNOM9cjPeSjbxmJ7TnEag6FFfD+XNFMaS4PMNt0MNd45wfL7Kuwq+3qpxWB5j0P3VKQtXE7gjGzKpsbhlNwJ4TlKRE7U8tTCU9hXBGLW7q1vkjkT6rKvYr7dh2o7VV1K8pa0r8xuC6WhT0RAQltojKblnl8ZeVcLe05KuxqW/rS6OSExodR1wFh2ESq+7uCJE5DiiH1hCzW8m1sDCBqdFLGJFOdclBti5x1dZwSO8/b1QRSsbAz149eKUhacI7VRlTludjYSJSkTihbqa6miMKhORXHEpap9l3BZVEfm9R/wB8lAx8ptTItI4OB9vdR5VcGS4pbZpnpVk6Wot1TJUWx9oAsHRH1LuAsk1Qeq7OUO+qku63EaHVVdzfAcU8YiykT3e0ICxl5dGrVk6M9eH97EbtLaoIOaAoU4GepzP8K5ihzZQzTvgcQmlPTCrZWGFInFNQOLUJlVqeE7CicCsKmqiGk8s/DNcaaV7vld0d6IPo0MutljYvI+lzYOYzVtSqlwzcB4keKh2bTaabCWt+kRkrRjxEZDuWTZrAFcOjKHDsOfgqC+oud+Vw7oC1jmDs8AgLo9qaMqI5xsw9e3IqNaecnuE+sIgqa9/3AcmuPmAonLQxdtmfkVSojJSJxCaQpBBCmpySFwSzClauXIinPah3DXoVy5cwo12xm/gU9Ppb6IgME6DMpFyxjYHE5nTJU15UzPeuXJkKzLzNd3Y33+ymcFy5aePtRmT7mREJjly5OKNSwuXLjj//2Q==">
            <a:hlinkClick r:id="rId2"/>
          </p:cNvPr>
          <p:cNvSpPr>
            <a:spLocks noChangeAspect="1" noChangeArrowheads="1"/>
          </p:cNvSpPr>
          <p:nvPr/>
        </p:nvSpPr>
        <p:spPr bwMode="auto">
          <a:xfrm>
            <a:off x="155575" y="-685800"/>
            <a:ext cx="1019175" cy="142875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5844" name="Picture 4" descr="http://www.bizweb2000.com/gazette/MPj03857540000%5B1%5D.jpg"/>
          <p:cNvPicPr>
            <a:picLocks noChangeAspect="1" noChangeArrowheads="1"/>
          </p:cNvPicPr>
          <p:nvPr/>
        </p:nvPicPr>
        <p:blipFill>
          <a:blip r:embed="rId3" cstate="print"/>
          <a:srcRect/>
          <a:stretch>
            <a:fillRect/>
          </a:stretch>
        </p:blipFill>
        <p:spPr bwMode="auto">
          <a:xfrm>
            <a:off x="5867400" y="2590800"/>
            <a:ext cx="2876550" cy="4025724"/>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534400" cy="1066800"/>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b="1" dirty="0" smtClean="0">
                <a:solidFill>
                  <a:srgbClr val="3E14D6"/>
                </a:solidFill>
              </a:rPr>
              <a:t>Strategy #1 – </a:t>
            </a:r>
            <a:r>
              <a:rPr lang="en-US" b="1" dirty="0" smtClean="0">
                <a:solidFill>
                  <a:srgbClr val="FF0000"/>
                </a:solidFill>
                <a:effectLst>
                  <a:outerShdw blurRad="50800" dist="38100" algn="l" rotWithShape="0">
                    <a:prstClr val="black">
                      <a:alpha val="40000"/>
                    </a:prstClr>
                  </a:outerShdw>
                </a:effectLst>
              </a:rPr>
              <a:t>USE CONTEXT CLUES</a:t>
            </a:r>
            <a:r>
              <a:rPr lang="en-US" dirty="0" smtClean="0">
                <a:solidFill>
                  <a:srgbClr val="FF0000"/>
                </a:solidFill>
                <a:effectLst>
                  <a:outerShdw blurRad="50800" dist="38100" algn="l" rotWithShape="0">
                    <a:prstClr val="black">
                      <a:alpha val="40000"/>
                    </a:prstClr>
                  </a:outerShdw>
                </a:effectLst>
              </a:rPr>
              <a:t/>
            </a:r>
            <a:br>
              <a:rPr lang="en-US" dirty="0" smtClean="0">
                <a:solidFill>
                  <a:srgbClr val="FF0000"/>
                </a:solidFill>
                <a:effectLst>
                  <a:outerShdw blurRad="50800" dist="38100" algn="l" rotWithShape="0">
                    <a:prstClr val="black">
                      <a:alpha val="40000"/>
                    </a:prstClr>
                  </a:outerShdw>
                </a:effectLst>
              </a:rPr>
            </a:br>
            <a:r>
              <a:rPr lang="en-US" dirty="0" smtClean="0"/>
              <a:t/>
            </a:r>
            <a:br>
              <a:rPr lang="en-US" dirty="0" smtClean="0"/>
            </a:br>
            <a:r>
              <a:rPr lang="en-US" b="1" dirty="0" smtClean="0"/>
              <a:t>Clues to a word’s meaning can occur inside the text itself—in the other words and sentences that surround the unfamiliar word.  </a:t>
            </a:r>
            <a:br>
              <a:rPr lang="en-US" b="1" dirty="0" smtClean="0"/>
            </a:br>
            <a:r>
              <a:rPr lang="en-US" b="1" dirty="0" smtClean="0"/>
              <a:t/>
            </a:r>
            <a:br>
              <a:rPr lang="en-US" b="1" dirty="0" smtClean="0"/>
            </a:br>
            <a:r>
              <a:rPr lang="en-US" b="1" dirty="0" smtClean="0"/>
              <a:t>      </a:t>
            </a:r>
            <a:r>
              <a:rPr lang="en-US" sz="3600" b="1" dirty="0" smtClean="0"/>
              <a:t>Like a detective, you can use those</a:t>
            </a:r>
            <a:br>
              <a:rPr lang="en-US" sz="3600" b="1" dirty="0" smtClean="0"/>
            </a:br>
            <a:r>
              <a:rPr lang="en-US" sz="3600" b="1" dirty="0" smtClean="0"/>
              <a:t>       clues to guess a word’s meaning. </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6800"/>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Here are six helpful context clues:		</a:t>
            </a:r>
            <a:br>
              <a:rPr lang="en-US" b="1" dirty="0" smtClean="0"/>
            </a:br>
            <a:r>
              <a:rPr lang="en-US" b="1" dirty="0" smtClean="0"/>
              <a:t>		</a:t>
            </a:r>
            <a:r>
              <a:rPr lang="en-US" b="1" dirty="0" smtClean="0">
                <a:solidFill>
                  <a:schemeClr val="accent1">
                    <a:lumMod val="75000"/>
                  </a:schemeClr>
                </a:solidFill>
              </a:rPr>
              <a:t>Definitions</a:t>
            </a:r>
            <a:br>
              <a:rPr lang="en-US" b="1" dirty="0" smtClean="0">
                <a:solidFill>
                  <a:schemeClr val="accent1">
                    <a:lumMod val="75000"/>
                  </a:schemeClr>
                </a:solidFill>
              </a:rPr>
            </a:br>
            <a:r>
              <a:rPr lang="en-US" b="1" dirty="0" smtClean="0">
                <a:solidFill>
                  <a:schemeClr val="accent1">
                    <a:lumMod val="75000"/>
                  </a:schemeClr>
                </a:solidFill>
              </a:rPr>
              <a:t>		Synonyms</a:t>
            </a:r>
            <a:br>
              <a:rPr lang="en-US" b="1" dirty="0" smtClean="0">
                <a:solidFill>
                  <a:schemeClr val="accent1">
                    <a:lumMod val="75000"/>
                  </a:schemeClr>
                </a:solidFill>
              </a:rPr>
            </a:br>
            <a:r>
              <a:rPr lang="en-US" b="1" dirty="0" smtClean="0">
                <a:solidFill>
                  <a:schemeClr val="accent1">
                    <a:lumMod val="75000"/>
                  </a:schemeClr>
                </a:solidFill>
              </a:rPr>
              <a:t>		Antonyms</a:t>
            </a:r>
            <a:br>
              <a:rPr lang="en-US" b="1" dirty="0" smtClean="0">
                <a:solidFill>
                  <a:schemeClr val="accent1">
                    <a:lumMod val="75000"/>
                  </a:schemeClr>
                </a:solidFill>
              </a:rPr>
            </a:br>
            <a:r>
              <a:rPr lang="en-US" b="1" dirty="0" smtClean="0">
                <a:solidFill>
                  <a:schemeClr val="accent1">
                    <a:lumMod val="75000"/>
                  </a:schemeClr>
                </a:solidFill>
              </a:rPr>
              <a:t>       	Examples</a:t>
            </a:r>
            <a:br>
              <a:rPr lang="en-US" b="1" dirty="0" smtClean="0">
                <a:solidFill>
                  <a:schemeClr val="accent1">
                    <a:lumMod val="75000"/>
                  </a:schemeClr>
                </a:solidFill>
              </a:rPr>
            </a:br>
            <a:r>
              <a:rPr lang="en-US" b="1" dirty="0" smtClean="0">
                <a:solidFill>
                  <a:schemeClr val="accent1">
                    <a:lumMod val="75000"/>
                  </a:schemeClr>
                </a:solidFill>
              </a:rPr>
              <a:t>		Contrast      </a:t>
            </a:r>
            <a:br>
              <a:rPr lang="en-US" b="1" dirty="0" smtClean="0">
                <a:solidFill>
                  <a:schemeClr val="accent1">
                    <a:lumMod val="75000"/>
                  </a:schemeClr>
                </a:solidFill>
              </a:rPr>
            </a:br>
            <a:r>
              <a:rPr lang="en-US" b="1" dirty="0" smtClean="0">
                <a:solidFill>
                  <a:schemeClr val="accent1">
                    <a:lumMod val="75000"/>
                  </a:schemeClr>
                </a:solidFill>
              </a:rPr>
              <a:t>       	General context / sense</a:t>
            </a:r>
            <a:br>
              <a:rPr lang="en-US" b="1" dirty="0" smtClean="0">
                <a:solidFill>
                  <a:schemeClr val="accent1">
                    <a:lumMod val="75000"/>
                  </a:schemeClr>
                </a:solidFill>
              </a:rPr>
            </a:br>
            <a:r>
              <a:rPr lang="en-US" b="1" dirty="0" smtClean="0">
                <a:solidFill>
                  <a:schemeClr val="accent1">
                    <a:lumMod val="75000"/>
                  </a:schemeClr>
                </a:solidFill>
              </a:rPr>
              <a:t/>
            </a:r>
            <a:br>
              <a:rPr lang="en-US" b="1" dirty="0" smtClean="0">
                <a:solidFill>
                  <a:schemeClr val="accent1">
                    <a:lumMod val="75000"/>
                  </a:schemeClr>
                </a:solidFill>
              </a:rPr>
            </a:br>
            <a:r>
              <a:rPr lang="en-US" b="1" dirty="0" smtClean="0"/>
              <a:t>Let’s look at these one at a time.</a:t>
            </a:r>
            <a:br>
              <a:rPr lang="en-US" b="1" dirty="0" smtClean="0"/>
            </a:br>
            <a:r>
              <a:rPr lang="en-US" dirty="0" smtClean="0"/>
              <a:t/>
            </a:r>
            <a:br>
              <a:rPr lang="en-US" dirty="0" smtClean="0"/>
            </a:br>
            <a:endParaRPr lang="en-US"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447800"/>
            <a:ext cx="8991600" cy="1066800"/>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b="1" dirty="0" smtClean="0"/>
              <a:t>USING CONTEXT CLUES:  </a:t>
            </a:r>
            <a:r>
              <a:rPr lang="en-US" b="1" dirty="0" smtClean="0">
                <a:solidFill>
                  <a:srgbClr val="FF0000"/>
                </a:solidFill>
                <a:effectLst>
                  <a:outerShdw blurRad="50800" dist="38100" algn="l" rotWithShape="0">
                    <a:prstClr val="black">
                      <a:alpha val="40000"/>
                    </a:prstClr>
                  </a:outerShdw>
                </a:effectLst>
              </a:rPr>
              <a:t>DEFINITIONS</a:t>
            </a:r>
            <a:br>
              <a:rPr lang="en-US" b="1" dirty="0" smtClean="0">
                <a:solidFill>
                  <a:srgbClr val="FF0000"/>
                </a:solidFill>
                <a:effectLst>
                  <a:outerShdw blurRad="50800" dist="38100" algn="l" rotWithShape="0">
                    <a:prstClr val="black">
                      <a:alpha val="40000"/>
                    </a:prstClr>
                  </a:outerShdw>
                </a:effectLst>
              </a:rPr>
            </a:br>
            <a:r>
              <a:rPr lang="en-US" dirty="0" smtClean="0">
                <a:solidFill>
                  <a:srgbClr val="FF0000"/>
                </a:solidFill>
              </a:rPr>
              <a:t/>
            </a:r>
            <a:br>
              <a:rPr lang="en-US" dirty="0" smtClean="0">
                <a:solidFill>
                  <a:srgbClr val="FF0000"/>
                </a:solidFill>
              </a:rPr>
            </a:br>
            <a:r>
              <a:rPr lang="en-US" b="1" dirty="0" smtClean="0"/>
              <a:t>Often an author will provide you with a definition of a challenging word.   </a:t>
            </a:r>
            <a:r>
              <a:rPr lang="en-US" dirty="0" smtClean="0"/>
              <a:t/>
            </a:r>
            <a:br>
              <a:rPr lang="en-US" dirty="0" smtClean="0"/>
            </a:br>
            <a:r>
              <a:rPr lang="en-US" dirty="0" smtClean="0"/>
              <a:t/>
            </a:r>
            <a:br>
              <a:rPr lang="en-US" dirty="0" smtClean="0"/>
            </a:br>
            <a:r>
              <a:rPr lang="en-US" sz="3600" b="1" i="1" dirty="0" smtClean="0"/>
              <a:t>EXAMPLE:  “crepuscular”</a:t>
            </a:r>
            <a:r>
              <a:rPr lang="en-US" sz="3600" b="1" dirty="0" smtClean="0"/>
              <a:t/>
            </a:r>
            <a:br>
              <a:rPr lang="en-US" sz="3600" b="1" dirty="0" smtClean="0"/>
            </a:br>
            <a:r>
              <a:rPr lang="en-US" sz="3600" b="1" dirty="0" smtClean="0"/>
              <a:t/>
            </a:r>
            <a:br>
              <a:rPr lang="en-US" sz="3600" b="1" dirty="0" smtClean="0"/>
            </a:br>
            <a:r>
              <a:rPr lang="en-US" sz="3600" b="1" u="sng" dirty="0" smtClean="0"/>
              <a:t>Crepuscular </a:t>
            </a:r>
            <a:r>
              <a:rPr lang="en-US" sz="3600" b="1" dirty="0" smtClean="0"/>
              <a:t>creatures—</a:t>
            </a:r>
            <a:r>
              <a:rPr lang="en-US" sz="3600" b="1" dirty="0" smtClean="0">
                <a:solidFill>
                  <a:srgbClr val="FC567E"/>
                </a:solidFill>
              </a:rPr>
              <a:t>those that are active during the twilight hours</a:t>
            </a:r>
            <a:r>
              <a:rPr lang="en-US" sz="3600" b="1" dirty="0" smtClean="0"/>
              <a:t>—are sometimes difficult to see on the road.</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b="1" dirty="0" smtClean="0"/>
              <a:t>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sz="3600" b="1" i="1" dirty="0" smtClean="0"/>
              <a:t>EXAMPLE: </a:t>
            </a:r>
            <a:br>
              <a:rPr lang="en-US" sz="3600" b="1" i="1" dirty="0" smtClean="0"/>
            </a:br>
            <a:r>
              <a:rPr lang="en-US" sz="3600" b="1" i="1" dirty="0" smtClean="0"/>
              <a:t/>
            </a:r>
            <a:br>
              <a:rPr lang="en-US" sz="3600" b="1" i="1" dirty="0" smtClean="0"/>
            </a:br>
            <a:r>
              <a:rPr lang="en-US" sz="3600" b="1" dirty="0" smtClean="0"/>
              <a:t>The words “</a:t>
            </a:r>
            <a:r>
              <a:rPr lang="en-US" sz="3600" b="1" dirty="0" err="1" smtClean="0"/>
              <a:t>dog”and</a:t>
            </a:r>
            <a:r>
              <a:rPr lang="en-US" sz="3600" b="1" dirty="0" smtClean="0"/>
              <a:t> “canine” are </a:t>
            </a:r>
            <a:r>
              <a:rPr lang="en-US" sz="3600" b="1" u="sng" dirty="0" smtClean="0"/>
              <a:t>synonyms</a:t>
            </a:r>
            <a:r>
              <a:rPr lang="en-US" sz="3600" b="1" dirty="0" smtClean="0"/>
              <a:t>—</a:t>
            </a:r>
            <a:r>
              <a:rPr lang="en-US" sz="3600" b="1" dirty="0" smtClean="0">
                <a:solidFill>
                  <a:srgbClr val="FC567E"/>
                </a:solidFill>
              </a:rPr>
              <a:t>words</a:t>
            </a:r>
            <a:r>
              <a:rPr lang="en-US" sz="3600" b="1" dirty="0" smtClean="0"/>
              <a:t> </a:t>
            </a:r>
            <a:r>
              <a:rPr lang="en-US" sz="3600" b="1" dirty="0" smtClean="0">
                <a:solidFill>
                  <a:srgbClr val="FC567E"/>
                </a:solidFill>
              </a:rPr>
              <a:t>that have a similar meaning.</a:t>
            </a:r>
            <a:r>
              <a:rPr lang="en-US" sz="3600" b="1" dirty="0" smtClean="0"/>
              <a:t/>
            </a:r>
            <a:br>
              <a:rPr lang="en-US" sz="3600" b="1" dirty="0" smtClean="0"/>
            </a:br>
            <a:r>
              <a:rPr lang="en-US" sz="3600" b="1" dirty="0" smtClean="0"/>
              <a:t/>
            </a:r>
            <a:br>
              <a:rPr lang="en-US" sz="3600" b="1" dirty="0" smtClean="0"/>
            </a:br>
            <a:r>
              <a:rPr lang="en-US" sz="3600" b="1" i="1" dirty="0" smtClean="0"/>
              <a:t> EXAMPLE:  “juxtaposed”</a:t>
            </a:r>
            <a:br>
              <a:rPr lang="en-US" sz="3600" b="1" i="1" dirty="0" smtClean="0"/>
            </a:br>
            <a:r>
              <a:rPr lang="en-US" sz="3600" b="1" i="1" dirty="0" smtClean="0"/>
              <a:t/>
            </a:r>
            <a:br>
              <a:rPr lang="en-US" sz="3600" b="1" i="1" dirty="0" smtClean="0"/>
            </a:br>
            <a:r>
              <a:rPr lang="en-US" sz="3600" b="1" dirty="0" smtClean="0"/>
              <a:t>In the ad, the images were </a:t>
            </a:r>
            <a:r>
              <a:rPr lang="en-US" sz="3600" b="1" u="sng" dirty="0" smtClean="0">
                <a:solidFill>
                  <a:srgbClr val="FC567E"/>
                </a:solidFill>
              </a:rPr>
              <a:t>juxtaposed</a:t>
            </a:r>
            <a:r>
              <a:rPr lang="en-US" sz="3600" b="1" dirty="0" smtClean="0">
                <a:solidFill>
                  <a:srgbClr val="FC567E"/>
                </a:solidFill>
              </a:rPr>
              <a:t>—that is,</a:t>
            </a:r>
            <a:r>
              <a:rPr lang="en-US" sz="3600" b="1" dirty="0" smtClean="0"/>
              <a:t> </a:t>
            </a:r>
            <a:r>
              <a:rPr lang="en-US" sz="3600" b="1" dirty="0" smtClean="0">
                <a:solidFill>
                  <a:srgbClr val="FC567E"/>
                </a:solidFill>
              </a:rPr>
              <a:t>placed side by side</a:t>
            </a:r>
            <a:r>
              <a:rPr lang="en-US" sz="3600" b="1" dirty="0" smtClean="0"/>
              <a:t>—to achieve a more powerful impact. </a:t>
            </a:r>
            <a:r>
              <a:rPr lang="en-US" sz="3600" dirty="0" smtClean="0"/>
              <a:t/>
            </a:r>
            <a:br>
              <a:rPr lang="en-US" sz="3600" dirty="0" smtClean="0"/>
            </a:br>
            <a:endParaRPr lang="en-US" sz="36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33400"/>
            <a:ext cx="8991600" cy="1066800"/>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b="1" dirty="0" smtClean="0"/>
              <a:t>USING CONTEXT CLUES:  </a:t>
            </a:r>
            <a:r>
              <a:rPr lang="en-US" b="1" dirty="0" smtClean="0">
                <a:solidFill>
                  <a:srgbClr val="FF0000"/>
                </a:solidFill>
                <a:effectLst>
                  <a:outerShdw blurRad="50800" dist="38100" algn="l" rotWithShape="0">
                    <a:prstClr val="black">
                      <a:alpha val="40000"/>
                    </a:prstClr>
                  </a:outerShdw>
                </a:effectLst>
              </a:rPr>
              <a:t>SYNONYMS</a:t>
            </a:r>
            <a:br>
              <a:rPr lang="en-US" b="1" dirty="0" smtClean="0">
                <a:solidFill>
                  <a:srgbClr val="FF0000"/>
                </a:solidFill>
                <a:effectLst>
                  <a:outerShdw blurRad="50800" dist="38100" algn="l" rotWithShape="0">
                    <a:prstClr val="black">
                      <a:alpha val="40000"/>
                    </a:prstClr>
                  </a:outerShdw>
                </a:effectLst>
              </a:rPr>
            </a:br>
            <a:r>
              <a:rPr lang="en-US" dirty="0" smtClean="0">
                <a:solidFill>
                  <a:srgbClr val="FF0000"/>
                </a:solidFill>
              </a:rPr>
              <a:t/>
            </a:r>
            <a:br>
              <a:rPr lang="en-US" dirty="0" smtClean="0">
                <a:solidFill>
                  <a:srgbClr val="FF0000"/>
                </a:solidFill>
              </a:rPr>
            </a:br>
            <a:r>
              <a:rPr lang="en-US" b="1" dirty="0" smtClean="0"/>
              <a:t>A writer will sometimes clarify a word </a:t>
            </a:r>
            <a:br>
              <a:rPr lang="en-US" b="1" dirty="0" smtClean="0"/>
            </a:br>
            <a:r>
              <a:rPr lang="en-US" b="1" dirty="0" smtClean="0"/>
              <a:t>by using a synonym—a word with a similar meaning—within the same sentence or in a nearby sentence. </a:t>
            </a:r>
            <a:r>
              <a:rPr lang="en-US" dirty="0" smtClean="0"/>
              <a:t/>
            </a:r>
            <a:br>
              <a:rPr lang="en-US" dirty="0" smtClean="0"/>
            </a:br>
            <a:r>
              <a:rPr lang="en-US" dirty="0" smtClean="0"/>
              <a:t/>
            </a:r>
            <a:br>
              <a:rPr lang="en-US" dirty="0" smtClean="0"/>
            </a:br>
            <a:r>
              <a:rPr lang="en-US" sz="3600" b="1" i="1" dirty="0" smtClean="0"/>
              <a:t>EXAMPLE:</a:t>
            </a:r>
            <a:r>
              <a:rPr lang="en-US" sz="3600" b="1" dirty="0" smtClean="0"/>
              <a:t>  </a:t>
            </a:r>
            <a:r>
              <a:rPr lang="en-US" sz="3600" b="1" i="1" dirty="0" smtClean="0"/>
              <a:t>“forte”</a:t>
            </a:r>
            <a:r>
              <a:rPr lang="en-US" sz="3600" b="1" dirty="0" smtClean="0"/>
              <a:t/>
            </a:r>
            <a:br>
              <a:rPr lang="en-US" sz="3600" b="1" dirty="0" smtClean="0"/>
            </a:br>
            <a:r>
              <a:rPr lang="en-US" sz="3600" b="1" dirty="0" smtClean="0"/>
              <a:t>   </a:t>
            </a:r>
            <a:br>
              <a:rPr lang="en-US" sz="3600" b="1" dirty="0" smtClean="0"/>
            </a:br>
            <a:r>
              <a:rPr lang="en-US" sz="3600" b="1" dirty="0" smtClean="0"/>
              <a:t>Madison’s </a:t>
            </a:r>
            <a:r>
              <a:rPr lang="en-US" sz="3600" b="1" u="sng" dirty="0" smtClean="0"/>
              <a:t>forte</a:t>
            </a:r>
            <a:r>
              <a:rPr lang="en-US" sz="3600" b="1" dirty="0" smtClean="0"/>
              <a:t> was math.  Her friends admired that strength.             </a:t>
            </a:r>
            <a:r>
              <a:rPr lang="en-US" sz="2200" b="1" dirty="0" smtClean="0">
                <a:solidFill>
                  <a:srgbClr val="FF0000"/>
                </a:solidFill>
              </a:rPr>
              <a:t>forte = strength</a:t>
            </a:r>
            <a:r>
              <a:rPr lang="en-US" b="1" dirty="0" smtClean="0"/>
              <a:t/>
            </a:r>
            <a:br>
              <a:rPr lang="en-US" b="1" dirty="0" smtClean="0"/>
            </a:br>
            <a:r>
              <a:rPr lang="en-US" b="1" dirty="0" smtClean="0"/>
              <a:t>   </a:t>
            </a:r>
            <a:r>
              <a:rPr lang="en-US" dirty="0" smtClean="0"/>
              <a:t/>
            </a:r>
            <a:br>
              <a:rPr lang="en-US" dirty="0" smtClean="0"/>
            </a:br>
            <a:r>
              <a:rPr lang="en-US" dirty="0" smtClean="0"/>
              <a:t/>
            </a:r>
            <a:br>
              <a:rPr lang="en-US" dirty="0" smtClean="0"/>
            </a:br>
            <a:endParaRPr lang="en-US" dirty="0">
              <a:solidFill>
                <a:srgbClr val="FF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b="1" i="1" dirty="0" smtClean="0"/>
              <a:t/>
            </a:r>
            <a:br>
              <a:rPr lang="en-US" b="1" i="1" dirty="0" smtClean="0"/>
            </a:br>
            <a:r>
              <a:rPr lang="en-US" b="1" i="1" dirty="0" smtClean="0"/>
              <a:t/>
            </a:r>
            <a:br>
              <a:rPr lang="en-US" b="1" i="1" dirty="0" smtClean="0"/>
            </a:br>
            <a:r>
              <a:rPr lang="en-US" b="1" i="1" dirty="0" smtClean="0"/>
              <a:t/>
            </a:r>
            <a:br>
              <a:rPr lang="en-US" b="1" i="1" dirty="0" smtClean="0"/>
            </a:br>
            <a:r>
              <a:rPr lang="en-US" b="1" i="1" dirty="0" smtClean="0"/>
              <a:t/>
            </a:r>
            <a:br>
              <a:rPr lang="en-US" b="1" i="1" dirty="0" smtClean="0"/>
            </a:br>
            <a:r>
              <a:rPr lang="en-US" b="1" i="1" dirty="0" smtClean="0"/>
              <a:t/>
            </a:r>
            <a:br>
              <a:rPr lang="en-US" b="1" i="1" dirty="0" smtClean="0"/>
            </a:br>
            <a:r>
              <a:rPr lang="en-US" b="1" i="1" dirty="0" smtClean="0"/>
              <a:t/>
            </a:r>
            <a:br>
              <a:rPr lang="en-US" b="1" i="1" dirty="0" smtClean="0"/>
            </a:br>
            <a:r>
              <a:rPr lang="en-US" b="1" i="1" dirty="0" smtClean="0"/>
              <a:t/>
            </a:r>
            <a:br>
              <a:rPr lang="en-US" b="1" i="1" dirty="0" smtClean="0"/>
            </a:br>
            <a:r>
              <a:rPr lang="en-US" b="1" i="1" dirty="0" smtClean="0"/>
              <a:t/>
            </a:r>
            <a:br>
              <a:rPr lang="en-US" b="1" i="1" dirty="0" smtClean="0"/>
            </a:br>
            <a:r>
              <a:rPr lang="en-US" sz="3600" b="1" i="1" dirty="0" smtClean="0"/>
              <a:t>EXAMPLE:</a:t>
            </a:r>
            <a:r>
              <a:rPr lang="en-US" sz="3600" b="1" dirty="0" smtClean="0"/>
              <a:t>  </a:t>
            </a:r>
            <a:r>
              <a:rPr lang="en-US" sz="3600" b="1" i="1" dirty="0" smtClean="0"/>
              <a:t>“loquaciousness”</a:t>
            </a:r>
            <a:r>
              <a:rPr lang="en-US" sz="3600" b="1" dirty="0" smtClean="0"/>
              <a:t/>
            </a:r>
            <a:br>
              <a:rPr lang="en-US" sz="3600" b="1" dirty="0" smtClean="0"/>
            </a:br>
            <a:r>
              <a:rPr lang="en-US" sz="3600" b="1" dirty="0" smtClean="0"/>
              <a:t/>
            </a:r>
            <a:br>
              <a:rPr lang="en-US" sz="3600" b="1" dirty="0" smtClean="0"/>
            </a:br>
            <a:r>
              <a:rPr lang="en-US" sz="3600" b="1" dirty="0" smtClean="0"/>
              <a:t>Amy’s </a:t>
            </a:r>
            <a:r>
              <a:rPr lang="en-US" sz="3600" b="1" u="sng" dirty="0" smtClean="0"/>
              <a:t>loquaciousness</a:t>
            </a:r>
            <a:r>
              <a:rPr lang="en-US" sz="3600" b="1" dirty="0" smtClean="0"/>
              <a:t> surprised Jim.  He didn’t know she could be so talkative.</a:t>
            </a:r>
            <a:br>
              <a:rPr lang="en-US" sz="3600" b="1" dirty="0" smtClean="0"/>
            </a:br>
            <a:r>
              <a:rPr lang="en-US" sz="3600" b="1" dirty="0" smtClean="0"/>
              <a:t>                                     </a:t>
            </a:r>
            <a:r>
              <a:rPr lang="en-US" sz="2000" b="1" dirty="0" smtClean="0">
                <a:solidFill>
                  <a:srgbClr val="FF0000"/>
                </a:solidFill>
              </a:rPr>
              <a:t>loquaciousness = talkativeness </a:t>
            </a:r>
            <a:r>
              <a:rPr lang="en-US" sz="3600" b="1" dirty="0" smtClean="0"/>
              <a:t/>
            </a:r>
            <a:br>
              <a:rPr lang="en-US" sz="3600" b="1" dirty="0" smtClean="0"/>
            </a:br>
            <a:r>
              <a:rPr lang="en-US" sz="3600" b="1" i="1" dirty="0" smtClean="0"/>
              <a:t>EXAMPLE:  “panacea”</a:t>
            </a:r>
            <a:br>
              <a:rPr lang="en-US" sz="3600" b="1" i="1" dirty="0" smtClean="0"/>
            </a:br>
            <a:r>
              <a:rPr lang="en-US" sz="3600" b="1" i="1" dirty="0" smtClean="0"/>
              <a:t/>
            </a:r>
            <a:br>
              <a:rPr lang="en-US" sz="3600" b="1" i="1" dirty="0" smtClean="0"/>
            </a:br>
            <a:r>
              <a:rPr lang="en-US" sz="3600" b="1" dirty="0" smtClean="0"/>
              <a:t>The doctor wished he had a </a:t>
            </a:r>
            <a:r>
              <a:rPr lang="en-US" sz="3600" b="1" u="sng" dirty="0" smtClean="0"/>
              <a:t>panacea</a:t>
            </a:r>
            <a:r>
              <a:rPr lang="en-US" sz="3600" b="1" dirty="0" smtClean="0"/>
              <a:t>, but there was no chance of that.  The patient would receive lots of care and attention, but no cure-all</a:t>
            </a:r>
            <a:r>
              <a:rPr lang="en-US" sz="3600" b="1" i="1" dirty="0" smtClean="0"/>
              <a:t>. </a:t>
            </a:r>
            <a:r>
              <a:rPr lang="en-US" sz="2000" b="1" dirty="0" smtClean="0">
                <a:solidFill>
                  <a:srgbClr val="FF0000"/>
                </a:solidFill>
              </a:rPr>
              <a:t>                                        panacea = cure-all</a:t>
            </a:r>
            <a:r>
              <a:rPr lang="en-US" sz="3600" b="1" i="1" dirty="0" smtClean="0"/>
              <a:t>                         </a:t>
            </a:r>
            <a:br>
              <a:rPr lang="en-US" sz="3600" b="1" i="1" dirty="0" smtClean="0"/>
            </a:br>
            <a:r>
              <a:rPr lang="en-US" sz="3600" b="1" i="1" dirty="0" smtClean="0"/>
              <a:t/>
            </a:r>
            <a:br>
              <a:rPr lang="en-US" sz="3600" b="1" i="1" dirty="0" smtClean="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14400"/>
            <a:ext cx="8229600" cy="1066800"/>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b="1" dirty="0" smtClean="0"/>
              <a:t>USING CONTEXT CLUES:  </a:t>
            </a:r>
            <a:r>
              <a:rPr lang="en-US" b="1" dirty="0" smtClean="0">
                <a:solidFill>
                  <a:srgbClr val="FF0000"/>
                </a:solidFill>
                <a:effectLst>
                  <a:outerShdw blurRad="50800" dist="38100" algn="l" rotWithShape="0">
                    <a:prstClr val="black">
                      <a:alpha val="40000"/>
                    </a:prstClr>
                  </a:outerShdw>
                </a:effectLst>
              </a:rPr>
              <a:t>ANTONYMS</a:t>
            </a:r>
            <a:r>
              <a:rPr lang="en-US" dirty="0" smtClean="0">
                <a:solidFill>
                  <a:srgbClr val="FF0000"/>
                </a:solidFill>
              </a:rPr>
              <a:t/>
            </a:r>
            <a:br>
              <a:rPr lang="en-US" dirty="0" smtClean="0">
                <a:solidFill>
                  <a:srgbClr val="FF0000"/>
                </a:solidFill>
              </a:rPr>
            </a:br>
            <a:r>
              <a:rPr lang="en-US" dirty="0" smtClean="0">
                <a:solidFill>
                  <a:srgbClr val="FF0000"/>
                </a:solidFill>
              </a:rPr>
              <a:t/>
            </a:r>
            <a:br>
              <a:rPr lang="en-US" dirty="0" smtClean="0">
                <a:solidFill>
                  <a:srgbClr val="FF0000"/>
                </a:solidFill>
              </a:rPr>
            </a:br>
            <a:r>
              <a:rPr lang="en-US" b="1" dirty="0" smtClean="0"/>
              <a:t>Writers sometimes reinforce the meaning of a word with an antonym—a word with the opposite meaning.</a:t>
            </a:r>
            <a:r>
              <a:rPr lang="en-US" dirty="0" smtClean="0"/>
              <a:t/>
            </a:r>
            <a:br>
              <a:rPr lang="en-US" dirty="0" smtClean="0"/>
            </a:br>
            <a:r>
              <a:rPr lang="en-US" dirty="0" smtClean="0"/>
              <a:t/>
            </a:r>
            <a:br>
              <a:rPr lang="en-US" dirty="0" smtClean="0"/>
            </a:br>
            <a:r>
              <a:rPr lang="en-US" sz="3600" b="1" i="1" dirty="0" smtClean="0"/>
              <a:t>EXAMPLE:  “gregarious”</a:t>
            </a:r>
            <a:br>
              <a:rPr lang="en-US" sz="3600" b="1" i="1" dirty="0" smtClean="0"/>
            </a:br>
            <a:r>
              <a:rPr lang="en-US" dirty="0" smtClean="0"/>
              <a:t/>
            </a:r>
            <a:br>
              <a:rPr lang="en-US" dirty="0" smtClean="0"/>
            </a:br>
            <a:r>
              <a:rPr lang="en-US" sz="3600" b="1" dirty="0" smtClean="0"/>
              <a:t>Hector and Elena have very different personalities.  While Hector is a loner, Elena is quite </a:t>
            </a:r>
            <a:r>
              <a:rPr lang="en-US" sz="3600" b="1" u="sng" dirty="0" smtClean="0"/>
              <a:t>gregarious.</a:t>
            </a:r>
            <a:r>
              <a:rPr lang="en-US" sz="3600" b="1" dirty="0" smtClean="0"/>
              <a:t> </a:t>
            </a:r>
            <a:r>
              <a:rPr lang="en-US" sz="2000" b="1" dirty="0" smtClean="0">
                <a:solidFill>
                  <a:srgbClr val="FF0000"/>
                </a:solidFill>
              </a:rPr>
              <a:t>             gregarious = social</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sz="3600" b="1" i="1" dirty="0" smtClean="0"/>
              <a:t>EXAMPLE:  “intrepid”</a:t>
            </a:r>
            <a:br>
              <a:rPr lang="en-US" sz="3600" b="1" i="1" dirty="0" smtClean="0"/>
            </a:br>
            <a:r>
              <a:rPr lang="en-US" dirty="0" smtClean="0"/>
              <a:t/>
            </a:r>
            <a:br>
              <a:rPr lang="en-US" dirty="0" smtClean="0"/>
            </a:br>
            <a:r>
              <a:rPr lang="en-US" sz="3600" b="1" dirty="0" smtClean="0"/>
              <a:t>Though usually an </a:t>
            </a:r>
            <a:r>
              <a:rPr lang="en-US" sz="3600" b="1" u="sng" dirty="0" smtClean="0"/>
              <a:t>intrepid</a:t>
            </a:r>
            <a:r>
              <a:rPr lang="en-US" sz="3600" b="1" dirty="0" smtClean="0"/>
              <a:t> character, Cecilia was certainly afraid of spiders.</a:t>
            </a:r>
            <a:br>
              <a:rPr lang="en-US" sz="3600" b="1" dirty="0" smtClean="0"/>
            </a:br>
            <a:r>
              <a:rPr lang="en-US" sz="3600" b="1" dirty="0" smtClean="0">
                <a:solidFill>
                  <a:srgbClr val="FF0000"/>
                </a:solidFill>
              </a:rPr>
              <a:t>                                               </a:t>
            </a:r>
            <a:r>
              <a:rPr lang="en-US" sz="2000" b="1" dirty="0" smtClean="0">
                <a:solidFill>
                  <a:srgbClr val="FF0000"/>
                </a:solidFill>
              </a:rPr>
              <a:t>intrepid = fearless </a:t>
            </a:r>
            <a:r>
              <a:rPr lang="en-US" sz="3600" b="1" dirty="0" smtClean="0"/>
              <a:t/>
            </a:r>
            <a:br>
              <a:rPr lang="en-US" sz="3600" b="1" dirty="0" smtClean="0"/>
            </a:br>
            <a:r>
              <a:rPr lang="en-US" sz="3600" b="1" i="1" dirty="0" smtClean="0"/>
              <a:t>EXAMPLE:  “cursory”</a:t>
            </a:r>
            <a:br>
              <a:rPr lang="en-US" sz="3600" b="1" i="1" dirty="0" smtClean="0"/>
            </a:br>
            <a:r>
              <a:rPr lang="en-US" sz="3200" dirty="0" smtClean="0"/>
              <a:t/>
            </a:r>
            <a:br>
              <a:rPr lang="en-US" sz="3200" dirty="0" smtClean="0"/>
            </a:br>
            <a:r>
              <a:rPr lang="en-US" sz="3600" b="1" dirty="0" smtClean="0"/>
              <a:t>Brent read his class notes slowly and carefully; but he gave the chapter in the text a more </a:t>
            </a:r>
            <a:r>
              <a:rPr lang="en-US" sz="3600" b="1" u="sng" dirty="0" smtClean="0"/>
              <a:t>cursory </a:t>
            </a:r>
            <a:r>
              <a:rPr lang="en-US" sz="3600" b="1" dirty="0" smtClean="0"/>
              <a:t>treatment. </a:t>
            </a:r>
            <a:br>
              <a:rPr lang="en-US" sz="3600" b="1" dirty="0" smtClean="0"/>
            </a:br>
            <a:r>
              <a:rPr lang="en-US" sz="3600" b="1" dirty="0" smtClean="0"/>
              <a:t>                                       </a:t>
            </a:r>
            <a:r>
              <a:rPr lang="en-US" sz="2000" b="1" dirty="0" smtClean="0">
                <a:solidFill>
                  <a:srgbClr val="FF0000"/>
                </a:solidFill>
              </a:rPr>
              <a:t>cursory = quick, superficial</a:t>
            </a:r>
            <a:r>
              <a:rPr lang="en-US" sz="2000" b="1" dirty="0" smtClean="0"/>
              <a:t> </a:t>
            </a:r>
            <a:br>
              <a:rPr lang="en-US" sz="2000" b="1" dirty="0" smtClean="0"/>
            </a:br>
            <a:endParaRPr lang="en-US" sz="2000"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915400" cy="1066800"/>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USING CONTEXT CLUES: </a:t>
            </a:r>
            <a:r>
              <a:rPr lang="en-US" b="1" dirty="0" smtClean="0">
                <a:solidFill>
                  <a:srgbClr val="FF0000"/>
                </a:solidFill>
                <a:effectLst>
                  <a:outerShdw blurRad="50800" dist="38100" algn="l" rotWithShape="0">
                    <a:prstClr val="black">
                      <a:alpha val="40000"/>
                    </a:prstClr>
                  </a:outerShdw>
                </a:effectLst>
              </a:rPr>
              <a:t>EXAMPLES</a:t>
            </a:r>
            <a:br>
              <a:rPr lang="en-US" b="1" dirty="0" smtClean="0">
                <a:solidFill>
                  <a:srgbClr val="FF0000"/>
                </a:solidFill>
                <a:effectLst>
                  <a:outerShdw blurRad="50800" dist="38100" algn="l" rotWithShape="0">
                    <a:prstClr val="black">
                      <a:alpha val="40000"/>
                    </a:prstClr>
                  </a:outerShdw>
                </a:effectLst>
              </a:rPr>
            </a:br>
            <a:r>
              <a:rPr lang="en-US" b="1" dirty="0" smtClean="0">
                <a:solidFill>
                  <a:srgbClr val="FF0000"/>
                </a:solidFill>
                <a:effectLst>
                  <a:outerShdw blurRad="50800" dist="38100" algn="l" rotWithShape="0">
                    <a:prstClr val="black">
                      <a:alpha val="40000"/>
                    </a:prstClr>
                  </a:outerShdw>
                </a:effectLst>
              </a:rPr>
              <a:t/>
            </a:r>
            <a:br>
              <a:rPr lang="en-US" b="1" dirty="0" smtClean="0">
                <a:solidFill>
                  <a:srgbClr val="FF0000"/>
                </a:solidFill>
                <a:effectLst>
                  <a:outerShdw blurRad="50800" dist="38100" algn="l" rotWithShape="0">
                    <a:prstClr val="black">
                      <a:alpha val="40000"/>
                    </a:prstClr>
                  </a:outerShdw>
                </a:effectLst>
              </a:rPr>
            </a:br>
            <a:r>
              <a:rPr lang="en-US" b="1" dirty="0" smtClean="0"/>
              <a:t>Sometimes writers illustrate a word or concept with examples.  Studying what the examples have in common can help you guess the word’s meaning.</a:t>
            </a:r>
            <a:r>
              <a:rPr lang="en-US" dirty="0" smtClean="0"/>
              <a:t/>
            </a:r>
            <a:br>
              <a:rPr lang="en-US" dirty="0" smtClean="0"/>
            </a:br>
            <a:r>
              <a:rPr lang="en-US" dirty="0" smtClean="0"/>
              <a:t/>
            </a:r>
            <a:br>
              <a:rPr lang="en-US" dirty="0" smtClean="0"/>
            </a:br>
            <a:r>
              <a:rPr lang="en-US" sz="3600" b="1" i="1" dirty="0" smtClean="0"/>
              <a:t>EXAMPLE:  “nocturnal”</a:t>
            </a:r>
            <a:br>
              <a:rPr lang="en-US" sz="3600" b="1" i="1" dirty="0" smtClean="0"/>
            </a:br>
            <a:r>
              <a:rPr lang="en-US" sz="3600" b="1" dirty="0" smtClean="0"/>
              <a:t/>
            </a:r>
            <a:br>
              <a:rPr lang="en-US" sz="3600" b="1" dirty="0" smtClean="0"/>
            </a:br>
            <a:r>
              <a:rPr lang="en-US" sz="3600" b="1" dirty="0" smtClean="0"/>
              <a:t>Tyler studies </a:t>
            </a:r>
            <a:r>
              <a:rPr lang="en-US" sz="3600" b="1" u="sng" dirty="0" smtClean="0"/>
              <a:t>nocturnal</a:t>
            </a:r>
            <a:r>
              <a:rPr lang="en-US" sz="3600" b="1" dirty="0" smtClean="0"/>
              <a:t> creatures, such as bats, owls, and mice.</a:t>
            </a:r>
            <a:r>
              <a:rPr lang="en-US" sz="3600" b="1" dirty="0" smtClean="0">
                <a:solidFill>
                  <a:srgbClr val="FF0000"/>
                </a:solidFill>
              </a:rPr>
              <a:t> </a:t>
            </a:r>
            <a:r>
              <a:rPr lang="en-US" dirty="0" smtClean="0"/>
              <a:t>      </a:t>
            </a:r>
            <a:r>
              <a:rPr lang="en-US" sz="2000" b="1" dirty="0" smtClean="0">
                <a:solidFill>
                  <a:srgbClr val="FF0000"/>
                </a:solidFill>
              </a:rPr>
              <a:t>nocturnal = active at night</a:t>
            </a:r>
            <a:r>
              <a:rPr lang="en-US" sz="2000" b="1" dirty="0" smtClean="0"/>
              <a:t> </a:t>
            </a:r>
            <a:endParaRPr lang="en-US" sz="2000" b="1" dirty="0">
              <a:solidFill>
                <a:srgbClr val="FF0000"/>
              </a:solidFill>
              <a:effectLst>
                <a:outerShdw blurRad="50800" dist="38100" algn="l"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4419600" cy="3505200"/>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b="1" dirty="0" smtClean="0"/>
              <a:t>In 1822, a French</a:t>
            </a:r>
            <a:br>
              <a:rPr lang="en-US" b="1" dirty="0" smtClean="0"/>
            </a:br>
            <a:r>
              <a:rPr lang="en-US" b="1" dirty="0" smtClean="0"/>
              <a:t>scholar used the precious Rosetta Stone to decipher hieroglyphics, the mysterious script of the Egyptians. </a:t>
            </a:r>
            <a:br>
              <a:rPr lang="en-US" b="1" dirty="0" smtClean="0"/>
            </a:br>
            <a:r>
              <a:rPr lang="en-US" b="1" dirty="0" smtClean="0">
                <a:solidFill>
                  <a:schemeClr val="tx1"/>
                </a:solidFill>
              </a:rPr>
              <a:t/>
            </a:r>
            <a:br>
              <a:rPr lang="en-US" b="1" dirty="0" smtClean="0">
                <a:solidFill>
                  <a:schemeClr val="tx1"/>
                </a:solidFill>
              </a:rPr>
            </a:br>
            <a:r>
              <a:rPr lang="en-US" b="1" dirty="0" smtClean="0">
                <a:solidFill>
                  <a:schemeClr val="tx1"/>
                </a:solidFill>
              </a:rPr>
              <a:t/>
            </a:r>
            <a:br>
              <a:rPr lang="en-US" b="1" dirty="0" smtClean="0">
                <a:solidFill>
                  <a:schemeClr val="tx1"/>
                </a:solidFill>
              </a:rPr>
            </a:br>
            <a:r>
              <a:rPr lang="en-US" b="1" dirty="0" smtClean="0">
                <a:solidFill>
                  <a:schemeClr val="tx1"/>
                </a:solidFill>
              </a:rPr>
              <a:t/>
            </a:r>
            <a:br>
              <a:rPr lang="en-US" b="1" dirty="0" smtClean="0">
                <a:solidFill>
                  <a:schemeClr val="tx1"/>
                </a:solidFill>
              </a:rPr>
            </a:br>
            <a:endParaRPr lang="en-US" b="1" dirty="0">
              <a:solidFill>
                <a:schemeClr val="tx1"/>
              </a:solidFill>
            </a:endParaRPr>
          </a:p>
        </p:txBody>
      </p:sp>
      <p:pic>
        <p:nvPicPr>
          <p:cNvPr id="30724" name="Picture 4" descr="File:Rosetta Stone.JPG">
            <a:hlinkClick r:id="rId2"/>
          </p:cNvPr>
          <p:cNvPicPr>
            <a:picLocks noChangeAspect="1" noChangeArrowheads="1"/>
          </p:cNvPicPr>
          <p:nvPr/>
        </p:nvPicPr>
        <p:blipFill>
          <a:blip r:embed="rId3" cstate="print"/>
          <a:srcRect/>
          <a:stretch>
            <a:fillRect/>
          </a:stretch>
        </p:blipFill>
        <p:spPr bwMode="auto">
          <a:xfrm>
            <a:off x="4800600" y="923924"/>
            <a:ext cx="5072198" cy="5934076"/>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
            </a:r>
            <a:br>
              <a:rPr lang="en-US" b="1" i="1" dirty="0" smtClean="0"/>
            </a:br>
            <a:r>
              <a:rPr lang="en-US" b="1" i="1" dirty="0" smtClean="0"/>
              <a:t/>
            </a:r>
            <a:br>
              <a:rPr lang="en-US" b="1" i="1" dirty="0" smtClean="0"/>
            </a:br>
            <a:r>
              <a:rPr lang="en-US" b="1" i="1" dirty="0" smtClean="0"/>
              <a:t/>
            </a:r>
            <a:br>
              <a:rPr lang="en-US" b="1" i="1" dirty="0" smtClean="0"/>
            </a:br>
            <a:r>
              <a:rPr lang="en-US" b="1" i="1" dirty="0" smtClean="0"/>
              <a:t/>
            </a:r>
            <a:br>
              <a:rPr lang="en-US" b="1" i="1" dirty="0" smtClean="0"/>
            </a:br>
            <a:r>
              <a:rPr lang="en-US" b="1" i="1" dirty="0" smtClean="0"/>
              <a:t/>
            </a:r>
            <a:br>
              <a:rPr lang="en-US" b="1" i="1" dirty="0" smtClean="0"/>
            </a:br>
            <a:r>
              <a:rPr lang="en-US" b="1" i="1" dirty="0" smtClean="0"/>
              <a:t/>
            </a:r>
            <a:br>
              <a:rPr lang="en-US" b="1" i="1" dirty="0" smtClean="0"/>
            </a:br>
            <a:r>
              <a:rPr lang="en-US" b="1" i="1" dirty="0" smtClean="0"/>
              <a:t>EXAMPLE:  “cacophony”</a:t>
            </a:r>
            <a:br>
              <a:rPr lang="en-US" b="1" i="1" dirty="0" smtClean="0"/>
            </a:br>
            <a:r>
              <a:rPr lang="en-US" b="1" dirty="0" smtClean="0"/>
              <a:t/>
            </a:r>
            <a:br>
              <a:rPr lang="en-US" b="1" dirty="0" smtClean="0"/>
            </a:br>
            <a:r>
              <a:rPr lang="en-US" b="1" dirty="0" smtClean="0"/>
              <a:t>The trumpets were blaring, the soldiers were shouting, and the cannons were roaring.  Who could think about strategy in that </a:t>
            </a:r>
            <a:r>
              <a:rPr lang="en-US" b="1" u="sng" dirty="0" smtClean="0"/>
              <a:t>cacophony</a:t>
            </a:r>
            <a:r>
              <a:rPr lang="en-US" b="1" dirty="0" smtClean="0"/>
              <a:t>?</a:t>
            </a:r>
            <a:br>
              <a:rPr lang="en-US" b="1" dirty="0" smtClean="0"/>
            </a:br>
            <a:r>
              <a:rPr lang="en-US" b="1" dirty="0" smtClean="0"/>
              <a:t>              </a:t>
            </a:r>
            <a:r>
              <a:rPr lang="en-US" b="1" dirty="0" smtClean="0">
                <a:solidFill>
                  <a:srgbClr val="FF0000"/>
                </a:solidFill>
              </a:rPr>
              <a:t> </a:t>
            </a:r>
            <a:r>
              <a:rPr lang="en-US" dirty="0" smtClean="0"/>
              <a:t>          </a:t>
            </a:r>
            <a:r>
              <a:rPr lang="en-US" sz="2000" b="1" dirty="0" smtClean="0">
                <a:solidFill>
                  <a:srgbClr val="FF0000"/>
                </a:solidFill>
              </a:rPr>
              <a:t>cacophony = harsh or discordant sound</a:t>
            </a:r>
            <a:endParaRPr lang="en-US" sz="2000"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458200" cy="1066800"/>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b="1" dirty="0" smtClean="0"/>
              <a:t>USING CONTEXT CLUES:  </a:t>
            </a:r>
            <a:r>
              <a:rPr lang="en-US" b="1" dirty="0" smtClean="0">
                <a:solidFill>
                  <a:srgbClr val="FF0000"/>
                </a:solidFill>
                <a:effectLst>
                  <a:outerShdw blurRad="50800" dist="38100" algn="l" rotWithShape="0">
                    <a:prstClr val="black">
                      <a:alpha val="40000"/>
                    </a:prstClr>
                  </a:outerShdw>
                </a:effectLst>
              </a:rPr>
              <a:t>CONTRAST</a:t>
            </a:r>
            <a:r>
              <a:rPr lang="en-US" dirty="0" smtClean="0">
                <a:solidFill>
                  <a:srgbClr val="FF0000"/>
                </a:solidFill>
              </a:rPr>
              <a:t/>
            </a:r>
            <a:br>
              <a:rPr lang="en-US" dirty="0" smtClean="0">
                <a:solidFill>
                  <a:srgbClr val="FF0000"/>
                </a:solidFill>
              </a:rPr>
            </a:br>
            <a:r>
              <a:rPr lang="en-US" dirty="0" smtClean="0">
                <a:solidFill>
                  <a:srgbClr val="FF0000"/>
                </a:solidFill>
              </a:rPr>
              <a:t/>
            </a:r>
            <a:br>
              <a:rPr lang="en-US" dirty="0" smtClean="0">
                <a:solidFill>
                  <a:srgbClr val="FF0000"/>
                </a:solidFill>
              </a:rPr>
            </a:br>
            <a:r>
              <a:rPr lang="en-US" b="1" dirty="0" smtClean="0"/>
              <a:t>Sometimes an author will contrast  two ideas.  The contrast can help you understand an unfamiliar term.</a:t>
            </a:r>
            <a:r>
              <a:rPr lang="en-US" dirty="0" smtClean="0"/>
              <a:t/>
            </a:r>
            <a:br>
              <a:rPr lang="en-US" dirty="0" smtClean="0"/>
            </a:br>
            <a:r>
              <a:rPr lang="en-US" dirty="0" smtClean="0"/>
              <a:t/>
            </a:r>
            <a:br>
              <a:rPr lang="en-US" dirty="0" smtClean="0"/>
            </a:br>
            <a:r>
              <a:rPr lang="en-US" sz="3600" b="1" i="1" dirty="0" smtClean="0"/>
              <a:t>EXAMPLE:  “flout”</a:t>
            </a:r>
            <a:br>
              <a:rPr lang="en-US" sz="3600" b="1" i="1" dirty="0" smtClean="0"/>
            </a:br>
            <a:r>
              <a:rPr lang="en-US" sz="3600" b="1" i="1" dirty="0" smtClean="0"/>
              <a:t/>
            </a:r>
            <a:br>
              <a:rPr lang="en-US" sz="3600" b="1" i="1" dirty="0" smtClean="0"/>
            </a:br>
            <a:r>
              <a:rPr lang="en-US" sz="3600" b="1" dirty="0" smtClean="0"/>
              <a:t>Most countries respect international laws; only a few countries </a:t>
            </a:r>
            <a:r>
              <a:rPr lang="en-US" sz="3600" b="1" u="sng" dirty="0" smtClean="0"/>
              <a:t>flout</a:t>
            </a:r>
            <a:r>
              <a:rPr lang="en-US" sz="3600" b="1" dirty="0" smtClean="0"/>
              <a:t> them.</a:t>
            </a:r>
            <a:r>
              <a:rPr lang="en-US" sz="3600" b="1" dirty="0" smtClean="0">
                <a:solidFill>
                  <a:srgbClr val="FF0000"/>
                </a:solidFill>
              </a:rPr>
              <a:t> </a:t>
            </a:r>
            <a:br>
              <a:rPr lang="en-US" sz="3600" b="1" dirty="0" smtClean="0">
                <a:solidFill>
                  <a:srgbClr val="FF0000"/>
                </a:solidFill>
              </a:rPr>
            </a:br>
            <a:r>
              <a:rPr lang="en-US" sz="3600" b="1" dirty="0" smtClean="0">
                <a:solidFill>
                  <a:srgbClr val="FF0000"/>
                </a:solidFill>
              </a:rPr>
              <a:t>                                        </a:t>
            </a:r>
            <a:r>
              <a:rPr lang="en-US" sz="2000" b="1" dirty="0" smtClean="0">
                <a:solidFill>
                  <a:srgbClr val="FF0000"/>
                </a:solidFill>
              </a:rPr>
              <a:t>flout = disregard scornfully</a:t>
            </a:r>
            <a:r>
              <a:rPr lang="en-US" sz="2000" b="1" dirty="0" smtClean="0"/>
              <a:t> </a:t>
            </a:r>
            <a:r>
              <a:rPr lang="en-US" sz="3600" b="1" dirty="0" smtClean="0"/>
              <a:t/>
            </a:r>
            <a:br>
              <a:rPr lang="en-US" sz="3600" b="1" dirty="0" smtClean="0"/>
            </a:br>
            <a:endParaRPr lang="en-US" sz="3600" b="1" dirty="0">
              <a:solidFill>
                <a:srgbClr val="FF000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6800"/>
          </a:xfrm>
        </p:spPr>
        <p:txBody>
          <a:bodyPr>
            <a:normAutofit fontScale="90000"/>
          </a:bodyPr>
          <a:lstStyle/>
          <a:p>
            <a:pPr lvl="0"/>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USING CONTEXT CLUES: </a:t>
            </a:r>
            <a:br>
              <a:rPr lang="en-US" b="1" dirty="0" smtClean="0"/>
            </a:br>
            <a:r>
              <a:rPr lang="en-US" b="1" dirty="0" smtClean="0">
                <a:solidFill>
                  <a:srgbClr val="FF0000"/>
                </a:solidFill>
                <a:effectLst>
                  <a:outerShdw blurRad="50800" dist="38100" algn="l" rotWithShape="0">
                    <a:prstClr val="black">
                      <a:alpha val="40000"/>
                    </a:prstClr>
                  </a:outerShdw>
                </a:effectLst>
              </a:rPr>
              <a:t>THE GENERAL SENSE OF THE PASSAGE</a:t>
            </a:r>
            <a:br>
              <a:rPr lang="en-US" b="1" dirty="0" smtClean="0">
                <a:solidFill>
                  <a:srgbClr val="FF0000"/>
                </a:solidFill>
                <a:effectLst>
                  <a:outerShdw blurRad="50800" dist="38100" algn="l" rotWithShape="0">
                    <a:prstClr val="black">
                      <a:alpha val="40000"/>
                    </a:prstClr>
                  </a:outerShdw>
                </a:effectLst>
              </a:rPr>
            </a:br>
            <a:r>
              <a:rPr lang="en-US" b="1" dirty="0" smtClean="0">
                <a:solidFill>
                  <a:srgbClr val="FF0000"/>
                </a:solidFill>
                <a:effectLst>
                  <a:outerShdw blurRad="50800" dist="38100" algn="l" rotWithShape="0">
                    <a:prstClr val="black">
                      <a:alpha val="40000"/>
                    </a:prstClr>
                  </a:outerShdw>
                </a:effectLst>
              </a:rPr>
              <a:t/>
            </a:r>
            <a:br>
              <a:rPr lang="en-US" b="1" dirty="0" smtClean="0">
                <a:solidFill>
                  <a:srgbClr val="FF0000"/>
                </a:solidFill>
                <a:effectLst>
                  <a:outerShdw blurRad="50800" dist="38100" algn="l" rotWithShape="0">
                    <a:prstClr val="black">
                      <a:alpha val="40000"/>
                    </a:prstClr>
                  </a:outerShdw>
                </a:effectLst>
              </a:rPr>
            </a:br>
            <a:r>
              <a:rPr lang="en-US" b="1" dirty="0" smtClean="0"/>
              <a:t>Sometimes you can use the general sense of the passage to infer, or guess, the meaning of a word you don’t know.  A single piece of information, or a combination of several ideas, may provide a clue.  </a:t>
            </a:r>
            <a:r>
              <a:rPr lang="en-US" dirty="0" smtClean="0"/>
              <a:t/>
            </a:r>
            <a:br>
              <a:rPr lang="en-US" dirty="0" smtClean="0"/>
            </a:br>
            <a:r>
              <a:rPr lang="en-US" dirty="0" smtClean="0"/>
              <a:t/>
            </a:r>
            <a:br>
              <a:rPr lang="en-US" dirty="0" smtClean="0"/>
            </a:br>
            <a:r>
              <a:rPr lang="en-US" dirty="0" smtClean="0"/>
              <a:t/>
            </a:r>
            <a:br>
              <a:rPr lang="en-US" dirty="0" smtClean="0"/>
            </a:br>
            <a:endParaRPr lang="en-US" b="1" dirty="0">
              <a:solidFill>
                <a:srgbClr val="FF0000"/>
              </a:solidFill>
              <a:effectLst>
                <a:outerShdw blurRad="50800" dist="38100" algn="l"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
            </a:r>
            <a:br>
              <a:rPr lang="en-US" b="1" i="1" dirty="0" smtClean="0"/>
            </a:br>
            <a:r>
              <a:rPr lang="en-US" b="1" i="1" dirty="0" smtClean="0"/>
              <a:t/>
            </a:r>
            <a:br>
              <a:rPr lang="en-US" b="1" i="1" dirty="0" smtClean="0"/>
            </a:br>
            <a:r>
              <a:rPr lang="en-US" b="1" i="1" dirty="0" smtClean="0"/>
              <a:t/>
            </a:r>
            <a:br>
              <a:rPr lang="en-US" b="1" i="1" dirty="0" smtClean="0"/>
            </a:br>
            <a:r>
              <a:rPr lang="en-US" b="1" i="1" dirty="0" smtClean="0"/>
              <a:t/>
            </a:r>
            <a:br>
              <a:rPr lang="en-US" b="1" i="1" dirty="0" smtClean="0"/>
            </a:br>
            <a:r>
              <a:rPr lang="en-US" b="1" i="1" dirty="0" smtClean="0"/>
              <a:t/>
            </a:r>
            <a:br>
              <a:rPr lang="en-US" b="1" i="1" dirty="0" smtClean="0"/>
            </a:br>
            <a:r>
              <a:rPr lang="en-US" b="1" i="1" dirty="0" smtClean="0"/>
              <a:t/>
            </a:r>
            <a:br>
              <a:rPr lang="en-US" b="1" i="1" dirty="0" smtClean="0"/>
            </a:br>
            <a:r>
              <a:rPr lang="en-US" b="1" i="1" dirty="0" smtClean="0"/>
              <a:t/>
            </a:r>
            <a:br>
              <a:rPr lang="en-US" b="1" i="1" dirty="0" smtClean="0"/>
            </a:br>
            <a:r>
              <a:rPr lang="en-US" sz="3600" b="1" i="1" dirty="0" smtClean="0"/>
              <a:t>EXAMPLE:  “ambidextrous”</a:t>
            </a:r>
            <a:br>
              <a:rPr lang="en-US" sz="3600" b="1" i="1" dirty="0" smtClean="0"/>
            </a:br>
            <a:r>
              <a:rPr lang="en-US" sz="3600" b="1" dirty="0" smtClean="0"/>
              <a:t/>
            </a:r>
            <a:br>
              <a:rPr lang="en-US" sz="3600" b="1" dirty="0" smtClean="0"/>
            </a:br>
            <a:r>
              <a:rPr lang="en-US" sz="3600" b="1" dirty="0" smtClean="0"/>
              <a:t>We all admired Bernardo, who was </a:t>
            </a:r>
            <a:r>
              <a:rPr lang="en-US" sz="3600" b="1" u="sng" dirty="0" smtClean="0"/>
              <a:t>ambidextrous</a:t>
            </a:r>
            <a:r>
              <a:rPr lang="en-US" sz="3600" b="1" dirty="0" smtClean="0"/>
              <a:t>,  as he used first his right hand, and then his left, to quickly untie the knot. </a:t>
            </a:r>
            <a:br>
              <a:rPr lang="en-US" sz="3600" b="1" dirty="0" smtClean="0"/>
            </a:br>
            <a:r>
              <a:rPr lang="en-US" b="1" dirty="0" smtClean="0">
                <a:solidFill>
                  <a:srgbClr val="FF0000"/>
                </a:solidFill>
              </a:rPr>
              <a:t>                         </a:t>
            </a:r>
            <a:r>
              <a:rPr lang="en-US" sz="2000" b="1" dirty="0" smtClean="0">
                <a:solidFill>
                  <a:srgbClr val="FF0000"/>
                </a:solidFill>
              </a:rPr>
              <a:t>ambidextrous = using both hands easily </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143000"/>
            <a:ext cx="8382000" cy="1066800"/>
          </a:xfrm>
        </p:spPr>
        <p:txBody>
          <a:bodyPr>
            <a:normAutofit fontScale="90000"/>
          </a:bodyPr>
          <a:lstStyle/>
          <a:p>
            <a:r>
              <a:rPr lang="en-US" b="1" dirty="0" smtClean="0">
                <a:solidFill>
                  <a:srgbClr val="3E14D6"/>
                </a:solidFill>
              </a:rPr>
              <a:t/>
            </a:r>
            <a:br>
              <a:rPr lang="en-US" b="1" dirty="0" smtClean="0">
                <a:solidFill>
                  <a:srgbClr val="3E14D6"/>
                </a:solidFill>
              </a:rPr>
            </a:br>
            <a:r>
              <a:rPr lang="en-US" b="1" dirty="0" smtClean="0">
                <a:solidFill>
                  <a:srgbClr val="3E14D6"/>
                </a:solidFill>
              </a:rPr>
              <a:t/>
            </a:r>
            <a:br>
              <a:rPr lang="en-US" b="1" dirty="0" smtClean="0">
                <a:solidFill>
                  <a:srgbClr val="3E14D6"/>
                </a:solidFill>
              </a:rPr>
            </a:br>
            <a:r>
              <a:rPr lang="en-US" b="1" dirty="0" smtClean="0">
                <a:solidFill>
                  <a:srgbClr val="3E14D6"/>
                </a:solidFill>
              </a:rPr>
              <a:t/>
            </a:r>
            <a:br>
              <a:rPr lang="en-US" b="1" dirty="0" smtClean="0">
                <a:solidFill>
                  <a:srgbClr val="3E14D6"/>
                </a:solidFill>
              </a:rPr>
            </a:br>
            <a:r>
              <a:rPr lang="en-US" b="1" dirty="0" smtClean="0">
                <a:solidFill>
                  <a:srgbClr val="3E14D6"/>
                </a:solidFill>
              </a:rPr>
              <a:t/>
            </a:r>
            <a:br>
              <a:rPr lang="en-US" b="1" dirty="0" smtClean="0">
                <a:solidFill>
                  <a:srgbClr val="3E14D6"/>
                </a:solidFill>
              </a:rPr>
            </a:br>
            <a:r>
              <a:rPr lang="en-US" b="1" dirty="0" smtClean="0">
                <a:solidFill>
                  <a:srgbClr val="3E14D6"/>
                </a:solidFill>
              </a:rPr>
              <a:t/>
            </a:r>
            <a:br>
              <a:rPr lang="en-US" b="1" dirty="0" smtClean="0">
                <a:solidFill>
                  <a:srgbClr val="3E14D6"/>
                </a:solidFill>
              </a:rPr>
            </a:br>
            <a:r>
              <a:rPr lang="en-US" b="1" dirty="0" smtClean="0">
                <a:solidFill>
                  <a:srgbClr val="3E14D6"/>
                </a:solidFill>
              </a:rPr>
              <a:t/>
            </a:r>
            <a:br>
              <a:rPr lang="en-US" b="1" dirty="0" smtClean="0">
                <a:solidFill>
                  <a:srgbClr val="3E14D6"/>
                </a:solidFill>
              </a:rPr>
            </a:br>
            <a:r>
              <a:rPr lang="en-US" b="1" dirty="0" smtClean="0">
                <a:solidFill>
                  <a:srgbClr val="3E14D6"/>
                </a:solidFill>
              </a:rPr>
              <a:t/>
            </a:r>
            <a:br>
              <a:rPr lang="en-US" b="1" dirty="0" smtClean="0">
                <a:solidFill>
                  <a:srgbClr val="3E14D6"/>
                </a:solidFill>
              </a:rPr>
            </a:br>
            <a:r>
              <a:rPr lang="en-US" b="1" dirty="0" smtClean="0">
                <a:solidFill>
                  <a:srgbClr val="3E14D6"/>
                </a:solidFill>
              </a:rPr>
              <a:t/>
            </a:r>
            <a:br>
              <a:rPr lang="en-US" b="1" dirty="0" smtClean="0">
                <a:solidFill>
                  <a:srgbClr val="3E14D6"/>
                </a:solidFill>
              </a:rPr>
            </a:br>
            <a:r>
              <a:rPr lang="en-US" b="1" dirty="0" smtClean="0">
                <a:solidFill>
                  <a:srgbClr val="3E14D6"/>
                </a:solidFill>
              </a:rPr>
              <a:t/>
            </a:r>
            <a:br>
              <a:rPr lang="en-US" b="1" dirty="0" smtClean="0">
                <a:solidFill>
                  <a:srgbClr val="3E14D6"/>
                </a:solidFill>
              </a:rPr>
            </a:br>
            <a:r>
              <a:rPr lang="en-US" b="1" dirty="0" smtClean="0">
                <a:solidFill>
                  <a:srgbClr val="3E14D6"/>
                </a:solidFill>
              </a:rPr>
              <a:t/>
            </a:r>
            <a:br>
              <a:rPr lang="en-US" b="1" dirty="0" smtClean="0">
                <a:solidFill>
                  <a:srgbClr val="3E14D6"/>
                </a:solidFill>
              </a:rPr>
            </a:br>
            <a:r>
              <a:rPr lang="en-US" b="1" dirty="0" smtClean="0">
                <a:solidFill>
                  <a:srgbClr val="3E14D6"/>
                </a:solidFill>
              </a:rPr>
              <a:t/>
            </a:r>
            <a:br>
              <a:rPr lang="en-US" b="1" dirty="0" smtClean="0">
                <a:solidFill>
                  <a:srgbClr val="3E14D6"/>
                </a:solidFill>
              </a:rPr>
            </a:br>
            <a:r>
              <a:rPr lang="en-US" b="1" dirty="0" smtClean="0">
                <a:solidFill>
                  <a:srgbClr val="3E14D6"/>
                </a:solidFill>
              </a:rPr>
              <a:t/>
            </a:r>
            <a:br>
              <a:rPr lang="en-US" b="1" dirty="0" smtClean="0">
                <a:solidFill>
                  <a:srgbClr val="3E14D6"/>
                </a:solidFill>
              </a:rPr>
            </a:br>
            <a:r>
              <a:rPr lang="en-US" b="1" dirty="0" smtClean="0">
                <a:solidFill>
                  <a:srgbClr val="3E14D6"/>
                </a:solidFill>
              </a:rPr>
              <a:t>Strategy #2 – </a:t>
            </a:r>
            <a:r>
              <a:rPr lang="en-US" b="1" dirty="0" smtClean="0">
                <a:solidFill>
                  <a:srgbClr val="FF0000"/>
                </a:solidFill>
                <a:effectLst>
                  <a:outerShdw blurRad="50800" dist="38100" algn="l" rotWithShape="0">
                    <a:prstClr val="black">
                      <a:alpha val="40000"/>
                    </a:prstClr>
                  </a:outerShdw>
                </a:effectLst>
              </a:rPr>
              <a:t>RECOGNIZE WORD PARTS</a:t>
            </a:r>
            <a:r>
              <a:rPr lang="en-US" b="1" dirty="0" smtClean="0">
                <a:solidFill>
                  <a:srgbClr val="3E14D6"/>
                </a:solidFill>
              </a:rPr>
              <a:t/>
            </a:r>
            <a:br>
              <a:rPr lang="en-US" b="1" dirty="0" smtClean="0">
                <a:solidFill>
                  <a:srgbClr val="3E14D6"/>
                </a:solidFill>
              </a:rPr>
            </a:br>
            <a:r>
              <a:rPr lang="en-US" b="1" dirty="0" smtClean="0">
                <a:solidFill>
                  <a:srgbClr val="3E14D6"/>
                </a:solidFill>
              </a:rPr>
              <a:t/>
            </a:r>
            <a:br>
              <a:rPr lang="en-US" b="1" dirty="0" smtClean="0">
                <a:solidFill>
                  <a:srgbClr val="3E14D6"/>
                </a:solidFill>
              </a:rPr>
            </a:br>
            <a:r>
              <a:rPr lang="en-US" sz="3600" b="1" dirty="0" smtClean="0"/>
              <a:t>Words can be built from smaller parts.  </a:t>
            </a:r>
            <a:br>
              <a:rPr lang="en-US" sz="3600" b="1" dirty="0" smtClean="0"/>
            </a:br>
            <a:r>
              <a:rPr lang="en-US" sz="3600" b="1" dirty="0" smtClean="0"/>
              <a:t>By knowing how words are put together, and by recognizing the parts, you can sometimes guess at the meaning of unfamiliar words.</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Xenophobe</a:t>
            </a:r>
            <a:br>
              <a:rPr lang="en-US" dirty="0" smtClean="0"/>
            </a:br>
            <a:r>
              <a:rPr lang="en-US" dirty="0" smtClean="0"/>
              <a:t>diaphanous</a:t>
            </a:r>
            <a:br>
              <a:rPr lang="en-US" dirty="0" smtClean="0"/>
            </a:b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077200" cy="1143000"/>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sz="3600" b="1" dirty="0" smtClean="0">
                <a:solidFill>
                  <a:schemeClr val="accent1">
                    <a:lumMod val="75000"/>
                  </a:schemeClr>
                </a:solidFill>
              </a:rPr>
              <a:t>Words can be built out of three kinds of segments:  </a:t>
            </a:r>
            <a:br>
              <a:rPr lang="en-US" sz="3600" b="1" dirty="0" smtClean="0">
                <a:solidFill>
                  <a:schemeClr val="accent1">
                    <a:lumMod val="75000"/>
                  </a:schemeClr>
                </a:solidFill>
              </a:rPr>
            </a:br>
            <a:r>
              <a:rPr lang="en-US" sz="3600" b="1" dirty="0" smtClean="0"/>
              <a:t/>
            </a:r>
            <a:br>
              <a:rPr lang="en-US" sz="3600" b="1" dirty="0" smtClean="0"/>
            </a:br>
            <a:r>
              <a:rPr lang="en-US" sz="3600" b="1" dirty="0" smtClean="0">
                <a:effectLst>
                  <a:outerShdw blurRad="50800" dist="38100" algn="l" rotWithShape="0">
                    <a:prstClr val="black">
                      <a:alpha val="40000"/>
                    </a:prstClr>
                  </a:outerShdw>
                </a:effectLst>
              </a:rPr>
              <a:t>PREFIX</a:t>
            </a:r>
            <a:r>
              <a:rPr lang="en-US" sz="3600" b="1" dirty="0" smtClean="0"/>
              <a:t> …………...Placed before the root</a:t>
            </a:r>
            <a:br>
              <a:rPr lang="en-US" sz="3600" b="1" dirty="0" smtClean="0"/>
            </a:br>
            <a:r>
              <a:rPr lang="en-US" sz="3600" b="1" dirty="0" smtClean="0">
                <a:effectLst>
                  <a:outerShdw blurRad="50800" dist="38100" algn="l" rotWithShape="0">
                    <a:prstClr val="black">
                      <a:alpha val="40000"/>
                    </a:prstClr>
                  </a:outerShdw>
                </a:effectLst>
              </a:rPr>
              <a:t>WORD ROOT</a:t>
            </a:r>
            <a:r>
              <a:rPr lang="en-US" sz="3600" b="1" dirty="0" smtClean="0"/>
              <a:t>……. The core of the word</a:t>
            </a:r>
            <a:br>
              <a:rPr lang="en-US" sz="3600" b="1" dirty="0" smtClean="0"/>
            </a:br>
            <a:r>
              <a:rPr lang="en-US" sz="3600" b="1" dirty="0" smtClean="0">
                <a:effectLst>
                  <a:outerShdw blurRad="50800" dist="38100" algn="l" rotWithShape="0">
                    <a:prstClr val="black">
                      <a:alpha val="40000"/>
                    </a:prstClr>
                  </a:outerShdw>
                </a:effectLst>
              </a:rPr>
              <a:t>SUFFIX</a:t>
            </a:r>
            <a:r>
              <a:rPr lang="en-US" sz="3600" b="1" dirty="0" smtClean="0"/>
              <a:t> ……………….Placed after the root</a:t>
            </a:r>
            <a:r>
              <a:rPr lang="en-US" dirty="0" smtClean="0"/>
              <a:t/>
            </a:r>
            <a:br>
              <a:rPr lang="en-US" dirty="0" smtClean="0"/>
            </a:br>
            <a:r>
              <a:rPr lang="en-US" dirty="0" smtClean="0"/>
              <a:t/>
            </a:r>
            <a:br>
              <a:rPr lang="en-US" dirty="0" smtClean="0"/>
            </a:br>
            <a:r>
              <a:rPr lang="en-US" dirty="0" smtClean="0"/>
              <a:t>  UN       +    </a:t>
            </a:r>
            <a:r>
              <a:rPr lang="en-US" b="1" dirty="0" smtClean="0"/>
              <a:t>COMFORT</a:t>
            </a:r>
            <a:r>
              <a:rPr lang="en-US" dirty="0" smtClean="0"/>
              <a:t>    +     ABLE</a:t>
            </a:r>
            <a:br>
              <a:rPr lang="en-US" dirty="0" smtClean="0"/>
            </a:br>
            <a:r>
              <a:rPr lang="en-US" b="1" dirty="0" smtClean="0">
                <a:solidFill>
                  <a:srgbClr val="FF0000"/>
                </a:solidFill>
                <a:effectLst>
                  <a:outerShdw blurRad="50800" dist="38100" algn="l" rotWithShape="0">
                    <a:prstClr val="black">
                      <a:alpha val="40000"/>
                    </a:prstClr>
                  </a:outerShdw>
                </a:effectLst>
              </a:rPr>
              <a:t>prefix     	  ROOT         	    suffix</a:t>
            </a:r>
            <a:br>
              <a:rPr lang="en-US" b="1" dirty="0" smtClean="0">
                <a:solidFill>
                  <a:srgbClr val="FF0000"/>
                </a:solidFill>
                <a:effectLst>
                  <a:outerShdw blurRad="50800" dist="38100" algn="l" rotWithShape="0">
                    <a:prstClr val="black">
                      <a:alpha val="40000"/>
                    </a:prstClr>
                  </a:outerShdw>
                </a:effectLst>
              </a:rPr>
            </a:br>
            <a:r>
              <a:rPr lang="en-US" b="1" dirty="0" smtClean="0">
                <a:solidFill>
                  <a:srgbClr val="FF0000"/>
                </a:solidFill>
                <a:effectLst>
                  <a:outerShdw blurRad="50800" dist="38100" algn="l" rotWithShape="0">
                    <a:prstClr val="black">
                      <a:alpha val="40000"/>
                    </a:prstClr>
                  </a:outerShdw>
                </a:effectLst>
              </a:rPr>
              <a:t/>
            </a:r>
            <a:br>
              <a:rPr lang="en-US" b="1" dirty="0" smtClean="0">
                <a:solidFill>
                  <a:srgbClr val="FF0000"/>
                </a:solidFill>
                <a:effectLst>
                  <a:outerShdw blurRad="50800" dist="38100" algn="l" rotWithShape="0">
                    <a:prstClr val="black">
                      <a:alpha val="40000"/>
                    </a:prstClr>
                  </a:outerShdw>
                </a:effectLst>
              </a:rPr>
            </a:br>
            <a:r>
              <a:rPr lang="en-US" b="1" dirty="0" smtClean="0">
                <a:solidFill>
                  <a:srgbClr val="FF0000"/>
                </a:solidFill>
                <a:effectLst>
                  <a:outerShdw blurRad="50800" dist="38100" algn="l" rotWithShape="0">
                    <a:prstClr val="black">
                      <a:alpha val="40000"/>
                    </a:prstClr>
                  </a:outerShdw>
                </a:effectLst>
              </a:rPr>
              <a:t> 		</a:t>
            </a:r>
            <a:r>
              <a:rPr lang="en-US" b="1" dirty="0" smtClean="0">
                <a:solidFill>
                  <a:schemeClr val="accent6">
                    <a:lumMod val="75000"/>
                  </a:schemeClr>
                </a:solidFill>
                <a:effectLst>
                  <a:outerShdw blurRad="50800" dist="38100" algn="l" rotWithShape="0">
                    <a:prstClr val="black">
                      <a:alpha val="40000"/>
                    </a:prstClr>
                  </a:outerShdw>
                </a:effectLst>
              </a:rPr>
              <a:t>“uncomfortable”</a:t>
            </a:r>
            <a:r>
              <a:rPr lang="en-US" dirty="0" smtClean="0">
                <a:solidFill>
                  <a:srgbClr val="FF0000"/>
                </a:solidFill>
                <a:effectLst>
                  <a:outerShdw blurRad="50800" dist="38100" algn="l" rotWithShape="0">
                    <a:prstClr val="black">
                      <a:alpha val="40000"/>
                    </a:prstClr>
                  </a:outerShdw>
                </a:effectLst>
              </a:rPr>
              <a:t/>
            </a:r>
            <a:br>
              <a:rPr lang="en-US" dirty="0" smtClean="0">
                <a:solidFill>
                  <a:srgbClr val="FF0000"/>
                </a:solidFill>
                <a:effectLst>
                  <a:outerShdw blurRad="50800" dist="38100" algn="l" rotWithShape="0">
                    <a:prstClr val="black">
                      <a:alpha val="40000"/>
                    </a:prstClr>
                  </a:outerShdw>
                </a:effectLst>
              </a:rPr>
            </a:br>
            <a:r>
              <a:rPr lang="en-US" dirty="0" smtClean="0"/>
              <a:t/>
            </a:r>
            <a:br>
              <a:rPr lang="en-US" dirty="0" smtClean="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http://writing-for-kids.com/word_part.jpg"/>
          <p:cNvPicPr>
            <a:picLocks noChangeAspect="1" noChangeArrowheads="1"/>
          </p:cNvPicPr>
          <p:nvPr/>
        </p:nvPicPr>
        <p:blipFill>
          <a:blip r:embed="rId2" cstate="print"/>
          <a:srcRect/>
          <a:stretch>
            <a:fillRect/>
          </a:stretch>
        </p:blipFill>
        <p:spPr bwMode="auto">
          <a:xfrm>
            <a:off x="304800" y="914400"/>
            <a:ext cx="8510416" cy="5546725"/>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descr="http://dclips.fundraw.com/zobo500dir/tree_branches_and_roots_01.jpg"/>
          <p:cNvPicPr>
            <a:picLocks noChangeAspect="1" noChangeArrowheads="1"/>
          </p:cNvPicPr>
          <p:nvPr/>
        </p:nvPicPr>
        <p:blipFill>
          <a:blip r:embed="rId2" cstate="print"/>
          <a:srcRect/>
          <a:stretch>
            <a:fillRect/>
          </a:stretch>
        </p:blipFill>
        <p:spPr bwMode="auto">
          <a:xfrm>
            <a:off x="4381500" y="2133600"/>
            <a:ext cx="4762500" cy="4562475"/>
          </a:xfrm>
          <a:prstGeom prst="rect">
            <a:avLst/>
          </a:prstGeom>
          <a:noFill/>
        </p:spPr>
      </p:pic>
      <p:sp>
        <p:nvSpPr>
          <p:cNvPr id="2" name="Title 1"/>
          <p:cNvSpPr>
            <a:spLocks noGrp="1"/>
          </p:cNvSpPr>
          <p:nvPr>
            <p:ph type="title"/>
          </p:nvPr>
        </p:nvSpPr>
        <p:spPr>
          <a:xfrm>
            <a:off x="533400" y="1066800"/>
            <a:ext cx="8229600" cy="1066800"/>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b="1" dirty="0" smtClean="0"/>
              <a:t>A word </a:t>
            </a:r>
            <a:r>
              <a:rPr lang="en-US" b="1" dirty="0" smtClean="0">
                <a:solidFill>
                  <a:srgbClr val="FF0000"/>
                </a:solidFill>
                <a:effectLst>
                  <a:outerShdw blurRad="50800" dist="38100" algn="l" rotWithShape="0">
                    <a:prstClr val="black">
                      <a:alpha val="40000"/>
                    </a:prstClr>
                  </a:outerShdw>
                </a:effectLst>
              </a:rPr>
              <a:t>ROOT</a:t>
            </a:r>
            <a:r>
              <a:rPr lang="en-US" b="1" dirty="0" smtClean="0"/>
              <a:t> is the core of a word.  </a:t>
            </a:r>
            <a:br>
              <a:rPr lang="en-US" b="1" dirty="0" smtClean="0"/>
            </a:br>
            <a:r>
              <a:rPr lang="en-US" b="1" dirty="0" smtClean="0"/>
              <a:t>It is fairly stable in meaning.</a:t>
            </a:r>
            <a:r>
              <a:rPr lang="en-US" dirty="0" smtClean="0"/>
              <a:t/>
            </a:r>
            <a:br>
              <a:rPr lang="en-US" dirty="0" smtClean="0"/>
            </a:br>
            <a:r>
              <a:rPr lang="en-US" dirty="0" smtClean="0"/>
              <a:t/>
            </a:r>
            <a:br>
              <a:rPr lang="en-US" dirty="0" smtClean="0"/>
            </a:br>
            <a:r>
              <a:rPr lang="en-US" sz="3600" b="1" dirty="0" smtClean="0">
                <a:solidFill>
                  <a:schemeClr val="accent6">
                    <a:lumMod val="50000"/>
                  </a:schemeClr>
                </a:solidFill>
              </a:rPr>
              <a:t>Learning </a:t>
            </a:r>
            <a:br>
              <a:rPr lang="en-US" sz="3600" b="1" dirty="0" smtClean="0">
                <a:solidFill>
                  <a:schemeClr val="accent6">
                    <a:lumMod val="50000"/>
                  </a:schemeClr>
                </a:solidFill>
              </a:rPr>
            </a:br>
            <a:r>
              <a:rPr lang="en-US" sz="3600" b="1" dirty="0" smtClean="0">
                <a:solidFill>
                  <a:schemeClr val="accent6">
                    <a:lumMod val="50000"/>
                  </a:schemeClr>
                </a:solidFill>
              </a:rPr>
              <a:t>the meaning </a:t>
            </a:r>
            <a:br>
              <a:rPr lang="en-US" sz="3600" b="1" dirty="0" smtClean="0">
                <a:solidFill>
                  <a:schemeClr val="accent6">
                    <a:lumMod val="50000"/>
                  </a:schemeClr>
                </a:solidFill>
              </a:rPr>
            </a:br>
            <a:r>
              <a:rPr lang="en-US" sz="3600" b="1" dirty="0" smtClean="0">
                <a:solidFill>
                  <a:schemeClr val="accent6">
                    <a:lumMod val="50000"/>
                  </a:schemeClr>
                </a:solidFill>
              </a:rPr>
              <a:t>of common roots </a:t>
            </a:r>
            <a:br>
              <a:rPr lang="en-US" sz="3600" b="1" dirty="0" smtClean="0">
                <a:solidFill>
                  <a:schemeClr val="accent6">
                    <a:lumMod val="50000"/>
                  </a:schemeClr>
                </a:solidFill>
              </a:rPr>
            </a:br>
            <a:r>
              <a:rPr lang="en-US" sz="3600" b="1" dirty="0" smtClean="0">
                <a:solidFill>
                  <a:schemeClr val="accent6">
                    <a:lumMod val="50000"/>
                  </a:schemeClr>
                </a:solidFill>
              </a:rPr>
              <a:t>can help you </a:t>
            </a:r>
            <a:br>
              <a:rPr lang="en-US" sz="3600" b="1" dirty="0" smtClean="0">
                <a:solidFill>
                  <a:schemeClr val="accent6">
                    <a:lumMod val="50000"/>
                  </a:schemeClr>
                </a:solidFill>
              </a:rPr>
            </a:br>
            <a:r>
              <a:rPr lang="en-US" sz="3600" b="1" dirty="0" smtClean="0">
                <a:solidFill>
                  <a:schemeClr val="accent6">
                    <a:lumMod val="50000"/>
                  </a:schemeClr>
                </a:solidFill>
              </a:rPr>
              <a:t>guess the meaning </a:t>
            </a:r>
            <a:br>
              <a:rPr lang="en-US" sz="3600" b="1" dirty="0" smtClean="0">
                <a:solidFill>
                  <a:schemeClr val="accent6">
                    <a:lumMod val="50000"/>
                  </a:schemeClr>
                </a:solidFill>
              </a:rPr>
            </a:br>
            <a:r>
              <a:rPr lang="en-US" sz="3600" b="1" dirty="0" smtClean="0">
                <a:solidFill>
                  <a:schemeClr val="accent6">
                    <a:lumMod val="50000"/>
                  </a:schemeClr>
                </a:solidFill>
              </a:rPr>
              <a:t>of some words.</a:t>
            </a:r>
            <a:r>
              <a:rPr lang="en-US" sz="3600" b="1" dirty="0" smtClean="0">
                <a:solidFill>
                  <a:schemeClr val="accent6">
                    <a:lumMod val="75000"/>
                  </a:schemeClr>
                </a:solidFill>
              </a:rPr>
              <a:t/>
            </a:r>
            <a:br>
              <a:rPr lang="en-US" sz="3600" b="1" dirty="0" smtClean="0">
                <a:solidFill>
                  <a:schemeClr val="accent6">
                    <a:lumMod val="75000"/>
                  </a:schemeClr>
                </a:solidFill>
              </a:rPr>
            </a:br>
            <a:r>
              <a:rPr lang="en-US" sz="3600" b="1" dirty="0" smtClean="0">
                <a:solidFill>
                  <a:schemeClr val="accent6">
                    <a:lumMod val="75000"/>
                  </a:schemeClr>
                </a:solidFill>
              </a:rPr>
              <a:t/>
            </a:r>
            <a:br>
              <a:rPr lang="en-US" sz="3600" b="1" dirty="0" smtClean="0">
                <a:solidFill>
                  <a:schemeClr val="accent6">
                    <a:lumMod val="75000"/>
                  </a:schemeClr>
                </a:solidFill>
              </a:rPr>
            </a:br>
            <a:r>
              <a:rPr lang="en-US" sz="3200" b="1" dirty="0" smtClean="0"/>
              <a:t/>
            </a:r>
            <a:br>
              <a:rPr lang="en-US" sz="3200" b="1" dirty="0" smtClean="0"/>
            </a:br>
            <a:r>
              <a:rPr lang="en-US" sz="3600" b="1" dirty="0" smtClean="0">
                <a:solidFill>
                  <a:schemeClr val="accent6">
                    <a:lumMod val="75000"/>
                  </a:schemeClr>
                </a:solidFill>
              </a:rPr>
              <a:t/>
            </a:r>
            <a:br>
              <a:rPr lang="en-US" sz="3600" b="1" dirty="0" smtClean="0">
                <a:solidFill>
                  <a:schemeClr val="accent6">
                    <a:lumMod val="75000"/>
                  </a:schemeClr>
                </a:solidFill>
              </a:rPr>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1066800"/>
          </a:xfrm>
        </p:spPr>
        <p:txBody>
          <a:bodyPr>
            <a:normAutofit fontScale="90000"/>
          </a:bodyPr>
          <a:lstStyle/>
          <a:p>
            <a:r>
              <a:rPr lang="en-US" b="1" i="1" dirty="0" smtClean="0"/>
              <a:t/>
            </a:r>
            <a:br>
              <a:rPr lang="en-US" b="1" i="1" dirty="0" smtClean="0"/>
            </a:br>
            <a:r>
              <a:rPr lang="en-US" b="1" i="1" dirty="0" smtClean="0"/>
              <a:t/>
            </a:r>
            <a:br>
              <a:rPr lang="en-US" b="1" i="1" dirty="0" smtClean="0"/>
            </a:br>
            <a:r>
              <a:rPr lang="en-US" b="1" i="1" dirty="0" smtClean="0"/>
              <a:t/>
            </a:r>
            <a:br>
              <a:rPr lang="en-US" b="1" i="1" dirty="0" smtClean="0"/>
            </a:br>
            <a:r>
              <a:rPr lang="en-US" b="1" i="1" dirty="0" smtClean="0"/>
              <a:t/>
            </a:r>
            <a:br>
              <a:rPr lang="en-US" b="1" i="1" dirty="0" smtClean="0"/>
            </a:br>
            <a:r>
              <a:rPr lang="en-US" b="1" i="1" dirty="0" smtClean="0"/>
              <a:t/>
            </a:r>
            <a:br>
              <a:rPr lang="en-US" b="1" i="1" dirty="0" smtClean="0"/>
            </a:br>
            <a:r>
              <a:rPr lang="en-US" b="1" i="1" dirty="0" smtClean="0"/>
              <a:t/>
            </a:r>
            <a:br>
              <a:rPr lang="en-US" b="1" i="1" dirty="0" smtClean="0"/>
            </a:br>
            <a:r>
              <a:rPr lang="en-US" b="1" i="1" dirty="0" smtClean="0"/>
              <a:t/>
            </a:r>
            <a:br>
              <a:rPr lang="en-US" b="1" i="1" dirty="0" smtClean="0"/>
            </a:br>
            <a:r>
              <a:rPr lang="en-US" b="1" i="1" dirty="0" smtClean="0"/>
              <a:t/>
            </a:r>
            <a:br>
              <a:rPr lang="en-US" b="1" i="1" dirty="0" smtClean="0"/>
            </a:br>
            <a:r>
              <a:rPr lang="en-US" b="1" i="1" dirty="0" smtClean="0"/>
              <a:t/>
            </a:r>
            <a:br>
              <a:rPr lang="en-US" b="1" i="1" dirty="0" smtClean="0"/>
            </a:br>
            <a:r>
              <a:rPr lang="en-US" sz="3600" b="1" i="1" dirty="0" smtClean="0"/>
              <a:t>EXAMPLE:                   	EXAMPLE:</a:t>
            </a:r>
            <a:br>
              <a:rPr lang="en-US" sz="3600" b="1" i="1" dirty="0" smtClean="0"/>
            </a:br>
            <a:r>
              <a:rPr lang="en-US" sz="3600" b="1" i="1" dirty="0" smtClean="0"/>
              <a:t>“</a:t>
            </a:r>
            <a:r>
              <a:rPr lang="en-US" sz="3600" b="1" i="1" dirty="0" err="1" smtClean="0"/>
              <a:t>chron</a:t>
            </a:r>
            <a:r>
              <a:rPr lang="en-US" sz="3600" b="1" i="1" dirty="0" smtClean="0"/>
              <a:t>”  =   time         	“</a:t>
            </a:r>
            <a:r>
              <a:rPr lang="en-US" sz="3600" b="1" i="1" dirty="0" err="1" smtClean="0"/>
              <a:t>dict</a:t>
            </a:r>
            <a:r>
              <a:rPr lang="en-US" sz="3600" b="1" i="1" dirty="0" smtClean="0"/>
              <a:t>”   =   say</a:t>
            </a:r>
            <a:br>
              <a:rPr lang="en-US" sz="3600" b="1" i="1" dirty="0" smtClean="0"/>
            </a:br>
            <a:r>
              <a:rPr lang="en-US" sz="3600" b="1" i="1" dirty="0" smtClean="0"/>
              <a:t/>
            </a:r>
            <a:br>
              <a:rPr lang="en-US" sz="3600" b="1" i="1" dirty="0" smtClean="0"/>
            </a:br>
            <a:r>
              <a:rPr lang="en-US" sz="3600" b="1" dirty="0" smtClean="0"/>
              <a:t>chronology                    	predict</a:t>
            </a:r>
            <a:br>
              <a:rPr lang="en-US" sz="3600" b="1" dirty="0" smtClean="0"/>
            </a:br>
            <a:r>
              <a:rPr lang="en-US" sz="3600" b="1" dirty="0" smtClean="0"/>
              <a:t>chronograph                 	contradict</a:t>
            </a:r>
            <a:br>
              <a:rPr lang="en-US" sz="3600" b="1" dirty="0" smtClean="0"/>
            </a:br>
            <a:r>
              <a:rPr lang="en-US" sz="3600" b="1" dirty="0" smtClean="0"/>
              <a:t>synchronize                  	dictation</a:t>
            </a:r>
            <a:br>
              <a:rPr lang="en-US" sz="3600" b="1" dirty="0" smtClean="0"/>
            </a:br>
            <a:r>
              <a:rPr lang="en-US" sz="3600" b="1" dirty="0" smtClean="0"/>
              <a:t>diachronic                     dictator</a:t>
            </a:r>
            <a:br>
              <a:rPr lang="en-US" sz="3600" b="1" dirty="0" smtClean="0"/>
            </a:br>
            <a:r>
              <a:rPr lang="en-US" sz="3600" b="1" dirty="0" smtClean="0"/>
              <a:t>chronicle				dictionary</a:t>
            </a:r>
            <a:br>
              <a:rPr lang="en-US" sz="3600" b="1" dirty="0" smtClean="0"/>
            </a:br>
            <a:r>
              <a:rPr lang="en-US" sz="3600" b="1" dirty="0" smtClean="0"/>
              <a:t>chronological			dictum</a:t>
            </a:r>
            <a:br>
              <a:rPr lang="en-US" sz="3600" b="1" dirty="0" smtClean="0"/>
            </a:br>
            <a:r>
              <a:rPr lang="en-US" sz="3600" b="1" dirty="0" smtClean="0"/>
              <a:t>chronic				valedictorian</a:t>
            </a:r>
            <a:endParaRPr lang="en-US" sz="36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14400"/>
            <a:ext cx="8534400" cy="1066800"/>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b="1" dirty="0" smtClean="0"/>
              <a:t>Being familiar with common </a:t>
            </a:r>
            <a:r>
              <a:rPr lang="en-US" b="1" dirty="0" smtClean="0">
                <a:solidFill>
                  <a:srgbClr val="FF0000"/>
                </a:solidFill>
                <a:effectLst>
                  <a:outerShdw blurRad="50800" dist="38100" algn="l" rotWithShape="0">
                    <a:prstClr val="black">
                      <a:alpha val="40000"/>
                    </a:prstClr>
                  </a:outerShdw>
                </a:effectLst>
              </a:rPr>
              <a:t>PREFIXES</a:t>
            </a:r>
            <a:r>
              <a:rPr lang="en-US" b="1" dirty="0" smtClean="0"/>
              <a:t> can also help you decipher words.</a:t>
            </a:r>
            <a:r>
              <a:rPr lang="en-US" dirty="0" smtClean="0"/>
              <a:t/>
            </a:r>
            <a:br>
              <a:rPr lang="en-US" dirty="0" smtClean="0"/>
            </a:br>
            <a:r>
              <a:rPr lang="en-US" dirty="0" smtClean="0"/>
              <a:t/>
            </a:r>
            <a:br>
              <a:rPr lang="en-US" dirty="0" smtClean="0"/>
            </a:br>
            <a:r>
              <a:rPr lang="en-US" sz="3600" b="1" dirty="0" smtClean="0"/>
              <a:t>un-		=   “not”</a:t>
            </a:r>
            <a:r>
              <a:rPr lang="en-US" b="1" dirty="0" smtClean="0"/>
              <a:t/>
            </a:r>
            <a:br>
              <a:rPr lang="en-US" b="1" dirty="0" smtClean="0"/>
            </a:br>
            <a:r>
              <a:rPr lang="en-US" sz="3600" b="1" dirty="0" smtClean="0"/>
              <a:t>pre-     	=   “before”</a:t>
            </a:r>
            <a:br>
              <a:rPr lang="en-US" sz="3600" b="1" dirty="0" smtClean="0"/>
            </a:br>
            <a:r>
              <a:rPr lang="en-US" sz="3600" b="1" dirty="0" smtClean="0"/>
              <a:t>ex-		=   “out of”</a:t>
            </a:r>
            <a:br>
              <a:rPr lang="en-US" sz="3600" b="1" dirty="0" smtClean="0"/>
            </a:br>
            <a:r>
              <a:rPr lang="en-US" sz="3600" b="1" dirty="0" smtClean="0"/>
              <a:t>anti-		=   “opposing, against”</a:t>
            </a:r>
            <a:br>
              <a:rPr lang="en-US" sz="3600" b="1" dirty="0" smtClean="0"/>
            </a:br>
            <a:r>
              <a:rPr lang="en-US" sz="3600" b="1" dirty="0" smtClean="0"/>
              <a:t>ante-	=   “before, preceding”</a:t>
            </a:r>
            <a:br>
              <a:rPr lang="en-US" sz="3600" b="1" dirty="0" smtClean="0"/>
            </a:br>
            <a:r>
              <a:rPr lang="en-US" sz="3600" b="1" dirty="0" smtClean="0"/>
              <a:t>inter-	=   “between”</a:t>
            </a:r>
            <a:br>
              <a:rPr lang="en-US" sz="3600" b="1" dirty="0" smtClean="0"/>
            </a:br>
            <a:r>
              <a:rPr lang="en-US" sz="3600" b="1" dirty="0" smtClean="0"/>
              <a:t>intra-	=   “inside”</a:t>
            </a:r>
            <a:br>
              <a:rPr lang="en-US" sz="3600" b="1" dirty="0" smtClean="0"/>
            </a:br>
            <a:r>
              <a:rPr lang="en-US" sz="3600" b="1" dirty="0" smtClean="0"/>
              <a:t>post-	=   “after”</a:t>
            </a:r>
            <a:r>
              <a:rPr lang="en-US" b="1" dirty="0" smtClean="0"/>
              <a:t/>
            </a:r>
            <a:br>
              <a:rPr lang="en-US" b="1" dirty="0" smtClean="0"/>
            </a:br>
            <a:endParaRPr lang="en-US"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2" descr="http://fhs.mcmaster.ca/nursing/images/Hieroglyphics.jpg"/>
          <p:cNvPicPr>
            <a:picLocks noChangeAspect="1" noChangeArrowheads="1"/>
          </p:cNvPicPr>
          <p:nvPr/>
        </p:nvPicPr>
        <p:blipFill>
          <a:blip r:embed="rId2" cstate="print"/>
          <a:srcRect/>
          <a:stretch>
            <a:fillRect/>
          </a:stretch>
        </p:blipFill>
        <p:spPr bwMode="auto">
          <a:xfrm>
            <a:off x="914400" y="1905000"/>
            <a:ext cx="7010400" cy="4694465"/>
          </a:xfrm>
          <a:prstGeom prst="rect">
            <a:avLst/>
          </a:prstGeom>
          <a:noFill/>
        </p:spPr>
      </p:pic>
      <p:sp>
        <p:nvSpPr>
          <p:cNvPr id="2" name="Title 1"/>
          <p:cNvSpPr>
            <a:spLocks noGrp="1"/>
          </p:cNvSpPr>
          <p:nvPr>
            <p:ph type="title"/>
          </p:nvPr>
        </p:nvSpPr>
        <p:spPr>
          <a:xfrm>
            <a:off x="457200" y="609600"/>
            <a:ext cx="8229600" cy="1600200"/>
          </a:xfrm>
        </p:spPr>
        <p:txBody>
          <a:bodyPr>
            <a:normAutofit fontScale="90000"/>
          </a:bodyPr>
          <a:lstStyle/>
          <a:p>
            <a:r>
              <a:rPr lang="en-US" b="1" dirty="0" smtClean="0"/>
              <a:t>Until then, no one had any idea what the ancient symbols meant.</a:t>
            </a:r>
            <a:br>
              <a:rPr lang="en-US" b="1" dirty="0" smtClean="0"/>
            </a:b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b="1" dirty="0" smtClean="0"/>
              <a:t>The prefix “pre-” (“before”) is found in many words!</a:t>
            </a:r>
            <a:br>
              <a:rPr lang="en-US" b="1" dirty="0" smtClean="0"/>
            </a:br>
            <a:r>
              <a:rPr lang="en-US" b="1" dirty="0" smtClean="0"/>
              <a:t/>
            </a:r>
            <a:br>
              <a:rPr lang="en-US" b="1" dirty="0" smtClean="0"/>
            </a:br>
            <a:r>
              <a:rPr lang="en-US" b="1" dirty="0" smtClean="0"/>
              <a:t>	</a:t>
            </a:r>
            <a:r>
              <a:rPr lang="en-US" sz="3600" b="1" dirty="0" smtClean="0"/>
              <a:t>predict</a:t>
            </a:r>
            <a:br>
              <a:rPr lang="en-US" sz="3600" b="1" dirty="0" smtClean="0"/>
            </a:br>
            <a:r>
              <a:rPr lang="en-US" sz="3600" b="1" dirty="0" smtClean="0"/>
              <a:t>	previous</a:t>
            </a:r>
            <a:br>
              <a:rPr lang="en-US" sz="3600" b="1" dirty="0" smtClean="0"/>
            </a:br>
            <a:r>
              <a:rPr lang="en-US" sz="3600" b="1" dirty="0" smtClean="0"/>
              <a:t>	premonition</a:t>
            </a:r>
            <a:br>
              <a:rPr lang="en-US" sz="3600" b="1" dirty="0" smtClean="0"/>
            </a:br>
            <a:r>
              <a:rPr lang="en-US" sz="3600" b="1" dirty="0" smtClean="0"/>
              <a:t>	predate</a:t>
            </a:r>
            <a:br>
              <a:rPr lang="en-US" sz="3600" b="1" dirty="0" smtClean="0"/>
            </a:br>
            <a:r>
              <a:rPr lang="en-US" sz="3600" b="1" dirty="0" smtClean="0"/>
              <a:t>	prefabricated</a:t>
            </a:r>
            <a:br>
              <a:rPr lang="en-US" sz="3600" b="1" dirty="0" smtClean="0"/>
            </a:br>
            <a:r>
              <a:rPr lang="en-US" sz="3600" b="1" dirty="0" smtClean="0"/>
              <a:t>	prejudice</a:t>
            </a:r>
            <a:br>
              <a:rPr lang="en-US" sz="3600" b="1" dirty="0" smtClean="0"/>
            </a:br>
            <a:r>
              <a:rPr lang="en-US" sz="3600" b="1" dirty="0" smtClean="0"/>
              <a:t>	prelude</a:t>
            </a:r>
            <a:br>
              <a:rPr lang="en-US" sz="3600" b="1" dirty="0" smtClean="0"/>
            </a:br>
            <a:r>
              <a:rPr lang="en-US" sz="3600" b="1" dirty="0" smtClean="0"/>
              <a:t>	preface</a:t>
            </a:r>
            <a:endParaRPr lang="en-US" sz="3600" b="1"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b="1" dirty="0" smtClean="0">
                <a:solidFill>
                  <a:srgbClr val="FF0000"/>
                </a:solidFill>
                <a:effectLst>
                  <a:outerShdw blurRad="50800" dist="38100" algn="l" rotWithShape="0">
                    <a:prstClr val="black">
                      <a:alpha val="40000"/>
                    </a:prstClr>
                  </a:outerShdw>
                </a:effectLst>
              </a:rPr>
              <a:t>SUFFIXES</a:t>
            </a:r>
            <a:r>
              <a:rPr lang="en-US" dirty="0" smtClean="0"/>
              <a:t> </a:t>
            </a:r>
            <a:r>
              <a:rPr lang="en-US" b="1" dirty="0" smtClean="0"/>
              <a:t>can also give clues to word meaning.</a:t>
            </a:r>
            <a:r>
              <a:rPr lang="en-US" dirty="0" smtClean="0"/>
              <a:t/>
            </a:r>
            <a:br>
              <a:rPr lang="en-US" dirty="0" smtClean="0"/>
            </a:br>
            <a:r>
              <a:rPr lang="en-US" dirty="0" smtClean="0"/>
              <a:t/>
            </a:r>
            <a:br>
              <a:rPr lang="en-US" dirty="0" smtClean="0"/>
            </a:br>
            <a:r>
              <a:rPr lang="en-US" sz="3600" b="1" dirty="0" smtClean="0"/>
              <a:t>-able, -</a:t>
            </a:r>
            <a:r>
              <a:rPr lang="en-US" sz="3600" b="1" dirty="0" err="1" smtClean="0"/>
              <a:t>ible</a:t>
            </a:r>
            <a:r>
              <a:rPr lang="en-US" sz="3600" b="1" dirty="0" smtClean="0"/>
              <a:t>	=   able to, ability</a:t>
            </a:r>
            <a:br>
              <a:rPr lang="en-US" sz="3600" b="1" dirty="0" smtClean="0"/>
            </a:br>
            <a:r>
              <a:rPr lang="en-US" sz="3600" b="1" dirty="0" smtClean="0"/>
              <a:t>-ism			=   doctrine, belief</a:t>
            </a:r>
            <a:br>
              <a:rPr lang="en-US" sz="3600" b="1" dirty="0" smtClean="0"/>
            </a:br>
            <a:r>
              <a:rPr lang="en-US" sz="3600" b="1" dirty="0" smtClean="0"/>
              <a:t>-</a:t>
            </a:r>
            <a:r>
              <a:rPr lang="en-US" sz="3600" b="1" dirty="0" err="1" smtClean="0"/>
              <a:t>esque</a:t>
            </a:r>
            <a:r>
              <a:rPr lang="en-US" sz="3600" b="1" dirty="0" smtClean="0"/>
              <a:t>		=   in the style of</a:t>
            </a:r>
            <a:br>
              <a:rPr lang="en-US" sz="3600" b="1" dirty="0" smtClean="0"/>
            </a:br>
            <a:r>
              <a:rPr lang="en-US" sz="3600" b="1" dirty="0" smtClean="0"/>
              <a:t>-</a:t>
            </a:r>
            <a:r>
              <a:rPr lang="en-US" sz="3600" b="1" dirty="0" err="1" smtClean="0"/>
              <a:t>ment</a:t>
            </a:r>
            <a:r>
              <a:rPr lang="en-US" sz="3600" b="1" dirty="0" smtClean="0"/>
              <a:t>		=   (creates a noun)</a:t>
            </a:r>
            <a:br>
              <a:rPr lang="en-US" sz="3600" b="1" dirty="0" smtClean="0"/>
            </a:br>
            <a:r>
              <a:rPr lang="en-US" sz="3600" b="1" dirty="0" smtClean="0"/>
              <a:t>-</a:t>
            </a:r>
            <a:r>
              <a:rPr lang="en-US" sz="3600" b="1" dirty="0" err="1" smtClean="0"/>
              <a:t>ness</a:t>
            </a:r>
            <a:r>
              <a:rPr lang="en-US" sz="3600" b="1" dirty="0" smtClean="0"/>
              <a:t>		=   (creates a noun)</a:t>
            </a:r>
            <a:br>
              <a:rPr lang="en-US" sz="3600" b="1" dirty="0" smtClean="0"/>
            </a:br>
            <a:r>
              <a:rPr lang="en-US" sz="3600" b="1" dirty="0" smtClean="0"/>
              <a:t>-</a:t>
            </a:r>
            <a:r>
              <a:rPr lang="en-US" sz="3600" b="1" dirty="0" err="1" smtClean="0"/>
              <a:t>ize</a:t>
            </a:r>
            <a:r>
              <a:rPr lang="en-US" sz="3600" b="1" dirty="0" smtClean="0"/>
              <a:t>			=   (creates a verb) </a:t>
            </a:r>
            <a:br>
              <a:rPr lang="en-US" sz="3600" b="1" dirty="0" smtClean="0"/>
            </a:br>
            <a:r>
              <a:rPr lang="en-US" sz="3600" b="1" dirty="0" smtClean="0"/>
              <a:t>-</a:t>
            </a:r>
            <a:r>
              <a:rPr lang="en-US" sz="3600" b="1" dirty="0" err="1" smtClean="0"/>
              <a:t>oid</a:t>
            </a:r>
            <a:r>
              <a:rPr lang="en-US" sz="3600" b="1" dirty="0" smtClean="0"/>
              <a:t>			=   like, resembling </a:t>
            </a:r>
            <a:br>
              <a:rPr lang="en-US" sz="3600" b="1"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ttp://westcoastpoppin.com/wp-content/themes/WestCoastPoppin/images/uploads/robot13.jpg"/>
          <p:cNvPicPr>
            <a:picLocks noChangeAspect="1" noChangeArrowheads="1"/>
          </p:cNvPicPr>
          <p:nvPr/>
        </p:nvPicPr>
        <p:blipFill>
          <a:blip r:embed="rId2" cstate="print"/>
          <a:srcRect/>
          <a:stretch>
            <a:fillRect/>
          </a:stretch>
        </p:blipFill>
        <p:spPr bwMode="auto">
          <a:xfrm>
            <a:off x="-609600" y="1905000"/>
            <a:ext cx="3662107" cy="4953000"/>
          </a:xfrm>
          <a:prstGeom prst="rect">
            <a:avLst/>
          </a:prstGeom>
          <a:noFill/>
        </p:spPr>
      </p:pic>
      <p:sp>
        <p:nvSpPr>
          <p:cNvPr id="2" name="Title 1"/>
          <p:cNvSpPr>
            <a:spLocks noGrp="1"/>
          </p:cNvSpPr>
          <p:nvPr>
            <p:ph type="title"/>
          </p:nvPr>
        </p:nvSpPr>
        <p:spPr>
          <a:xfrm>
            <a:off x="533400" y="838200"/>
            <a:ext cx="8763000" cy="1066800"/>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b="1" dirty="0" smtClean="0"/>
              <a:t>The suffix “-</a:t>
            </a:r>
            <a:r>
              <a:rPr lang="en-US" b="1" dirty="0" err="1" smtClean="0"/>
              <a:t>oid</a:t>
            </a:r>
            <a:r>
              <a:rPr lang="en-US" b="1" dirty="0" smtClean="0"/>
              <a:t>” is found in many words:</a:t>
            </a:r>
            <a:r>
              <a:rPr lang="en-US" dirty="0" smtClean="0"/>
              <a:t/>
            </a:r>
            <a:br>
              <a:rPr lang="en-US" dirty="0" smtClean="0"/>
            </a:br>
            <a:r>
              <a:rPr lang="en-US" dirty="0" smtClean="0"/>
              <a:t>		</a:t>
            </a:r>
            <a:r>
              <a:rPr lang="en-US" b="1" dirty="0" smtClean="0">
                <a:solidFill>
                  <a:schemeClr val="bg2">
                    <a:lumMod val="25000"/>
                  </a:schemeClr>
                </a:solidFill>
              </a:rPr>
              <a:t> 	</a:t>
            </a:r>
            <a:r>
              <a:rPr lang="en-US" b="1" dirty="0" err="1" smtClean="0">
                <a:solidFill>
                  <a:schemeClr val="bg2">
                    <a:lumMod val="25000"/>
                  </a:schemeClr>
                </a:solidFill>
              </a:rPr>
              <a:t>andr</a:t>
            </a:r>
            <a:r>
              <a:rPr lang="en-US" b="1" dirty="0" smtClean="0">
                <a:solidFill>
                  <a:schemeClr val="bg2">
                    <a:lumMod val="25000"/>
                  </a:schemeClr>
                </a:solidFill>
              </a:rPr>
              <a:t>  +  </a:t>
            </a:r>
            <a:r>
              <a:rPr lang="en-US" b="1" dirty="0" err="1" smtClean="0">
                <a:solidFill>
                  <a:schemeClr val="bg2">
                    <a:lumMod val="25000"/>
                  </a:schemeClr>
                </a:solidFill>
              </a:rPr>
              <a:t>oid</a:t>
            </a:r>
            <a:r>
              <a:rPr lang="en-US" b="1" dirty="0" smtClean="0">
                <a:solidFill>
                  <a:schemeClr val="bg2">
                    <a:lumMod val="25000"/>
                  </a:schemeClr>
                </a:solidFill>
              </a:rPr>
              <a:t>  =  android</a:t>
            </a:r>
            <a:r>
              <a:rPr lang="en-US" b="1" dirty="0" smtClean="0"/>
              <a:t/>
            </a:r>
            <a:br>
              <a:rPr lang="en-US" b="1" dirty="0" smtClean="0"/>
            </a:br>
            <a:r>
              <a:rPr lang="en-US" b="1" dirty="0" smtClean="0"/>
              <a:t>      			   </a:t>
            </a:r>
            <a:r>
              <a:rPr lang="en-US" b="1" dirty="0" smtClean="0">
                <a:solidFill>
                  <a:schemeClr val="accent6">
                    <a:lumMod val="75000"/>
                  </a:schemeClr>
                </a:solidFill>
              </a:rPr>
              <a:t>human-like robot </a:t>
            </a:r>
            <a:br>
              <a:rPr lang="en-US" b="1" dirty="0" smtClean="0">
                <a:solidFill>
                  <a:schemeClr val="accent6">
                    <a:lumMod val="75000"/>
                  </a:schemeClr>
                </a:solidFill>
              </a:rPr>
            </a:br>
            <a:r>
              <a:rPr lang="en-US" b="1" dirty="0" smtClean="0">
                <a:solidFill>
                  <a:schemeClr val="accent6">
                    <a:lumMod val="75000"/>
                  </a:schemeClr>
                </a:solidFill>
              </a:rPr>
              <a:t>			</a:t>
            </a:r>
            <a:r>
              <a:rPr lang="en-US" b="1" dirty="0" smtClean="0">
                <a:solidFill>
                  <a:schemeClr val="bg2">
                    <a:lumMod val="25000"/>
                  </a:schemeClr>
                </a:solidFill>
              </a:rPr>
              <a:t>sphere  +  </a:t>
            </a:r>
            <a:r>
              <a:rPr lang="en-US" b="1" dirty="0" err="1" smtClean="0">
                <a:solidFill>
                  <a:schemeClr val="bg2">
                    <a:lumMod val="25000"/>
                  </a:schemeClr>
                </a:solidFill>
              </a:rPr>
              <a:t>oid</a:t>
            </a:r>
            <a:r>
              <a:rPr lang="en-US" b="1" dirty="0" smtClean="0">
                <a:solidFill>
                  <a:schemeClr val="bg2">
                    <a:lumMod val="25000"/>
                  </a:schemeClr>
                </a:solidFill>
              </a:rPr>
              <a:t> = spheroid</a:t>
            </a:r>
            <a:r>
              <a:rPr lang="en-US" b="1" dirty="0" smtClean="0"/>
              <a:t/>
            </a:r>
            <a:br>
              <a:rPr lang="en-US" b="1" dirty="0" smtClean="0"/>
            </a:br>
            <a:r>
              <a:rPr lang="en-US" b="1" dirty="0" smtClean="0"/>
              <a:t>      			   </a:t>
            </a:r>
            <a:r>
              <a:rPr lang="en-US" b="1" dirty="0" smtClean="0">
                <a:solidFill>
                  <a:schemeClr val="accent6">
                    <a:lumMod val="75000"/>
                  </a:schemeClr>
                </a:solidFill>
              </a:rPr>
              <a:t>like a sphere in shape</a:t>
            </a:r>
            <a:r>
              <a:rPr lang="en-US" b="1" dirty="0" smtClean="0"/>
              <a:t/>
            </a:r>
            <a:br>
              <a:rPr lang="en-US" b="1" dirty="0" smtClean="0"/>
            </a:br>
            <a:r>
              <a:rPr lang="en-US" b="1" dirty="0" smtClean="0"/>
              <a:t>			</a:t>
            </a:r>
            <a:r>
              <a:rPr lang="en-US" b="1" dirty="0" smtClean="0">
                <a:solidFill>
                  <a:schemeClr val="bg2">
                    <a:lumMod val="25000"/>
                  </a:schemeClr>
                </a:solidFill>
              </a:rPr>
              <a:t>aster  +  </a:t>
            </a:r>
            <a:r>
              <a:rPr lang="en-US" b="1" dirty="0" err="1" smtClean="0">
                <a:solidFill>
                  <a:schemeClr val="bg2">
                    <a:lumMod val="25000"/>
                  </a:schemeClr>
                </a:solidFill>
              </a:rPr>
              <a:t>oid</a:t>
            </a:r>
            <a:r>
              <a:rPr lang="en-US" b="1" dirty="0" smtClean="0">
                <a:solidFill>
                  <a:schemeClr val="bg2">
                    <a:lumMod val="25000"/>
                  </a:schemeClr>
                </a:solidFill>
              </a:rPr>
              <a:t> = asteroid</a:t>
            </a:r>
            <a:r>
              <a:rPr lang="en-US" b="1" dirty="0" smtClean="0"/>
              <a:t/>
            </a:r>
            <a:br>
              <a:rPr lang="en-US" b="1" dirty="0" smtClean="0"/>
            </a:br>
            <a:r>
              <a:rPr lang="en-US" b="1" dirty="0" smtClean="0"/>
              <a:t>      			   </a:t>
            </a:r>
            <a:r>
              <a:rPr lang="en-US" b="1" dirty="0" smtClean="0">
                <a:solidFill>
                  <a:schemeClr val="accent6">
                    <a:lumMod val="75000"/>
                  </a:schemeClr>
                </a:solidFill>
              </a:rPr>
              <a:t>resembling a star</a:t>
            </a:r>
            <a:r>
              <a:rPr lang="en-US" b="1" dirty="0" smtClean="0"/>
              <a:t>	</a:t>
            </a:r>
            <a:br>
              <a:rPr lang="en-US" b="1" dirty="0" smtClean="0"/>
            </a:br>
            <a:r>
              <a:rPr lang="en-US" b="1" dirty="0" smtClean="0"/>
              <a:t>			</a:t>
            </a:r>
            <a:r>
              <a:rPr lang="en-US" b="1" dirty="0" err="1" smtClean="0">
                <a:solidFill>
                  <a:schemeClr val="bg2">
                    <a:lumMod val="25000"/>
                  </a:schemeClr>
                </a:solidFill>
              </a:rPr>
              <a:t>ov</a:t>
            </a:r>
            <a:r>
              <a:rPr lang="en-US" b="1" dirty="0" smtClean="0">
                <a:solidFill>
                  <a:schemeClr val="bg2">
                    <a:lumMod val="25000"/>
                  </a:schemeClr>
                </a:solidFill>
              </a:rPr>
              <a:t>  +  </a:t>
            </a:r>
            <a:r>
              <a:rPr lang="en-US" b="1" dirty="0" err="1" smtClean="0">
                <a:solidFill>
                  <a:schemeClr val="bg2">
                    <a:lumMod val="25000"/>
                  </a:schemeClr>
                </a:solidFill>
              </a:rPr>
              <a:t>oid</a:t>
            </a:r>
            <a:r>
              <a:rPr lang="en-US" b="1" dirty="0" smtClean="0">
                <a:solidFill>
                  <a:schemeClr val="bg2">
                    <a:lumMod val="25000"/>
                  </a:schemeClr>
                </a:solidFill>
              </a:rPr>
              <a:t>  +  ovoid</a:t>
            </a:r>
            <a:r>
              <a:rPr lang="en-US" b="1" dirty="0" smtClean="0"/>
              <a:t/>
            </a:r>
            <a:br>
              <a:rPr lang="en-US" b="1" dirty="0" smtClean="0"/>
            </a:br>
            <a:r>
              <a:rPr lang="en-US" b="1" dirty="0" smtClean="0"/>
              <a:t>      			   </a:t>
            </a:r>
            <a:r>
              <a:rPr lang="en-US" b="1" dirty="0" smtClean="0">
                <a:solidFill>
                  <a:schemeClr val="accent6">
                    <a:lumMod val="75000"/>
                  </a:schemeClr>
                </a:solidFill>
              </a:rPr>
              <a:t>egg-shaped</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8839200" cy="1066800"/>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b="1" dirty="0" smtClean="0"/>
              <a:t>Put the clues together—roots, prefixes, and suffixes—and you may be able to guess at some word meanings.</a:t>
            </a:r>
            <a:r>
              <a:rPr lang="en-US" dirty="0" smtClean="0"/>
              <a:t/>
            </a:r>
            <a:br>
              <a:rPr lang="en-US" dirty="0" smtClean="0"/>
            </a:br>
            <a:r>
              <a:rPr lang="en-US" dirty="0" smtClean="0"/>
              <a:t>	   </a:t>
            </a:r>
            <a:r>
              <a:rPr lang="en-US" sz="3600" b="1" dirty="0" smtClean="0">
                <a:solidFill>
                  <a:schemeClr val="accent6">
                    <a:lumMod val="75000"/>
                  </a:schemeClr>
                </a:solidFill>
              </a:rPr>
              <a:t>             The root “anthrop,” which                    			  means humankind, is used 	        			  in over 100 words! </a:t>
            </a:r>
            <a:br>
              <a:rPr lang="en-US" sz="3600" b="1" dirty="0" smtClean="0">
                <a:solidFill>
                  <a:schemeClr val="accent6">
                    <a:lumMod val="75000"/>
                  </a:schemeClr>
                </a:solidFill>
              </a:rPr>
            </a:br>
            <a:r>
              <a:rPr lang="en-US" sz="3600" b="1" dirty="0" smtClean="0">
                <a:solidFill>
                  <a:schemeClr val="accent6">
                    <a:lumMod val="75000"/>
                  </a:schemeClr>
                </a:solidFill>
              </a:rPr>
              <a:t/>
            </a:r>
            <a:br>
              <a:rPr lang="en-US" sz="3600" b="1" dirty="0" smtClean="0">
                <a:solidFill>
                  <a:schemeClr val="accent6">
                    <a:lumMod val="75000"/>
                  </a:schemeClr>
                </a:solidFill>
              </a:rPr>
            </a:br>
            <a:r>
              <a:rPr lang="en-US" sz="3600" b="1" dirty="0" smtClean="0">
                <a:solidFill>
                  <a:schemeClr val="accent6">
                    <a:lumMod val="75000"/>
                  </a:schemeClr>
                </a:solidFill>
              </a:rPr>
              <a:t>		          </a:t>
            </a:r>
            <a:r>
              <a:rPr lang="en-US" sz="3600" b="1" i="1" dirty="0" smtClean="0">
                <a:solidFill>
                  <a:schemeClr val="accent6">
                    <a:lumMod val="75000"/>
                  </a:schemeClr>
                </a:solidFill>
              </a:rPr>
              <a:t>EXAMPLE:</a:t>
            </a:r>
            <a:r>
              <a:rPr lang="en-US" sz="3600" b="1" dirty="0" smtClean="0">
                <a:solidFill>
                  <a:schemeClr val="accent6">
                    <a:lumMod val="75000"/>
                  </a:schemeClr>
                </a:solidFill>
              </a:rPr>
              <a:t>  “anthropoid”                        			  (resembling humans)					  refers to one class of higher			  primates.</a:t>
            </a:r>
            <a:r>
              <a:rPr lang="en-US" sz="3600" b="1" dirty="0" smtClean="0"/>
              <a:t/>
            </a:r>
            <a:br>
              <a:rPr lang="en-US" sz="3600" b="1"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pic>
        <p:nvPicPr>
          <p:cNvPr id="72708" name="Picture 4" descr="http://www.abc.net.au/science/features/queercreatures/img/macaque.jpg"/>
          <p:cNvPicPr>
            <a:picLocks noChangeAspect="1" noChangeArrowheads="1"/>
          </p:cNvPicPr>
          <p:nvPr/>
        </p:nvPicPr>
        <p:blipFill>
          <a:blip r:embed="rId2" cstate="print"/>
          <a:srcRect/>
          <a:stretch>
            <a:fillRect/>
          </a:stretch>
        </p:blipFill>
        <p:spPr bwMode="auto">
          <a:xfrm>
            <a:off x="0" y="2743200"/>
            <a:ext cx="2922443" cy="4114800"/>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066800"/>
          </a:xfrm>
        </p:spPr>
        <p:txBody>
          <a:bodyPr>
            <a:normAutofit fontScale="90000"/>
          </a:bodyPr>
          <a:lstStyle/>
          <a:p>
            <a:r>
              <a:rPr lang="en-US" b="1" dirty="0" smtClean="0">
                <a:solidFill>
                  <a:schemeClr val="accent6">
                    <a:lumMod val="75000"/>
                  </a:schemeClr>
                </a:solidFill>
              </a:rPr>
              <a:t/>
            </a:r>
            <a:br>
              <a:rPr lang="en-US" b="1" dirty="0" smtClean="0">
                <a:solidFill>
                  <a:schemeClr val="accent6">
                    <a:lumMod val="75000"/>
                  </a:schemeClr>
                </a:solidFill>
              </a:rPr>
            </a:br>
            <a:r>
              <a:rPr lang="en-US" b="1" dirty="0" smtClean="0">
                <a:solidFill>
                  <a:schemeClr val="accent6">
                    <a:lumMod val="75000"/>
                  </a:schemeClr>
                </a:solidFill>
              </a:rPr>
              <a:t/>
            </a:r>
            <a:br>
              <a:rPr lang="en-US" b="1" dirty="0" smtClean="0">
                <a:solidFill>
                  <a:schemeClr val="accent6">
                    <a:lumMod val="75000"/>
                  </a:schemeClr>
                </a:solidFill>
              </a:rPr>
            </a:br>
            <a:r>
              <a:rPr lang="en-US" b="1" dirty="0" smtClean="0">
                <a:solidFill>
                  <a:schemeClr val="accent6">
                    <a:lumMod val="75000"/>
                  </a:schemeClr>
                </a:solidFill>
              </a:rPr>
              <a:t/>
            </a:r>
            <a:br>
              <a:rPr lang="en-US" b="1" dirty="0" smtClean="0">
                <a:solidFill>
                  <a:schemeClr val="accent6">
                    <a:lumMod val="75000"/>
                  </a:schemeClr>
                </a:solidFill>
              </a:rPr>
            </a:br>
            <a:r>
              <a:rPr lang="en-US" b="1" dirty="0" smtClean="0">
                <a:solidFill>
                  <a:schemeClr val="accent6">
                    <a:lumMod val="75000"/>
                  </a:schemeClr>
                </a:solidFill>
              </a:rPr>
              <a:t/>
            </a:r>
            <a:br>
              <a:rPr lang="en-US" b="1" dirty="0" smtClean="0">
                <a:solidFill>
                  <a:schemeClr val="accent6">
                    <a:lumMod val="75000"/>
                  </a:schemeClr>
                </a:solidFill>
              </a:rPr>
            </a:br>
            <a:r>
              <a:rPr lang="en-US" b="1" dirty="0" smtClean="0">
                <a:solidFill>
                  <a:schemeClr val="accent6">
                    <a:lumMod val="75000"/>
                  </a:schemeClr>
                </a:solidFill>
              </a:rPr>
              <a:t/>
            </a:r>
            <a:br>
              <a:rPr lang="en-US" b="1" dirty="0" smtClean="0">
                <a:solidFill>
                  <a:schemeClr val="accent6">
                    <a:lumMod val="75000"/>
                  </a:schemeClr>
                </a:solidFill>
              </a:rPr>
            </a:br>
            <a:r>
              <a:rPr lang="en-US" b="1" dirty="0" smtClean="0">
                <a:solidFill>
                  <a:schemeClr val="accent6">
                    <a:lumMod val="75000"/>
                  </a:schemeClr>
                </a:solidFill>
              </a:rPr>
              <a:t/>
            </a:r>
            <a:br>
              <a:rPr lang="en-US" b="1" dirty="0" smtClean="0">
                <a:solidFill>
                  <a:schemeClr val="accent6">
                    <a:lumMod val="75000"/>
                  </a:schemeClr>
                </a:solidFill>
              </a:rPr>
            </a:br>
            <a:r>
              <a:rPr lang="en-US" b="1" dirty="0" smtClean="0">
                <a:solidFill>
                  <a:schemeClr val="accent6">
                    <a:lumMod val="75000"/>
                  </a:schemeClr>
                </a:solidFill>
              </a:rPr>
              <a:t/>
            </a:r>
            <a:br>
              <a:rPr lang="en-US" b="1" dirty="0" smtClean="0">
                <a:solidFill>
                  <a:schemeClr val="accent6">
                    <a:lumMod val="75000"/>
                  </a:schemeClr>
                </a:solidFill>
              </a:rPr>
            </a:br>
            <a:r>
              <a:rPr lang="en-US" b="1" dirty="0" smtClean="0">
                <a:solidFill>
                  <a:schemeClr val="accent6">
                    <a:lumMod val="75000"/>
                  </a:schemeClr>
                </a:solidFill>
              </a:rPr>
              <a:t>Here are two more “anthrop” words, combined with prefixes and suffixes:</a:t>
            </a:r>
            <a:br>
              <a:rPr lang="en-US" b="1" dirty="0" smtClean="0">
                <a:solidFill>
                  <a:schemeClr val="accent6">
                    <a:lumMod val="75000"/>
                  </a:schemeClr>
                </a:solidFill>
              </a:rPr>
            </a:br>
            <a:r>
              <a:rPr lang="en-US" dirty="0" smtClean="0"/>
              <a:t/>
            </a:r>
            <a:br>
              <a:rPr lang="en-US" dirty="0" smtClean="0"/>
            </a:br>
            <a:r>
              <a:rPr lang="en-US" dirty="0" smtClean="0"/>
              <a:t>	</a:t>
            </a:r>
            <a:r>
              <a:rPr lang="en-US" sz="3600" b="1" dirty="0" smtClean="0"/>
              <a:t>“anthropology”  =  the study of  						humankind</a:t>
            </a:r>
            <a:br>
              <a:rPr lang="en-US" sz="3600" b="1" dirty="0" smtClean="0"/>
            </a:br>
            <a:r>
              <a:rPr lang="en-US" sz="3600" b="1" dirty="0" smtClean="0"/>
              <a:t/>
            </a:r>
            <a:br>
              <a:rPr lang="en-US" sz="3600" b="1" dirty="0" smtClean="0"/>
            </a:br>
            <a:r>
              <a:rPr lang="en-US" sz="3600" b="1" dirty="0" smtClean="0"/>
              <a:t>	“philanthropist” =  someone who 					loves humanity 					and gives funds 					to improve 						human life</a:t>
            </a:r>
            <a:endParaRPr lang="en-US" sz="36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838200"/>
            <a:ext cx="8382000" cy="1066800"/>
          </a:xfrm>
        </p:spPr>
        <p:txBody>
          <a:bodyPr>
            <a:normAutofit fontScale="90000"/>
          </a:bodyPr>
          <a:lstStyle/>
          <a:p>
            <a:r>
              <a:rPr lang="en-US" b="1" dirty="0" smtClean="0">
                <a:solidFill>
                  <a:srgbClr val="3E14D6"/>
                </a:solidFill>
              </a:rPr>
              <a:t/>
            </a:r>
            <a:br>
              <a:rPr lang="en-US" b="1" dirty="0" smtClean="0">
                <a:solidFill>
                  <a:srgbClr val="3E14D6"/>
                </a:solidFill>
              </a:rPr>
            </a:br>
            <a:r>
              <a:rPr lang="en-US" b="1" dirty="0" smtClean="0">
                <a:solidFill>
                  <a:srgbClr val="3E14D6"/>
                </a:solidFill>
              </a:rPr>
              <a:t/>
            </a:r>
            <a:br>
              <a:rPr lang="en-US" b="1" dirty="0" smtClean="0">
                <a:solidFill>
                  <a:srgbClr val="3E14D6"/>
                </a:solidFill>
              </a:rPr>
            </a:br>
            <a:r>
              <a:rPr lang="en-US" b="1" dirty="0" smtClean="0">
                <a:solidFill>
                  <a:srgbClr val="3E14D6"/>
                </a:solidFill>
              </a:rPr>
              <a:t/>
            </a:r>
            <a:br>
              <a:rPr lang="en-US" b="1" dirty="0" smtClean="0">
                <a:solidFill>
                  <a:srgbClr val="3E14D6"/>
                </a:solidFill>
              </a:rPr>
            </a:br>
            <a:r>
              <a:rPr lang="en-US" b="1" dirty="0" smtClean="0">
                <a:solidFill>
                  <a:srgbClr val="3E14D6"/>
                </a:solidFill>
              </a:rPr>
              <a:t/>
            </a:r>
            <a:br>
              <a:rPr lang="en-US" b="1" dirty="0" smtClean="0">
                <a:solidFill>
                  <a:srgbClr val="3E14D6"/>
                </a:solidFill>
              </a:rPr>
            </a:br>
            <a:r>
              <a:rPr lang="en-US" b="1" dirty="0" smtClean="0">
                <a:solidFill>
                  <a:srgbClr val="3E14D6"/>
                </a:solidFill>
              </a:rPr>
              <a:t/>
            </a:r>
            <a:br>
              <a:rPr lang="en-US" b="1" dirty="0" smtClean="0">
                <a:solidFill>
                  <a:srgbClr val="3E14D6"/>
                </a:solidFill>
              </a:rPr>
            </a:br>
            <a:r>
              <a:rPr lang="en-US" b="1" dirty="0" smtClean="0">
                <a:solidFill>
                  <a:srgbClr val="3E14D6"/>
                </a:solidFill>
              </a:rPr>
              <a:t/>
            </a:r>
            <a:br>
              <a:rPr lang="en-US" b="1" dirty="0" smtClean="0">
                <a:solidFill>
                  <a:srgbClr val="3E14D6"/>
                </a:solidFill>
              </a:rPr>
            </a:br>
            <a:r>
              <a:rPr lang="en-US" b="1" dirty="0" smtClean="0">
                <a:solidFill>
                  <a:srgbClr val="3E14D6"/>
                </a:solidFill>
              </a:rPr>
              <a:t/>
            </a:r>
            <a:br>
              <a:rPr lang="en-US" b="1" dirty="0" smtClean="0">
                <a:solidFill>
                  <a:srgbClr val="3E14D6"/>
                </a:solidFill>
              </a:rPr>
            </a:br>
            <a:r>
              <a:rPr lang="en-US" b="1" dirty="0" smtClean="0">
                <a:solidFill>
                  <a:srgbClr val="3E14D6"/>
                </a:solidFill>
              </a:rPr>
              <a:t/>
            </a:r>
            <a:br>
              <a:rPr lang="en-US" b="1" dirty="0" smtClean="0">
                <a:solidFill>
                  <a:srgbClr val="3E14D6"/>
                </a:solidFill>
              </a:rPr>
            </a:br>
            <a:r>
              <a:rPr lang="en-US" b="1" dirty="0" smtClean="0">
                <a:solidFill>
                  <a:srgbClr val="3E14D6"/>
                </a:solidFill>
              </a:rPr>
              <a:t/>
            </a:r>
            <a:br>
              <a:rPr lang="en-US" b="1" dirty="0" smtClean="0">
                <a:solidFill>
                  <a:srgbClr val="3E14D6"/>
                </a:solidFill>
              </a:rPr>
            </a:br>
            <a:r>
              <a:rPr lang="en-US" b="1" dirty="0" smtClean="0">
                <a:solidFill>
                  <a:srgbClr val="3E14D6"/>
                </a:solidFill>
              </a:rPr>
              <a:t>Strategy #3 – </a:t>
            </a:r>
            <a:r>
              <a:rPr lang="en-US" b="1" dirty="0" smtClean="0">
                <a:solidFill>
                  <a:srgbClr val="FF0000"/>
                </a:solidFill>
                <a:effectLst>
                  <a:outerShdw blurRad="50800" dist="38100" algn="l" rotWithShape="0">
                    <a:prstClr val="black">
                      <a:alpha val="40000"/>
                    </a:prstClr>
                  </a:outerShdw>
                </a:effectLst>
              </a:rPr>
              <a:t>Use the Dictionary</a:t>
            </a:r>
            <a:r>
              <a:rPr lang="en-US" b="1" dirty="0" smtClean="0">
                <a:solidFill>
                  <a:srgbClr val="3E14D6"/>
                </a:solidFill>
              </a:rPr>
              <a:t/>
            </a:r>
            <a:br>
              <a:rPr lang="en-US" b="1" dirty="0" smtClean="0">
                <a:solidFill>
                  <a:srgbClr val="3E14D6"/>
                </a:solidFill>
              </a:rPr>
            </a:br>
            <a:r>
              <a:rPr lang="en-US" b="1" dirty="0" smtClean="0"/>
              <a:t> </a:t>
            </a:r>
            <a:br>
              <a:rPr lang="en-US" b="1" dirty="0" smtClean="0"/>
            </a:br>
            <a:r>
              <a:rPr lang="en-US" b="1" dirty="0" smtClean="0"/>
              <a:t>Of course, if you can’t guess a word from its context or its parts, then the dictionary is a worthy friend!</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endParaRPr lang="en-US" dirty="0"/>
          </a:p>
        </p:txBody>
      </p:sp>
      <p:pic>
        <p:nvPicPr>
          <p:cNvPr id="13316" name="Picture 4" descr="http://www.westchesterlibraries.org/files/u5/dictionary1.jpg"/>
          <p:cNvPicPr>
            <a:picLocks noChangeAspect="1" noChangeArrowheads="1"/>
          </p:cNvPicPr>
          <p:nvPr/>
        </p:nvPicPr>
        <p:blipFill>
          <a:blip r:embed="rId2" cstate="print"/>
          <a:srcRect/>
          <a:stretch>
            <a:fillRect/>
          </a:stretch>
        </p:blipFill>
        <p:spPr bwMode="auto">
          <a:xfrm>
            <a:off x="2057400" y="3657600"/>
            <a:ext cx="4533900" cy="2943225"/>
          </a:xfrm>
          <a:prstGeom prst="rect">
            <a:avLst/>
          </a:prstGeo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382000" cy="3810000"/>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b="1" dirty="0" smtClean="0">
                <a:solidFill>
                  <a:srgbClr val="3E14D6"/>
                </a:solidFill>
              </a:rPr>
              <a:t>Strategy #4 – </a:t>
            </a:r>
            <a:r>
              <a:rPr lang="en-US" b="1" dirty="0" smtClean="0">
                <a:solidFill>
                  <a:srgbClr val="FF0000"/>
                </a:solidFill>
                <a:effectLst>
                  <a:outerShdw blurRad="50800" dist="38100" algn="l" rotWithShape="0">
                    <a:prstClr val="black">
                      <a:alpha val="40000"/>
                    </a:prstClr>
                  </a:outerShdw>
                </a:effectLst>
              </a:rPr>
              <a:t>Read more, and often!</a:t>
            </a:r>
            <a:r>
              <a:rPr lang="en-US" dirty="0" smtClean="0">
                <a:solidFill>
                  <a:srgbClr val="FF0000"/>
                </a:solidFill>
                <a:effectLst>
                  <a:outerShdw blurRad="50800" dist="38100" algn="l" rotWithShape="0">
                    <a:prstClr val="black">
                      <a:alpha val="40000"/>
                    </a:prstClr>
                  </a:outerShdw>
                </a:effectLst>
              </a:rPr>
              <a:t/>
            </a:r>
            <a:br>
              <a:rPr lang="en-US" dirty="0" smtClean="0">
                <a:solidFill>
                  <a:srgbClr val="FF0000"/>
                </a:solidFill>
                <a:effectLst>
                  <a:outerShdw blurRad="50800" dist="38100" algn="l" rotWithShape="0">
                    <a:prstClr val="black">
                      <a:alpha val="40000"/>
                    </a:prstClr>
                  </a:outerShdw>
                </a:effectLst>
              </a:rPr>
            </a:br>
            <a:r>
              <a:rPr lang="en-US" dirty="0" smtClean="0"/>
              <a:t/>
            </a:r>
            <a:br>
              <a:rPr lang="en-US" dirty="0" smtClean="0"/>
            </a:br>
            <a:r>
              <a:rPr lang="en-US" b="1" dirty="0" smtClean="0"/>
              <a:t>Of course, the more you read, the more close encounters you will have with words in context. </a:t>
            </a:r>
            <a:r>
              <a:rPr lang="en-US" dirty="0" smtClean="0"/>
              <a:t> </a:t>
            </a:r>
            <a:br>
              <a:rPr lang="en-US" dirty="0" smtClean="0"/>
            </a:br>
            <a:r>
              <a:rPr lang="en-US" dirty="0" smtClean="0"/>
              <a:t/>
            </a:r>
            <a:br>
              <a:rPr lang="en-US" dirty="0" smtClean="0"/>
            </a:br>
            <a:r>
              <a:rPr lang="en-US" b="1" dirty="0" smtClean="0">
                <a:solidFill>
                  <a:srgbClr val="3E14D6"/>
                </a:solidFill>
              </a:rPr>
              <a:t>Minutes per Day</a:t>
            </a:r>
            <a:r>
              <a:rPr lang="en-US" dirty="0" smtClean="0">
                <a:solidFill>
                  <a:srgbClr val="3E14D6"/>
                </a:solidFill>
              </a:rPr>
              <a:t>        </a:t>
            </a:r>
            <a:r>
              <a:rPr lang="en-US" b="1" dirty="0" smtClean="0">
                <a:solidFill>
                  <a:srgbClr val="3E14D6"/>
                </a:solidFill>
              </a:rPr>
              <a:t>Words per Year</a:t>
            </a:r>
            <a:r>
              <a:rPr lang="en-US" dirty="0" smtClean="0">
                <a:solidFill>
                  <a:srgbClr val="3E14D6"/>
                </a:solidFill>
              </a:rPr>
              <a:t> </a:t>
            </a:r>
            <a:br>
              <a:rPr lang="en-US" dirty="0" smtClean="0">
                <a:solidFill>
                  <a:srgbClr val="3E14D6"/>
                </a:solidFill>
              </a:rPr>
            </a:br>
            <a:r>
              <a:rPr lang="en-US" dirty="0" smtClean="0"/>
              <a:t>        </a:t>
            </a:r>
            <a:r>
              <a:rPr lang="en-US" b="1" dirty="0" smtClean="0">
                <a:solidFill>
                  <a:schemeClr val="tx1">
                    <a:lumMod val="75000"/>
                    <a:lumOff val="25000"/>
                  </a:schemeClr>
                </a:solidFill>
              </a:rPr>
              <a:t>14.2                     1,146,000</a:t>
            </a:r>
            <a:br>
              <a:rPr lang="en-US" b="1" dirty="0" smtClean="0">
                <a:solidFill>
                  <a:schemeClr val="tx1">
                    <a:lumMod val="75000"/>
                    <a:lumOff val="25000"/>
                  </a:schemeClr>
                </a:solidFill>
              </a:rPr>
            </a:br>
            <a:r>
              <a:rPr lang="en-US" b="1" dirty="0" smtClean="0">
                <a:solidFill>
                  <a:schemeClr val="tx1">
                    <a:lumMod val="75000"/>
                    <a:lumOff val="25000"/>
                  </a:schemeClr>
                </a:solidFill>
              </a:rPr>
              <a:t>        21.1                     1,823,000</a:t>
            </a:r>
            <a:br>
              <a:rPr lang="en-US" b="1" dirty="0" smtClean="0">
                <a:solidFill>
                  <a:schemeClr val="tx1">
                    <a:lumMod val="75000"/>
                    <a:lumOff val="25000"/>
                  </a:schemeClr>
                </a:solidFill>
              </a:rPr>
            </a:br>
            <a:r>
              <a:rPr lang="en-US" b="1" dirty="0" smtClean="0">
                <a:solidFill>
                  <a:schemeClr val="tx1">
                    <a:lumMod val="75000"/>
                    <a:lumOff val="25000"/>
                  </a:schemeClr>
                </a:solidFill>
              </a:rPr>
              <a:t>        65.0                     4,358,000</a:t>
            </a:r>
            <a:r>
              <a:rPr lang="en-US" dirty="0" smtClean="0"/>
              <a:t/>
            </a:r>
            <a:br>
              <a:rPr lang="en-US" dirty="0" smtClean="0"/>
            </a:br>
            <a:r>
              <a:rPr lang="en-US" sz="2200" dirty="0" smtClean="0"/>
              <a:t>                        (Anderson 1992 / Univ. of Oregon)</a:t>
            </a:r>
            <a:endParaRPr lang="en-US" sz="22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143000"/>
            <a:ext cx="8534400" cy="1066800"/>
          </a:xfrm>
        </p:spPr>
        <p:txBody>
          <a:bodyPr>
            <a:normAutofit fontScale="90000"/>
          </a:bodyPr>
          <a:lstStyle/>
          <a:p>
            <a:pPr>
              <a:lnSpc>
                <a:spcPct val="90000"/>
              </a:lnSpc>
            </a:pPr>
            <a:r>
              <a:rPr lang="en-US" dirty="0" smtClean="0"/>
              <a:t>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b="1" dirty="0" smtClean="0">
                <a:solidFill>
                  <a:srgbClr val="FF0000"/>
                </a:solidFill>
                <a:effectLst>
                  <a:outerShdw blurRad="50800" dist="38100" algn="l" rotWithShape="0">
                    <a:prstClr val="black">
                      <a:alpha val="40000"/>
                    </a:prstClr>
                  </a:outerShdw>
                </a:effectLst>
              </a:rPr>
              <a:t>SOME SUGGESTIONS:</a:t>
            </a:r>
            <a:r>
              <a:rPr lang="en-US" dirty="0" smtClean="0"/>
              <a:t/>
            </a:r>
            <a:br>
              <a:rPr lang="en-US" dirty="0" smtClean="0"/>
            </a:br>
            <a:r>
              <a:rPr lang="en-US" dirty="0" smtClean="0"/>
              <a:t/>
            </a:r>
            <a:br>
              <a:rPr lang="en-US" dirty="0" smtClean="0"/>
            </a:br>
            <a:r>
              <a:rPr lang="en-US" sz="3600" b="1" dirty="0" smtClean="0"/>
              <a:t>1. Read every day for at least 15 or 20</a:t>
            </a:r>
            <a:br>
              <a:rPr lang="en-US" sz="3600" b="1" dirty="0" smtClean="0"/>
            </a:br>
            <a:r>
              <a:rPr lang="en-US" sz="3600" b="1" dirty="0" smtClean="0"/>
              <a:t>    minutes.</a:t>
            </a:r>
            <a:br>
              <a:rPr lang="en-US" sz="3600" b="1" dirty="0" smtClean="0"/>
            </a:br>
            <a:r>
              <a:rPr lang="en-US" sz="3600" b="1" dirty="0" smtClean="0"/>
              <a:t/>
            </a:r>
            <a:br>
              <a:rPr lang="en-US" sz="3600" b="1" dirty="0" smtClean="0"/>
            </a:br>
            <a:r>
              <a:rPr lang="en-US" sz="3600" b="1" dirty="0" smtClean="0"/>
              <a:t>2. Read a significant quantity of </a:t>
            </a:r>
            <a:br>
              <a:rPr lang="en-US" sz="3600" b="1" dirty="0" smtClean="0"/>
            </a:br>
            <a:r>
              <a:rPr lang="en-US" sz="3600" b="1" dirty="0" smtClean="0"/>
              <a:t>    material—about 20 pages each day, </a:t>
            </a:r>
            <a:br>
              <a:rPr lang="en-US" sz="3600" b="1" dirty="0" smtClean="0"/>
            </a:br>
            <a:r>
              <a:rPr lang="en-US" sz="3600" b="1" dirty="0" smtClean="0"/>
              <a:t>    or 100 pages each week.</a:t>
            </a:r>
            <a:br>
              <a:rPr lang="en-US" sz="3600" b="1" dirty="0" smtClean="0"/>
            </a:br>
            <a:r>
              <a:rPr lang="en-US" sz="3600" b="1" dirty="0" smtClean="0"/>
              <a:t/>
            </a:r>
            <a:br>
              <a:rPr lang="en-US" sz="3600" b="1" dirty="0" smtClean="0"/>
            </a:br>
            <a:r>
              <a:rPr lang="en-US" sz="3600" b="1" dirty="0" smtClean="0"/>
              <a:t>3. Read a wide variety of material—</a:t>
            </a:r>
            <a:br>
              <a:rPr lang="en-US" sz="3600" b="1" dirty="0" smtClean="0"/>
            </a:br>
            <a:r>
              <a:rPr lang="en-US" sz="3600" b="1" dirty="0" smtClean="0"/>
              <a:t>    articles, essays, stories, novels, poems</a:t>
            </a:r>
            <a:br>
              <a:rPr lang="en-US" sz="3600" b="1" dirty="0" smtClean="0"/>
            </a:br>
            <a:r>
              <a:rPr lang="en-US" sz="3600" b="1" dirty="0" smtClean="0"/>
              <a:t>   (and of course, your textbooks).</a:t>
            </a:r>
            <a:br>
              <a:rPr lang="en-US" sz="3600" b="1" dirty="0" smtClean="0"/>
            </a:br>
            <a:endParaRPr lang="en-US" sz="3600" b="1"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85800"/>
            <a:ext cx="8763000" cy="1066800"/>
          </a:xfrm>
        </p:spPr>
        <p:txBody>
          <a:bodyPr>
            <a:normAutofit fontScale="90000"/>
          </a:bodyPr>
          <a:lstStyle/>
          <a:p>
            <a:pPr>
              <a:lnSpc>
                <a:spcPct val="90000"/>
              </a:lnSpc>
            </a:pP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sz="3200" dirty="0" smtClean="0"/>
              <a:t/>
            </a:r>
            <a:br>
              <a:rPr lang="en-US" sz="3200" dirty="0" smtClean="0"/>
            </a:br>
            <a:r>
              <a:rPr lang="en-US" sz="3200" dirty="0" smtClean="0"/>
              <a:t>			</a:t>
            </a:r>
            <a:br>
              <a:rPr lang="en-US" sz="3200" dirty="0" smtClean="0"/>
            </a:br>
            <a:r>
              <a:rPr lang="en-US" sz="3200" dirty="0" smtClean="0"/>
              <a:t>			            </a:t>
            </a:r>
            <a:r>
              <a:rPr lang="en-US" sz="3200" b="1" dirty="0" smtClean="0"/>
              <a:t>4</a:t>
            </a:r>
            <a:r>
              <a:rPr lang="en-US" sz="3600" b="1" dirty="0" smtClean="0"/>
              <a:t>. 	To improve your</a:t>
            </a:r>
            <a:br>
              <a:rPr lang="en-US" sz="3600" b="1" dirty="0" smtClean="0"/>
            </a:br>
            <a:r>
              <a:rPr lang="en-US" sz="3600" b="1" dirty="0" smtClean="0"/>
              <a:t>					vocabulary, read 						books that are					      		challenging.</a:t>
            </a:r>
            <a:br>
              <a:rPr lang="en-US" sz="3600" b="1" dirty="0" smtClean="0"/>
            </a:br>
            <a:r>
              <a:rPr lang="en-US" sz="3600" b="1" dirty="0" smtClean="0"/>
              <a:t/>
            </a:r>
            <a:br>
              <a:rPr lang="en-US" sz="3600" b="1" dirty="0" smtClean="0"/>
            </a:br>
            <a:r>
              <a:rPr lang="en-US" sz="3600" b="1" dirty="0" smtClean="0"/>
              <a:t>		                   5. If you like, keep 					        an informal journal 				      	of your reading.  		  			      	In the journal, 						include your 		         	     			      	response to the 					      	readings as well as</a:t>
            </a:r>
            <a:br>
              <a:rPr lang="en-US" sz="3600" b="1" dirty="0" smtClean="0"/>
            </a:br>
            <a:r>
              <a:rPr lang="en-US" sz="3600" b="1" dirty="0" smtClean="0"/>
              <a:t> 				      	new words.</a:t>
            </a:r>
            <a:r>
              <a:rPr lang="en-US" dirty="0" smtClean="0"/>
              <a:t/>
            </a:r>
            <a:br>
              <a:rPr lang="en-US" dirty="0" smtClean="0"/>
            </a:br>
            <a:endParaRPr lang="en-US" dirty="0"/>
          </a:p>
        </p:txBody>
      </p:sp>
      <p:pic>
        <p:nvPicPr>
          <p:cNvPr id="10242" name="Picture 2" descr="http://www.santaclaracountylib.org/cupertino/Girl%20Reading%20II.jpg"/>
          <p:cNvPicPr>
            <a:picLocks noChangeAspect="1" noChangeArrowheads="1"/>
          </p:cNvPicPr>
          <p:nvPr/>
        </p:nvPicPr>
        <p:blipFill>
          <a:blip r:embed="rId2" cstate="print"/>
          <a:srcRect/>
          <a:stretch>
            <a:fillRect/>
          </a:stretch>
        </p:blipFill>
        <p:spPr bwMode="auto">
          <a:xfrm>
            <a:off x="-152400" y="685800"/>
            <a:ext cx="4122187" cy="6172200"/>
          </a:xfrm>
          <a:prstGeom prst="rect">
            <a:avLst/>
          </a:prstGeom>
          <a:noFill/>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534400" cy="1066800"/>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b="1" dirty="0" smtClean="0">
                <a:solidFill>
                  <a:srgbClr val="FF0000"/>
                </a:solidFill>
                <a:effectLst>
                  <a:outerShdw blurRad="50800" dist="38100" algn="l" rotWithShape="0">
                    <a:prstClr val="black">
                      <a:alpha val="40000"/>
                    </a:prstClr>
                  </a:outerShdw>
                </a:effectLst>
              </a:rPr>
              <a:t>LET’S REVIEW THE FOUR STRATEGIES:</a:t>
            </a:r>
            <a:r>
              <a:rPr lang="en-US" b="1" dirty="0" smtClean="0"/>
              <a:t/>
            </a:r>
            <a:br>
              <a:rPr lang="en-US" b="1" dirty="0" smtClean="0"/>
            </a:br>
            <a:r>
              <a:rPr lang="en-US" dirty="0" smtClean="0"/>
              <a:t>		</a:t>
            </a:r>
            <a:r>
              <a:rPr lang="en-US" b="1" dirty="0" smtClean="0">
                <a:solidFill>
                  <a:srgbClr val="B84532"/>
                </a:solidFill>
                <a:latin typeface="Calibri" pitchFamily="34" charset="0"/>
              </a:rPr>
              <a:t>1.  Use context clues</a:t>
            </a:r>
            <a:br>
              <a:rPr lang="en-US" b="1" dirty="0" smtClean="0">
                <a:solidFill>
                  <a:srgbClr val="B84532"/>
                </a:solidFill>
                <a:latin typeface="Calibri" pitchFamily="34" charset="0"/>
              </a:rPr>
            </a:br>
            <a:r>
              <a:rPr lang="en-US" b="1" dirty="0" smtClean="0">
                <a:solidFill>
                  <a:srgbClr val="B84532"/>
                </a:solidFill>
                <a:latin typeface="Calibri" pitchFamily="34" charset="0"/>
              </a:rPr>
              <a:t>		2.  Recognize word parts</a:t>
            </a:r>
            <a:br>
              <a:rPr lang="en-US" b="1" dirty="0" smtClean="0">
                <a:solidFill>
                  <a:srgbClr val="B84532"/>
                </a:solidFill>
                <a:latin typeface="Calibri" pitchFamily="34" charset="0"/>
              </a:rPr>
            </a:br>
            <a:r>
              <a:rPr lang="en-US" b="1" dirty="0" smtClean="0">
                <a:solidFill>
                  <a:srgbClr val="B84532"/>
                </a:solidFill>
                <a:latin typeface="Calibri" pitchFamily="34" charset="0"/>
              </a:rPr>
              <a:t>		3.  Use the dictionary</a:t>
            </a:r>
            <a:br>
              <a:rPr lang="en-US" b="1" dirty="0" smtClean="0">
                <a:solidFill>
                  <a:srgbClr val="B84532"/>
                </a:solidFill>
                <a:latin typeface="Calibri" pitchFamily="34" charset="0"/>
              </a:rPr>
            </a:br>
            <a:r>
              <a:rPr lang="en-US" b="1" dirty="0" smtClean="0">
                <a:solidFill>
                  <a:srgbClr val="B84532"/>
                </a:solidFill>
                <a:latin typeface="Calibri" pitchFamily="34" charset="0"/>
              </a:rPr>
              <a:t>		4.  Read more and often</a:t>
            </a:r>
            <a:r>
              <a:rPr lang="en-US" dirty="0" smtClean="0"/>
              <a:t/>
            </a:r>
            <a:br>
              <a:rPr lang="en-US" dirty="0" smtClean="0"/>
            </a:br>
            <a:r>
              <a:rPr lang="en-US" dirty="0" smtClean="0"/>
              <a:t/>
            </a:r>
            <a:br>
              <a:rPr lang="en-US" dirty="0" smtClean="0"/>
            </a:br>
            <a:endParaRPr lang="en-US" sz="3600" b="1" dirty="0"/>
          </a:p>
        </p:txBody>
      </p:sp>
      <p:pic>
        <p:nvPicPr>
          <p:cNvPr id="5" name="Picture 2" descr="http://collegejolt.com/wp-content/uploads/2009/02/college-student.jpg"/>
          <p:cNvPicPr>
            <a:picLocks noChangeAspect="1" noChangeArrowheads="1"/>
          </p:cNvPicPr>
          <p:nvPr/>
        </p:nvPicPr>
        <p:blipFill>
          <a:blip r:embed="rId2" cstate="print"/>
          <a:srcRect/>
          <a:stretch>
            <a:fillRect/>
          </a:stretch>
        </p:blipFill>
        <p:spPr bwMode="auto">
          <a:xfrm>
            <a:off x="2133600" y="3518296"/>
            <a:ext cx="5029200" cy="3339704"/>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8915400" cy="3276600"/>
          </a:xfrm>
        </p:spPr>
        <p:txBody>
          <a:bodyPr>
            <a:normAutofit/>
          </a:bodyPr>
          <a:lstStyle/>
          <a:p>
            <a:r>
              <a:rPr lang="en-US" sz="3200" b="1" dirty="0" smtClean="0"/>
              <a:t>Sometimes when we read, we wish WE had a magic way to decipher the words we don’t understand.  And sleeping under a stack of books won’t help!</a:t>
            </a:r>
            <a:br>
              <a:rPr lang="en-US" sz="3200" b="1" dirty="0" smtClean="0"/>
            </a:br>
            <a:r>
              <a:rPr lang="en-US" sz="3200" b="1" dirty="0" smtClean="0"/>
              <a:t/>
            </a:r>
            <a:br>
              <a:rPr lang="en-US" sz="3200" b="1" dirty="0" smtClean="0"/>
            </a:br>
            <a:endParaRPr lang="en-US" sz="3200" b="1" dirty="0"/>
          </a:p>
        </p:txBody>
      </p:sp>
      <p:sp>
        <p:nvSpPr>
          <p:cNvPr id="69634" name="AutoShape 2" descr="data:image/jpg;base64,/9j/4AAQSkZJRgABAQAAAQABAAD/2wCEAAkGBhQSEBQUExIWFBISFxQXFxUYFRYVFRQUFBQWFRQXFBUXJycqGBokHBUVHy8gIycpLCwsFR4xNTAqQSorLCkBCQoKDgwNFg8PGiwkHyQsKSwsLCoxKSwsLywpNDUsLCwpKSoqLywpKiwtLC4pKSwvLCksKjUpLCwsLDUsKSwsKf/AABEIAHMAcwMBIgACEQEDEQH/xAAcAAACAgMBAQAAAAAAAAAAAAAABQQGAgMHCAH/xABDEAABAwIBBwgEDAUFAAAAAAABAAIDBBEhBQYSMUFRcQcTImGBkbHBMkKh0RQVQ0RSU2JygpKishYzg5PSVKOzwuH/xAAaAQADAQEBAQAAAAAAAAAAAAAAAQIDBAUG/8QAMBEAAgECBAMFBwUAAAAAAAAAAAECAxEEEjFREyGxFDJBkfAFFWGBocHRIlJiceH/2gAMAwEAAhEDEQA/AO4oQhAAhCjT5SiZ6crG/ee1viUBexJQlT86aUfOI3fddpn9F1j/ABTD6omf92nnPt0bKsr2JzLcboSX+Jt1LUH8EbP3uCwdl+Y+jSO/HNE39pcjKwzIeoSA5Xqjqggbxne72Nj81h8MrD61O3+nK/xc1GUMxYkKtu+FHXVNb92naP3ucsslCobVND6h00TopSQ5kbdF7XxaJGgBrDn69yMvxDN8CxIQhSUCEIQAKHlOg51miXyMsQ68b3Rk29UluNjuUxRcp5ObPE6J+kGvFrtcWuG0FrhqIKa1E9BMc3oPWi0uuQvk/wCQlfBFSxbKdh/pNK5XnPyb1kdRoNndNE7ESOkN2jdIy+B4YHq1B7mlmVHTESO6cux7h6O/RGzjrWsrW1uZRu33bF8krLYM79nYNqVT5bex5BDSB1e5KcvZ+UlHcSSgyD5NhD5O0D0e2ypFRyuQvkceZIBOHTF7deC5araXIWIpVpwTo633S6nUI84xtZ3H3rVWZ16AuynfJwfG0/qK5xHyoUh1tkb2Nd5qbDn9RO+W0fvMcPAFZKpUXgea6mNp6x+l+g4yhypSRa8mzAby6472NISKflzfqbSxg/akcT3YJnDnHSv9GpiP42g9xssqighmGLWP68He0KliGtUZ9uqR76fT7Fdl5bKs+jFA38Lz4uTLMflLrarKVPC9zBHI5wcGxtF2iNzrXOPqhapMxaUn+VbhdvgpeQM3YqOpZURNdpx6Vg5xc3pMcw3Bx1OO1X2qOxccfG6vf18ztSFVsm55OfIxj4wNNwbcOOF8BgferSqjJS0PUpVoVleDBCEKjYEry7UvY1ugdEOJBNru1YaN9W3Gx800STOyaIQgSzmDSPReG6TrgG4aLHHHcgqEXKSUVdnD+Wc3qqexu7mnXxub84Tj37VQTTSbium5fyPAReCeWSQuuXSsAaQdZuDpE3trCR/EBPpPJ+6A0efijLPY9yh7JzwvO6fyXUo7qN30T3LFtA9xs1jnHcGk+C6DBkGMa2X4nS8UxiiDcAABuGC0jTb1Nl7Ej4zOfU2aFS/5PRG9xA9mv2JrS8n7vlJWjqa0u9pt4K8R07namk9hUhmSpDsA4n3KrQjqy1gMHS77v/b+ysKMhcl9NNFJd0mm0ts67cLg36NrHUl+UOSuohN4S2UfZ6D+73FdAyPJzDXB1jpEHA2tYHfxTFuWoTrkaPvOA9t1zynG/Jni4qEHVlwl+nwOIVUFRCbS89GftF47jtWLJ5PrZPzP967jURxysIOg9jtl2uaewpLSZnU8cvOR7DfmydOIn7TDrHUCldHI6VubRlmJm/XysgkfzTIAI3Ne7SdK9osQQGnWba3W4LrSq0Odz2WEkIcN8Z0T+R/+Ss0Ewe1rhqcARwIunGKWhlGlGF8qtczQhCosFUOUTJsk0cPNsc/Re69hfRBba5tsVvXxwwTTtzRtQrOjUVRao5A3Nl30h3L6c2ra3HuVtku0EmN1m69Wzqvj2JVLl1pwEUp/pkeNl5cq+Ka5N+S/B9IsbJ6NfQTjIDd7vZ5grYMj21PeOGg39rQpzat7vRp5P0DxKkR087tUFuLwPC65WsbPW/0JniYPvNCg5HvrdIeMsnkUDN9m1t+Lnu8SVYGZJmOvm29rneQW9uRXbZB2M95UrC4p69TB4ugtvL/CttyFGPk2flatzcnNGprRwaArG3Iw2uce4eS3xZKZfEE8SfJHu+u9WvN/gn3jTWnQrHwdaaiWZjmCFhkLi67QwvOABBsNW3vUvLNNpOe1jzGQ4gFptax27+0LHN1j6aZsj5DKBfC2OII1k227AFphcM6VVSbXiTiq6q0Gle/I30kFW/0qOQdd2t9jyFfMlxubCwOGi4NAIwwtwuFryZlZk4OiHDRte4tr69qnL2lbwPD56MEIQmIFhL6J4FZpHnDnnSUbgyom0HvaXBui9xLb2v0AbY79yAN3wcLV8XMvqCrLuVnJ/wBc7+1J7k7bnCwgEMlsQD/LI18UnJLUpJvQntpgNiy5pLvj5uyKU/gHvXw5c3Qy/lA81PEjuPJIZc0jm0t+OXf6eT2LF+V5tlMe19vAFLiR3DJIac2jm1X5s4KgfNm9sjv8VBlzqqtlPH2vf7kcWG4cOWx8ygLTSD7TvFaVDqcozuL3mnDnnENbJo3NrWu5uCl5uwVFUTeldC0X6b5WOZpC3Rs0aV8b+jbDWuRU3JtxOx1Ekky1ZnO6Eg3OHtH/AIrCk2Q8kSQF1y0tda9ibgi9rYDenK7IJqKTOObTk2gQhCsgFwnl8kLK+AnU6nAHFssl/wBw713ZVvPrIMFRTOM0EcpjxaXtBLAXN09E6xgMeCaV3YTdlc8wfD16Aos94XRscCOk1p7wCqjLmpQlpAp4gd4bitNLmzDqDRYahsVzwcpW5kRxMV4F7/jmL6QX057s3hV6lzZpwMW36rqYMh031Mf5QfFR2OX7i+1R2GTs+4/pBRpuUGMesFG+I6f6mP8AI1a5shU+iSIY7gH1G7uCfY/5C7UtiNU5+tPrBRTnWD64TlmYFIPUceL3eVlsOYtGRbmBx0n38Vg8NDf15myrS29eQkps4gXtu8WuL8Nqtua+ftHjEahoLnEgkOay2jjd7gGjVvxUKjzJpY8eYa473C/ipLqGkj1sp2cWxDxWlOkoETqORbaTL1PK/QiqIZH2J0WSsc6w1mzSp6olNnlQUhPSYXO+qDHEAb9E4BPsgZ4w1jy2Fk1mi5e6IsYNw0jrJx1blbViU7j1CEKRi7OKrfFR1EkQvLHDK5gtfptYS3DbiBgvPNZn/Xvvp1c1nXuBosbY6xotAw6l6XXyyYjyd8ZG9+dcCesBZMykRqqJB+NerH07TraDxAKjyZHgdrgiPGNh8Qr4ktyciPM8OW5Bqq5R2g+IUuLOmcaqx54xxu8l6EfmrRu10dOeMER8lofmPQHXQ039iMeARxJbhkjscLZnrOPnDDxgHk4LM58T2/mQnjG8eD12iTk2ya7XQwdjNH9tlHdyUZMPzNvY+UeDk+LLcXDiccm5QK52AqomjqjHuUWTOOrf8+cSdnOOYP06l2Z/I7ks/NSOE04/7rS7kVyYfkpBwnl8ypzseVFCkzO0QXVVa8jb0i0dfSkJ8FnQZEo34U8EtWd7GPkbfrfgwdpXU6HMChiOkKZr3/TlLp333h0pdbsVga0AWAsBsRnluPKtjmeTMx6kjo08FI3e93OPH4IsP9xWzNrNQ0rnPdUySueLFuixkWu4IYATfXiXHWVYUKCgQhCABCEIAEIQgAQhCABCEIAEIQgAQhCABCEIAEIQgD//2Q==">
            <a:hlinkClick r:id="rId2"/>
          </p:cNvPr>
          <p:cNvSpPr>
            <a:spLocks noChangeAspect="1" noChangeArrowheads="1"/>
          </p:cNvSpPr>
          <p:nvPr/>
        </p:nvSpPr>
        <p:spPr bwMode="auto">
          <a:xfrm>
            <a:off x="155575" y="-525463"/>
            <a:ext cx="1095375" cy="10953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9636" name="AutoShape 4" descr="data:image/jpg;base64,/9j/4AAQSkZJRgABAQAAAQABAAD/2wCEAAkGBhQSEBQUExIWFBISFxQXFxUYFRYVFRQUFBQWFRQXFBUXJycqGBokHBUVHy8gIycpLCwsFR4xNTAqQSorLCkBCQoKDgwNFg8PGiwkHyQsKSwsLCoxKSwsLywpNDUsLCwpKSoqLywpKiwtLC4pKSwvLCksKjUpLCwsLDUsKSwsKf/AABEIAHMAcwMBIgACEQEDEQH/xAAcAAACAgMBAQAAAAAAAAAAAAAABQQGAgMHCAH/xABDEAABAwIBBwgEDAUFAAAAAAABAAIDBBEhBQYSMUFRcQcTImGBkbHBMkKh0RQVQ0RSU2JygpKishYzg5PSVKOzwuH/xAAaAQADAQEBAQAAAAAAAAAAAAAAAQIDBAUG/8QAMBEAAgECBAMFBwUAAAAAAAAAAAECAxEEEjFREyGxFDJBkfAFFWGBocHRIlJiceH/2gAMAwEAAhEDEQA/AO4oQhAAhCjT5SiZ6crG/ee1viUBexJQlT86aUfOI3fddpn9F1j/ABTD6omf92nnPt0bKsr2JzLcboSX+Jt1LUH8EbP3uCwdl+Y+jSO/HNE39pcjKwzIeoSA5Xqjqggbxne72Nj81h8MrD61O3+nK/xc1GUMxYkKtu+FHXVNb92naP3ucsslCobVND6h00TopSQ5kbdF7XxaJGgBrDn69yMvxDN8CxIQhSUCEIQAKHlOg51miXyMsQ68b3Rk29UluNjuUxRcp5ObPE6J+kGvFrtcWuG0FrhqIKa1E9BMc3oPWi0uuQvk/wCQlfBFSxbKdh/pNK5XnPyb1kdRoNndNE7ESOkN2jdIy+B4YHq1B7mlmVHTESO6cux7h6O/RGzjrWsrW1uZRu33bF8krLYM79nYNqVT5bex5BDSB1e5KcvZ+UlHcSSgyD5NhD5O0D0e2ypFRyuQvkceZIBOHTF7deC5araXIWIpVpwTo633S6nUI84xtZ3H3rVWZ16AuynfJwfG0/qK5xHyoUh1tkb2Nd5qbDn9RO+W0fvMcPAFZKpUXgea6mNp6x+l+g4yhypSRa8mzAby6472NISKflzfqbSxg/akcT3YJnDnHSv9GpiP42g9xssqighmGLWP68He0KliGtUZ9uqR76fT7Fdl5bKs+jFA38Lz4uTLMflLrarKVPC9zBHI5wcGxtF2iNzrXOPqhapMxaUn+VbhdvgpeQM3YqOpZURNdpx6Vg5xc3pMcw3Bx1OO1X2qOxccfG6vf18ztSFVsm55OfIxj4wNNwbcOOF8BgferSqjJS0PUpVoVleDBCEKjYEry7UvY1ugdEOJBNru1YaN9W3Gx800STOyaIQgSzmDSPReG6TrgG4aLHHHcgqEXKSUVdnD+Wc3qqexu7mnXxub84Tj37VQTTSbium5fyPAReCeWSQuuXSsAaQdZuDpE3trCR/EBPpPJ+6A0efijLPY9yh7JzwvO6fyXUo7qN30T3LFtA9xs1jnHcGk+C6DBkGMa2X4nS8UxiiDcAABuGC0jTb1Nl7Ej4zOfU2aFS/5PRG9xA9mv2JrS8n7vlJWjqa0u9pt4K8R07namk9hUhmSpDsA4n3KrQjqy1gMHS77v/b+ysKMhcl9NNFJd0mm0ts67cLg36NrHUl+UOSuohN4S2UfZ6D+73FdAyPJzDXB1jpEHA2tYHfxTFuWoTrkaPvOA9t1zynG/Jni4qEHVlwl+nwOIVUFRCbS89GftF47jtWLJ5PrZPzP967jURxysIOg9jtl2uaewpLSZnU8cvOR7DfmydOIn7TDrHUCldHI6VubRlmJm/XysgkfzTIAI3Ne7SdK9osQQGnWba3W4LrSq0Odz2WEkIcN8Z0T+R/+Ss0Ewe1rhqcARwIunGKWhlGlGF8qtczQhCosFUOUTJsk0cPNsc/Re69hfRBba5tsVvXxwwTTtzRtQrOjUVRao5A3Nl30h3L6c2ra3HuVtku0EmN1m69Wzqvj2JVLl1pwEUp/pkeNl5cq+Ka5N+S/B9IsbJ6NfQTjIDd7vZ5grYMj21PeOGg39rQpzat7vRp5P0DxKkR087tUFuLwPC65WsbPW/0JniYPvNCg5HvrdIeMsnkUDN9m1t+Lnu8SVYGZJmOvm29rneQW9uRXbZB2M95UrC4p69TB4ugtvL/CttyFGPk2flatzcnNGprRwaArG3Iw2uce4eS3xZKZfEE8SfJHu+u9WvN/gn3jTWnQrHwdaaiWZjmCFhkLi67QwvOABBsNW3vUvLNNpOe1jzGQ4gFptax27+0LHN1j6aZsj5DKBfC2OII1k227AFphcM6VVSbXiTiq6q0Gle/I30kFW/0qOQdd2t9jyFfMlxubCwOGi4NAIwwtwuFryZlZk4OiHDRte4tr69qnL2lbwPD56MEIQmIFhL6J4FZpHnDnnSUbgyom0HvaXBui9xLb2v0AbY79yAN3wcLV8XMvqCrLuVnJ/wBc7+1J7k7bnCwgEMlsQD/LI18UnJLUpJvQntpgNiy5pLvj5uyKU/gHvXw5c3Qy/lA81PEjuPJIZc0jm0t+OXf6eT2LF+V5tlMe19vAFLiR3DJIac2jm1X5s4KgfNm9sjv8VBlzqqtlPH2vf7kcWG4cOWx8ygLTSD7TvFaVDqcozuL3mnDnnENbJo3NrWu5uCl5uwVFUTeldC0X6b5WOZpC3Rs0aV8b+jbDWuRU3JtxOx1Ekky1ZnO6Eg3OHtH/AIrCk2Q8kSQF1y0tda9ibgi9rYDenK7IJqKTOObTk2gQhCsgFwnl8kLK+AnU6nAHFssl/wBw713ZVvPrIMFRTOM0EcpjxaXtBLAXN09E6xgMeCaV3YTdlc8wfD16Aos94XRscCOk1p7wCqjLmpQlpAp4gd4bitNLmzDqDRYahsVzwcpW5kRxMV4F7/jmL6QX057s3hV6lzZpwMW36rqYMh031Mf5QfFR2OX7i+1R2GTs+4/pBRpuUGMesFG+I6f6mP8AI1a5shU+iSIY7gH1G7uCfY/5C7UtiNU5+tPrBRTnWD64TlmYFIPUceL3eVlsOYtGRbmBx0n38Vg8NDf15myrS29eQkps4gXtu8WuL8Nqtua+ftHjEahoLnEgkOay2jjd7gGjVvxUKjzJpY8eYa473C/ipLqGkj1sp2cWxDxWlOkoETqORbaTL1PK/QiqIZH2J0WSsc6w1mzSp6olNnlQUhPSYXO+qDHEAb9E4BPsgZ4w1jy2Fk1mi5e6IsYNw0jrJx1blbViU7j1CEKRi7OKrfFR1EkQvLHDK5gtfptYS3DbiBgvPNZn/Xvvp1c1nXuBosbY6xotAw6l6XXyyYjyd8ZG9+dcCesBZMykRqqJB+NerH07TraDxAKjyZHgdrgiPGNh8Qr4ktyciPM8OW5Bqq5R2g+IUuLOmcaqx54xxu8l6EfmrRu10dOeMER8lofmPQHXQ039iMeARxJbhkjscLZnrOPnDDxgHk4LM58T2/mQnjG8eD12iTk2ya7XQwdjNH9tlHdyUZMPzNvY+UeDk+LLcXDiccm5QK52AqomjqjHuUWTOOrf8+cSdnOOYP06l2Z/I7ks/NSOE04/7rS7kVyYfkpBwnl8ypzseVFCkzO0QXVVa8jb0i0dfSkJ8FnQZEo34U8EtWd7GPkbfrfgwdpXU6HMChiOkKZr3/TlLp333h0pdbsVga0AWAsBsRnluPKtjmeTMx6kjo08FI3e93OPH4IsP9xWzNrNQ0rnPdUySueLFuixkWu4IYATfXiXHWVYUKCgQhCABCEIAEIQgAQhCABCEIAEIQgAQhCABCEIAEIQgD//2Q==">
            <a:hlinkClick r:id="rId2"/>
          </p:cNvPr>
          <p:cNvSpPr>
            <a:spLocks noChangeAspect="1" noChangeArrowheads="1"/>
          </p:cNvSpPr>
          <p:nvPr/>
        </p:nvSpPr>
        <p:spPr bwMode="auto">
          <a:xfrm>
            <a:off x="155575" y="-525463"/>
            <a:ext cx="1095375" cy="10953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9638" name="Picture 6" descr="http://www.studenthelpforum.com/wp-content/uploads/2007/08/textbooks.jpg"/>
          <p:cNvPicPr>
            <a:picLocks noChangeAspect="1" noChangeArrowheads="1"/>
          </p:cNvPicPr>
          <p:nvPr/>
        </p:nvPicPr>
        <p:blipFill>
          <a:blip r:embed="rId3" cstate="print"/>
          <a:srcRect/>
          <a:stretch>
            <a:fillRect/>
          </a:stretch>
        </p:blipFill>
        <p:spPr bwMode="auto">
          <a:xfrm>
            <a:off x="3335038" y="2819400"/>
            <a:ext cx="5808962" cy="3870325"/>
          </a:xfrm>
          <a:prstGeom prst="rect">
            <a:avLst/>
          </a:prstGeom>
          <a:noFill/>
        </p:spPr>
      </p:pic>
      <p:sp>
        <p:nvSpPr>
          <p:cNvPr id="69640" name="AutoShape 8" descr="data:image/jpg;base64,/9j/4AAQSkZJRgABAQAAAQABAAD/2wCEAAkGBhQSEBQUEhQVFBQVFBUYFhcYFBUXFhcXFhQVFBQVGBQXHCYeFx0kHBUUHy8gIycpLCwsFR4xNzAqNSYrLCkBCQoKDgwOGA8PGiwkHCQsKSkpLCwsKSwpKSwsKSksLCwpKSwsKSwsLCwsLCosKSwsKSwsLCwsLCwpKSksLCksLP/AABEIAIUAfwMBIgACEQEDEQH/xAAcAAAABwEBAAAAAAAAAAAAAAAAAQIDBAUGBwj/xAA8EAACAQIDBQYEAwcDBQAAAAABAgADEQQSIQUGMUFRBxNhcYGRIjKhwUKx8BRScoLR4fEzosIjQ1Nikv/EABkBAAMBAQEAAAAAAAAAAAAAAAABAgMEBf/EAB8RAAICAgIDAQAAAAAAAAAAAAABAhESIQMxMkFRE//aAAwDAQACEQMRAD8A6YtaBa5vpI6PF5p5uztpE+hVimqcZCWtaH3hMpMmhQj1KjfjoI2nDxkikY0JhrhB1vG3W2klBYbCXRFkM0TG8ssIT0xaGI8iEKEJqVo+1usq9q7Wp0tDdmPBBxPpJehq2OVqoUEsQAOc5fvt2kYjD4tFw2TuggZgyA5zmYG54gDLyImwfPWs1TQclHyjpfqZh+1PZV1oVlHAmmx8/iW/rf3hxtOWy5RqJ0Pd3eBMXh1q09L/ADLe5Vuak8/P/EthiBbhecd7PNqnDYqnTLA08QMhH7r6d21uWvw/zHpOuBvC8clTJFhYoJFhYoCQMC0YsUoA5i1eMQYoxaUoatFXjoQsXil568JT7y7TajhajobPYKp6MxCg+lyfSciO3KuGbvKbsamcG2YgMRya3K1wfAx36NePgc4uV9HcwYHqADXQSgw299LIO9ZRVtrTS7G/NVuAWI4E8LgzI7y7+Kbhr5f/ABoynXlna9z6Cwg3XRmoN9mo2lvKWJTD28ah4D+Ec/OZzE46jQu1WoMx4km7N4eEw+0t9KzghCKSf+up9xItLdbG19Vw1Zr/AImVl+rWiwb8jXJR0jU4jtDH/bS69T9hKDbm9pq0ylQgq3FVGvnrHsN2b4164pMadL/p52uwOVblF+W5JJB08DL7DdiS3vVxRPXJT+7H7S1GKIc2zmuxqDHFU0zWOcZW8eKH3tPSlKgWANuIB9xeY/Adk+EpOjh6xZDcEuvH0W495s3r2FhCTTM0qBDEbDQw0zKHcsMCIDRUYDsUI2DFiMRX7y0KbYWr3pIRFNQkcRkBa/0t6zz/ALTIYtaoMzoHFr9Mw8xy+s7X2i4wps6qq/NVtTHk2rf7QfecGrsURRb5CSL87628rXFvOCWzo4pYrfRtMHgl2viM+GY4cm3fIbtZT/qNTZeRudGHE8dQJ03A7i4GlbJhqZI5uO8Pnd7zC9iexVKtig4JGekKY4pmKsS/mAtrePSdVMpmMqvRUbyVqeHwOIfIgVaNT4QAqklSqrYdSQPWZ3cPa+0cTTV660lo5RlZ0ZXfQ/EoU6jhqQAeXOWPaIC2AemONR6SDzNRW/4mX2Fwwp00QcEVVH8qhftJFVIaoYLLUeozZncIL2sFVM2VVFzpd3JJJuW8hJGeEzRpjAQpmjLGGYkxDHgItVhhYoCIACKAgErtu7z0MGmeu+W/BRqzeS/eMC0QRYEw2D7ZMAz5XNSlrbMyXTzzITb2m3w9VXUMhDKwBVgbggi4II4iVQjH9pwvRor1Zz7IP6ziW11INzw0+v8Ae87F2nbSVWp08wzBWJHQOQB9EM43vJiATZTx1+pih5G7r80Pbl75Vdn4jvKfxI4tUpnQOBqNeTDWx5XPImehdj7zYfFYf9opVB3agl82hpkC7Bx+Gw16W1E8r0uN5Y09p1adCqiVGVKoUVFB0cK1wD6mbSjZzG33l7UziMahRScLRYFV4M5Bv3h6EjQDkCeZM7bScOqsODAML6GzC409Z5W2HgDWrU6Y41HRP/tgv3nqwUgAAOAFh5DQTOSSeirbQ28aa0kWMRk8ZADIEIrJLU9dNYkoOcBk0Gnx/r94TOhPD2GkP9jT9GOJQUdY6ZFoi4ivTQFm0CgknkLDnPOnaTtF6mNbMhUi2rNdiCLi6g2TTgnEc9Z6L2ulqFQogqMBcKWCqTcWzMdABxJ6Azzxv3h3qNTqlmemQQtXKy0qjXJYoSPiJte58BwWVHT2UujHMSf6cJs9x+1PEbORqWVa9I3yU2JGRtdVYcASdV5+BvfNNhCWbMCqoLsePLh4y6p7EAogsApIub/hvqq+eWxPmZo5JAoORTY/b1atVqVqjlnqMWY+egsOQA0A5AASuxOILHWT9p4MC3d3YWuTbT3lcwF+v68ZUa7Jd9DiSRWpWp+JIA/M/lCwNG5nR+z3s8bE1Ur4hLYZNVVh/rNfhY/gFtTz4DnJboaWiZ2RbktnGMqrZVv3II1ZiLd5ryAJsevlOtFo4EHD2AERVqqvIzBv2MTe8MRg7SUf4EIbSHQybRVMkR6nhxbj7yCuNvy+h+0eL+B9NYZCpkpXig8hjEGHnjsKJrkMCCAQQQQdQQRYgg8RMB2u7IethKfdqMlIuSOAX4QFbKOgzjoATNlmtFvTDKQbEEEEHgQdCCDxjyElR5yxSBadJRwZUNTxvwHjwt6TQUsGKgR6guG+IKT8IBF8zAcTrw8YW++xXXHimlNiGqs6BUJuqAVLKBxsGPtFYmhVwyqtUWy0yo/dLKoI165WU+sUukdcGrfwzW8GLRahVbtlJAvYD0UaASh7ovdregETisQXJJ4kmX+5O7z4ysKag5RrUbkicz5ngPGbJYo5W8mWu4W6JxldU4U0s1Rui9Aep4D1PKd77ynSUKLAAABegAsABKTAbNXD0xToAIg9STzLMeJ8YGwV+LGYylZVD+M27robeQkCrtYnnJSbMToTH6eEUcFHtIorSKhMcekkUdoNylsqgfhX2joqeA9hFiGRSitUPAH2k0bVrKPkJ9JNGJ/V43WoNU5mFUF/RQqrDFcdZSiqYffGOx0XffjqI6tTylAKxi8zRCon4vLmBNiVvY21FxY26aSu2vhqeIovRqAlXBHiDyYHkQYZUxJQwGcT2xuFXpYpKCrmFQgU2B+FrnW5PC3Odf3O3PTAUcoOao9jUfkSOAA6C587yJvFS+BKnOjVR79ArAt9BLtcQw5y3NvQsK2WApRQpSAMU0cXFnrEKmT0Ajwe3PSVn7bAcVfnCxYlo7HnY+drwxTDcB6XkWnibyQK4tr+ULFiNsn8PuPtGxigOJ9heFiK46D2EgPXEiy1EwlHtOpDL3gIudbC/uf7S8XfTDEDUA+J0nAXxRPPhLKhtd1Ua9eM6HxEKZ3ahvXhSfnA8eOvPh+cusBj6NT5KiN1AIv7Gedae3jfUC0eG1nubH0k/mx5I9QVkpFNCL+FrysOHE4Jg98a40LsP5iR7GXFDf8AxK8KgPmAYSi2CSXs6LvbiqVOg6ve7rbQA2DXBOpA6zEVu0TEYemivTpM4FhmDDOqfBnNmuCePDkY5V24+Jw4ep8TF8t9AMo16fxe8w28VctWObUi33FgPeTxxt7NJOonSd0+0b9rxK0XpIpfNqpb4Sqs/wCL5rgW0t6zdGkJ583YxfdYunU0+By3sth9Z0wb/XH4fc/eHJCnohbNm9IRkgTHnfg/q39I2+/ttMokYso2ee0I4husxD79Hko9zGW3zc/uj9eJhixm4eqY330wNfe1/wB/2AH5Sur7xMT8xPrDBhaOZQQQT0zzwQXgggAd4LwoIAHmPWC8EEABeC8EEABeC8EEABeC8EEABeC8EEAP/9k=">
            <a:hlinkClick r:id="rId4"/>
          </p:cNvPr>
          <p:cNvSpPr>
            <a:spLocks noChangeAspect="1" noChangeArrowheads="1"/>
          </p:cNvSpPr>
          <p:nvPr/>
        </p:nvSpPr>
        <p:spPr bwMode="auto">
          <a:xfrm>
            <a:off x="155575" y="-601663"/>
            <a:ext cx="1209675" cy="12668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9642" name="Picture 10" descr="http://www.zingbeauty.com/images/goodmorning-rooster-crowing.jpg"/>
          <p:cNvPicPr>
            <a:picLocks noChangeAspect="1" noChangeArrowheads="1"/>
          </p:cNvPicPr>
          <p:nvPr/>
        </p:nvPicPr>
        <p:blipFill>
          <a:blip r:embed="rId5" cstate="print"/>
          <a:srcRect/>
          <a:stretch>
            <a:fillRect/>
          </a:stretch>
        </p:blipFill>
        <p:spPr bwMode="auto">
          <a:xfrm>
            <a:off x="0" y="3810000"/>
            <a:ext cx="3067050" cy="2847975"/>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1066800"/>
          </a:xfrm>
        </p:spPr>
        <p:txBody>
          <a:bodyPr>
            <a:normAutofit fontScale="90000"/>
          </a:bodyPr>
          <a:lstStyle/>
          <a:p>
            <a:r>
              <a:rPr lang="en-US" b="1" dirty="0" smtClean="0"/>
              <a:t>Now let’s complete some exercises</a:t>
            </a:r>
            <a:br>
              <a:rPr lang="en-US" b="1" dirty="0" smtClean="0"/>
            </a:br>
            <a:r>
              <a:rPr lang="en-US" b="1" dirty="0" smtClean="0"/>
              <a:t>to practice the strategies.</a:t>
            </a:r>
            <a:endParaRPr lang="en-US" b="1" dirty="0"/>
          </a:p>
        </p:txBody>
      </p:sp>
      <p:pic>
        <p:nvPicPr>
          <p:cNvPr id="6" name="Picture 2" descr="http://www.csocollegecenter.org/UserFiles/Image/Photo%20for%20Student%20Access%20and%20Opp%20Guide%20March%202008.jpg"/>
          <p:cNvPicPr>
            <a:picLocks noChangeAspect="1" noChangeArrowheads="1"/>
          </p:cNvPicPr>
          <p:nvPr/>
        </p:nvPicPr>
        <p:blipFill>
          <a:blip r:embed="rId2" cstate="print"/>
          <a:srcRect/>
          <a:stretch>
            <a:fillRect/>
          </a:stretch>
        </p:blipFill>
        <p:spPr bwMode="auto">
          <a:xfrm>
            <a:off x="533400" y="1905000"/>
            <a:ext cx="7010400" cy="4670805"/>
          </a:xfrm>
          <a:prstGeom prst="rect">
            <a:avLst/>
          </a:prstGeom>
          <a:noFill/>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www.teacherspayteachers.com/data/thumbnails/Word%20Parts%20Powerpoint_2.ppt.06.jpg"/>
          <p:cNvPicPr>
            <a:picLocks noChangeAspect="1" noChangeArrowheads="1"/>
          </p:cNvPicPr>
          <p:nvPr/>
        </p:nvPicPr>
        <p:blipFill>
          <a:blip r:embed="rId2" cstate="print"/>
          <a:srcRect/>
          <a:stretch>
            <a:fillRect/>
          </a:stretch>
        </p:blipFill>
        <p:spPr bwMode="auto">
          <a:xfrm>
            <a:off x="4191000" y="2981325"/>
            <a:ext cx="5159074" cy="3876675"/>
          </a:xfrm>
          <a:prstGeom prst="rect">
            <a:avLst/>
          </a:prstGeom>
          <a:noFill/>
        </p:spPr>
      </p:pic>
      <p:pic>
        <p:nvPicPr>
          <p:cNvPr id="4" name="Picture 2" descr="http://www.empowernewsmag.com/userfiles/college.jpg"/>
          <p:cNvPicPr>
            <a:picLocks noGrp="1" noChangeAspect="1" noChangeArrowheads="1"/>
          </p:cNvPicPr>
          <p:nvPr>
            <p:ph idx="1"/>
          </p:nvPr>
        </p:nvPicPr>
        <p:blipFill>
          <a:blip r:embed="rId3" cstate="print"/>
          <a:srcRect/>
          <a:stretch>
            <a:fillRect/>
          </a:stretch>
        </p:blipFill>
        <p:spPr bwMode="auto">
          <a:xfrm>
            <a:off x="0" y="370703"/>
            <a:ext cx="4343400" cy="6487298"/>
          </a:xfrm>
          <a:prstGeom prst="rect">
            <a:avLst/>
          </a:prstGeom>
          <a:noFill/>
        </p:spPr>
      </p:pic>
      <p:sp>
        <p:nvSpPr>
          <p:cNvPr id="6" name="TextBox 5"/>
          <p:cNvSpPr txBox="1"/>
          <p:nvPr/>
        </p:nvSpPr>
        <p:spPr>
          <a:xfrm>
            <a:off x="4572000" y="1219200"/>
            <a:ext cx="4267200" cy="769441"/>
          </a:xfrm>
          <a:prstGeom prst="rect">
            <a:avLst/>
          </a:prstGeom>
          <a:noFill/>
        </p:spPr>
        <p:txBody>
          <a:bodyPr wrap="square" rtlCol="0">
            <a:spAutoFit/>
          </a:bodyPr>
          <a:lstStyle/>
          <a:p>
            <a:r>
              <a:rPr lang="en-US" sz="3600" dirty="0" smtClean="0">
                <a:solidFill>
                  <a:srgbClr val="FF0000"/>
                </a:solidFill>
                <a:effectLst>
                  <a:outerShdw blurRad="50800" dist="38100" algn="l" rotWithShape="0">
                    <a:prstClr val="black">
                      <a:alpha val="40000"/>
                    </a:prstClr>
                  </a:outerShdw>
                </a:effectLst>
                <a:latin typeface="+mj-lt"/>
              </a:rPr>
              <a:t>  </a:t>
            </a:r>
            <a:r>
              <a:rPr lang="en-US" sz="4400" dirty="0" smtClean="0">
                <a:solidFill>
                  <a:srgbClr val="FF0000"/>
                </a:solidFill>
                <a:effectLst>
                  <a:outerShdw blurRad="50800" dist="38100" algn="l" rotWithShape="0">
                    <a:prstClr val="black">
                      <a:alpha val="40000"/>
                    </a:prstClr>
                  </a:outerShdw>
                </a:effectLst>
                <a:latin typeface="+mj-lt"/>
              </a:rPr>
              <a:t>Happy reading!</a:t>
            </a:r>
            <a:endParaRPr lang="en-US" sz="4400" dirty="0">
              <a:solidFill>
                <a:srgbClr val="FF0000"/>
              </a:solidFill>
              <a:effectLst>
                <a:outerShdw blurRad="50800" dist="38100" algn="l" rotWithShape="0">
                  <a:prstClr val="black">
                    <a:alpha val="40000"/>
                  </a:prstClr>
                </a:outerShdw>
              </a:effectLst>
              <a:latin typeface="+mj-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descr="http://www.artsjournal.com/bookdaddy/Home_Photo_books.jpg"/>
          <p:cNvPicPr>
            <a:picLocks noChangeAspect="1" noChangeArrowheads="1"/>
          </p:cNvPicPr>
          <p:nvPr/>
        </p:nvPicPr>
        <p:blipFill>
          <a:blip r:embed="rId2" cstate="print"/>
          <a:srcRect/>
          <a:stretch>
            <a:fillRect/>
          </a:stretch>
        </p:blipFill>
        <p:spPr bwMode="auto">
          <a:xfrm>
            <a:off x="4800600" y="1600200"/>
            <a:ext cx="4517060" cy="5257800"/>
          </a:xfrm>
          <a:prstGeom prst="rect">
            <a:avLst/>
          </a:prstGeom>
          <a:noFill/>
        </p:spPr>
      </p:pic>
      <p:sp>
        <p:nvSpPr>
          <p:cNvPr id="2" name="Title 1"/>
          <p:cNvSpPr>
            <a:spLocks noGrp="1"/>
          </p:cNvSpPr>
          <p:nvPr>
            <p:ph type="title"/>
          </p:nvPr>
        </p:nvSpPr>
        <p:spPr>
          <a:xfrm>
            <a:off x="457200" y="762000"/>
            <a:ext cx="8229600" cy="2895600"/>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While this workshop </a:t>
            </a:r>
            <a:br>
              <a:rPr lang="en-US" b="1" dirty="0" smtClean="0"/>
            </a:br>
            <a:r>
              <a:rPr lang="en-US" b="1" dirty="0" smtClean="0"/>
              <a:t>can’t provide a Rosetta Stone </a:t>
            </a:r>
            <a:br>
              <a:rPr lang="en-US" b="1" dirty="0" smtClean="0"/>
            </a:br>
            <a:r>
              <a:rPr lang="en-US" b="1" dirty="0" smtClean="0"/>
              <a:t>for decoding mysterious </a:t>
            </a:r>
            <a:br>
              <a:rPr lang="en-US" b="1" dirty="0" smtClean="0"/>
            </a:br>
            <a:r>
              <a:rPr lang="en-US" b="1" dirty="0" smtClean="0"/>
              <a:t>words, it will give you </a:t>
            </a:r>
            <a:br>
              <a:rPr lang="en-US" b="1" dirty="0" smtClean="0"/>
            </a:br>
            <a:r>
              <a:rPr lang="en-US" b="1" dirty="0" smtClean="0"/>
              <a:t>several strategies </a:t>
            </a:r>
            <a:br>
              <a:rPr lang="en-US" b="1" dirty="0" smtClean="0"/>
            </a:br>
            <a:r>
              <a:rPr lang="en-US" b="1" dirty="0" smtClean="0"/>
              <a:t>to help you decode </a:t>
            </a:r>
            <a:br>
              <a:rPr lang="en-US" b="1" dirty="0" smtClean="0"/>
            </a:br>
            <a:r>
              <a:rPr lang="en-US" b="1" dirty="0" smtClean="0"/>
              <a:t>unfamiliar words </a:t>
            </a:r>
            <a:br>
              <a:rPr lang="en-US" b="1" dirty="0" smtClean="0"/>
            </a:br>
            <a:r>
              <a:rPr lang="en-US" b="1" dirty="0" smtClean="0"/>
              <a:t>in your college reading.</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476488" cy="1935162"/>
          </a:xfrm>
        </p:spPr>
        <p:txBody>
          <a:bodyPr>
            <a:normAutofit/>
          </a:bodyPr>
          <a:lstStyle/>
          <a:p>
            <a:r>
              <a:rPr lang="en-US" b="1" dirty="0" smtClean="0"/>
              <a:t>In your college texts, you often encounter words that you’re not familiar with.</a:t>
            </a:r>
            <a:endParaRPr lang="en-US" b="1" dirty="0"/>
          </a:p>
        </p:txBody>
      </p:sp>
      <p:sp>
        <p:nvSpPr>
          <p:cNvPr id="3" name="Content Placeholder 2"/>
          <p:cNvSpPr>
            <a:spLocks noGrp="1"/>
          </p:cNvSpPr>
          <p:nvPr>
            <p:ph idx="1"/>
          </p:nvPr>
        </p:nvSpPr>
        <p:spPr>
          <a:xfrm>
            <a:off x="4648200" y="1447800"/>
            <a:ext cx="4285488" cy="4800600"/>
          </a:xfrm>
        </p:spPr>
        <p:txBody>
          <a:bodyPr/>
          <a:lstStyle/>
          <a:p>
            <a:r>
              <a:rPr lang="en-US" dirty="0" smtClean="0"/>
              <a:t/>
            </a:r>
            <a:br>
              <a:rPr lang="en-US" dirty="0" smtClean="0"/>
            </a:br>
            <a:endParaRPr lang="en-US" dirty="0" smtClean="0"/>
          </a:p>
          <a:p>
            <a:pPr>
              <a:buNone/>
            </a:pPr>
            <a:r>
              <a:rPr lang="en-US" dirty="0" smtClean="0"/>
              <a:t>   </a:t>
            </a:r>
            <a:endParaRPr lang="en-US" b="1" dirty="0">
              <a:solidFill>
                <a:schemeClr val="tx2"/>
              </a:solidFill>
            </a:endParaRPr>
          </a:p>
        </p:txBody>
      </p:sp>
      <p:pic>
        <p:nvPicPr>
          <p:cNvPr id="15362" name="Picture 2" descr="http://wisewanderings.com/wordpress/wp-content/themes/WiseWanderings/img/college-student.jpg"/>
          <p:cNvPicPr>
            <a:picLocks noChangeAspect="1" noChangeArrowheads="1"/>
          </p:cNvPicPr>
          <p:nvPr/>
        </p:nvPicPr>
        <p:blipFill>
          <a:blip r:embed="rId2" cstate="print"/>
          <a:srcRect/>
          <a:stretch>
            <a:fillRect/>
          </a:stretch>
        </p:blipFill>
        <p:spPr bwMode="auto">
          <a:xfrm>
            <a:off x="457200" y="2343013"/>
            <a:ext cx="4419600" cy="4514987"/>
          </a:xfrm>
          <a:prstGeom prst="rect">
            <a:avLst/>
          </a:prstGeom>
          <a:noFill/>
        </p:spPr>
      </p:pic>
      <p:sp>
        <p:nvSpPr>
          <p:cNvPr id="5" name="Cloud Callout 4"/>
          <p:cNvSpPr/>
          <p:nvPr/>
        </p:nvSpPr>
        <p:spPr>
          <a:xfrm>
            <a:off x="3886200" y="1752600"/>
            <a:ext cx="4953000" cy="2362200"/>
          </a:xfrm>
          <a:prstGeom prst="cloudCallout">
            <a:avLst>
              <a:gd name="adj1" fmla="val -67991"/>
              <a:gd name="adj2" fmla="val 182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1">
                    <a:lumMod val="95000"/>
                  </a:schemeClr>
                </a:solidFill>
              </a:rPr>
              <a:t>cursory?  </a:t>
            </a:r>
            <a:r>
              <a:rPr lang="en-US" sz="2400" b="1" dirty="0" err="1" smtClean="0">
                <a:solidFill>
                  <a:schemeClr val="bg1">
                    <a:lumMod val="95000"/>
                  </a:schemeClr>
                </a:solidFill>
              </a:rPr>
              <a:t>contralateral</a:t>
            </a:r>
            <a:r>
              <a:rPr lang="en-US" sz="2400" b="1" dirty="0" smtClean="0">
                <a:solidFill>
                  <a:schemeClr val="bg1">
                    <a:lumMod val="95000"/>
                  </a:schemeClr>
                </a:solidFill>
              </a:rPr>
              <a:t>? feudal? </a:t>
            </a:r>
          </a:p>
          <a:p>
            <a:pPr algn="ctr"/>
            <a:r>
              <a:rPr lang="en-US" sz="2400" b="1" dirty="0" smtClean="0">
                <a:solidFill>
                  <a:schemeClr val="bg1">
                    <a:lumMod val="95000"/>
                  </a:schemeClr>
                </a:solidFill>
              </a:rPr>
              <a:t>hoi polloi???</a:t>
            </a:r>
            <a:endParaRPr lang="en-US" sz="2400" b="1" dirty="0">
              <a:solidFill>
                <a:schemeClr val="bg1">
                  <a:lumMod val="95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0" y="838200"/>
            <a:ext cx="4038600" cy="5715000"/>
          </a:xfrm>
        </p:spPr>
        <p:txBody>
          <a:bodyPr>
            <a:normAutofit/>
          </a:bodyPr>
          <a:lstStyle/>
          <a:p>
            <a:r>
              <a:rPr lang="en-US" b="1" dirty="0" smtClean="0"/>
              <a:t>For example, if you’re taking an American History course, your textbook might contain a passage like this:</a:t>
            </a:r>
            <a:endParaRPr lang="en-US" dirty="0"/>
          </a:p>
        </p:txBody>
      </p:sp>
      <p:pic>
        <p:nvPicPr>
          <p:cNvPr id="39938" name="Picture 2" descr="http://www.in.gov/history/images/3treatindians.gif"/>
          <p:cNvPicPr>
            <a:picLocks noChangeAspect="1" noChangeArrowheads="1"/>
          </p:cNvPicPr>
          <p:nvPr/>
        </p:nvPicPr>
        <p:blipFill>
          <a:blip r:embed="rId2" cstate="print"/>
          <a:srcRect/>
          <a:stretch>
            <a:fillRect/>
          </a:stretch>
        </p:blipFill>
        <p:spPr bwMode="auto">
          <a:xfrm>
            <a:off x="-457200" y="457200"/>
            <a:ext cx="5042624" cy="7146925"/>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76400"/>
            <a:ext cx="8382000" cy="6858000"/>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sz="3100" b="1" dirty="0" smtClean="0"/>
              <a:t>The </a:t>
            </a:r>
            <a:r>
              <a:rPr lang="en-US" sz="3100" b="1" u="sng" dirty="0" smtClean="0"/>
              <a:t>interminable</a:t>
            </a:r>
            <a:r>
              <a:rPr lang="en-US" sz="3100" b="1" dirty="0" smtClean="0"/>
              <a:t> history of </a:t>
            </a:r>
            <a:r>
              <a:rPr lang="en-US" sz="3100" b="1" u="sng" dirty="0" smtClean="0"/>
              <a:t>diplomatic</a:t>
            </a:r>
            <a:r>
              <a:rPr lang="en-US" sz="3100" b="1" dirty="0" smtClean="0"/>
              <a:t> relations between Indians and white men had before 1832 recorded no single instance of a treaty which had not been presently broken by the white parties to it . . . however </a:t>
            </a:r>
            <a:r>
              <a:rPr lang="en-US" sz="3100" b="1" u="sng" dirty="0" smtClean="0"/>
              <a:t>solemnly</a:t>
            </a:r>
            <a:r>
              <a:rPr lang="en-US" sz="3100" b="1" dirty="0" smtClean="0"/>
              <a:t> </a:t>
            </a:r>
            <a:r>
              <a:rPr lang="en-US" sz="3100" b="1" u="sng" dirty="0" smtClean="0"/>
              <a:t>embellished</a:t>
            </a:r>
            <a:r>
              <a:rPr lang="en-US" sz="3100" b="1" dirty="0" smtClean="0"/>
              <a:t> with such terms as “permanent,”  “forever,”  “for all time,” “so long as the sun shall rise.”. . . But no agreement between white men and Indians had ever been so soon </a:t>
            </a:r>
            <a:r>
              <a:rPr lang="en-US" sz="3100" b="1" u="sng" dirty="0" smtClean="0"/>
              <a:t>abrogated</a:t>
            </a:r>
            <a:r>
              <a:rPr lang="en-US" sz="3100" b="1" dirty="0" smtClean="0"/>
              <a:t> as the 1832 Treaty of  Washington.  Within days the promises made in it </a:t>
            </a:r>
            <a:r>
              <a:rPr lang="en-US" sz="3100" b="1" u="sng" dirty="0" smtClean="0"/>
              <a:t>on behalf of</a:t>
            </a:r>
            <a:r>
              <a:rPr lang="en-US" sz="3100" b="1" dirty="0" smtClean="0"/>
              <a:t> the United States had been broken.   --Van Every</a:t>
            </a:r>
            <a:endParaRPr lang="en-US" sz="3100"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066800"/>
            <a:ext cx="7498080" cy="3230562"/>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Being able to decipher unfamiliar words can enhance your academic success. </a:t>
            </a:r>
            <a:r>
              <a:rPr lang="en-US" dirty="0" smtClean="0"/>
              <a:t/>
            </a:r>
            <a:br>
              <a:rPr lang="en-US" dirty="0" smtClean="0"/>
            </a:br>
            <a:r>
              <a:rPr lang="en-US" dirty="0" smtClean="0"/>
              <a:t/>
            </a:r>
            <a:br>
              <a:rPr lang="en-US" dirty="0" smtClean="0"/>
            </a:br>
            <a:r>
              <a:rPr lang="en-US" sz="3600" b="1" dirty="0" smtClean="0"/>
              <a:t>Among other things,</a:t>
            </a:r>
            <a:br>
              <a:rPr lang="en-US" sz="3600" b="1" dirty="0" smtClean="0"/>
            </a:br>
            <a:r>
              <a:rPr lang="en-US" sz="3600" b="1" dirty="0" smtClean="0"/>
              <a:t>you will:</a:t>
            </a:r>
            <a:r>
              <a:rPr lang="en-US" dirty="0" smtClean="0"/>
              <a:t/>
            </a:r>
            <a:br>
              <a:rPr lang="en-US" dirty="0" smtClean="0"/>
            </a:br>
            <a:r>
              <a:rPr lang="en-US" dirty="0" smtClean="0"/>
              <a:t/>
            </a:r>
            <a:br>
              <a:rPr lang="en-US" dirty="0" smtClean="0"/>
            </a:br>
            <a:r>
              <a:rPr lang="en-US" sz="2700" b="1" dirty="0" smtClean="0">
                <a:solidFill>
                  <a:schemeClr val="accent4">
                    <a:lumMod val="75000"/>
                  </a:schemeClr>
                </a:solidFill>
              </a:rPr>
              <a:t>1.  Comprehend what you read</a:t>
            </a:r>
            <a:br>
              <a:rPr lang="en-US" sz="2700" b="1" dirty="0" smtClean="0">
                <a:solidFill>
                  <a:schemeClr val="accent4">
                    <a:lumMod val="75000"/>
                  </a:schemeClr>
                </a:solidFill>
              </a:rPr>
            </a:br>
            <a:r>
              <a:rPr lang="en-US" sz="2700" b="1" dirty="0" smtClean="0">
                <a:solidFill>
                  <a:schemeClr val="accent4">
                    <a:lumMod val="75000"/>
                  </a:schemeClr>
                </a:solidFill>
              </a:rPr>
              <a:t>2.  Build your vocabulary</a:t>
            </a:r>
            <a:br>
              <a:rPr lang="en-US" sz="2700" b="1" dirty="0" smtClean="0">
                <a:solidFill>
                  <a:schemeClr val="accent4">
                    <a:lumMod val="75000"/>
                  </a:schemeClr>
                </a:solidFill>
              </a:rPr>
            </a:br>
            <a:r>
              <a:rPr lang="en-US" sz="2700" b="1" dirty="0" smtClean="0">
                <a:solidFill>
                  <a:schemeClr val="accent4">
                    <a:lumMod val="75000"/>
                  </a:schemeClr>
                </a:solidFill>
              </a:rPr>
              <a:t>2.  Learn new concepts</a:t>
            </a:r>
            <a:br>
              <a:rPr lang="en-US" sz="2700" b="1" dirty="0" smtClean="0">
                <a:solidFill>
                  <a:schemeClr val="accent4">
                    <a:lumMod val="75000"/>
                  </a:schemeClr>
                </a:solidFill>
              </a:rPr>
            </a:br>
            <a:r>
              <a:rPr lang="en-US" sz="2700" b="1" dirty="0" smtClean="0">
                <a:solidFill>
                  <a:schemeClr val="accent4">
                    <a:lumMod val="75000"/>
                  </a:schemeClr>
                </a:solidFill>
              </a:rPr>
              <a:t>3.  Express ideas more clearly</a:t>
            </a:r>
            <a:endParaRPr lang="en-US" sz="2700" b="1" dirty="0">
              <a:solidFill>
                <a:schemeClr val="accent4">
                  <a:lumMod val="75000"/>
                </a:schemeClr>
              </a:solidFill>
            </a:endParaRPr>
          </a:p>
        </p:txBody>
      </p:sp>
      <p:pic>
        <p:nvPicPr>
          <p:cNvPr id="4098" name="Picture 2" descr="http://www.walter.lancsngfl.ac.uk/images/library/hieroglyph.jpg"/>
          <p:cNvPicPr>
            <a:picLocks noChangeAspect="1" noChangeArrowheads="1"/>
          </p:cNvPicPr>
          <p:nvPr/>
        </p:nvPicPr>
        <p:blipFill>
          <a:blip r:embed="rId2" cstate="print"/>
          <a:srcRect/>
          <a:stretch>
            <a:fillRect/>
          </a:stretch>
        </p:blipFill>
        <p:spPr bwMode="auto">
          <a:xfrm>
            <a:off x="5161674" y="2044347"/>
            <a:ext cx="3982326" cy="4813653"/>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1616</TotalTime>
  <Words>99</Words>
  <Application>Microsoft Office PowerPoint</Application>
  <PresentationFormat>On-screen Show (4:3)</PresentationFormat>
  <Paragraphs>44</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Urban</vt:lpstr>
      <vt:lpstr>Unfamiliar Words</vt:lpstr>
      <vt:lpstr>           In 1822, a French scholar used the precious Rosetta Stone to decipher hieroglyphics, the mysterious script of the Egyptians.     </vt:lpstr>
      <vt:lpstr>Until then, no one had any idea what the ancient symbols meant. </vt:lpstr>
      <vt:lpstr>Sometimes when we read, we wish WE had a magic way to decipher the words we don’t understand.  And sleeping under a stack of books won’t help!  </vt:lpstr>
      <vt:lpstr>  While this workshop  can’t provide a Rosetta Stone  for decoding mysterious  words, it will give you  several strategies  to help you decode  unfamiliar words  in your college reading.</vt:lpstr>
      <vt:lpstr>In your college texts, you often encounter words that you’re not familiar with.</vt:lpstr>
      <vt:lpstr>For example, if you’re taking an American History course, your textbook might contain a passage like this:</vt:lpstr>
      <vt:lpstr>       The interminable history of diplomatic relations between Indians and white men had before 1832 recorded no single instance of a treaty which had not been presently broken by the white parties to it . . . however solemnly embellished with such terms as “permanent,”  “forever,”  “for all time,” “so long as the sun shall rise.”. . . But no agreement between white men and Indians had ever been so soon abrogated as the 1832 Treaty of  Washington.  Within days the promises made in it on behalf of the United States had been broken.   --Van Every</vt:lpstr>
      <vt:lpstr>  Being able to decipher unfamiliar words can enhance your academic success.   Among other things, you will:  1.  Comprehend what you read 2.  Build your vocabulary 2.  Learn new concepts 3.  Express ideas more clearly</vt:lpstr>
      <vt:lpstr>        Now let’s take a look at four strategies that can help you achieve those goals:  1.  Use context clues 2.  Recognize word parts 3.  Use the dictionary 4.  Read more and often   </vt:lpstr>
      <vt:lpstr>        Strategy #1 – USE CONTEXT CLUES  Clues to a word’s meaning can occur inside the text itself—in the other words and sentences that surround the unfamiliar word.          Like a detective, you can use those        clues to guess a word’s meaning.  </vt:lpstr>
      <vt:lpstr>          Here are six helpful context clues:     Definitions   Synonyms   Antonyms         Examples   Contrast               General context / sense  Let’s look at these one at a time.  </vt:lpstr>
      <vt:lpstr>     USING CONTEXT CLUES:  DEFINITIONS  Often an author will provide you with a definition of a challenging word.     EXAMPLE:  “crepuscular”  Crepuscular creatures—those that are active during the twilight hours—are sometimes difficult to see on the road.</vt:lpstr>
      <vt:lpstr>        EXAMPLE:   The words “dog”and “canine” are synonyms—words that have a similar meaning.   EXAMPLE:  “juxtaposed”  In the ad, the images were juxtaposed—that is, placed side by side—to achieve a more powerful impact.  </vt:lpstr>
      <vt:lpstr>            USING CONTEXT CLUES:  SYNONYMS  A writer will sometimes clarify a word  by using a synonym—a word with a similar meaning—within the same sentence or in a nearby sentence.   EXAMPLE:  “forte”     Madison’s forte was math.  Her friends admired that strength.             forte = strength      </vt:lpstr>
      <vt:lpstr>          EXAMPLE:  “loquaciousness”  Amy’s loquaciousness surprised Jim.  He didn’t know she could be so talkative.                                      loquaciousness = talkativeness  EXAMPLE:  “panacea”  The doctor wished he had a panacea, but there was no chance of that.  The patient would receive lots of care and attention, but no cure-all.                                         panacea = cure-all                            </vt:lpstr>
      <vt:lpstr>         USING CONTEXT CLUES:  ANTONYMS  Writers sometimes reinforce the meaning of a word with an antonym—a word with the opposite meaning.  EXAMPLE:  “gregarious”  Hector and Elena have very different personalities.  While Hector is a loner, Elena is quite gregarious.              gregarious = social </vt:lpstr>
      <vt:lpstr>       EXAMPLE:  “intrepid”  Though usually an intrepid character, Cecilia was certainly afraid of spiders.                                                intrepid = fearless  EXAMPLE:  “cursory”  Brent read his class notes slowly and carefully; but he gave the chapter in the text a more cursory treatment.                                         cursory = quick, superficial  </vt:lpstr>
      <vt:lpstr>          USING CONTEXT CLUES: EXAMPLES  Sometimes writers illustrate a word or concept with examples.  Studying what the examples have in common can help you guess the word’s meaning.  EXAMPLE:  “nocturnal”  Tyler studies nocturnal creatures, such as bats, owls, and mice.       nocturnal = active at night </vt:lpstr>
      <vt:lpstr>      EXAMPLE:  “cacophony”  The trumpets were blaring, the soldiers were shouting, and the cannons were roaring.  Who could think about strategy in that cacophony?                          cacophony = harsh or discordant sound</vt:lpstr>
      <vt:lpstr>      USING CONTEXT CLUES:  CONTRAST  Sometimes an author will contrast  two ideas.  The contrast can help you understand an unfamiliar term.  EXAMPLE:  “flout”  Most countries respect international laws; only a few countries flout them.                                          flout = disregard scornfully  </vt:lpstr>
      <vt:lpstr>         USING CONTEXT CLUES:  THE GENERAL SENSE OF THE PASSAGE  Sometimes you can use the general sense of the passage to infer, or guess, the meaning of a word you don’t know.  A single piece of information, or a combination of several ideas, may provide a clue.     </vt:lpstr>
      <vt:lpstr>       EXAMPLE:  “ambidextrous”  We all admired Bernardo, who was ambidextrous,  as he used first his right hand, and then his left, to quickly untie the knot.                           ambidextrous = using both hands easily  </vt:lpstr>
      <vt:lpstr>            Strategy #2 – RECOGNIZE WORD PARTS  Words can be built from smaller parts.   By knowing how words are put together, and by recognizing the parts, you can sometimes guess at the meaning of unfamiliar words.      Xenophobe diaphanous </vt:lpstr>
      <vt:lpstr>            Words can be built out of three kinds of segments:    PREFIX …………...Placed before the root WORD ROOT……. The core of the word SUFFIX ……………….Placed after the root    UN       +    COMFORT    +     ABLE prefix        ROOT              suffix     “uncomfortable”   </vt:lpstr>
      <vt:lpstr>Slide 26</vt:lpstr>
      <vt:lpstr>          A word ROOT is the core of a word.   It is fairly stable in meaning.  Learning  the meaning  of common roots  can help you  guess the meaning  of some words.     </vt:lpstr>
      <vt:lpstr>         EXAMPLE:                    EXAMPLE: “chron”  =   time          “dict”   =   say  chronology                     predict chronograph                  contradict synchronize                   dictation diachronic                     dictator chronicle    dictionary chronological   dictum chronic    valedictorian</vt:lpstr>
      <vt:lpstr>        Being familiar with common PREFIXES can also help you decipher words.  un-  =   “not” pre-      =   “before” ex-  =   “out of” anti-  =   “opposing, against” ante- =   “before, preceding” inter- =   “between” intra- =   “inside” post- =   “after” </vt:lpstr>
      <vt:lpstr>       The prefix “pre-” (“before”) is found in many words!   predict  previous  premonition  predate  prefabricated  prejudice  prelude  preface</vt:lpstr>
      <vt:lpstr>           SUFFIXES can also give clues to word meaning.  -able, -ible =   able to, ability -ism   =   doctrine, belief -esque  =   in the style of -ment  =   (creates a noun) -ness  =   (creates a noun) -ize   =   (creates a verb)  -oid   =   like, resembling     </vt:lpstr>
      <vt:lpstr>         The suffix “-oid” is found in many words:     andr  +  oid  =  android             human-like robot     sphere  +  oid = spheroid             like a sphere in shape    aster  +  oid = asteroid             resembling a star     ov  +  oid  +  ovoid             egg-shaped </vt:lpstr>
      <vt:lpstr>              Put the clues together—roots, prefixes, and suffixes—and you may be able to guess at some word meanings.                  The root “anthrop,” which                         means humankind, is used               in over 100 words!               EXAMPLE:  “anthropoid”                             (resembling humans)       refers to one class of higher     primates.     </vt:lpstr>
      <vt:lpstr>       Here are two more “anthrop” words, combined with prefixes and suffixes:   “anthropology”  =  the study of        humankind   “philanthropist” =  someone who      loves humanity      and gives funds      to improve       human life</vt:lpstr>
      <vt:lpstr>         Strategy #3 – Use the Dictionary   Of course, if you can’t guess a word from its context or its parts, then the dictionary is a worthy friend!      </vt:lpstr>
      <vt:lpstr>   Strategy #4 – Read more, and often!  Of course, the more you read, the more close encounters you will have with words in context.    Minutes per Day        Words per Year          14.2                     1,146,000         21.1                     1,823,000         65.0                     4,358,000                         (Anderson 1992 / Univ. of Oregon)</vt:lpstr>
      <vt:lpstr>        SOME SUGGESTIONS:  1. Read every day for at least 15 or 20     minutes.  2. Read a significant quantity of      material—about 20 pages each day,      or 100 pages each week.  3. Read a wide variety of material—     articles, essays, stories, novels, poems    (and of course, your textbooks). </vt:lpstr>
      <vt:lpstr>                             4.  To improve your      vocabulary, read       books that are             challenging.                       5. If you like, keep              an informal journal            of your reading.                In the journal,       include your                            response to the             readings as well as             new words. </vt:lpstr>
      <vt:lpstr>     LET’S REVIEW THE FOUR STRATEGIES:   1.  Use context clues   2.  Recognize word parts   3.  Use the dictionary   4.  Read more and often  </vt:lpstr>
      <vt:lpstr>Now let’s complete some exercises to practice the strategies.</vt:lpstr>
      <vt:lpstr>Slide 41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Unfamiliar Vocabulary</dc:title>
  <dc:creator>Authorized User</dc:creator>
  <cp:lastModifiedBy>Authorized User</cp:lastModifiedBy>
  <cp:revision>355</cp:revision>
  <dcterms:created xsi:type="dcterms:W3CDTF">2010-08-12T16:06:42Z</dcterms:created>
  <dcterms:modified xsi:type="dcterms:W3CDTF">2010-08-14T06:01:40Z</dcterms:modified>
</cp:coreProperties>
</file>