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5" r:id="rId2"/>
    <p:sldMasterId id="2147483756" r:id="rId3"/>
  </p:sldMasterIdLst>
  <p:notesMasterIdLst>
    <p:notesMasterId r:id="rId28"/>
  </p:notesMasterIdLst>
  <p:sldIdLst>
    <p:sldId id="256" r:id="rId4"/>
    <p:sldId id="273" r:id="rId5"/>
    <p:sldId id="277" r:id="rId6"/>
    <p:sldId id="279" r:id="rId7"/>
    <p:sldId id="257" r:id="rId8"/>
    <p:sldId id="259" r:id="rId9"/>
    <p:sldId id="281" r:id="rId10"/>
    <p:sldId id="280" r:id="rId11"/>
    <p:sldId id="261" r:id="rId12"/>
    <p:sldId id="262" r:id="rId13"/>
    <p:sldId id="282" r:id="rId14"/>
    <p:sldId id="283" r:id="rId15"/>
    <p:sldId id="266" r:id="rId16"/>
    <p:sldId id="265" r:id="rId17"/>
    <p:sldId id="272" r:id="rId18"/>
    <p:sldId id="276" r:id="rId19"/>
    <p:sldId id="286" r:id="rId20"/>
    <p:sldId id="264" r:id="rId21"/>
    <p:sldId id="267" r:id="rId22"/>
    <p:sldId id="287" r:id="rId23"/>
    <p:sldId id="275" r:id="rId24"/>
    <p:sldId id="270" r:id="rId25"/>
    <p:sldId id="271" r:id="rId26"/>
    <p:sldId id="274" r:id="rId27"/>
  </p:sldIdLst>
  <p:sldSz cx="9144000" cy="6858000" type="screen4x3"/>
  <p:notesSz cx="7086600" cy="9080500"/>
  <p:custDataLst>
    <p:tags r:id="rId29"/>
  </p:custDataLst>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355" autoAdjust="0"/>
    <p:restoredTop sz="86596" autoAdjust="0"/>
  </p:normalViewPr>
  <p:slideViewPr>
    <p:cSldViewPr>
      <p:cViewPr>
        <p:scale>
          <a:sx n="90" d="100"/>
          <a:sy n="90" d="100"/>
        </p:scale>
        <p:origin x="-92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0" d="100"/>
          <a:sy n="70" d="100"/>
        </p:scale>
        <p:origin x="-2718" y="-120"/>
      </p:cViewPr>
      <p:guideLst>
        <p:guide orient="horz" pos="2860"/>
        <p:guide pos="223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0225" cy="454025"/>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4016375" y="0"/>
            <a:ext cx="3070225" cy="454025"/>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lgn="r">
              <a:defRPr sz="1200"/>
            </a:lvl1pPr>
          </a:lstStyle>
          <a:p>
            <a:pPr>
              <a:defRPr/>
            </a:pPr>
            <a:fld id="{D3BD1E67-D1B0-47FC-BA85-2855CD4F8A25}" type="datetime1">
              <a:rPr lang="en-US"/>
              <a:pPr>
                <a:defRPr/>
              </a:pPr>
              <a:t>3/29/2011</a:t>
            </a:fld>
            <a:endParaRPr lang="en-US" dirty="0"/>
          </a:p>
        </p:txBody>
      </p:sp>
      <p:sp>
        <p:nvSpPr>
          <p:cNvPr id="40964" name="Rectangle 4"/>
          <p:cNvSpPr>
            <a:spLocks noGrp="1" noRot="1" noChangeAspect="1" noChangeArrowheads="1" noTextEdit="1"/>
          </p:cNvSpPr>
          <p:nvPr>
            <p:ph type="sldImg" idx="2"/>
          </p:nvPr>
        </p:nvSpPr>
        <p:spPr bwMode="auto">
          <a:xfrm>
            <a:off x="1273175" y="681038"/>
            <a:ext cx="4540250" cy="3405187"/>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44563" y="4313238"/>
            <a:ext cx="5197475" cy="4086225"/>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06" name="Rectangle 6"/>
          <p:cNvSpPr>
            <a:spLocks noGrp="1" noChangeArrowheads="1"/>
          </p:cNvSpPr>
          <p:nvPr>
            <p:ph type="ftr" sz="quarter" idx="4"/>
          </p:nvPr>
        </p:nvSpPr>
        <p:spPr bwMode="auto">
          <a:xfrm>
            <a:off x="0" y="8626475"/>
            <a:ext cx="3070225" cy="454025"/>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4016375" y="8626475"/>
            <a:ext cx="3070225" cy="454025"/>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lgn="r">
              <a:defRPr sz="1200"/>
            </a:lvl1pPr>
          </a:lstStyle>
          <a:p>
            <a:pPr>
              <a:defRPr/>
            </a:pPr>
            <a:fld id="{E37AA160-BB90-4F5A-9FF0-5B66273C9FB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sychology.vanguard.edu/faculty/douglas-degelman/apa-styl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dirty="0" smtClean="0">
                <a:hlinkClick r:id="rId3"/>
              </a:rPr>
              <a:t>http://psychology.vanguard.edu/faculty/douglas-degelman/apa-style/</a:t>
            </a: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Both articles used in </a:t>
            </a:r>
            <a:r>
              <a:rPr lang="en-US" smtClean="0"/>
              <a:t>this tutorial are </a:t>
            </a:r>
            <a:r>
              <a:rPr lang="en-US" dirty="0" smtClean="0"/>
              <a:t>located on </a:t>
            </a:r>
            <a:r>
              <a:rPr lang="en-US" dirty="0" err="1" smtClean="0"/>
              <a:t>Degelman’s</a:t>
            </a:r>
            <a:r>
              <a:rPr lang="en-US" dirty="0" smtClean="0"/>
              <a:t> website (above)</a:t>
            </a:r>
            <a:endParaRPr lang="en-US" dirty="0" smtClean="0"/>
          </a:p>
        </p:txBody>
      </p:sp>
      <p:sp>
        <p:nvSpPr>
          <p:cNvPr id="41988" name="Slide Number Placeholder 3"/>
          <p:cNvSpPr>
            <a:spLocks noGrp="1"/>
          </p:cNvSpPr>
          <p:nvPr>
            <p:ph type="sldNum" sz="quarter" idx="5"/>
          </p:nvPr>
        </p:nvSpPr>
        <p:spPr>
          <a:noFill/>
        </p:spPr>
        <p:txBody>
          <a:bodyPr/>
          <a:lstStyle/>
          <a:p>
            <a:fld id="{2B365EA8-96E0-4796-BBD4-E3E69374D90B}"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dirty="0" smtClean="0"/>
              <a:t>http://psychology.vanguard.edu/wp-content/uploads/2010/12/paper.pdf</a:t>
            </a:r>
          </a:p>
          <a:p>
            <a:pPr eaLnBrk="1" hangingPunct="1"/>
            <a:endParaRPr lang="en-US" dirty="0" smtClean="0"/>
          </a:p>
        </p:txBody>
      </p:sp>
      <p:sp>
        <p:nvSpPr>
          <p:cNvPr id="51204" name="Slide Number Placeholder 3"/>
          <p:cNvSpPr>
            <a:spLocks noGrp="1"/>
          </p:cNvSpPr>
          <p:nvPr>
            <p:ph type="sldNum" sz="quarter" idx="5"/>
          </p:nvPr>
        </p:nvSpPr>
        <p:spPr>
          <a:noFill/>
        </p:spPr>
        <p:txBody>
          <a:bodyPr/>
          <a:lstStyle/>
          <a:p>
            <a:fld id="{6BD57B6E-05AB-403B-98C5-98B99133CE62}"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1F9930A3-395E-49F9-A6F3-9124FF7A48EE}"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xfrm>
            <a:off x="647700" y="4235450"/>
            <a:ext cx="5670550" cy="4541838"/>
          </a:xfrm>
          <a:noFill/>
          <a:ln/>
        </p:spPr>
        <p:txBody>
          <a:bodyPr/>
          <a:lstStyle/>
          <a:p>
            <a:pPr eaLnBrk="1" hangingPunct="1">
              <a:lnSpc>
                <a:spcPct val="90000"/>
              </a:lnSpc>
            </a:pPr>
            <a:endParaRPr lang="en-US" dirty="0" smtClean="0">
              <a:ea typeface="ＭＳ Ｐゴシック" pitchFamily="-65" charset="-128"/>
            </a:endParaRPr>
          </a:p>
          <a:p>
            <a:pPr eaLnBrk="1" hangingPunct="1">
              <a:lnSpc>
                <a:spcPct val="90000"/>
              </a:lnSpc>
            </a:pPr>
            <a:r>
              <a:rPr lang="en-US" dirty="0" smtClean="0">
                <a:ea typeface="ＭＳ Ｐゴシック" pitchFamily="-65" charset="-128"/>
              </a:rPr>
              <a:t>In-text citations help establish credibility of the writer, show respect to someone else’s intellectual property (and consequently, avoid plagiarism). </a:t>
            </a:r>
          </a:p>
          <a:p>
            <a:pPr eaLnBrk="1" hangingPunct="1">
              <a:lnSpc>
                <a:spcPct val="90000"/>
              </a:lnSpc>
            </a:pPr>
            <a:r>
              <a:rPr lang="en-US" dirty="0" smtClean="0">
                <a:ea typeface="ＭＳ Ｐゴシック" pitchFamily="-65" charset="-128"/>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pPr>
            <a:endParaRPr lang="en-US" dirty="0" smtClean="0">
              <a:ea typeface="ＭＳ Ｐゴシック" pitchFamily="-65" charset="-128"/>
            </a:endParaRPr>
          </a:p>
          <a:p>
            <a:pPr eaLnBrk="1" hangingPunct="1">
              <a:lnSpc>
                <a:spcPct val="90000"/>
              </a:lnSpc>
            </a:pPr>
            <a:endParaRPr lang="en-US" dirty="0" smtClean="0">
              <a:ea typeface="ＭＳ Ｐゴシック" pitchFamily="-65" charset="-128"/>
            </a:endParaRPr>
          </a:p>
          <a:p>
            <a:pPr eaLnBrk="1" hangingPunct="1"/>
            <a:r>
              <a:rPr lang="en-US" dirty="0" smtClean="0"/>
              <a:t>Anytime you use information from a source, provide in parenthesis the author’s name and the date of publication (Brown, 2010).</a:t>
            </a:r>
          </a:p>
          <a:p>
            <a:pPr lvl="1" eaLnBrk="1" hangingPunct="1"/>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pPr>
            <a:endParaRPr lang="en-US" sz="1400" dirty="0" smtClean="0">
              <a:latin typeface="Arial" charset="0"/>
              <a:ea typeface="ＭＳ Ｐゴシック" pitchFamily="-65" charset="-128"/>
            </a:endParaRPr>
          </a:p>
          <a:p>
            <a:endParaRPr lang="en-US" sz="1400" dirty="0" smtClean="0"/>
          </a:p>
        </p:txBody>
      </p:sp>
      <p:sp>
        <p:nvSpPr>
          <p:cNvPr id="53252" name="Slide Number Placeholder 3"/>
          <p:cNvSpPr>
            <a:spLocks noGrp="1"/>
          </p:cNvSpPr>
          <p:nvPr>
            <p:ph type="sldNum" sz="quarter" idx="5"/>
          </p:nvPr>
        </p:nvSpPr>
        <p:spPr>
          <a:noFill/>
        </p:spPr>
        <p:txBody>
          <a:bodyPr/>
          <a:lstStyle/>
          <a:p>
            <a:fld id="{CE97CB23-52EC-4B04-BDD9-9BF626C50265}" type="slidenum">
              <a:rPr lang="en-US" smtClean="0"/>
              <a:pPr/>
              <a:t>12</a:t>
            </a:fld>
            <a:endParaRPr lang="en-US" smtClean="0"/>
          </a:p>
        </p:txBody>
      </p:sp>
      <p:sp>
        <p:nvSpPr>
          <p:cNvPr id="53253" name="Date Placeholder 4"/>
          <p:cNvSpPr>
            <a:spLocks noGrp="1"/>
          </p:cNvSpPr>
          <p:nvPr>
            <p:ph type="dt" sz="quarter" idx="1"/>
          </p:nvPr>
        </p:nvSpPr>
        <p:spPr>
          <a:noFill/>
        </p:spPr>
        <p:txBody>
          <a:bodyPr/>
          <a:lstStyle/>
          <a:p>
            <a:fld id="{383FCE0D-F2F5-4908-947E-F89FC481572C}" type="datetime1">
              <a:rPr lang="en-US" smtClean="0"/>
              <a:pPr/>
              <a:t>3/29/2011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41BD3C24-EFE0-49A9-9FC5-AC0A372756F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4E278EBD-6717-476D-972B-2274AB759BCA}"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0FB9E64B-04BA-4FB9-B20E-82EAF3AE25C7}"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t>If you need to cite two or more works together, arrange the in text citations alphabetically in the same order in which they appear in the reference list</a:t>
            </a:r>
          </a:p>
          <a:p>
            <a:pPr eaLnBrk="1" hangingPunct="1"/>
            <a:endParaRPr lang="en-US" smtClean="0"/>
          </a:p>
          <a:p>
            <a:pPr eaLnBrk="1" hangingPunct="1"/>
            <a:r>
              <a:rPr lang="en-US" smtClean="0"/>
              <a:t>Example: Several studies ( Miller, 1999; Shafranske &amp; Mahoney, 1998)</a:t>
            </a:r>
          </a:p>
        </p:txBody>
      </p:sp>
      <p:sp>
        <p:nvSpPr>
          <p:cNvPr id="57348" name="Slide Number Placeholder 3"/>
          <p:cNvSpPr>
            <a:spLocks noGrp="1"/>
          </p:cNvSpPr>
          <p:nvPr>
            <p:ph type="sldNum" sz="quarter" idx="5"/>
          </p:nvPr>
        </p:nvSpPr>
        <p:spPr>
          <a:noFill/>
        </p:spPr>
        <p:txBody>
          <a:bodyPr/>
          <a:lstStyle/>
          <a:p>
            <a:fld id="{108FE29D-AC4C-440D-AF9C-0F0E2A286D9B}"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smtClean="0"/>
              <a:t>If you need to cite two or more works together, arrange the in text citations alphabetically in the same order in which they appear in the reference list</a:t>
            </a:r>
          </a:p>
          <a:p>
            <a:pPr eaLnBrk="1" hangingPunct="1"/>
            <a:endParaRPr lang="en-US" smtClean="0"/>
          </a:p>
          <a:p>
            <a:pPr eaLnBrk="1" hangingPunct="1"/>
            <a:r>
              <a:rPr lang="en-US" smtClean="0"/>
              <a:t>Example: Several studies ( Miller, 1999; Shafranske &amp; Mahoney, 1998)</a:t>
            </a:r>
          </a:p>
        </p:txBody>
      </p:sp>
      <p:sp>
        <p:nvSpPr>
          <p:cNvPr id="58372" name="Slide Number Placeholder 3"/>
          <p:cNvSpPr>
            <a:spLocks noGrp="1"/>
          </p:cNvSpPr>
          <p:nvPr>
            <p:ph type="sldNum" sz="quarter" idx="5"/>
          </p:nvPr>
        </p:nvSpPr>
        <p:spPr>
          <a:noFill/>
        </p:spPr>
        <p:txBody>
          <a:bodyPr/>
          <a:lstStyle/>
          <a:p>
            <a:fld id="{E88DA69E-7C0F-4491-9953-29104B36D77F}"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D98C280-8AA6-49DB-82A9-8FFC074F6688}" type="slidenum">
              <a:rPr lang="en-US" smtClean="0"/>
              <a:pPr/>
              <a:t>18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This information on this chart is taken from the APA Publication Manual.  It reflects citation format based on number of authors.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xfrm>
            <a:off x="944563" y="4086225"/>
            <a:ext cx="5197475" cy="4313238"/>
          </a:xfrm>
          <a:noFill/>
          <a:ln/>
        </p:spPr>
        <p:txBody>
          <a:bodyPr/>
          <a:lstStyle/>
          <a:p>
            <a:pPr eaLnBrk="1" hangingPunct="1"/>
            <a:r>
              <a:rPr lang="en-US" smtClean="0"/>
              <a:t>The purpose of a reference list is to help readers find the sources you used. Therefore, the reference list it should be as accurate and complete as possible.</a:t>
            </a:r>
          </a:p>
          <a:p>
            <a:pPr eaLnBrk="1" hangingPunct="1"/>
            <a:endParaRPr lang="en-US" smtClean="0"/>
          </a:p>
          <a:p>
            <a:pPr eaLnBrk="1" hangingPunct="1"/>
            <a:r>
              <a:rPr lang="en-US" smtClean="0"/>
              <a:t>All citations should be listed in the reference list.</a:t>
            </a:r>
          </a:p>
          <a:p>
            <a:pPr eaLnBrk="1" hangingPunct="1"/>
            <a:endParaRPr lang="en-US" smtClean="0"/>
          </a:p>
          <a:p>
            <a:pPr eaLnBrk="1" hangingPunct="1"/>
            <a:r>
              <a:rPr lang="en-US" smtClean="0"/>
              <a:t>References in order by the author’s last name, or first author’s last name if there’s more than one author.</a:t>
            </a:r>
          </a:p>
          <a:p>
            <a:pPr eaLnBrk="1" hangingPunct="1"/>
            <a:endParaRPr lang="en-US" smtClean="0"/>
          </a:p>
          <a:p>
            <a:pPr eaLnBrk="1" hangingPunct="1"/>
            <a:r>
              <a:rPr lang="en-US" smtClean="0"/>
              <a:t>Use the hanging indent paragraph style. Double space the entire reference list. That means the author’s last name is hanging out on the reference sheet. It’s a reverse indentation.</a:t>
            </a:r>
          </a:p>
          <a:p>
            <a:pPr eaLnBrk="1" hangingPunct="1"/>
            <a:endParaRPr lang="en-US" smtClean="0"/>
          </a:p>
          <a:p>
            <a:pPr eaLnBrk="1" hangingPunct="1"/>
            <a:r>
              <a:rPr lang="en-US" smtClean="0"/>
              <a:t>A references contain the following components:</a:t>
            </a:r>
          </a:p>
          <a:p>
            <a:pPr eaLnBrk="1" hangingPunct="1">
              <a:buFontTx/>
              <a:buChar char="•"/>
            </a:pPr>
            <a:r>
              <a:rPr lang="en-US" smtClean="0"/>
              <a:t>Author’s last name, first initial only, publication date, title of work, and publication data.</a:t>
            </a:r>
          </a:p>
          <a:p>
            <a:pPr eaLnBrk="1" hangingPunct="1"/>
            <a:endParaRPr lang="en-US" smtClean="0"/>
          </a:p>
        </p:txBody>
      </p:sp>
      <p:sp>
        <p:nvSpPr>
          <p:cNvPr id="60420" name="Slide Number Placeholder 3"/>
          <p:cNvSpPr>
            <a:spLocks noGrp="1"/>
          </p:cNvSpPr>
          <p:nvPr>
            <p:ph type="sldNum" sz="quarter" idx="5"/>
          </p:nvPr>
        </p:nvSpPr>
        <p:spPr>
          <a:noFill/>
        </p:spPr>
        <p:txBody>
          <a:bodyPr/>
          <a:lstStyle/>
          <a:p>
            <a:fld id="{BB1B972A-E36B-4295-B949-8FB06E8D54B7}"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buFontTx/>
              <a:buChar char="•"/>
            </a:pPr>
            <a:r>
              <a:rPr lang="en-US" smtClean="0"/>
              <a:t>This workshop will teach you how to apply some basic rules of APA style</a:t>
            </a:r>
          </a:p>
          <a:p>
            <a:pPr eaLnBrk="1" hangingPunct="1">
              <a:buFontTx/>
              <a:buChar char="•"/>
            </a:pPr>
            <a:endParaRPr lang="en-US" smtClean="0"/>
          </a:p>
          <a:p>
            <a:pPr eaLnBrk="1" hangingPunct="1">
              <a:buFontTx/>
              <a:buChar char="•"/>
            </a:pPr>
            <a:r>
              <a:rPr lang="en-US" smtClean="0"/>
              <a:t>APA style was developed by social and behavioral scientists to standardize scientific writing</a:t>
            </a:r>
          </a:p>
          <a:p>
            <a:pPr eaLnBrk="1" hangingPunct="1">
              <a:buFontTx/>
              <a:buChar char="•"/>
            </a:pPr>
            <a:endParaRPr lang="en-US" smtClean="0"/>
          </a:p>
        </p:txBody>
      </p:sp>
      <p:sp>
        <p:nvSpPr>
          <p:cNvPr id="43012" name="Slide Number Placeholder 3"/>
          <p:cNvSpPr>
            <a:spLocks noGrp="1"/>
          </p:cNvSpPr>
          <p:nvPr>
            <p:ph type="sldNum" sz="quarter" idx="5"/>
          </p:nvPr>
        </p:nvSpPr>
        <p:spPr>
          <a:noFill/>
        </p:spPr>
        <p:txBody>
          <a:bodyPr/>
          <a:lstStyle/>
          <a:p>
            <a:fld id="{3EA54533-C6A1-4665-9864-305FB8510542}"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xfrm>
            <a:off x="944563" y="4086225"/>
            <a:ext cx="5197475" cy="4313238"/>
          </a:xfrm>
          <a:noFill/>
          <a:ln/>
        </p:spPr>
        <p:txBody>
          <a:bodyPr/>
          <a:lstStyle/>
          <a:p>
            <a:pPr eaLnBrk="1" hangingPunct="1"/>
            <a:r>
              <a:rPr lang="en-US" smtClean="0"/>
              <a:t>The purpose of a reference list is to help readers find the sources you used. Therefore, the reference list it should be as accurate and complete as possible.</a:t>
            </a:r>
          </a:p>
          <a:p>
            <a:pPr eaLnBrk="1" hangingPunct="1"/>
            <a:endParaRPr lang="en-US" smtClean="0"/>
          </a:p>
          <a:p>
            <a:pPr eaLnBrk="1" hangingPunct="1"/>
            <a:r>
              <a:rPr lang="en-US" smtClean="0"/>
              <a:t>All citations should be listed in the reference list.</a:t>
            </a:r>
          </a:p>
          <a:p>
            <a:pPr eaLnBrk="1" hangingPunct="1"/>
            <a:endParaRPr lang="en-US" smtClean="0"/>
          </a:p>
          <a:p>
            <a:pPr eaLnBrk="1" hangingPunct="1"/>
            <a:r>
              <a:rPr lang="en-US" smtClean="0"/>
              <a:t>References in order by the author’s last name, or first author’s last name if there’s more than one author.</a:t>
            </a:r>
          </a:p>
          <a:p>
            <a:pPr eaLnBrk="1" hangingPunct="1"/>
            <a:endParaRPr lang="en-US" smtClean="0"/>
          </a:p>
          <a:p>
            <a:pPr eaLnBrk="1" hangingPunct="1"/>
            <a:r>
              <a:rPr lang="en-US" smtClean="0"/>
              <a:t>Use the hanging indent paragraph style. Double space the entire reference list. That means the author’s last name is hanging out on the reference sheet. It’s a reverse indentation.</a:t>
            </a:r>
          </a:p>
          <a:p>
            <a:pPr eaLnBrk="1" hangingPunct="1"/>
            <a:endParaRPr lang="en-US" smtClean="0"/>
          </a:p>
          <a:p>
            <a:pPr eaLnBrk="1" hangingPunct="1"/>
            <a:r>
              <a:rPr lang="en-US" smtClean="0"/>
              <a:t>A references contain the following components:</a:t>
            </a:r>
          </a:p>
          <a:p>
            <a:pPr eaLnBrk="1" hangingPunct="1">
              <a:buFontTx/>
              <a:buChar char="•"/>
            </a:pPr>
            <a:r>
              <a:rPr lang="en-US" smtClean="0"/>
              <a:t>Author’s last name, first initial only, publication date, title of work, and publication data.</a:t>
            </a:r>
          </a:p>
          <a:p>
            <a:pPr eaLnBrk="1" hangingPunct="1"/>
            <a:endParaRPr lang="en-US" smtClean="0"/>
          </a:p>
        </p:txBody>
      </p:sp>
      <p:sp>
        <p:nvSpPr>
          <p:cNvPr id="61444" name="Slide Number Placeholder 3"/>
          <p:cNvSpPr>
            <a:spLocks noGrp="1"/>
          </p:cNvSpPr>
          <p:nvPr>
            <p:ph type="sldNum" sz="quarter" idx="5"/>
          </p:nvPr>
        </p:nvSpPr>
        <p:spPr>
          <a:noFill/>
        </p:spPr>
        <p:txBody>
          <a:bodyPr/>
          <a:lstStyle/>
          <a:p>
            <a:fld id="{BBA30DA7-64E2-4654-BAE0-D882316E3444}"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48A38DFB-993A-42EB-8B23-C85D00EC0838}"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3015B128-7CF9-46BD-84BB-8E3145677D59}"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FD2D85BF-4444-44B4-A0BF-157967B55FD6}"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88C6892C-45A3-48AE-8DE7-B005BDD2541D}" type="slidenum">
              <a:rPr lang="en-US" smtClean="0"/>
              <a:pPr/>
              <a:t>24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lnSpc>
                <a:spcPct val="90000"/>
              </a:lnSpc>
            </a:pPr>
            <a:r>
              <a:rPr lang="en-US" sz="1000" smtClean="0">
                <a:ea typeface="ＭＳ Ｐゴシック" pitchFamily="-65" charset="-128"/>
              </a:rPr>
              <a:t>This slide introduces four required part of an APA paper: a title page, abstract, main body (essay itself), and a list of References. </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An abstract page and list of references are titled as Abstract and Reference, respectively.</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It is important to remind students that each page should have a page header with a short title and page number.  </a:t>
            </a:r>
          </a:p>
          <a:p>
            <a:pPr eaLnBrk="1" hangingPunct="1">
              <a:lnSpc>
                <a:spcPct val="90000"/>
              </a:lnSpc>
            </a:pPr>
            <a:endParaRPr lang="en-US" sz="1000" smtClean="0">
              <a:ea typeface="ＭＳ Ｐゴシック" pitchFamily="-65" charset="-128"/>
            </a:endParaRPr>
          </a:p>
        </p:txBody>
      </p:sp>
      <p:sp>
        <p:nvSpPr>
          <p:cNvPr id="44036" name="Slide Number Placeholder 3"/>
          <p:cNvSpPr>
            <a:spLocks noGrp="1"/>
          </p:cNvSpPr>
          <p:nvPr>
            <p:ph type="sldNum" sz="quarter" idx="5"/>
          </p:nvPr>
        </p:nvSpPr>
        <p:spPr>
          <a:noFill/>
        </p:spPr>
        <p:txBody>
          <a:bodyPr/>
          <a:lstStyle/>
          <a:p>
            <a:fld id="{9D5703F1-AEDE-44C4-99C6-EA3674E64A30}"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lnSpc>
                <a:spcPct val="90000"/>
              </a:lnSpc>
            </a:pPr>
            <a:r>
              <a:rPr lang="en-US" sz="1000" smtClean="0">
                <a:ea typeface="ＭＳ Ｐゴシック" pitchFamily="-65" charset="-128"/>
              </a:rPr>
              <a:t>This slide introduces four required part of an APA paper: a title page, abstract, main body (essay itself), and a list of References. An abstract page and list of references are titled as Abstract and Reference, respectively.</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It is important to remind students that each page should have a page header with a short title and page number.  </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This slide can be supplemented by the “General Format” section from OWL http://owl.english.purdue.edu/owl/resource/560/01/</a:t>
            </a:r>
          </a:p>
        </p:txBody>
      </p:sp>
      <p:sp>
        <p:nvSpPr>
          <p:cNvPr id="45060" name="Slide Number Placeholder 3"/>
          <p:cNvSpPr>
            <a:spLocks noGrp="1"/>
          </p:cNvSpPr>
          <p:nvPr>
            <p:ph type="sldNum" sz="quarter" idx="5"/>
          </p:nvPr>
        </p:nvSpPr>
        <p:spPr>
          <a:noFill/>
        </p:spPr>
        <p:txBody>
          <a:bodyPr/>
          <a:lstStyle/>
          <a:p>
            <a:fld id="{773C55AA-B1B7-45B7-9FAD-434AA46CA1C6}"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xfrm>
            <a:off x="944563" y="4237038"/>
            <a:ext cx="5197475" cy="4162425"/>
          </a:xfrm>
          <a:noFill/>
          <a:ln/>
        </p:spPr>
        <p:txBody>
          <a:bodyPr/>
          <a:lstStyle/>
          <a:p>
            <a:pPr eaLnBrk="1" hangingPunct="1"/>
            <a:r>
              <a:rPr lang="en-US" smtClean="0"/>
              <a:t>Formatting your paper in APA style means paying attention to mechanical details such as:</a:t>
            </a:r>
          </a:p>
          <a:p>
            <a:pPr lvl="1" eaLnBrk="1" hangingPunct="1">
              <a:buFontTx/>
              <a:buChar char="•"/>
            </a:pPr>
            <a:r>
              <a:rPr lang="en-US" smtClean="0"/>
              <a:t>Typeface</a:t>
            </a:r>
          </a:p>
          <a:p>
            <a:pPr lvl="1" eaLnBrk="1" hangingPunct="1">
              <a:buFontTx/>
              <a:buChar char="•"/>
            </a:pPr>
            <a:r>
              <a:rPr lang="en-US" smtClean="0"/>
              <a:t>Line spacing</a:t>
            </a:r>
          </a:p>
          <a:p>
            <a:pPr lvl="1" eaLnBrk="1" hangingPunct="1">
              <a:buFontTx/>
              <a:buChar char="•"/>
            </a:pPr>
            <a:r>
              <a:rPr lang="en-US" smtClean="0"/>
              <a:t>margins</a:t>
            </a:r>
          </a:p>
          <a:p>
            <a:pPr lvl="1" eaLnBrk="1" hangingPunct="1">
              <a:buFontTx/>
              <a:buChar char="•"/>
            </a:pPr>
            <a:r>
              <a:rPr lang="en-US" smtClean="0"/>
              <a:t>Page headers</a:t>
            </a:r>
          </a:p>
          <a:p>
            <a:pPr lvl="1" eaLnBrk="1" hangingPunct="1">
              <a:buFontTx/>
              <a:buChar char="•"/>
            </a:pPr>
            <a:endParaRPr lang="en-US" smtClean="0"/>
          </a:p>
          <a:p>
            <a:pPr eaLnBrk="1" hangingPunct="1">
              <a:buFontTx/>
              <a:buChar char="•"/>
            </a:pPr>
            <a:r>
              <a:rPr lang="en-US" smtClean="0"/>
              <a:t>Double space the entire paper</a:t>
            </a:r>
          </a:p>
          <a:p>
            <a:pPr lvl="1" eaLnBrk="1" hangingPunct="1">
              <a:buFontTx/>
              <a:buChar char="•"/>
            </a:pPr>
            <a:r>
              <a:rPr lang="en-US" smtClean="0"/>
              <a:t>Also double space between the text and titles, headings and block quotations</a:t>
            </a:r>
          </a:p>
          <a:p>
            <a:pPr lvl="1" eaLnBrk="1" hangingPunct="1">
              <a:buFontTx/>
              <a:buChar char="•"/>
            </a:pPr>
            <a:r>
              <a:rPr lang="en-US" smtClean="0"/>
              <a:t>Double space the reference list and figure captions</a:t>
            </a:r>
          </a:p>
          <a:p>
            <a:pPr eaLnBrk="1" hangingPunct="1">
              <a:buFontTx/>
              <a:buChar char="•"/>
            </a:pPr>
            <a:r>
              <a:rPr lang="en-US" smtClean="0"/>
              <a:t>Indent the first line of every paragraph ½ inch</a:t>
            </a:r>
          </a:p>
          <a:p>
            <a:pPr eaLnBrk="1" hangingPunct="1">
              <a:buFontTx/>
              <a:buChar char="•"/>
            </a:pPr>
            <a:r>
              <a:rPr lang="en-US" smtClean="0"/>
              <a:t>Align the text to the left hand margin, leaving a ragged right-hand margin </a:t>
            </a:r>
          </a:p>
          <a:p>
            <a:pPr eaLnBrk="1" hangingPunct="1">
              <a:buFontTx/>
              <a:buChar char="•"/>
            </a:pPr>
            <a:r>
              <a:rPr lang="en-US" smtClean="0"/>
              <a:t>Page numbers consecutively starting with page 1</a:t>
            </a:r>
          </a:p>
          <a:p>
            <a:pPr eaLnBrk="1" hangingPunct="1">
              <a:buFontTx/>
              <a:buChar char="•"/>
            </a:pPr>
            <a:endParaRPr lang="en-US" smtClean="0"/>
          </a:p>
        </p:txBody>
      </p:sp>
      <p:sp>
        <p:nvSpPr>
          <p:cNvPr id="46084" name="Slide Number Placeholder 3"/>
          <p:cNvSpPr>
            <a:spLocks noGrp="1"/>
          </p:cNvSpPr>
          <p:nvPr>
            <p:ph type="sldNum" sz="quarter" idx="5"/>
          </p:nvPr>
        </p:nvSpPr>
        <p:spPr>
          <a:noFill/>
        </p:spPr>
        <p:txBody>
          <a:bodyPr/>
          <a:lstStyle/>
          <a:p>
            <a:fld id="{923C87B8-DBE2-447C-9F96-5053FC45493E}"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US" i="1" dirty="0" smtClean="0">
                <a:solidFill>
                  <a:schemeClr val="accent2"/>
                </a:solidFill>
              </a:rPr>
              <a:t>The title should be typed in upper &amp; lower case letters, centered between the left and right margins and positioned in the upper half of the page.</a:t>
            </a:r>
          </a:p>
          <a:p>
            <a:pPr eaLnBrk="1" hangingPunct="1"/>
            <a:endParaRPr lang="en-US" i="1" dirty="0" smtClean="0">
              <a:solidFill>
                <a:schemeClr val="accent2"/>
              </a:solidFill>
            </a:endParaRPr>
          </a:p>
          <a:p>
            <a:pPr eaLnBrk="1" hangingPunct="1"/>
            <a:endParaRPr lang="en-US" i="1" dirty="0" smtClean="0">
              <a:solidFill>
                <a:schemeClr val="accent2"/>
              </a:solidFill>
            </a:endParaRPr>
          </a:p>
          <a:p>
            <a:pPr eaLnBrk="1" hangingPunct="1"/>
            <a:r>
              <a:rPr lang="en-US" dirty="0" smtClean="0">
                <a:hlinkClick r:id="rId3"/>
              </a:rPr>
              <a:t>http://psychology.vanguard.edu/wp-content/uploads/2010/12/paper.pdf</a:t>
            </a:r>
            <a:r>
              <a:rPr lang="en-US" dirty="0" smtClean="0"/>
              <a:t> </a:t>
            </a:r>
          </a:p>
        </p:txBody>
      </p:sp>
      <p:sp>
        <p:nvSpPr>
          <p:cNvPr id="47108" name="Slide Number Placeholder 3"/>
          <p:cNvSpPr>
            <a:spLocks noGrp="1"/>
          </p:cNvSpPr>
          <p:nvPr>
            <p:ph type="sldNum" sz="quarter" idx="5"/>
          </p:nvPr>
        </p:nvSpPr>
        <p:spPr>
          <a:noFill/>
        </p:spPr>
        <p:txBody>
          <a:bodyPr/>
          <a:lstStyle/>
          <a:p>
            <a:fld id="{5DB9DAE6-5ED2-4B7F-B4FB-67E57C68FB65}"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i="1" dirty="0" smtClean="0">
                <a:solidFill>
                  <a:schemeClr val="accent2"/>
                </a:solidFill>
              </a:rPr>
              <a:t>The title should be typed in upper &amp; lower case letters, centered between the left and right margins and positioned in the upper half of the page.</a:t>
            </a:r>
          </a:p>
          <a:p>
            <a:pPr eaLnBrk="1" hangingPunct="1"/>
            <a:endParaRPr lang="en-US" i="1" dirty="0" smtClean="0">
              <a:solidFill>
                <a:schemeClr val="accent2"/>
              </a:solidFill>
            </a:endParaRPr>
          </a:p>
          <a:p>
            <a:pPr eaLnBrk="1" hangingPunct="1"/>
            <a:r>
              <a:rPr lang="en-US" dirty="0" smtClean="0">
                <a:ea typeface="ＭＳ Ｐゴシック" pitchFamily="-65" charset="-128"/>
              </a:rPr>
              <a:t>To create a page header, use “Insert Page Header” function of MSO Word. Choose “Insert Page Number” in the upper right-hand side and type two-three words of the title  before page number. Separate the abbreviated title from the page number with five spaces.</a:t>
            </a:r>
          </a:p>
          <a:p>
            <a:pPr eaLnBrk="1" hangingPunct="1"/>
            <a:endParaRPr lang="en-US" i="1" dirty="0" smtClean="0">
              <a:solidFill>
                <a:schemeClr val="accent2"/>
              </a:solidFill>
            </a:endParaRPr>
          </a:p>
          <a:p>
            <a:pPr eaLnBrk="1" hangingPunct="1"/>
            <a:endParaRPr lang="en-US" i="1" dirty="0" smtClean="0">
              <a:solidFill>
                <a:schemeClr val="accent2"/>
              </a:solidFill>
            </a:endParaRPr>
          </a:p>
          <a:p>
            <a:pPr eaLnBrk="1" hangingPunct="1"/>
            <a:r>
              <a:rPr lang="en-US" dirty="0" smtClean="0">
                <a:hlinkClick r:id="rId3"/>
              </a:rPr>
              <a:t>http://psychology.vanguard.edu/wp-content/uploads/2010/12/paper.pdf</a:t>
            </a:r>
            <a:endParaRPr lang="en-US" dirty="0" smtClean="0"/>
          </a:p>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C8A93BAE-5FC4-49E9-A952-035B70248D5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ln/>
        </p:spPr>
        <p:txBody>
          <a:bodyPr/>
          <a:lstStyle/>
          <a:p>
            <a:pPr marL="609600" indent="-609600" eaLnBrk="1" hangingPunct="1">
              <a:defRPr/>
            </a:pPr>
            <a:endParaRPr lang="en-US" dirty="0" smtClean="0"/>
          </a:p>
          <a:p>
            <a:pPr marL="609600" indent="-609600" eaLnBrk="1" hangingPunct="1">
              <a:defRPr/>
            </a:pPr>
            <a:r>
              <a:rPr lang="en-US" dirty="0" smtClean="0">
                <a:hlinkClick r:id="rId3"/>
              </a:rPr>
              <a:t>http://psychology.vanguard.edu/wp-content/uploads/2010/12/paper.pdf</a:t>
            </a:r>
            <a:endParaRPr lang="en-US" dirty="0" smtClean="0"/>
          </a:p>
          <a:p>
            <a:pPr marL="609600" indent="-609600" eaLnBrk="1" hangingPunct="1">
              <a:defRPr/>
            </a:pPr>
            <a:endParaRPr lang="en-US" dirty="0" smtClean="0"/>
          </a:p>
        </p:txBody>
      </p:sp>
      <p:sp>
        <p:nvSpPr>
          <p:cNvPr id="49156" name="Slide Number Placeholder 3"/>
          <p:cNvSpPr>
            <a:spLocks noGrp="1"/>
          </p:cNvSpPr>
          <p:nvPr>
            <p:ph type="sldNum" sz="quarter" idx="5"/>
          </p:nvPr>
        </p:nvSpPr>
        <p:spPr>
          <a:noFill/>
        </p:spPr>
        <p:txBody>
          <a:bodyPr/>
          <a:lstStyle/>
          <a:p>
            <a:fld id="{DCF73F8B-81B7-40CE-8F83-A5E3A588AF7B}"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r>
              <a:rPr lang="en-US" dirty="0" smtClean="0">
                <a:hlinkClick r:id="rId3"/>
              </a:rPr>
              <a:t>http://psychology.vanguard.edu/wp-content/uploads/2010/12/paper.pdf</a:t>
            </a:r>
            <a:endParaRPr lang="en-US" dirty="0" smtClean="0"/>
          </a:p>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96043607-2E39-4BE3-9B42-ECF302D8191F}"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rtlCol="0"/>
          <a:lstStyle/>
          <a:p>
            <a:pPr lvl="0"/>
            <a:endParaRPr lang="en-US" noProof="0" smtClean="0"/>
          </a:p>
        </p:txBody>
      </p:sp>
      <p:sp>
        <p:nvSpPr>
          <p:cNvPr id="4" name="Rectangle 7"/>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5" name="Rectangle 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9"/>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BFF0C04-770F-4860-903C-CCB5D7DB4A5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47D3A772-EEE0-42E2-ACCD-B0EFF4011321}" type="datetimeFigureOut">
              <a:rPr lang="en-US"/>
              <a:pPr>
                <a:defRPr/>
              </a:pPr>
              <a:t>3/29/2011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60153B5-F96A-4275-80B6-ED9BAB69AE1D}" type="slidenum">
              <a:rPr lang="en-US"/>
              <a:pPr>
                <a:defRPr/>
              </a:pPr>
              <a:t>‹#›</a:t>
            </a:fld>
            <a:endParaRPr lang="en-US" dirty="0">
              <a:solidFill>
                <a:schemeClr val="accent3">
                  <a:shade val="75000"/>
                </a:schemeClr>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A22CEA8A-939B-4EF3-91CA-C48F97B4D50E}" type="datetimeFigureOut">
              <a:rPr lang="en-US"/>
              <a:pPr>
                <a:defRPr/>
              </a:pPr>
              <a:t>3/29/2011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86DC5D5-56BA-4D9B-B0B8-35623E38CD53}" type="slidenum">
              <a:rPr lang="en-US"/>
              <a:pPr>
                <a:defRPr/>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64A98B46-9B8F-4E19-BB6B-EBF4C745ECAA}" type="datetimeFigureOut">
              <a:rPr lang="en-US"/>
              <a:pPr>
                <a:defRPr/>
              </a:pPr>
              <a:t>3/29/2011</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07724859-8DCC-43DD-933B-230377E64D5E}" type="slidenum">
              <a:rPr lang="en-US"/>
              <a:pPr>
                <a:defRPr/>
              </a:pPr>
              <a:t>‹#›</a:t>
            </a:fld>
            <a:endParaRPr lang="en-US" dirty="0">
              <a:solidFill>
                <a:schemeClr val="accent3">
                  <a:shade val="75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8C76AD5B-44B3-4C56-8A31-B1522FE8318F}" type="datetimeFigureOut">
              <a:rPr lang="en-US"/>
              <a:pPr>
                <a:defRPr/>
              </a:pPr>
              <a:t>3/29/2011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B59078C-1631-4236-ACF3-F99D3AD6F9A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E6731B4-9B60-4FE4-A4A8-EBB982AD6F6F}" type="datetimeFigureOut">
              <a:rPr lang="en-US"/>
              <a:pPr>
                <a:defRPr/>
              </a:pPr>
              <a:t>3/29/2011</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lgn="ctr">
              <a:defRPr/>
            </a:lvl1pPr>
            <a:extLst/>
          </a:lstStyle>
          <a:p>
            <a:pPr>
              <a:defRPr/>
            </a:pPr>
            <a:fld id="{0F62962D-173B-4D68-BBD8-ED8BECC206B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A10AE80A-52E4-4FD3-A516-2B7953B06EBE}" type="datetimeFigureOut">
              <a:rPr lang="en-US"/>
              <a:pPr>
                <a:defRPr/>
              </a:pPr>
              <a:t>3/29/2011</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0FE82B91-1429-431D-9231-CE1C17E317C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6589A560-02A6-46EE-9551-AC9C64DFFA89}" type="datetimeFigureOut">
              <a:rPr lang="en-US"/>
              <a:pPr>
                <a:defRPr/>
              </a:pPr>
              <a:t>3/29/2011</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6581966B-A6E2-49C5-9D56-DDD2EA1F4C4B}" type="slidenum">
              <a:rPr lang="en-US"/>
              <a:pPr>
                <a:defRPr/>
              </a:pPr>
              <a:t>‹#›</a:t>
            </a:fld>
            <a:endParaRPr lang="en-US" dirty="0">
              <a:solidFill>
                <a:srgbClr val="FFFFFF"/>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F78E274-DEE4-4A74-A907-DDFEAB810FD5}" type="datetimeFigureOut">
              <a:rPr lang="en-US"/>
              <a:pPr>
                <a:defRPr/>
              </a:pPr>
              <a:t>3/29/2011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B03D924-1BFE-4C05-9807-96A69A70D452}" type="slidenum">
              <a:rPr lang="en-US"/>
              <a:pPr>
                <a:defRPr/>
              </a:pPr>
              <a:t>‹#›</a:t>
            </a:fld>
            <a:endParaRPr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225D12B0-59C2-4A72-99D8-2F898CE0B634}" type="datetimeFigureOut">
              <a:rPr lang="en-US"/>
              <a:pPr>
                <a:defRPr/>
              </a:pPr>
              <a:t>3/29/2011</a:t>
            </a:fld>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D8EE4E9F-E75D-47CB-AE3E-C14E70B822A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7BC550A-7B45-4BA9-9FAD-2A32AB98B4BF}" type="datetimeFigureOut">
              <a:rPr lang="en-US"/>
              <a:pPr>
                <a:defRPr/>
              </a:pPr>
              <a:t>3/29/2011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030DD0F-A9D7-4130-B041-C5DD60F3F2D4}"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B8B1A48-F410-4EDB-A279-60B050C9D31E}" type="datetimeFigureOut">
              <a:rPr lang="en-US"/>
              <a:pPr>
                <a:defRPr/>
              </a:pPr>
              <a:t>3/29/2011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3EF460D-2C77-4522-9AC4-D25C285E72D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normAutofit/>
          </a:bodyPr>
          <a:lstStyle/>
          <a:p>
            <a:pPr lvl="0"/>
            <a:endParaRPr lang="en-US" noProof="0" smtClean="0"/>
          </a:p>
        </p:txBody>
      </p:sp>
      <p:sp>
        <p:nvSpPr>
          <p:cNvPr id="4" name="Rectangle 7"/>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8"/>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9"/>
          <p:cNvSpPr>
            <a:spLocks noGrp="1" noChangeArrowheads="1"/>
          </p:cNvSpPr>
          <p:nvPr>
            <p:ph type="sldNum" sz="quarter" idx="12"/>
          </p:nvPr>
        </p:nvSpPr>
        <p:spPr>
          <a:xfrm>
            <a:off x="6553200" y="6248400"/>
            <a:ext cx="1905000" cy="457200"/>
          </a:xfrm>
        </p:spPr>
        <p:txBody>
          <a:bodyPr/>
          <a:lstStyle>
            <a:lvl1pPr>
              <a:defRPr/>
            </a:lvl1pPr>
          </a:lstStyle>
          <a:p>
            <a:pPr>
              <a:defRPr/>
            </a:pPr>
            <a:fld id="{39323A0D-CE10-46B7-BB06-C67950E563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3" descr="footer_graphic.png"/>
          <p:cNvPicPr>
            <a:picLocks noChangeAspect="1"/>
          </p:cNvPicPr>
          <p:nvPr/>
        </p:nvPicPr>
        <p:blipFill>
          <a:blip r:embed="rId16" cstate="print"/>
          <a:srcRect/>
          <a:stretch>
            <a:fillRect/>
          </a:stretch>
        </p:blipFill>
        <p:spPr bwMode="auto">
          <a:xfrm>
            <a:off x="0" y="5435600"/>
            <a:ext cx="9144000" cy="1420813"/>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71" r:id="rId10"/>
    <p:sldLayoutId id="2147483872" r:id="rId11"/>
    <p:sldLayoutId id="2147483866" r:id="rId12"/>
    <p:sldLayoutId id="2147483873" r:id="rId13"/>
  </p:sldLayoutIdLst>
  <p:transition>
    <p:fade/>
  </p:transition>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96875" indent="-396875" algn="l" defTabSz="912813" rtl="0" eaLnBrk="0" fontAlgn="base" hangingPunct="0">
        <a:lnSpc>
          <a:spcPct val="90000"/>
        </a:lnSpc>
        <a:spcBef>
          <a:spcPct val="20000"/>
        </a:spcBef>
        <a:spcAft>
          <a:spcPct val="0"/>
        </a:spcAft>
        <a:buBlip>
          <a:blip r:embed="rId17"/>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8"/>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cstate="print"/>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67" r:id="rId1"/>
  </p:sldLayoutIdLst>
  <p:transition>
    <p:fade/>
  </p:transition>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42900" indent="-342900" algn="l" defTabSz="912813" rtl="0" eaLnBrk="0" fontAlgn="base" hangingPunct="0">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308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E384054C-5F0F-4399-BE58-00A4E50DEF26}" type="datetimeFigureOut">
              <a:rPr lang="en-US"/>
              <a:pPr>
                <a:defRPr/>
              </a:pPr>
              <a:t>3/29/2011</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5972F21-8862-4E26-9F44-B71F5E2878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68" r:id="rId2"/>
    <p:sldLayoutId id="2147483875" r:id="rId3"/>
    <p:sldLayoutId id="2147483876" r:id="rId4"/>
    <p:sldLayoutId id="2147483877" r:id="rId5"/>
    <p:sldLayoutId id="2147483878" r:id="rId6"/>
    <p:sldLayoutId id="2147483879" r:id="rId7"/>
    <p:sldLayoutId id="2147483880" r:id="rId8"/>
    <p:sldLayoutId id="2147483881" r:id="rId9"/>
    <p:sldLayoutId id="2147483869" r:id="rId10"/>
    <p:sldLayoutId id="2147483870" r:id="rId11"/>
    <p:sldLayoutId id="2147483882"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hyperlink" Target="http://psychology.vanguard.edu/wp-content/uploads/2010/12/paper.pdf" TargetMode="External"/><Relationship Id="rId4" Type="http://schemas.openxmlformats.org/officeDocument/2006/relationships/hyperlink" Target="http://www.vanguard.edu/uploadedFiles/psychology/headings.pdf"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18.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20.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ags" Target="../tags/tag21.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25.xml"/><Relationship Id="rId4" Type="http://schemas.openxmlformats.org/officeDocument/2006/relationships/hyperlink" Target="http://psychology.vanguard.edu/wp-content/uploads/2010/12/proposal.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9.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10.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fontAlgn="auto" hangingPunct="1">
              <a:spcAft>
                <a:spcPts val="0"/>
              </a:spcAft>
              <a:defRPr/>
            </a:pPr>
            <a:r>
              <a:rPr lang="en-US" dirty="0" smtClean="0"/>
              <a:t>APA Essentials </a:t>
            </a:r>
            <a:br>
              <a:rPr lang="en-US" dirty="0" smtClean="0"/>
            </a:br>
            <a:r>
              <a:rPr lang="en-US" dirty="0" smtClean="0"/>
              <a:t>6</a:t>
            </a:r>
            <a:r>
              <a:rPr lang="en-US" baseline="30000" dirty="0" smtClean="0"/>
              <a:t>th</a:t>
            </a:r>
            <a:r>
              <a:rPr lang="en-US" dirty="0" smtClean="0"/>
              <a:t> Edition</a:t>
            </a:r>
          </a:p>
        </p:txBody>
      </p:sp>
      <p:sp>
        <p:nvSpPr>
          <p:cNvPr id="16387" name="Rectangle 3"/>
          <p:cNvSpPr>
            <a:spLocks noGrp="1" noChangeArrowheads="1"/>
          </p:cNvSpPr>
          <p:nvPr>
            <p:ph type="subTitle" idx="1"/>
          </p:nvPr>
        </p:nvSpPr>
        <p:spPr>
          <a:xfrm>
            <a:off x="685800" y="3611563"/>
            <a:ext cx="7772400" cy="1200150"/>
          </a:xfrm>
        </p:spPr>
        <p:txBody>
          <a:bodyPr/>
          <a:lstStyle/>
          <a:p>
            <a:pPr marR="0" eaLnBrk="1" hangingPunct="1"/>
            <a:r>
              <a:rPr lang="en-US" smtClean="0"/>
              <a:t>Structure and Formatting</a:t>
            </a:r>
          </a:p>
          <a:p>
            <a:pPr marR="0" eaLnBrk="1" hangingPunct="1"/>
            <a:r>
              <a:rPr lang="en-US" i="1" smtClean="0">
                <a:solidFill>
                  <a:schemeClr val="accent1"/>
                </a:solidFill>
              </a:rPr>
              <a:t>Guided Learning Activity</a:t>
            </a: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6"/>
          <p:cNvSpPr>
            <a:spLocks noGrp="1"/>
          </p:cNvSpPr>
          <p:nvPr>
            <p:ph idx="1"/>
          </p:nvPr>
        </p:nvSpPr>
        <p:spPr>
          <a:xfrm>
            <a:off x="457200" y="1481138"/>
            <a:ext cx="4038600" cy="2709862"/>
          </a:xfrm>
        </p:spPr>
        <p:txBody>
          <a:bodyPr/>
          <a:lstStyle/>
          <a:p>
            <a:pPr eaLnBrk="1" hangingPunct="1">
              <a:buFont typeface="Arial" charset="0"/>
              <a:buChar char="•"/>
            </a:pPr>
            <a:r>
              <a:rPr lang="en-US" sz="2400" smtClean="0"/>
              <a:t>In an APA formatted paper, Headings and Subheadings are used to separate sections of the paper.</a:t>
            </a:r>
          </a:p>
          <a:p>
            <a:pPr eaLnBrk="1" hangingPunct="1">
              <a:buFont typeface="Arial" charset="0"/>
              <a:buChar char="•"/>
            </a:pPr>
            <a:r>
              <a:rPr lang="en-US" sz="2400" smtClean="0"/>
              <a:t>For example, in an empirical paper (when the author has conducted a research study), these sections may be used:</a:t>
            </a:r>
          </a:p>
        </p:txBody>
      </p:sp>
      <p:sp>
        <p:nvSpPr>
          <p:cNvPr id="37890" name="Rectangle 2"/>
          <p:cNvSpPr>
            <a:spLocks noGrp="1" noChangeArrowheads="1"/>
          </p:cNvSpPr>
          <p:nvPr>
            <p:ph type="title"/>
          </p:nvPr>
        </p:nvSpPr>
        <p:spPr/>
        <p:txBody>
          <a:bodyPr/>
          <a:lstStyle/>
          <a:p>
            <a:pPr eaLnBrk="1" fontAlgn="auto" hangingPunct="1">
              <a:spcAft>
                <a:spcPts val="0"/>
              </a:spcAft>
              <a:defRPr/>
            </a:pPr>
            <a:r>
              <a:rPr lang="en-US" dirty="0" smtClean="0"/>
              <a:t>Headings and Subheadings</a:t>
            </a:r>
          </a:p>
        </p:txBody>
      </p:sp>
      <p:sp>
        <p:nvSpPr>
          <p:cNvPr id="8" name="Rectangle 3"/>
          <p:cNvSpPr txBox="1">
            <a:spLocks noChangeArrowheads="1"/>
          </p:cNvSpPr>
          <p:nvPr/>
        </p:nvSpPr>
        <p:spPr bwMode="auto">
          <a:xfrm>
            <a:off x="4419600" y="1295400"/>
            <a:ext cx="4419600" cy="5257800"/>
          </a:xfrm>
          <a:prstGeom prst="rect">
            <a:avLst/>
          </a:prstGeom>
          <a:noFill/>
          <a:ln w="9525">
            <a:noFill/>
            <a:miter lim="800000"/>
            <a:headEnd/>
            <a:tailEnd/>
          </a:ln>
        </p:spPr>
        <p:txBody>
          <a:bodyPr>
            <a:normAutofit fontScale="92500" lnSpcReduction="10000"/>
          </a:bodyPr>
          <a:lstStyle/>
          <a:p>
            <a:pPr marL="457200" indent="-457200" algn="ctr" fontAlgn="auto">
              <a:lnSpc>
                <a:spcPct val="90000"/>
              </a:lnSpc>
              <a:spcBef>
                <a:spcPts val="400"/>
              </a:spcBef>
              <a:spcAft>
                <a:spcPts val="0"/>
              </a:spcAft>
              <a:buClr>
                <a:schemeClr val="accent1"/>
              </a:buClr>
              <a:buSzPct val="68000"/>
              <a:buFont typeface="Wingdings" pitchFamily="2" charset="2"/>
              <a:buNone/>
              <a:defRPr/>
            </a:pPr>
            <a:r>
              <a:rPr lang="en-US" sz="2700" dirty="0">
                <a:latin typeface="+mn-lt"/>
                <a:cs typeface="+mn-cs"/>
              </a:rPr>
              <a:t>Empirical Paper</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i="1" dirty="0">
                <a:solidFill>
                  <a:schemeClr val="folHlink"/>
                </a:solidFill>
                <a:latin typeface="+mn-lt"/>
                <a:cs typeface="+mn-cs"/>
              </a:rPr>
              <a:t>Main Headings: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Methods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Results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Discussion</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References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i="1" dirty="0">
                <a:solidFill>
                  <a:schemeClr val="folHlink"/>
                </a:solidFill>
                <a:latin typeface="+mn-lt"/>
                <a:cs typeface="+mn-cs"/>
              </a:rPr>
              <a:t>Sub Headings: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Participants, Apparatus, and Procedure </a:t>
            </a:r>
            <a:r>
              <a:rPr lang="en-US" sz="2600" dirty="0">
                <a:solidFill>
                  <a:schemeClr val="bg1"/>
                </a:solidFill>
                <a:latin typeface="+mn-lt"/>
                <a:cs typeface="+mn-cs"/>
              </a:rPr>
              <a:t>(</a:t>
            </a:r>
            <a:r>
              <a:rPr lang="en-US" dirty="0">
                <a:solidFill>
                  <a:schemeClr val="bg1"/>
                </a:solidFill>
                <a:latin typeface="+mn-lt"/>
                <a:cs typeface="+mn-cs"/>
              </a:rPr>
              <a:t>under) </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dirty="0">
                <a:solidFill>
                  <a:schemeClr val="bg1"/>
                </a:solidFill>
                <a:latin typeface="+mn-lt"/>
                <a:cs typeface="+mn-cs"/>
              </a:rPr>
              <a:t>Methods Main Heading</a:t>
            </a:r>
          </a:p>
          <a:p>
            <a:pPr marL="457200" indent="-457200" fontAlgn="auto">
              <a:lnSpc>
                <a:spcPct val="90000"/>
              </a:lnSpc>
              <a:spcBef>
                <a:spcPts val="400"/>
              </a:spcBef>
              <a:spcAft>
                <a:spcPts val="0"/>
              </a:spcAft>
              <a:buClr>
                <a:schemeClr val="accent1"/>
              </a:buClr>
              <a:buSzPct val="68000"/>
              <a:defRPr/>
            </a:pPr>
            <a:r>
              <a:rPr lang="en-US" sz="1800" dirty="0">
                <a:latin typeface="+mn-lt"/>
              </a:rPr>
              <a:t>Open the link below to view an example of an empirical paper using Headings &amp; Subheadings. </a:t>
            </a:r>
            <a:r>
              <a:rPr lang="en-US" sz="1800" dirty="0" smtClean="0">
                <a:latin typeface="+mn-lt"/>
              </a:rPr>
              <a:t>Look on pages 4, 5,6. Then </a:t>
            </a:r>
            <a:r>
              <a:rPr lang="en-US" sz="1800" dirty="0">
                <a:latin typeface="+mn-lt"/>
              </a:rPr>
              <a:t>return to the PowerPoint presentation to continue the lesson. </a:t>
            </a:r>
            <a:endParaRPr lang="en-US" sz="1800" dirty="0">
              <a:hlinkClick r:id="rId4"/>
            </a:endParaRPr>
          </a:p>
          <a:p>
            <a:pPr marL="457200" indent="-457200" fontAlgn="auto">
              <a:lnSpc>
                <a:spcPct val="90000"/>
              </a:lnSpc>
              <a:spcBef>
                <a:spcPts val="400"/>
              </a:spcBef>
              <a:spcAft>
                <a:spcPts val="0"/>
              </a:spcAft>
              <a:buClr>
                <a:schemeClr val="accent1"/>
              </a:buClr>
              <a:buSzPct val="68000"/>
              <a:defRPr/>
            </a:pPr>
            <a:r>
              <a:rPr lang="en-US" sz="1800" dirty="0">
                <a:hlinkClick r:id="rId5"/>
              </a:rPr>
              <a:t>http://</a:t>
            </a:r>
            <a:r>
              <a:rPr lang="en-US" sz="1800" dirty="0" smtClean="0">
                <a:hlinkClick r:id="rId5"/>
              </a:rPr>
              <a:t>psychology.vanguard.edu/wp-content/uploads/2010/12/paper.pdf</a:t>
            </a:r>
            <a:endParaRPr lang="en-US" sz="1800" dirty="0" smtClean="0"/>
          </a:p>
          <a:p>
            <a:pPr marL="457200" indent="-457200" fontAlgn="auto">
              <a:lnSpc>
                <a:spcPct val="90000"/>
              </a:lnSpc>
              <a:spcBef>
                <a:spcPts val="400"/>
              </a:spcBef>
              <a:spcAft>
                <a:spcPts val="0"/>
              </a:spcAft>
              <a:buClr>
                <a:schemeClr val="accent1"/>
              </a:buClr>
              <a:buSzPct val="68000"/>
              <a:defRPr/>
            </a:pPr>
            <a:endParaRPr lang="en-US" sz="1800" i="1" dirty="0">
              <a:latin typeface="+mn-lt"/>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sz="half" idx="1"/>
          </p:nvPr>
        </p:nvSpPr>
        <p:spPr>
          <a:xfrm>
            <a:off x="457200" y="1481138"/>
            <a:ext cx="4038600" cy="4525962"/>
          </a:xfrm>
        </p:spPr>
        <p:txBody>
          <a:bodyPr>
            <a:normAutofit fontScale="85000" lnSpcReduction="10000"/>
          </a:bodyPr>
          <a:lstStyle/>
          <a:p>
            <a:pPr eaLnBrk="1" hangingPunct="1">
              <a:buFont typeface="Arial" pitchFamily="34" charset="0"/>
              <a:buChar char="•"/>
              <a:defRPr/>
            </a:pPr>
            <a:r>
              <a:rPr lang="en-US" dirty="0" smtClean="0">
                <a:solidFill>
                  <a:schemeClr val="bg1"/>
                </a:solidFill>
              </a:rPr>
              <a:t>In a non-empirical paper,  headings and subheadings may or may not be used, depending on the topic of your paper and the paper length.</a:t>
            </a:r>
          </a:p>
          <a:p>
            <a:pPr eaLnBrk="1" hangingPunct="1">
              <a:buFont typeface="Arial" pitchFamily="34" charset="0"/>
              <a:buChar char="•"/>
              <a:defRPr/>
            </a:pPr>
            <a:r>
              <a:rPr lang="en-US" dirty="0" smtClean="0">
                <a:solidFill>
                  <a:schemeClr val="bg1"/>
                </a:solidFill>
              </a:rPr>
              <a:t>Consult with your instructor to determine whether or not headings and subheadings are needed in your paper.</a:t>
            </a:r>
            <a:endParaRPr lang="en-US" sz="1800" dirty="0" smtClean="0"/>
          </a:p>
          <a:p>
            <a:pPr marL="457200" indent="-457200" eaLnBrk="1" fontAlgn="auto" hangingPunct="1">
              <a:lnSpc>
                <a:spcPct val="90000"/>
              </a:lnSpc>
              <a:spcAft>
                <a:spcPts val="0"/>
              </a:spcAft>
              <a:buFont typeface="Wingdings" pitchFamily="2" charset="2"/>
              <a:buNone/>
              <a:defRPr/>
            </a:pPr>
            <a:endParaRPr lang="en-US" sz="1800" i="1" dirty="0" smtClean="0"/>
          </a:p>
        </p:txBody>
      </p:sp>
      <p:sp>
        <p:nvSpPr>
          <p:cNvPr id="12292" name="Rectangle 4"/>
          <p:cNvSpPr>
            <a:spLocks noGrp="1" noChangeArrowheads="1"/>
          </p:cNvSpPr>
          <p:nvPr>
            <p:ph sz="half" idx="2"/>
          </p:nvPr>
        </p:nvSpPr>
        <p:spPr>
          <a:xfrm>
            <a:off x="4648200" y="1481138"/>
            <a:ext cx="4038600" cy="4525962"/>
          </a:xfrm>
        </p:spPr>
        <p:txBody>
          <a:bodyPr>
            <a:normAutofit fontScale="85000" lnSpcReduction="10000"/>
          </a:bodyPr>
          <a:lstStyle/>
          <a:p>
            <a:pPr marL="365760" indent="-256032" algn="ctr" eaLnBrk="1" fontAlgn="auto" hangingPunct="1">
              <a:lnSpc>
                <a:spcPct val="90000"/>
              </a:lnSpc>
              <a:spcAft>
                <a:spcPts val="0"/>
              </a:spcAft>
              <a:buFont typeface="Wingdings" pitchFamily="2" charset="2"/>
              <a:buNone/>
              <a:defRPr/>
            </a:pPr>
            <a:r>
              <a:rPr lang="en-US" dirty="0" smtClean="0">
                <a:solidFill>
                  <a:schemeClr val="bg1"/>
                </a:solidFill>
              </a:rPr>
              <a:t>Non-Empirical Paper</a:t>
            </a:r>
          </a:p>
          <a:p>
            <a:pPr marL="365760" indent="-256032" algn="ctr" eaLnBrk="1" fontAlgn="auto" hangingPunct="1">
              <a:lnSpc>
                <a:spcPct val="90000"/>
              </a:lnSpc>
              <a:spcAft>
                <a:spcPts val="0"/>
              </a:spcAft>
              <a:buFont typeface="Wingdings" pitchFamily="2" charset="2"/>
              <a:buNone/>
              <a:defRPr/>
            </a:pPr>
            <a:endParaRPr lang="en-US" dirty="0" smtClean="0">
              <a:solidFill>
                <a:schemeClr val="bg1"/>
              </a:solidFill>
            </a:endParaRPr>
          </a:p>
          <a:p>
            <a:pPr marL="365760" indent="-256032" eaLnBrk="1" fontAlgn="auto" hangingPunct="1">
              <a:lnSpc>
                <a:spcPct val="90000"/>
              </a:lnSpc>
              <a:spcAft>
                <a:spcPts val="0"/>
              </a:spcAft>
              <a:buFont typeface="Wingdings" pitchFamily="2" charset="2"/>
              <a:buNone/>
              <a:defRPr/>
            </a:pPr>
            <a:r>
              <a:rPr lang="en-US" i="1" dirty="0" smtClean="0">
                <a:solidFill>
                  <a:schemeClr val="folHlink"/>
                </a:solidFill>
              </a:rPr>
              <a:t>Main Headings:</a:t>
            </a:r>
            <a:r>
              <a:rPr lang="en-US" i="1" dirty="0" smtClean="0"/>
              <a:t>  </a:t>
            </a:r>
          </a:p>
          <a:p>
            <a:pPr marL="365760" indent="-256032" eaLnBrk="1" fontAlgn="auto" hangingPunct="1">
              <a:lnSpc>
                <a:spcPct val="90000"/>
              </a:lnSpc>
              <a:spcAft>
                <a:spcPts val="0"/>
              </a:spcAft>
              <a:buFont typeface="Wingdings" pitchFamily="2" charset="2"/>
              <a:buNone/>
              <a:defRPr/>
            </a:pPr>
            <a:r>
              <a:rPr lang="en-US" dirty="0" smtClean="0">
                <a:solidFill>
                  <a:schemeClr val="bg1"/>
                </a:solidFill>
              </a:rPr>
              <a:t>Specific headings based on material within sections of body of paper</a:t>
            </a:r>
          </a:p>
          <a:p>
            <a:pPr marL="365760" indent="-256032" eaLnBrk="1" fontAlgn="auto" hangingPunct="1">
              <a:lnSpc>
                <a:spcPct val="90000"/>
              </a:lnSpc>
              <a:spcAft>
                <a:spcPts val="0"/>
              </a:spcAft>
              <a:buFont typeface="Wingdings" pitchFamily="2" charset="2"/>
              <a:buNone/>
              <a:defRPr/>
            </a:pPr>
            <a:endParaRPr lang="en-US" dirty="0" smtClean="0"/>
          </a:p>
          <a:p>
            <a:pPr marL="365760" indent="-256032" eaLnBrk="1" fontAlgn="auto" hangingPunct="1">
              <a:lnSpc>
                <a:spcPct val="90000"/>
              </a:lnSpc>
              <a:spcAft>
                <a:spcPts val="0"/>
              </a:spcAft>
              <a:buFont typeface="Wingdings" pitchFamily="2" charset="2"/>
              <a:buNone/>
              <a:defRPr/>
            </a:pPr>
            <a:endParaRPr lang="en-US" dirty="0" smtClean="0"/>
          </a:p>
          <a:p>
            <a:pPr marL="365760" indent="-256032" eaLnBrk="1" fontAlgn="auto" hangingPunct="1">
              <a:lnSpc>
                <a:spcPct val="90000"/>
              </a:lnSpc>
              <a:spcAft>
                <a:spcPts val="0"/>
              </a:spcAft>
              <a:buFont typeface="Wingdings" pitchFamily="2" charset="2"/>
              <a:buNone/>
              <a:defRPr/>
            </a:pPr>
            <a:r>
              <a:rPr lang="en-US" dirty="0" smtClean="0">
                <a:solidFill>
                  <a:schemeClr val="folHlink"/>
                </a:solidFill>
              </a:rPr>
              <a:t>Sub Headings:</a:t>
            </a:r>
          </a:p>
          <a:p>
            <a:pPr marL="365760" indent="-256032" eaLnBrk="1" fontAlgn="auto" hangingPunct="1">
              <a:lnSpc>
                <a:spcPct val="90000"/>
              </a:lnSpc>
              <a:spcAft>
                <a:spcPts val="0"/>
              </a:spcAft>
              <a:buFont typeface="Wingdings" pitchFamily="2" charset="2"/>
              <a:buNone/>
              <a:defRPr/>
            </a:pPr>
            <a:r>
              <a:rPr lang="en-US" dirty="0" smtClean="0">
                <a:solidFill>
                  <a:schemeClr val="bg1"/>
                </a:solidFill>
              </a:rPr>
              <a:t>May or may not be used (ask instructor)   </a:t>
            </a:r>
          </a:p>
          <a:p>
            <a:pPr marL="365760" indent="-256032" algn="ctr" eaLnBrk="1" fontAlgn="auto" hangingPunct="1">
              <a:lnSpc>
                <a:spcPct val="90000"/>
              </a:lnSpc>
              <a:spcAft>
                <a:spcPts val="0"/>
              </a:spcAft>
              <a:buFont typeface="Wingdings" pitchFamily="2" charset="2"/>
              <a:buNone/>
              <a:defRPr/>
            </a:pPr>
            <a:endParaRPr lang="en-US" sz="2400" dirty="0" smtClean="0"/>
          </a:p>
        </p:txBody>
      </p:sp>
      <p:sp>
        <p:nvSpPr>
          <p:cNvPr id="3789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bg2">
                    <a:lumMod val="60000"/>
                    <a:lumOff val="40000"/>
                  </a:schemeClr>
                </a:solidFill>
              </a:rPr>
              <a:t>Headings and Subheadings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Citations</a:t>
            </a:r>
          </a:p>
        </p:txBody>
      </p:sp>
      <p:sp>
        <p:nvSpPr>
          <p:cNvPr id="22531" name="Rectangle 3"/>
          <p:cNvSpPr>
            <a:spLocks noGrp="1" noChangeArrowheads="1"/>
          </p:cNvSpPr>
          <p:nvPr>
            <p:ph idx="1"/>
          </p:nvPr>
        </p:nvSpPr>
        <p:spPr>
          <a:xfrm>
            <a:off x="457200" y="1219200"/>
            <a:ext cx="8229600" cy="4787900"/>
          </a:xfrm>
        </p:spPr>
        <p:txBody>
          <a:bodyPr>
            <a:normAutofit fontScale="92500" lnSpcReduction="20000"/>
          </a:bodyPr>
          <a:lstStyle/>
          <a:p>
            <a:pPr eaLnBrk="1" hangingPunct="1">
              <a:defRPr/>
            </a:pPr>
            <a:r>
              <a:rPr lang="en-US" sz="2800" dirty="0" smtClean="0"/>
              <a:t>Information from sources must be cited.  This acknowledges the author’s work, and allows the reader to access the information in the References section of your paper</a:t>
            </a:r>
          </a:p>
          <a:p>
            <a:pPr eaLnBrk="1" hangingPunct="1">
              <a:buFont typeface="Wingdings 2" pitchFamily="18" charset="2"/>
              <a:buNone/>
              <a:defRPr/>
            </a:pPr>
            <a:endParaRPr lang="en-US" sz="2800" dirty="0" smtClean="0"/>
          </a:p>
          <a:p>
            <a:pPr eaLnBrk="1" hangingPunct="1">
              <a:defRPr/>
            </a:pPr>
            <a:r>
              <a:rPr lang="en-US" sz="2800" dirty="0" smtClean="0"/>
              <a:t>Follow the  (author, date) method of in-text citation. If no date is available, write (</a:t>
            </a:r>
            <a:r>
              <a:rPr lang="en-US" sz="2800" dirty="0" err="1" smtClean="0"/>
              <a:t>n.d</a:t>
            </a:r>
            <a:r>
              <a:rPr lang="en-US" sz="2800" dirty="0" smtClean="0"/>
              <a:t>.) in place of the date</a:t>
            </a:r>
          </a:p>
          <a:p>
            <a:pPr eaLnBrk="1" hangingPunct="1">
              <a:defRPr/>
            </a:pPr>
            <a:endParaRPr lang="en-US" sz="2800" dirty="0" smtClean="0"/>
          </a:p>
          <a:p>
            <a:pPr eaLnBrk="1" hangingPunct="1">
              <a:defRPr/>
            </a:pPr>
            <a:r>
              <a:rPr lang="en-US" sz="2800" dirty="0" smtClean="0"/>
              <a:t>The author's last name and the year of publication for the source should appear in the text, for example </a:t>
            </a:r>
          </a:p>
          <a:p>
            <a:pPr eaLnBrk="1" hangingPunct="1">
              <a:buFont typeface="Wingdings 2" pitchFamily="18" charset="2"/>
              <a:buNone/>
              <a:defRPr/>
            </a:pPr>
            <a:r>
              <a:rPr lang="en-US" sz="2800" dirty="0" smtClean="0"/>
              <a:t>				(Jones, 1998).</a:t>
            </a:r>
          </a:p>
          <a:p>
            <a:pPr eaLnBrk="1" hangingPunct="1">
              <a:defRPr/>
            </a:pPr>
            <a:endParaRPr lang="en-US" sz="2800" dirty="0" smtClean="0"/>
          </a:p>
          <a:p>
            <a:pPr lvl="1" eaLnBrk="1" hangingPunct="1">
              <a:buFont typeface="Wingdings" pitchFamily="2" charset="2"/>
              <a:buNone/>
              <a:defRPr/>
            </a:pPr>
            <a:endParaRPr lang="en-US" sz="2400" dirty="0" smtClean="0"/>
          </a:p>
          <a:p>
            <a:pPr eaLnBrk="1" hangingPunct="1">
              <a:defRPr/>
            </a:pPr>
            <a:endParaRPr lang="en-US" dirty="0" smtClean="0"/>
          </a:p>
          <a:p>
            <a:pPr eaLnBrk="1" hangingPunct="1">
              <a:defRPr/>
            </a:pPr>
            <a:endParaRPr lang="en-US" dirty="0" smtClean="0"/>
          </a:p>
        </p:txBody>
      </p:sp>
      <p:sp>
        <p:nvSpPr>
          <p:cNvPr id="4" name="TextBox 3"/>
          <p:cNvSpPr txBox="1">
            <a:spLocks noChangeArrowheads="1"/>
          </p:cNvSpPr>
          <p:nvPr/>
        </p:nvSpPr>
        <p:spPr bwMode="auto">
          <a:xfrm>
            <a:off x="2286000" y="5715000"/>
            <a:ext cx="5486400" cy="461963"/>
          </a:xfrm>
          <a:prstGeom prst="rect">
            <a:avLst/>
          </a:prstGeom>
          <a:noFill/>
          <a:ln w="9525">
            <a:noFill/>
            <a:miter lim="800000"/>
            <a:headEnd/>
            <a:tailEnd/>
          </a:ln>
        </p:spPr>
        <p:txBody>
          <a:bodyPr>
            <a:spAutoFit/>
          </a:bodyPr>
          <a:lstStyle/>
          <a:p>
            <a:r>
              <a:rPr lang="en-US" b="1">
                <a:solidFill>
                  <a:schemeClr val="accent1"/>
                </a:solidFill>
              </a:rPr>
              <a:t>Author’s last name, year of publication</a:t>
            </a:r>
          </a:p>
        </p:txBody>
      </p:sp>
      <p:cxnSp>
        <p:nvCxnSpPr>
          <p:cNvPr id="5" name="Straight Arrow Connector 4"/>
          <p:cNvCxnSpPr/>
          <p:nvPr/>
        </p:nvCxnSpPr>
        <p:spPr>
          <a:xfrm rot="16200000" flipV="1">
            <a:off x="3771900" y="5676900"/>
            <a:ext cx="304800" cy="762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067300" y="5600700"/>
            <a:ext cx="228600" cy="1524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r>
              <a:rPr lang="en-US" smtClean="0"/>
              <a:t>Paraphrase – a summary of information from a source – cite using author(s) last name(s), and year of publication</a:t>
            </a:r>
          </a:p>
          <a:p>
            <a:pPr eaLnBrk="1" hangingPunct="1"/>
            <a:endParaRPr lang="en-US" smtClean="0"/>
          </a:p>
          <a:p>
            <a:pPr eaLnBrk="1" hangingPunct="1"/>
            <a:r>
              <a:rPr lang="en-US" sz="2400" smtClean="0">
                <a:solidFill>
                  <a:schemeClr val="folHlink"/>
                </a:solidFill>
              </a:rPr>
              <a:t>Example:  Children choose the same foods they see their parents and friends eating  (Berk, 2007).</a:t>
            </a:r>
            <a:r>
              <a:rPr lang="en-US" smtClean="0"/>
              <a:t>  </a:t>
            </a:r>
          </a:p>
        </p:txBody>
      </p:sp>
      <p:sp>
        <p:nvSpPr>
          <p:cNvPr id="41986" name="Rectangle 2"/>
          <p:cNvSpPr>
            <a:spLocks noGrp="1" noChangeArrowheads="1"/>
          </p:cNvSpPr>
          <p:nvPr>
            <p:ph type="title"/>
          </p:nvPr>
        </p:nvSpPr>
        <p:spPr/>
        <p:txBody>
          <a:bodyPr/>
          <a:lstStyle/>
          <a:p>
            <a:pPr eaLnBrk="1" fontAlgn="auto" hangingPunct="1">
              <a:spcAft>
                <a:spcPts val="0"/>
              </a:spcAft>
              <a:defRPr/>
            </a:pPr>
            <a:r>
              <a:rPr lang="en-US" smtClean="0"/>
              <a:t>Paraphrase</a:t>
            </a:r>
          </a:p>
        </p:txBody>
      </p:sp>
    </p:spTree>
    <p:custDataLst>
      <p:tags r:id="rId1"/>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r>
              <a:rPr lang="en-US" smtClean="0"/>
              <a:t>Quotations with less than 40 words – use quotation marks, author(s) last name, year of publication, and page number</a:t>
            </a:r>
          </a:p>
          <a:p>
            <a:pPr eaLnBrk="1" hangingPunct="1"/>
            <a:endParaRPr lang="en-US" sz="2800" smtClean="0"/>
          </a:p>
          <a:p>
            <a:pPr eaLnBrk="1" hangingPunct="1"/>
            <a:r>
              <a:rPr lang="en-US" sz="2800" smtClean="0">
                <a:solidFill>
                  <a:schemeClr val="folHlink"/>
                </a:solidFill>
              </a:rPr>
              <a:t>Example:  “Children tend to imitate the food choices of people they admire, both adults and peers” (Berk, 2007, p. 220).</a:t>
            </a:r>
          </a:p>
        </p:txBody>
      </p:sp>
      <p:sp>
        <p:nvSpPr>
          <p:cNvPr id="40962" name="Rectangle 2"/>
          <p:cNvSpPr>
            <a:spLocks noGrp="1" noChangeArrowheads="1"/>
          </p:cNvSpPr>
          <p:nvPr>
            <p:ph type="title"/>
          </p:nvPr>
        </p:nvSpPr>
        <p:spPr/>
        <p:txBody>
          <a:bodyPr/>
          <a:lstStyle/>
          <a:p>
            <a:pPr eaLnBrk="1" fontAlgn="auto" hangingPunct="1">
              <a:spcAft>
                <a:spcPts val="0"/>
              </a:spcAft>
              <a:defRPr/>
            </a:pPr>
            <a:r>
              <a:rPr lang="en-US" smtClean="0"/>
              <a:t>Quotations</a:t>
            </a:r>
          </a:p>
        </p:txBody>
      </p:sp>
    </p:spTree>
    <p:custDataLst>
      <p:tags r:id="rId1"/>
    </p:custData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r>
              <a:rPr lang="en-US" sz="2800" smtClean="0"/>
              <a:t>Quotations with more than 40 words – no quotation marks, block format, each line indented 5 spaces, author(s) last name, year of publication</a:t>
            </a:r>
          </a:p>
          <a:p>
            <a:pPr eaLnBrk="1" hangingPunct="1">
              <a:buFont typeface="Wingdings" pitchFamily="2" charset="2"/>
              <a:buNone/>
            </a:pPr>
            <a:r>
              <a:rPr lang="en-US" sz="2400" smtClean="0">
                <a:solidFill>
                  <a:schemeClr val="folHlink"/>
                </a:solidFill>
              </a:rPr>
              <a:t>		Example:</a:t>
            </a:r>
          </a:p>
          <a:p>
            <a:pPr eaLnBrk="1" hangingPunct="1">
              <a:buFont typeface="Wingdings 3" pitchFamily="18" charset="2"/>
              <a:buNone/>
            </a:pPr>
            <a:r>
              <a:rPr lang="en-US" sz="2400" smtClean="0">
                <a:solidFill>
                  <a:schemeClr val="folHlink"/>
                </a:solidFill>
              </a:rPr>
              <a:t>	Though they eat less, preschoolers require a   high- quality diet, including the same foods adults need, but in smaller amounts.  Fats, oils, and salt should be kept to a minimum because their link to high blood pressure and heart disease in adulthood (Berk, 2007, p. 220).</a:t>
            </a:r>
          </a:p>
          <a:p>
            <a:pPr lvl="1" eaLnBrk="1" hangingPunct="1">
              <a:buFontTx/>
              <a:buNone/>
            </a:pPr>
            <a:endParaRPr lang="en-US" sz="2400" smtClean="0">
              <a:solidFill>
                <a:schemeClr val="folHlink"/>
              </a:solidFill>
            </a:endParaRPr>
          </a:p>
          <a:p>
            <a:pPr eaLnBrk="1" hangingPunct="1"/>
            <a:endParaRPr lang="en-US" sz="2400" smtClean="0">
              <a:solidFill>
                <a:schemeClr val="folHlink"/>
              </a:solidFill>
            </a:endParaRPr>
          </a:p>
        </p:txBody>
      </p:sp>
      <p:sp>
        <p:nvSpPr>
          <p:cNvPr id="48130" name="Rectangle 2"/>
          <p:cNvSpPr>
            <a:spLocks noGrp="1" noChangeArrowheads="1"/>
          </p:cNvSpPr>
          <p:nvPr>
            <p:ph type="title"/>
          </p:nvPr>
        </p:nvSpPr>
        <p:spPr/>
        <p:txBody>
          <a:bodyPr/>
          <a:lstStyle/>
          <a:p>
            <a:pPr eaLnBrk="1" fontAlgn="auto" hangingPunct="1">
              <a:spcAft>
                <a:spcPts val="0"/>
              </a:spcAft>
              <a:defRPr/>
            </a:pPr>
            <a:r>
              <a:rPr lang="en-US" smtClean="0"/>
              <a:t>Quotations cont.</a:t>
            </a:r>
          </a:p>
        </p:txBody>
      </p:sp>
    </p:spTree>
    <p:custDataLst>
      <p:tags r:id="rId1"/>
    </p:custData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eaLnBrk="1" hangingPunct="1">
              <a:buFont typeface="Arial" charset="0"/>
              <a:buChar char="•"/>
            </a:pPr>
            <a:r>
              <a:rPr lang="en-US" smtClean="0"/>
              <a:t>Kesler (2003) found that among epidemiological samples…</a:t>
            </a:r>
          </a:p>
          <a:p>
            <a:pPr eaLnBrk="1" hangingPunct="1">
              <a:buFont typeface="Arial" charset="0"/>
              <a:buChar char="•"/>
            </a:pPr>
            <a:r>
              <a:rPr lang="en-US" smtClean="0"/>
              <a:t>Early onset results in a more persistent and severe course (Kessler, 2003).</a:t>
            </a:r>
          </a:p>
          <a:p>
            <a:pPr eaLnBrk="1" hangingPunct="1">
              <a:buFont typeface="Arial" charset="0"/>
              <a:buChar char="•"/>
            </a:pPr>
            <a:r>
              <a:rPr lang="en-US" smtClean="0"/>
              <a:t>In 2003, Kessler’s study of epidemiological samples showed that</a:t>
            </a:r>
          </a:p>
        </p:txBody>
      </p:sp>
      <p:sp>
        <p:nvSpPr>
          <p:cNvPr id="2" name="Title 1"/>
          <p:cNvSpPr>
            <a:spLocks noGrp="1"/>
          </p:cNvSpPr>
          <p:nvPr>
            <p:ph type="title"/>
          </p:nvPr>
        </p:nvSpPr>
        <p:spPr/>
        <p:txBody>
          <a:bodyPr/>
          <a:lstStyle/>
          <a:p>
            <a:pPr eaLnBrk="1" fontAlgn="auto" hangingPunct="1">
              <a:spcAft>
                <a:spcPts val="0"/>
              </a:spcAft>
              <a:defRPr/>
            </a:pPr>
            <a:r>
              <a:rPr lang="en-US" dirty="0" smtClean="0"/>
              <a:t>Citation Examples</a:t>
            </a:r>
          </a:p>
        </p:txBody>
      </p:sp>
    </p:spTree>
    <p:custDataLst>
      <p:tags r:id="rId1"/>
    </p:custData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Citation Examples</a:t>
            </a:r>
          </a:p>
        </p:txBody>
      </p:sp>
      <p:pic>
        <p:nvPicPr>
          <p:cNvPr id="4" name="Content Placeholder 5" descr="APA1-Headings1Scan.jpg"/>
          <p:cNvPicPr>
            <a:picLocks noChangeAspect="1"/>
          </p:cNvPicPr>
          <p:nvPr/>
        </p:nvPicPr>
        <p:blipFill>
          <a:blip r:embed="rId4" cstate="print"/>
          <a:stretch>
            <a:fillRect/>
          </a:stretch>
        </p:blipFill>
        <p:spPr bwMode="auto">
          <a:xfrm>
            <a:off x="4741863" y="1143000"/>
            <a:ext cx="4706937" cy="6091238"/>
          </a:xfrm>
          <a:prstGeom prst="rect">
            <a:avLst/>
          </a:prstGeom>
          <a:noFill/>
          <a:ln w="9525">
            <a:solidFill>
              <a:schemeClr val="tx1">
                <a:lumMod val="75000"/>
              </a:schemeClr>
            </a:solidFill>
            <a:miter lim="800000"/>
            <a:headEnd/>
            <a:tailEnd/>
          </a:ln>
        </p:spPr>
      </p:pic>
      <p:sp>
        <p:nvSpPr>
          <p:cNvPr id="5" name="Oval 4"/>
          <p:cNvSpPr/>
          <p:nvPr/>
        </p:nvSpPr>
        <p:spPr>
          <a:xfrm>
            <a:off x="5410200" y="2209800"/>
            <a:ext cx="12192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6" name="Oval 5"/>
          <p:cNvSpPr/>
          <p:nvPr/>
        </p:nvSpPr>
        <p:spPr>
          <a:xfrm>
            <a:off x="7848600" y="3581400"/>
            <a:ext cx="1295400" cy="381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7" name="Oval 6"/>
          <p:cNvSpPr/>
          <p:nvPr/>
        </p:nvSpPr>
        <p:spPr>
          <a:xfrm>
            <a:off x="5257800" y="3810000"/>
            <a:ext cx="381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8674" name="Content Placeholder 2"/>
          <p:cNvSpPr>
            <a:spLocks noGrp="1"/>
          </p:cNvSpPr>
          <p:nvPr>
            <p:ph idx="1"/>
          </p:nvPr>
        </p:nvSpPr>
        <p:spPr>
          <a:xfrm>
            <a:off x="0" y="1447800"/>
            <a:ext cx="4572000" cy="4525963"/>
          </a:xfrm>
        </p:spPr>
        <p:txBody>
          <a:bodyPr/>
          <a:lstStyle/>
          <a:p>
            <a:pPr eaLnBrk="1" hangingPunct="1">
              <a:buSzPct val="100000"/>
              <a:buFont typeface="Arial" charset="0"/>
              <a:buChar char="•"/>
            </a:pPr>
            <a:r>
              <a:rPr lang="en-US" sz="2400" smtClean="0"/>
              <a:t>Author’s name &amp; date of publication in parenthesis.</a:t>
            </a:r>
          </a:p>
          <a:p>
            <a:pPr eaLnBrk="1" hangingPunct="1">
              <a:buSzPct val="100000"/>
              <a:buFont typeface="Arial" charset="0"/>
              <a:buChar char="•"/>
            </a:pPr>
            <a:r>
              <a:rPr lang="en-US" sz="2400" smtClean="0"/>
              <a:t>In this example, two sources are cited. Notice that the writer cites both of the sources using APA format: </a:t>
            </a:r>
            <a:r>
              <a:rPr lang="en-US" sz="2400" b="1" smtClean="0"/>
              <a:t>Source’s</a:t>
            </a:r>
            <a:r>
              <a:rPr lang="en-US" sz="2400" smtClean="0"/>
              <a:t> </a:t>
            </a:r>
            <a:r>
              <a:rPr lang="en-US" sz="2400" b="1" smtClean="0"/>
              <a:t>last name and date of publication </a:t>
            </a:r>
            <a:r>
              <a:rPr lang="en-US" sz="2400" smtClean="0"/>
              <a:t>within the content of the paper</a:t>
            </a:r>
          </a:p>
        </p:txBody>
      </p:sp>
      <p:grpSp>
        <p:nvGrpSpPr>
          <p:cNvPr id="3" name="Group 12"/>
          <p:cNvGrpSpPr>
            <a:grpSpLocks/>
          </p:cNvGrpSpPr>
          <p:nvPr/>
        </p:nvGrpSpPr>
        <p:grpSpPr bwMode="auto">
          <a:xfrm>
            <a:off x="5715000" y="609600"/>
            <a:ext cx="3429000" cy="838200"/>
            <a:chOff x="5715000" y="609600"/>
            <a:chExt cx="3429000" cy="838200"/>
          </a:xfrm>
        </p:grpSpPr>
        <p:sp>
          <p:nvSpPr>
            <p:cNvPr id="8" name="TextBox 7"/>
            <p:cNvSpPr txBox="1"/>
            <p:nvPr/>
          </p:nvSpPr>
          <p:spPr>
            <a:xfrm>
              <a:off x="5715000" y="609600"/>
              <a:ext cx="3429000" cy="523875"/>
            </a:xfrm>
            <a:prstGeom prst="rect">
              <a:avLst/>
            </a:prstGeom>
            <a:solidFill>
              <a:schemeClr val="accent1">
                <a:lumMod val="60000"/>
                <a:lumOff val="40000"/>
              </a:schemeClr>
            </a:solidFill>
          </p:spPr>
          <p:txBody>
            <a:bodyPr>
              <a:spAutoFit/>
            </a:bodyPr>
            <a:lstStyle/>
            <a:p>
              <a:pPr algn="ctr" eaLnBrk="0" hangingPunct="0">
                <a:defRPr/>
              </a:pPr>
              <a:r>
                <a:rPr lang="en-US" sz="1400" b="1" dirty="0">
                  <a:latin typeface="Helvetica" pitchFamily="-65" charset="0"/>
                  <a:cs typeface="Arial" charset="0"/>
                </a:rPr>
                <a:t>The Running Head and Page number on all pages</a:t>
              </a:r>
              <a:endParaRPr lang="en-US" sz="1400" dirty="0">
                <a:latin typeface="Helvetica" pitchFamily="-65" charset="0"/>
                <a:cs typeface="Arial" charset="0"/>
              </a:endParaRPr>
            </a:p>
          </p:txBody>
        </p:sp>
        <p:cxnSp>
          <p:nvCxnSpPr>
            <p:cNvPr id="9" name="Straight Arrow Connector 8"/>
            <p:cNvCxnSpPr/>
            <p:nvPr/>
          </p:nvCxnSpPr>
          <p:spPr>
            <a:xfrm rot="5400000">
              <a:off x="5905500" y="11811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8153400" y="914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28674" grpId="0" build="p"/>
      <p:bldP spid="28674"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81000"/>
            <a:ext cx="7772400" cy="1143000"/>
          </a:xfrm>
        </p:spPr>
        <p:txBody>
          <a:bodyPr/>
          <a:lstStyle/>
          <a:p>
            <a:pPr eaLnBrk="1" fontAlgn="auto" hangingPunct="1">
              <a:spcAft>
                <a:spcPts val="0"/>
              </a:spcAft>
              <a:defRPr/>
            </a:pPr>
            <a:r>
              <a:rPr lang="en-US" dirty="0" smtClean="0"/>
              <a:t>Citations</a:t>
            </a:r>
            <a:br>
              <a:rPr lang="en-US" dirty="0" smtClean="0"/>
            </a:br>
            <a:r>
              <a:rPr lang="en-US" sz="1800" dirty="0" smtClean="0"/>
              <a:t>(APA Publication Manual, 2009, 6.11-6.15)</a:t>
            </a:r>
          </a:p>
        </p:txBody>
      </p:sp>
      <p:graphicFrame>
        <p:nvGraphicFramePr>
          <p:cNvPr id="40067" name="Group 131"/>
          <p:cNvGraphicFramePr>
            <a:graphicFrameLocks noGrp="1"/>
          </p:cNvGraphicFramePr>
          <p:nvPr>
            <p:ph type="tbl" idx="1"/>
          </p:nvPr>
        </p:nvGraphicFramePr>
        <p:xfrm>
          <a:off x="914400" y="1371600"/>
          <a:ext cx="7543800" cy="4755833"/>
        </p:xfrm>
        <a:graphic>
          <a:graphicData uri="http://schemas.openxmlformats.org/drawingml/2006/table">
            <a:tbl>
              <a:tblPr/>
              <a:tblGrid>
                <a:gridCol w="1752600"/>
                <a:gridCol w="2879725"/>
                <a:gridCol w="2911475"/>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charset="0"/>
                          <a:cs typeface="Times New Roman" charset="0"/>
                        </a:rPr>
                        <a:t># of Authors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cs typeface="Times New Roman" charset="0"/>
                        </a:rPr>
                        <a:t>First Citation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cs typeface="Times New Roman" charset="0"/>
                        </a:rPr>
                        <a:t>Subsequent Citations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One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(2007)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Two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and Allen (2004)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and Allen (2004)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Three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Ramirez, and Soo (1999)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et al. (1999)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Four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Ramirez, and Soo, and Walsh (2006)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et al. (2006)</a:t>
                      </a:r>
                      <a:endParaRPr kumimoji="0" lang="en-US" sz="2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Five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Allen, Bradley, Ramirez, and Soo (2008)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et al. (2008)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Six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Wasserstein et al. (2005)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Wasserstein et al. (2005)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charset="0"/>
                          <a:cs typeface="Times New Roman" charset="0"/>
                        </a:rPr>
                        <a:t>University of Pittsburgh (2005)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University of Pittsburgh (2005)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APA1-References1Scan.jpg"/>
          <p:cNvPicPr>
            <a:picLocks noChangeAspect="1"/>
          </p:cNvPicPr>
          <p:nvPr/>
        </p:nvPicPr>
        <p:blipFill>
          <a:blip r:embed="rId4" cstate="print"/>
          <a:srcRect b="4938"/>
          <a:stretch>
            <a:fillRect/>
          </a:stretch>
        </p:blipFill>
        <p:spPr bwMode="auto">
          <a:xfrm>
            <a:off x="4375150" y="609600"/>
            <a:ext cx="4768850" cy="5867400"/>
          </a:xfrm>
          <a:prstGeom prst="rect">
            <a:avLst/>
          </a:prstGeom>
          <a:noFill/>
          <a:ln w="9525">
            <a:noFill/>
            <a:miter lim="800000"/>
            <a:headEnd/>
            <a:tailEnd/>
          </a:ln>
        </p:spPr>
      </p:pic>
      <p:grpSp>
        <p:nvGrpSpPr>
          <p:cNvPr id="2" name="Group 10"/>
          <p:cNvGrpSpPr>
            <a:grpSpLocks/>
          </p:cNvGrpSpPr>
          <p:nvPr/>
        </p:nvGrpSpPr>
        <p:grpSpPr bwMode="auto">
          <a:xfrm>
            <a:off x="5715000" y="0"/>
            <a:ext cx="3429000" cy="990600"/>
            <a:chOff x="5715000" y="0"/>
            <a:chExt cx="3429000" cy="990600"/>
          </a:xfrm>
        </p:grpSpPr>
        <p:sp>
          <p:nvSpPr>
            <p:cNvPr id="5" name="TextBox 4"/>
            <p:cNvSpPr txBox="1"/>
            <p:nvPr/>
          </p:nvSpPr>
          <p:spPr>
            <a:xfrm>
              <a:off x="5715000" y="0"/>
              <a:ext cx="3429000" cy="523875"/>
            </a:xfrm>
            <a:prstGeom prst="rect">
              <a:avLst/>
            </a:prstGeom>
            <a:solidFill>
              <a:schemeClr val="accent1">
                <a:lumMod val="60000"/>
                <a:lumOff val="40000"/>
              </a:schemeClr>
            </a:solidFill>
          </p:spPr>
          <p:txBody>
            <a:bodyPr>
              <a:spAutoFit/>
            </a:bodyPr>
            <a:lstStyle/>
            <a:p>
              <a:pPr algn="ctr" eaLnBrk="0" hangingPunct="0">
                <a:defRPr/>
              </a:pPr>
              <a:r>
                <a:rPr lang="en-US" sz="1400" dirty="0">
                  <a:latin typeface="Helvetica" pitchFamily="-65" charset="0"/>
                  <a:cs typeface="Arial" charset="0"/>
                </a:rPr>
                <a:t>The Running Head and Page number on all pages</a:t>
              </a:r>
            </a:p>
          </p:txBody>
        </p:sp>
        <p:cxnSp>
          <p:nvCxnSpPr>
            <p:cNvPr id="6" name="Straight Arrow Connector 5"/>
            <p:cNvCxnSpPr/>
            <p:nvPr/>
          </p:nvCxnSpPr>
          <p:spPr>
            <a:xfrm rot="5400000">
              <a:off x="5791200" y="685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8191500" y="723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 name="Content Placeholder 2"/>
          <p:cNvSpPr txBox="1">
            <a:spLocks/>
          </p:cNvSpPr>
          <p:nvPr/>
        </p:nvSpPr>
        <p:spPr bwMode="auto">
          <a:xfrm>
            <a:off x="0" y="1447800"/>
            <a:ext cx="4572000" cy="4525963"/>
          </a:xfrm>
          <a:prstGeom prst="rect">
            <a:avLst/>
          </a:prstGeom>
          <a:noFill/>
          <a:ln w="9525">
            <a:noFill/>
            <a:miter lim="800000"/>
            <a:headEnd/>
            <a:tailEnd/>
          </a:ln>
        </p:spPr>
        <p:txBody>
          <a:bodyPr/>
          <a:lstStyle/>
          <a:p>
            <a:pPr marL="365125" indent="-255588">
              <a:spcBef>
                <a:spcPts val="400"/>
              </a:spcBef>
              <a:buClr>
                <a:schemeClr val="accent1"/>
              </a:buClr>
              <a:buSzPct val="100000"/>
              <a:buFont typeface="Arial" pitchFamily="34" charset="0"/>
              <a:buChar char="•"/>
              <a:defRPr/>
            </a:pPr>
            <a:r>
              <a:rPr lang="en-US" dirty="0">
                <a:latin typeface="+mn-lt"/>
                <a:cs typeface="+mn-cs"/>
              </a:rPr>
              <a:t>The References begin on a new page</a:t>
            </a:r>
          </a:p>
          <a:p>
            <a:pPr marL="365125" indent="-255588">
              <a:spcBef>
                <a:spcPts val="400"/>
              </a:spcBef>
              <a:buClr>
                <a:schemeClr val="accent1"/>
              </a:buClr>
              <a:buSzPct val="100000"/>
              <a:buFont typeface="Arial" pitchFamily="34" charset="0"/>
              <a:buChar char="•"/>
              <a:defRPr/>
            </a:pPr>
            <a:r>
              <a:rPr lang="en-US" dirty="0">
                <a:latin typeface="+mn-lt"/>
                <a:cs typeface="+mn-cs"/>
              </a:rPr>
              <a:t>The heading References is centered at the top of the page. It is not underlined, bolded or in quotations.</a:t>
            </a:r>
          </a:p>
          <a:p>
            <a:pPr marL="365125" indent="-255588">
              <a:spcBef>
                <a:spcPts val="400"/>
              </a:spcBef>
              <a:buClr>
                <a:schemeClr val="accent1"/>
              </a:buClr>
              <a:buSzPct val="100000"/>
              <a:buFont typeface="Arial" pitchFamily="34" charset="0"/>
              <a:buChar char="•"/>
              <a:defRPr/>
            </a:pPr>
            <a:r>
              <a:rPr lang="en-US" dirty="0">
                <a:latin typeface="+mn-lt"/>
                <a:cs typeface="+mn-cs"/>
              </a:rPr>
              <a:t>The References used in the paper are alphabetized by the first author’s last name.</a:t>
            </a:r>
          </a:p>
          <a:p>
            <a:pPr marL="365125" indent="-255588">
              <a:spcBef>
                <a:spcPts val="400"/>
              </a:spcBef>
              <a:buClr>
                <a:schemeClr val="accent1"/>
              </a:buClr>
              <a:buSzPct val="100000"/>
              <a:buFont typeface="Arial" pitchFamily="34" charset="0"/>
              <a:buChar char="•"/>
              <a:defRPr/>
            </a:pPr>
            <a:r>
              <a:rPr lang="en-US" dirty="0">
                <a:latin typeface="+mn-lt"/>
                <a:cs typeface="+mn-cs"/>
              </a:rPr>
              <a:t>Use a hanging indent for each new reference.</a:t>
            </a:r>
          </a:p>
          <a:p>
            <a:pPr marL="365125" indent="-255588">
              <a:spcBef>
                <a:spcPts val="400"/>
              </a:spcBef>
              <a:buClr>
                <a:schemeClr val="accent1"/>
              </a:buClr>
              <a:buSzPct val="100000"/>
              <a:buFont typeface="Arial" pitchFamily="34" charset="0"/>
              <a:buChar char="•"/>
              <a:defRPr/>
            </a:pPr>
            <a:endParaRPr lang="en-US" dirty="0">
              <a:latin typeface="+mn-lt"/>
              <a:cs typeface="+mn-cs"/>
            </a:endParaRPr>
          </a:p>
        </p:txBody>
      </p:sp>
      <p:sp>
        <p:nvSpPr>
          <p:cNvPr id="15" name="Oval 14"/>
          <p:cNvSpPr/>
          <p:nvPr/>
        </p:nvSpPr>
        <p:spPr>
          <a:xfrm>
            <a:off x="8305800" y="914400"/>
            <a:ext cx="381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6" name="Oval 15"/>
          <p:cNvSpPr/>
          <p:nvPr/>
        </p:nvSpPr>
        <p:spPr>
          <a:xfrm>
            <a:off x="6477000" y="1219200"/>
            <a:ext cx="838200" cy="1524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7" name="Left Brace 16"/>
          <p:cNvSpPr/>
          <p:nvPr/>
        </p:nvSpPr>
        <p:spPr>
          <a:xfrm>
            <a:off x="4724400" y="1371600"/>
            <a:ext cx="228600" cy="4800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TextBox 17"/>
          <p:cNvSpPr txBox="1"/>
          <p:nvPr/>
        </p:nvSpPr>
        <p:spPr>
          <a:xfrm>
            <a:off x="4800600" y="6119813"/>
            <a:ext cx="4343400" cy="738187"/>
          </a:xfrm>
          <a:prstGeom prst="rect">
            <a:avLst/>
          </a:prstGeom>
          <a:solidFill>
            <a:schemeClr val="accent1">
              <a:lumMod val="60000"/>
              <a:lumOff val="40000"/>
            </a:schemeClr>
          </a:solidFill>
        </p:spPr>
        <p:txBody>
          <a:bodyPr>
            <a:spAutoFit/>
          </a:bodyPr>
          <a:lstStyle/>
          <a:p>
            <a:pPr eaLnBrk="0" hangingPunct="0">
              <a:defRPr/>
            </a:pPr>
            <a:r>
              <a:rPr lang="en-US" sz="1400" dirty="0">
                <a:latin typeface="Helvetica" pitchFamily="-65" charset="0"/>
                <a:cs typeface="Arial" charset="0"/>
              </a:rPr>
              <a:t>A hanging indent means that the author’s name is left aligned and subsequent lines in the Reference are indented 5 spaces.</a:t>
            </a:r>
          </a:p>
        </p:txBody>
      </p:sp>
      <p:cxnSp>
        <p:nvCxnSpPr>
          <p:cNvPr id="22" name="Straight Arrow Connector 21"/>
          <p:cNvCxnSpPr/>
          <p:nvPr/>
        </p:nvCxnSpPr>
        <p:spPr>
          <a:xfrm>
            <a:off x="4419600"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10" name="Rectangle 2"/>
          <p:cNvSpPr>
            <a:spLocks noGrp="1" noChangeArrowheads="1"/>
          </p:cNvSpPr>
          <p:nvPr>
            <p:ph type="title"/>
          </p:nvPr>
        </p:nvSpPr>
        <p:spPr>
          <a:xfrm>
            <a:off x="0" y="228600"/>
            <a:ext cx="8229600" cy="1143000"/>
          </a:xfrm>
        </p:spPr>
        <p:txBody>
          <a:bodyPr/>
          <a:lstStyle/>
          <a:p>
            <a:pPr eaLnBrk="1" fontAlgn="auto" hangingPunct="1">
              <a:spcAft>
                <a:spcPts val="0"/>
              </a:spcAft>
              <a:defRPr/>
            </a:pPr>
            <a:r>
              <a:rPr lang="en-US" dirty="0" smtClean="0"/>
              <a:t>Reference Page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grpId="1"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3" grpId="1" build="p"/>
      <p:bldP spid="15" grpId="0" animBg="1"/>
      <p:bldP spid="15" grpId="1" animBg="1"/>
      <p:bldP spid="16" grpId="0" animBg="1"/>
      <p:bldP spid="16" grpId="1" animBg="1"/>
      <p:bldP spid="17" grpId="0" animBg="1"/>
      <p:bldP spid="17" grpId="1" animBg="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smtClean="0"/>
              <a:t>Term Papers</a:t>
            </a:r>
          </a:p>
          <a:p>
            <a:pPr eaLnBrk="1" hangingPunct="1"/>
            <a:r>
              <a:rPr lang="en-US" smtClean="0"/>
              <a:t>Research Reports</a:t>
            </a:r>
          </a:p>
          <a:p>
            <a:pPr eaLnBrk="1" hangingPunct="1"/>
            <a:r>
              <a:rPr lang="en-US" smtClean="0"/>
              <a:t>Empirical Studies</a:t>
            </a:r>
          </a:p>
          <a:p>
            <a:pPr eaLnBrk="1" hangingPunct="1"/>
            <a:r>
              <a:rPr lang="en-US" smtClean="0"/>
              <a:t>Literature Reviews</a:t>
            </a:r>
          </a:p>
          <a:p>
            <a:pPr eaLnBrk="1" hangingPunct="1"/>
            <a:r>
              <a:rPr lang="en-US" smtClean="0"/>
              <a:t>Theoretical Articles</a:t>
            </a:r>
          </a:p>
          <a:p>
            <a:pPr eaLnBrk="1" hangingPunct="1"/>
            <a:r>
              <a:rPr lang="en-US" smtClean="0"/>
              <a:t>Methodological Articles</a:t>
            </a:r>
          </a:p>
          <a:p>
            <a:pPr eaLnBrk="1" hangingPunct="1"/>
            <a:r>
              <a:rPr lang="en-US" smtClean="0"/>
              <a:t>Case Studies</a:t>
            </a:r>
          </a:p>
          <a:p>
            <a:pPr eaLnBrk="1" hangingPunct="1"/>
            <a:endParaRPr lang="en-US" smtClean="0"/>
          </a:p>
        </p:txBody>
      </p:sp>
      <p:sp>
        <p:nvSpPr>
          <p:cNvPr id="50178" name="Rectangle 2"/>
          <p:cNvSpPr>
            <a:spLocks noGrp="1" noChangeArrowheads="1"/>
          </p:cNvSpPr>
          <p:nvPr>
            <p:ph type="title"/>
          </p:nvPr>
        </p:nvSpPr>
        <p:spPr/>
        <p:txBody>
          <a:bodyPr/>
          <a:lstStyle/>
          <a:p>
            <a:pPr eaLnBrk="1" fontAlgn="auto" hangingPunct="1">
              <a:spcAft>
                <a:spcPts val="0"/>
              </a:spcAft>
              <a:defRPr/>
            </a:pPr>
            <a:r>
              <a:rPr lang="en-US" dirty="0" smtClean="0"/>
              <a:t>What is APA Style used for?</a:t>
            </a:r>
          </a:p>
        </p:txBody>
      </p:sp>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APA1-References1Scan.jpg"/>
          <p:cNvPicPr>
            <a:picLocks noChangeAspect="1"/>
          </p:cNvPicPr>
          <p:nvPr/>
        </p:nvPicPr>
        <p:blipFill>
          <a:blip r:embed="rId4" cstate="print"/>
          <a:srcRect b="4938"/>
          <a:stretch>
            <a:fillRect/>
          </a:stretch>
        </p:blipFill>
        <p:spPr bwMode="auto">
          <a:xfrm>
            <a:off x="3657600" y="609600"/>
            <a:ext cx="5486400" cy="6750050"/>
          </a:xfrm>
          <a:prstGeom prst="rect">
            <a:avLst/>
          </a:prstGeom>
          <a:noFill/>
          <a:ln w="9525">
            <a:noFill/>
            <a:miter lim="800000"/>
            <a:headEnd/>
            <a:tailEnd/>
          </a:ln>
        </p:spPr>
      </p:pic>
      <p:sp>
        <p:nvSpPr>
          <p:cNvPr id="13" name="Content Placeholder 2"/>
          <p:cNvSpPr txBox="1">
            <a:spLocks/>
          </p:cNvSpPr>
          <p:nvPr/>
        </p:nvSpPr>
        <p:spPr bwMode="auto">
          <a:xfrm>
            <a:off x="0" y="1447800"/>
            <a:ext cx="4267200" cy="4525963"/>
          </a:xfrm>
          <a:prstGeom prst="rect">
            <a:avLst/>
          </a:prstGeom>
          <a:noFill/>
          <a:ln w="9525">
            <a:noFill/>
            <a:miter lim="800000"/>
            <a:headEnd/>
            <a:tailEnd/>
          </a:ln>
        </p:spPr>
        <p:txBody>
          <a:bodyPr/>
          <a:lstStyle/>
          <a:p>
            <a:pPr marL="365125" indent="-255588">
              <a:spcBef>
                <a:spcPts val="400"/>
              </a:spcBef>
              <a:buClr>
                <a:schemeClr val="accent1"/>
              </a:buClr>
              <a:buSzPct val="100000"/>
              <a:defRPr/>
            </a:pPr>
            <a:r>
              <a:rPr lang="en-US" dirty="0">
                <a:latin typeface="+mn-lt"/>
              </a:rPr>
              <a:t>Each reference must contain </a:t>
            </a:r>
          </a:p>
          <a:p>
            <a:pPr marL="365125" indent="-255588">
              <a:spcBef>
                <a:spcPts val="400"/>
              </a:spcBef>
              <a:buClr>
                <a:schemeClr val="accent1"/>
              </a:buClr>
              <a:buSzPct val="100000"/>
              <a:buFont typeface="Arial" pitchFamily="34" charset="0"/>
              <a:buChar char="•"/>
              <a:defRPr/>
            </a:pPr>
            <a:r>
              <a:rPr lang="en-US" dirty="0">
                <a:latin typeface="+mn-lt"/>
              </a:rPr>
              <a:t>the author(s) name(s) </a:t>
            </a:r>
          </a:p>
          <a:p>
            <a:pPr marL="822325" lvl="1" indent="-255588">
              <a:spcBef>
                <a:spcPts val="400"/>
              </a:spcBef>
              <a:buClr>
                <a:schemeClr val="accent1"/>
              </a:buClr>
              <a:buSzPct val="100000"/>
              <a:buFont typeface="Arial" pitchFamily="34" charset="0"/>
              <a:buChar char="•"/>
              <a:defRPr/>
            </a:pPr>
            <a:r>
              <a:rPr lang="en-US" sz="2000" dirty="0">
                <a:latin typeface="+mn-lt"/>
              </a:rPr>
              <a:t>Use last names and first initials only</a:t>
            </a:r>
          </a:p>
          <a:p>
            <a:pPr marL="365125" indent="-255588">
              <a:spcBef>
                <a:spcPts val="400"/>
              </a:spcBef>
              <a:buClr>
                <a:schemeClr val="accent1"/>
              </a:buClr>
              <a:buSzPct val="100000"/>
              <a:buFont typeface="Arial" pitchFamily="34" charset="0"/>
              <a:buChar char="•"/>
              <a:defRPr/>
            </a:pPr>
            <a:r>
              <a:rPr lang="en-US" dirty="0">
                <a:latin typeface="+mn-lt"/>
              </a:rPr>
              <a:t>date of publication </a:t>
            </a:r>
          </a:p>
          <a:p>
            <a:pPr marL="365125" indent="-255588">
              <a:spcBef>
                <a:spcPts val="400"/>
              </a:spcBef>
              <a:buClr>
                <a:schemeClr val="accent1"/>
              </a:buClr>
              <a:buSzPct val="100000"/>
              <a:buFont typeface="Arial" pitchFamily="34" charset="0"/>
              <a:buChar char="•"/>
              <a:defRPr/>
            </a:pPr>
            <a:r>
              <a:rPr lang="en-US" dirty="0">
                <a:latin typeface="+mn-lt"/>
              </a:rPr>
              <a:t>title of work</a:t>
            </a:r>
          </a:p>
          <a:p>
            <a:pPr marL="365125" indent="-255588">
              <a:spcBef>
                <a:spcPts val="400"/>
              </a:spcBef>
              <a:buClr>
                <a:schemeClr val="accent1"/>
              </a:buClr>
              <a:buSzPct val="100000"/>
              <a:buFont typeface="Arial" pitchFamily="34" charset="0"/>
              <a:buChar char="•"/>
              <a:defRPr/>
            </a:pPr>
            <a:r>
              <a:rPr lang="en-US" dirty="0">
                <a:latin typeface="+mn-lt"/>
              </a:rPr>
              <a:t>publication information</a:t>
            </a:r>
            <a:endParaRPr lang="en-US" dirty="0">
              <a:latin typeface="+mn-lt"/>
              <a:cs typeface="+mn-cs"/>
            </a:endParaRPr>
          </a:p>
        </p:txBody>
      </p:sp>
      <p:sp>
        <p:nvSpPr>
          <p:cNvPr id="43010" name="Rectangle 2"/>
          <p:cNvSpPr>
            <a:spLocks noGrp="1" noChangeArrowheads="1"/>
          </p:cNvSpPr>
          <p:nvPr>
            <p:ph type="title"/>
          </p:nvPr>
        </p:nvSpPr>
        <p:spPr>
          <a:xfrm>
            <a:off x="0" y="228600"/>
            <a:ext cx="8229600" cy="1143000"/>
          </a:xfrm>
        </p:spPr>
        <p:txBody>
          <a:bodyPr/>
          <a:lstStyle/>
          <a:p>
            <a:pPr eaLnBrk="1" fontAlgn="auto" hangingPunct="1">
              <a:spcAft>
                <a:spcPts val="0"/>
              </a:spcAft>
              <a:defRPr/>
            </a:pPr>
            <a:r>
              <a:rPr lang="en-US" dirty="0" smtClean="0"/>
              <a:t>Reference Page</a:t>
            </a:r>
          </a:p>
        </p:txBody>
      </p:sp>
      <p:cxnSp>
        <p:nvCxnSpPr>
          <p:cNvPr id="21" name="Straight Connector 20"/>
          <p:cNvCxnSpPr/>
          <p:nvPr/>
        </p:nvCxnSpPr>
        <p:spPr>
          <a:xfrm>
            <a:off x="4343400" y="35814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96000" y="35814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7000" y="3581400"/>
            <a:ext cx="1828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95800" y="3733800"/>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943600" y="3733800"/>
            <a:ext cx="1981200" cy="0"/>
          </a:xfrm>
          <a:prstGeom prst="line">
            <a:avLst/>
          </a:prstGeom>
          <a:ln w="25400"/>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eaLnBrk="1" hangingPunct="1">
              <a:buSzPct val="100000"/>
              <a:buFont typeface="Arial" charset="0"/>
              <a:buChar char="•"/>
            </a:pPr>
            <a:r>
              <a:rPr lang="en-US" smtClean="0"/>
              <a:t>Used to include detailed information from the text, which is too distracting to include in the actual body of the text (ie. List of words, questionnaire used in research, details about apparatus used.)</a:t>
            </a:r>
          </a:p>
          <a:p>
            <a:pPr eaLnBrk="1" hangingPunct="1">
              <a:buSzPct val="100000"/>
              <a:buFont typeface="Arial" charset="0"/>
              <a:buChar char="•"/>
            </a:pPr>
            <a:r>
              <a:rPr lang="en-US" smtClean="0"/>
              <a:t>If more than one appendix, each begins on a new page.</a:t>
            </a:r>
          </a:p>
          <a:p>
            <a:pPr eaLnBrk="1" hangingPunct="1"/>
            <a:endParaRPr lang="en-US" smtClean="0"/>
          </a:p>
          <a:p>
            <a:pPr eaLnBrk="1" hangingPunct="1"/>
            <a:endParaRPr lang="en-US" smtClean="0"/>
          </a:p>
        </p:txBody>
      </p:sp>
      <p:sp>
        <p:nvSpPr>
          <p:cNvPr id="58370" name="Rectangle 2"/>
          <p:cNvSpPr>
            <a:spLocks noGrp="1" noChangeArrowheads="1"/>
          </p:cNvSpPr>
          <p:nvPr>
            <p:ph type="title"/>
          </p:nvPr>
        </p:nvSpPr>
        <p:spPr/>
        <p:txBody>
          <a:bodyPr/>
          <a:lstStyle/>
          <a:p>
            <a:pPr eaLnBrk="1" fontAlgn="auto" hangingPunct="1">
              <a:spcAft>
                <a:spcPts val="0"/>
              </a:spcAft>
              <a:defRPr/>
            </a:pPr>
            <a:r>
              <a:rPr lang="en-US" smtClean="0"/>
              <a:t>Appendix</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1447800"/>
            <a:ext cx="8229600" cy="4525963"/>
          </a:xfrm>
        </p:spPr>
        <p:txBody>
          <a:bodyPr/>
          <a:lstStyle/>
          <a:p>
            <a:pPr marL="609600" indent="-609600" eaLnBrk="1" hangingPunct="1">
              <a:buSzPct val="100000"/>
              <a:buFont typeface="Arial" charset="0"/>
              <a:buChar char="•"/>
            </a:pPr>
            <a:r>
              <a:rPr lang="en-US" smtClean="0"/>
              <a:t>Pagination: Starts on new page</a:t>
            </a:r>
          </a:p>
          <a:p>
            <a:pPr marL="609600" indent="-609600" eaLnBrk="1" hangingPunct="1">
              <a:buSzPct val="100000"/>
              <a:buFont typeface="Arial" charset="0"/>
              <a:buChar char="•"/>
            </a:pPr>
            <a:r>
              <a:rPr lang="en-US" smtClean="0"/>
              <a:t>Heading: Tables (centered)</a:t>
            </a:r>
          </a:p>
          <a:p>
            <a:pPr marL="609600" indent="-609600" eaLnBrk="1" hangingPunct="1">
              <a:buSzPct val="100000"/>
              <a:buFont typeface="Arial" charset="0"/>
              <a:buChar char="•"/>
            </a:pPr>
            <a:r>
              <a:rPr lang="en-US" smtClean="0"/>
              <a:t>Tables used to organize data</a:t>
            </a:r>
          </a:p>
          <a:p>
            <a:pPr marL="609600" indent="-609600" eaLnBrk="1" hangingPunct="1">
              <a:buSzPct val="100000"/>
              <a:buFont typeface="Arial" charset="0"/>
              <a:buChar char="•"/>
            </a:pPr>
            <a:r>
              <a:rPr lang="en-US" smtClean="0"/>
              <a:t>Not always required – ask instructor</a:t>
            </a:r>
          </a:p>
          <a:p>
            <a:pPr marL="609600" indent="-609600" eaLnBrk="1" hangingPunct="1">
              <a:buFont typeface="Wingdings" pitchFamily="2" charset="2"/>
              <a:buNone/>
            </a:pPr>
            <a:endParaRPr lang="en-US" sz="1800" smtClean="0"/>
          </a:p>
          <a:p>
            <a:pPr marL="609600" indent="-609600" eaLnBrk="1" hangingPunct="1">
              <a:buFont typeface="Wingdings" pitchFamily="2" charset="2"/>
              <a:buNone/>
            </a:pPr>
            <a:endParaRPr lang="en-US" sz="1800" smtClean="0"/>
          </a:p>
          <a:p>
            <a:pPr marL="609600" indent="-609600" eaLnBrk="1" hangingPunct="1"/>
            <a:endParaRPr lang="en-US" sz="1800" smtClean="0"/>
          </a:p>
          <a:p>
            <a:pPr marL="609600" indent="-609600" eaLnBrk="1" hangingPunct="1"/>
            <a:endParaRPr lang="en-US" smtClean="0"/>
          </a:p>
        </p:txBody>
      </p:sp>
      <p:sp>
        <p:nvSpPr>
          <p:cNvPr id="46082" name="Rectangle 2"/>
          <p:cNvSpPr>
            <a:spLocks noGrp="1" noChangeArrowheads="1"/>
          </p:cNvSpPr>
          <p:nvPr>
            <p:ph type="title"/>
          </p:nvPr>
        </p:nvSpPr>
        <p:spPr/>
        <p:txBody>
          <a:bodyPr/>
          <a:lstStyle/>
          <a:p>
            <a:pPr eaLnBrk="1" fontAlgn="auto" hangingPunct="1">
              <a:spcAft>
                <a:spcPts val="0"/>
              </a:spcAft>
              <a:defRPr/>
            </a:pPr>
            <a:r>
              <a:rPr lang="en-US" smtClean="0"/>
              <a:t>Tables</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buSzPct val="100000"/>
              <a:buFont typeface="Arial" charset="0"/>
              <a:buChar char="•"/>
            </a:pPr>
            <a:r>
              <a:rPr lang="en-US" smtClean="0"/>
              <a:t>Pagination: Starts on new page</a:t>
            </a:r>
          </a:p>
          <a:p>
            <a:pPr eaLnBrk="1" hangingPunct="1">
              <a:buSzPct val="100000"/>
              <a:buFont typeface="Arial" charset="0"/>
              <a:buChar char="•"/>
            </a:pPr>
            <a:r>
              <a:rPr lang="en-US" smtClean="0"/>
              <a:t>Heading: Graphs (Centered)</a:t>
            </a:r>
          </a:p>
          <a:p>
            <a:pPr eaLnBrk="1" hangingPunct="1">
              <a:buSzPct val="100000"/>
              <a:buFont typeface="Arial" charset="0"/>
              <a:buChar char="•"/>
            </a:pPr>
            <a:r>
              <a:rPr lang="en-US" smtClean="0"/>
              <a:t>Used to support information in text (ie. Photograph, illustration, graph)</a:t>
            </a:r>
          </a:p>
          <a:p>
            <a:pPr eaLnBrk="1" hangingPunct="1">
              <a:buSzPct val="100000"/>
              <a:buFont typeface="Arial" charset="0"/>
              <a:buChar char="•"/>
            </a:pPr>
            <a:r>
              <a:rPr lang="en-US" smtClean="0"/>
              <a:t>Not always required – ask instructor</a:t>
            </a:r>
          </a:p>
        </p:txBody>
      </p:sp>
      <p:sp>
        <p:nvSpPr>
          <p:cNvPr id="47106" name="Rectangle 2"/>
          <p:cNvSpPr>
            <a:spLocks noGrp="1" noChangeArrowheads="1"/>
          </p:cNvSpPr>
          <p:nvPr>
            <p:ph type="title"/>
          </p:nvPr>
        </p:nvSpPr>
        <p:spPr/>
        <p:txBody>
          <a:bodyPr/>
          <a:lstStyle/>
          <a:p>
            <a:pPr eaLnBrk="1" fontAlgn="auto" hangingPunct="1">
              <a:spcAft>
                <a:spcPts val="0"/>
              </a:spcAft>
              <a:defRPr/>
            </a:pPr>
            <a:r>
              <a:rPr lang="en-US" smtClean="0"/>
              <a:t>Figures</a:t>
            </a:r>
          </a:p>
        </p:txBody>
      </p:sp>
    </p:spTree>
    <p:custDataLst>
      <p:tags r:id="rId1"/>
    </p:custData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marL="623887" indent="-514350" eaLnBrk="1" hangingPunct="1">
              <a:buClrTx/>
              <a:buFont typeface="Wingdings 3" pitchFamily="18" charset="2"/>
              <a:buNone/>
              <a:defRPr/>
            </a:pPr>
            <a:r>
              <a:rPr lang="en-US" dirty="0" smtClean="0"/>
              <a:t>Read the following directions, then click on the link below to start the exercise.</a:t>
            </a:r>
          </a:p>
          <a:p>
            <a:pPr marL="623887" indent="-514350" eaLnBrk="1" hangingPunct="1">
              <a:buClrTx/>
              <a:buSzPct val="100000"/>
              <a:buFont typeface="+mj-lt"/>
              <a:buAutoNum type="arabicPeriod"/>
              <a:defRPr/>
            </a:pPr>
            <a:r>
              <a:rPr lang="en-US" dirty="0" smtClean="0"/>
              <a:t>Identify at least 2 different formatting and/or structure rules on each page of the paper in the link, which are consistent with APA 6</a:t>
            </a:r>
            <a:r>
              <a:rPr lang="en-US" baseline="30000" dirty="0" smtClean="0"/>
              <a:t>th</a:t>
            </a:r>
            <a:r>
              <a:rPr lang="en-US" dirty="0" smtClean="0"/>
              <a:t> Edition.  </a:t>
            </a:r>
          </a:p>
          <a:p>
            <a:pPr marL="623887" indent="-514350" eaLnBrk="1" hangingPunct="1">
              <a:buClrTx/>
              <a:buSzPct val="100000"/>
              <a:buFont typeface="+mj-lt"/>
              <a:buAutoNum type="arabicPeriod"/>
              <a:defRPr/>
            </a:pPr>
            <a:r>
              <a:rPr lang="en-US" dirty="0" smtClean="0"/>
              <a:t>Write them down on a piece of paper</a:t>
            </a:r>
          </a:p>
          <a:p>
            <a:pPr marL="623887" indent="-514350" eaLnBrk="1" hangingPunct="1">
              <a:buClrTx/>
              <a:buSzPct val="100000"/>
              <a:buFont typeface="+mj-lt"/>
              <a:buAutoNum type="arabicPeriod"/>
              <a:defRPr/>
            </a:pPr>
            <a:r>
              <a:rPr lang="en-US" dirty="0" smtClean="0"/>
              <a:t>Discuss findings with the facilitator.</a:t>
            </a:r>
          </a:p>
          <a:p>
            <a:pPr marL="623887" indent="-514350" eaLnBrk="1" hangingPunct="1">
              <a:buClrTx/>
              <a:buSzPct val="100000"/>
              <a:buFont typeface="Wingdings 3" pitchFamily="18" charset="2"/>
              <a:buNone/>
              <a:defRPr/>
            </a:pPr>
            <a:r>
              <a:rPr lang="en-US" dirty="0" smtClean="0"/>
              <a:t>Click on the link below to begin the exercise.</a:t>
            </a:r>
          </a:p>
          <a:p>
            <a:pPr algn="ctr" eaLnBrk="1" hangingPunct="1">
              <a:buFont typeface="Wingdings" pitchFamily="2" charset="2"/>
              <a:buNone/>
              <a:defRPr/>
            </a:pPr>
            <a:r>
              <a:rPr lang="en-US" sz="2000" dirty="0" smtClean="0">
                <a:hlinkClick r:id="rId4"/>
              </a:rPr>
              <a:t>http://psychology.vanguard.edu/wp-content/uploads/2010/12/proposal.pdf</a:t>
            </a:r>
            <a:endParaRPr lang="en-US" sz="2000" dirty="0" smtClean="0"/>
          </a:p>
          <a:p>
            <a:pPr algn="ctr" eaLnBrk="1" hangingPunct="1">
              <a:buFont typeface="Wingdings" pitchFamily="2" charset="2"/>
              <a:buNone/>
              <a:defRPr/>
            </a:pPr>
            <a:r>
              <a:rPr lang="en-US" sz="2000" dirty="0" smtClean="0"/>
              <a:t>. </a:t>
            </a:r>
          </a:p>
        </p:txBody>
      </p:sp>
      <p:sp>
        <p:nvSpPr>
          <p:cNvPr id="56322" name="Rectangle 2"/>
          <p:cNvSpPr>
            <a:spLocks noGrp="1" noChangeArrowheads="1"/>
          </p:cNvSpPr>
          <p:nvPr>
            <p:ph type="title"/>
          </p:nvPr>
        </p:nvSpPr>
        <p:spPr/>
        <p:txBody>
          <a:bodyPr>
            <a:normAutofit fontScale="90000"/>
          </a:bodyPr>
          <a:lstStyle/>
          <a:p>
            <a:pPr algn="ctr" eaLnBrk="1" fontAlgn="auto" hangingPunct="1">
              <a:spcAft>
                <a:spcPts val="0"/>
              </a:spcAft>
              <a:defRPr/>
            </a:pPr>
            <a:r>
              <a:rPr lang="en-US" dirty="0" smtClean="0"/>
              <a:t>APA 6</a:t>
            </a:r>
            <a:r>
              <a:rPr lang="en-US" baseline="30000" dirty="0" smtClean="0"/>
              <a:t>th</a:t>
            </a:r>
            <a:r>
              <a:rPr lang="en-US" dirty="0" smtClean="0"/>
              <a:t> Edition Sample Paper Exercise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6858000" y="990600"/>
            <a:ext cx="1981200"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References</a:t>
            </a:r>
          </a:p>
        </p:txBody>
      </p:sp>
      <p:sp>
        <p:nvSpPr>
          <p:cNvPr id="7" name="Rectangle 6"/>
          <p:cNvSpPr>
            <a:spLocks noChangeArrowheads="1"/>
          </p:cNvSpPr>
          <p:nvPr/>
        </p:nvSpPr>
        <p:spPr bwMode="auto">
          <a:xfrm>
            <a:off x="6324600" y="1828800"/>
            <a:ext cx="1984375"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Main Body</a:t>
            </a:r>
          </a:p>
        </p:txBody>
      </p:sp>
      <p:sp>
        <p:nvSpPr>
          <p:cNvPr id="6" name="Rectangle 5"/>
          <p:cNvSpPr>
            <a:spLocks noChangeArrowheads="1"/>
          </p:cNvSpPr>
          <p:nvPr/>
        </p:nvSpPr>
        <p:spPr bwMode="auto">
          <a:xfrm>
            <a:off x="5715000" y="2743200"/>
            <a:ext cx="1984375"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  Abstract</a:t>
            </a:r>
          </a:p>
        </p:txBody>
      </p:sp>
      <p:sp>
        <p:nvSpPr>
          <p:cNvPr id="11269" name="Title 1"/>
          <p:cNvSpPr>
            <a:spLocks noGrp="1"/>
          </p:cNvSpPr>
          <p:nvPr>
            <p:ph type="title"/>
          </p:nvPr>
        </p:nvSpPr>
        <p:spPr>
          <a:xfrm>
            <a:off x="457200" y="0"/>
            <a:ext cx="8229600" cy="1143000"/>
          </a:xfrm>
        </p:spPr>
        <p:txBody>
          <a:bodyPr/>
          <a:lstStyle/>
          <a:p>
            <a:pPr eaLnBrk="1" fontAlgn="auto" hangingPunct="1">
              <a:spcAft>
                <a:spcPts val="0"/>
              </a:spcAft>
              <a:defRPr/>
            </a:pPr>
            <a:r>
              <a:rPr lang="en-US" dirty="0" smtClean="0"/>
              <a:t>General Format</a:t>
            </a:r>
          </a:p>
        </p:txBody>
      </p:sp>
      <p:sp>
        <p:nvSpPr>
          <p:cNvPr id="5" name="Rectangle 4"/>
          <p:cNvSpPr>
            <a:spLocks noChangeArrowheads="1"/>
          </p:cNvSpPr>
          <p:nvPr/>
        </p:nvSpPr>
        <p:spPr bwMode="auto">
          <a:xfrm>
            <a:off x="5029200" y="3657600"/>
            <a:ext cx="1984375" cy="2816225"/>
          </a:xfrm>
          <a:prstGeom prst="rect">
            <a:avLst/>
          </a:prstGeom>
          <a:solidFill>
            <a:schemeClr val="accent1"/>
          </a:solidFill>
          <a:ln w="9525">
            <a:solidFill>
              <a:schemeClr val="tx1"/>
            </a:solidFill>
            <a:round/>
            <a:headEnd/>
            <a:tailEnd/>
          </a:ln>
          <a:effectLst>
            <a:outerShdw blurRad="63500" dist="38100" dir="13500000" algn="b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Title page</a:t>
            </a:r>
          </a:p>
        </p:txBody>
      </p:sp>
      <p:sp>
        <p:nvSpPr>
          <p:cNvPr id="10" name="TextBox 9"/>
          <p:cNvSpPr txBox="1"/>
          <p:nvPr/>
        </p:nvSpPr>
        <p:spPr>
          <a:xfrm>
            <a:off x="457200" y="838200"/>
            <a:ext cx="3962400" cy="5262563"/>
          </a:xfrm>
          <a:prstGeom prst="rect">
            <a:avLst/>
          </a:prstGeom>
          <a:noFill/>
        </p:spPr>
        <p:txBody>
          <a:bodyPr>
            <a:spAutoFit/>
          </a:bodyPr>
          <a:lstStyle/>
          <a:p>
            <a:pPr>
              <a:defRPr/>
            </a:pPr>
            <a:r>
              <a:rPr lang="en-US" dirty="0">
                <a:latin typeface="+mn-lt"/>
              </a:rPr>
              <a:t>An APA formatted paper usually includes four major sections:</a:t>
            </a:r>
          </a:p>
          <a:p>
            <a:pPr>
              <a:buFont typeface="Arial" pitchFamily="34" charset="0"/>
              <a:buChar char="•"/>
              <a:defRPr/>
            </a:pPr>
            <a:r>
              <a:rPr lang="en-US" dirty="0">
                <a:latin typeface="+mn-lt"/>
              </a:rPr>
              <a:t>Title Page</a:t>
            </a:r>
          </a:p>
          <a:p>
            <a:pPr>
              <a:buFont typeface="Arial" pitchFamily="34" charset="0"/>
              <a:buChar char="•"/>
              <a:defRPr/>
            </a:pPr>
            <a:r>
              <a:rPr lang="en-US" dirty="0">
                <a:latin typeface="+mn-lt"/>
              </a:rPr>
              <a:t>Abstract</a:t>
            </a:r>
          </a:p>
          <a:p>
            <a:pPr>
              <a:buFont typeface="Arial" pitchFamily="34" charset="0"/>
              <a:buChar char="•"/>
              <a:defRPr/>
            </a:pPr>
            <a:r>
              <a:rPr lang="en-US" dirty="0">
                <a:latin typeface="+mn-lt"/>
              </a:rPr>
              <a:t>Main Body</a:t>
            </a:r>
          </a:p>
          <a:p>
            <a:pPr>
              <a:buFont typeface="Arial" pitchFamily="34" charset="0"/>
              <a:buChar char="•"/>
              <a:defRPr/>
            </a:pPr>
            <a:r>
              <a:rPr lang="en-US" dirty="0">
                <a:latin typeface="+mn-lt"/>
              </a:rPr>
              <a:t>References</a:t>
            </a:r>
          </a:p>
          <a:p>
            <a:pPr>
              <a:defRPr/>
            </a:pPr>
            <a:endParaRPr lang="en-US" dirty="0">
              <a:latin typeface="+mn-lt"/>
            </a:endParaRPr>
          </a:p>
          <a:p>
            <a:pPr>
              <a:buFont typeface="Arial" pitchFamily="34" charset="0"/>
              <a:buChar char="•"/>
              <a:defRPr/>
            </a:pPr>
            <a:r>
              <a:rPr lang="en-US" dirty="0">
                <a:latin typeface="+mn-lt"/>
              </a:rPr>
              <a:t>Verify with your instructor which sections are required for your paper. </a:t>
            </a:r>
          </a:p>
          <a:p>
            <a:pPr>
              <a:buFont typeface="Arial" pitchFamily="34" charset="0"/>
              <a:buChar char="•"/>
              <a:defRPr/>
            </a:pPr>
            <a:r>
              <a:rPr lang="en-US" dirty="0">
                <a:latin typeface="+mn-lt"/>
              </a:rPr>
              <a:t>Some instructors may not require an Abstract.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10" grpId="0" build="allAtOnce"/>
      <p:bldP spid="10"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6096000" y="-228600"/>
            <a:ext cx="1219200" cy="19050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Figures</a:t>
            </a:r>
          </a:p>
        </p:txBody>
      </p:sp>
      <p:sp>
        <p:nvSpPr>
          <p:cNvPr id="12" name="Rectangle 11"/>
          <p:cNvSpPr>
            <a:spLocks noChangeArrowheads="1"/>
          </p:cNvSpPr>
          <p:nvPr/>
        </p:nvSpPr>
        <p:spPr bwMode="auto">
          <a:xfrm>
            <a:off x="5562600" y="609600"/>
            <a:ext cx="1295400" cy="2057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Tables</a:t>
            </a:r>
          </a:p>
        </p:txBody>
      </p:sp>
      <p:sp>
        <p:nvSpPr>
          <p:cNvPr id="11" name="Rectangle 10"/>
          <p:cNvSpPr>
            <a:spLocks noChangeArrowheads="1"/>
          </p:cNvSpPr>
          <p:nvPr/>
        </p:nvSpPr>
        <p:spPr bwMode="auto">
          <a:xfrm>
            <a:off x="4876800" y="1371600"/>
            <a:ext cx="1447800" cy="25908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Footnotes</a:t>
            </a:r>
          </a:p>
        </p:txBody>
      </p:sp>
      <p:sp>
        <p:nvSpPr>
          <p:cNvPr id="9" name="Rectangle 8"/>
          <p:cNvSpPr>
            <a:spLocks noChangeArrowheads="1"/>
          </p:cNvSpPr>
          <p:nvPr/>
        </p:nvSpPr>
        <p:spPr bwMode="auto">
          <a:xfrm>
            <a:off x="4114800" y="2209800"/>
            <a:ext cx="14478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Appendix</a:t>
            </a:r>
          </a:p>
        </p:txBody>
      </p:sp>
      <p:sp>
        <p:nvSpPr>
          <p:cNvPr id="8" name="Rectangle 7"/>
          <p:cNvSpPr>
            <a:spLocks noChangeArrowheads="1"/>
          </p:cNvSpPr>
          <p:nvPr/>
        </p:nvSpPr>
        <p:spPr bwMode="auto">
          <a:xfrm>
            <a:off x="3352800" y="3124200"/>
            <a:ext cx="16764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References</a:t>
            </a:r>
          </a:p>
        </p:txBody>
      </p:sp>
      <p:sp>
        <p:nvSpPr>
          <p:cNvPr id="7" name="Rectangle 6"/>
          <p:cNvSpPr>
            <a:spLocks noChangeArrowheads="1"/>
          </p:cNvSpPr>
          <p:nvPr/>
        </p:nvSpPr>
        <p:spPr bwMode="auto">
          <a:xfrm>
            <a:off x="2743200" y="3886200"/>
            <a:ext cx="16002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Main Body</a:t>
            </a:r>
          </a:p>
        </p:txBody>
      </p:sp>
      <p:sp>
        <p:nvSpPr>
          <p:cNvPr id="6" name="Rectangle 5"/>
          <p:cNvSpPr>
            <a:spLocks noChangeArrowheads="1"/>
          </p:cNvSpPr>
          <p:nvPr/>
        </p:nvSpPr>
        <p:spPr bwMode="auto">
          <a:xfrm>
            <a:off x="1981200" y="4724400"/>
            <a:ext cx="16002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  Abstract</a:t>
            </a:r>
          </a:p>
        </p:txBody>
      </p:sp>
      <p:sp>
        <p:nvSpPr>
          <p:cNvPr id="11269" name="Title 1"/>
          <p:cNvSpPr>
            <a:spLocks noGrp="1"/>
          </p:cNvSpPr>
          <p:nvPr>
            <p:ph type="title"/>
          </p:nvPr>
        </p:nvSpPr>
        <p:spPr/>
        <p:txBody>
          <a:bodyPr/>
          <a:lstStyle/>
          <a:p>
            <a:pPr eaLnBrk="1" fontAlgn="auto" hangingPunct="1">
              <a:spcAft>
                <a:spcPts val="0"/>
              </a:spcAft>
              <a:defRPr/>
            </a:pPr>
            <a:r>
              <a:rPr lang="en-US" dirty="0" smtClean="0"/>
              <a:t>General Format</a:t>
            </a:r>
          </a:p>
        </p:txBody>
      </p:sp>
      <p:sp>
        <p:nvSpPr>
          <p:cNvPr id="5" name="Rectangle 4"/>
          <p:cNvSpPr>
            <a:spLocks noChangeArrowheads="1"/>
          </p:cNvSpPr>
          <p:nvPr/>
        </p:nvSpPr>
        <p:spPr bwMode="auto">
          <a:xfrm>
            <a:off x="1524000" y="5526088"/>
            <a:ext cx="1600200" cy="2663825"/>
          </a:xfrm>
          <a:prstGeom prst="rect">
            <a:avLst/>
          </a:prstGeom>
          <a:solidFill>
            <a:schemeClr val="accent1"/>
          </a:solidFill>
          <a:ln w="9525">
            <a:solidFill>
              <a:schemeClr val="tx1"/>
            </a:solidFill>
            <a:round/>
            <a:headEnd/>
            <a:tailEnd/>
          </a:ln>
          <a:effectLst>
            <a:outerShdw blurRad="63500" dist="38100" dir="13500000" algn="b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Title page</a:t>
            </a:r>
          </a:p>
        </p:txBody>
      </p:sp>
      <p:sp>
        <p:nvSpPr>
          <p:cNvPr id="10" name="TextBox 9"/>
          <p:cNvSpPr txBox="1"/>
          <p:nvPr/>
        </p:nvSpPr>
        <p:spPr>
          <a:xfrm>
            <a:off x="304800" y="1066800"/>
            <a:ext cx="3581400" cy="4340225"/>
          </a:xfrm>
          <a:prstGeom prst="rect">
            <a:avLst/>
          </a:prstGeom>
          <a:noFill/>
        </p:spPr>
        <p:txBody>
          <a:bodyPr>
            <a:spAutoFit/>
          </a:bodyPr>
          <a:lstStyle/>
          <a:p>
            <a:pPr>
              <a:defRPr/>
            </a:pPr>
            <a:r>
              <a:rPr lang="en-US" sz="2800" dirty="0">
                <a:latin typeface="+mn-lt"/>
              </a:rPr>
              <a:t>Depending on the subject of the paper written, an APA paper might also include  </a:t>
            </a:r>
          </a:p>
          <a:p>
            <a:pPr>
              <a:buFont typeface="Arial" pitchFamily="34" charset="0"/>
              <a:buChar char="•"/>
              <a:defRPr/>
            </a:pPr>
            <a:r>
              <a:rPr lang="en-US" sz="2800" dirty="0">
                <a:latin typeface="+mn-lt"/>
              </a:rPr>
              <a:t>Appendix</a:t>
            </a:r>
          </a:p>
          <a:p>
            <a:pPr>
              <a:buFont typeface="Arial" pitchFamily="34" charset="0"/>
              <a:buChar char="•"/>
              <a:defRPr/>
            </a:pPr>
            <a:r>
              <a:rPr lang="en-US" sz="2800" dirty="0">
                <a:latin typeface="+mn-lt"/>
              </a:rPr>
              <a:t>Footnotes</a:t>
            </a:r>
          </a:p>
          <a:p>
            <a:pPr>
              <a:buFont typeface="Arial" pitchFamily="34" charset="0"/>
              <a:buChar char="•"/>
              <a:defRPr/>
            </a:pPr>
            <a:r>
              <a:rPr lang="en-US" sz="2800" dirty="0">
                <a:latin typeface="+mn-lt"/>
              </a:rPr>
              <a:t>Tables</a:t>
            </a:r>
          </a:p>
          <a:p>
            <a:pPr>
              <a:buFont typeface="Arial" pitchFamily="34" charset="0"/>
              <a:buChar char="•"/>
              <a:defRPr/>
            </a:pPr>
            <a:r>
              <a:rPr lang="en-US" sz="2800" dirty="0">
                <a:latin typeface="+mn-lt"/>
              </a:rPr>
              <a:t>Figures</a:t>
            </a:r>
          </a:p>
          <a:p>
            <a:pPr>
              <a:defRPr/>
            </a:pPr>
            <a:endParaRPr lang="en-US" dirty="0"/>
          </a:p>
        </p:txBody>
      </p:sp>
      <p:sp>
        <p:nvSpPr>
          <p:cNvPr id="14" name="TextBox 13"/>
          <p:cNvSpPr txBox="1"/>
          <p:nvPr/>
        </p:nvSpPr>
        <p:spPr>
          <a:xfrm>
            <a:off x="5867400" y="4648200"/>
            <a:ext cx="3276600" cy="1692275"/>
          </a:xfrm>
          <a:prstGeom prst="rect">
            <a:avLst/>
          </a:prstGeom>
          <a:noFill/>
        </p:spPr>
        <p:txBody>
          <a:bodyPr>
            <a:spAutoFit/>
          </a:bodyPr>
          <a:lstStyle/>
          <a:p>
            <a:pPr>
              <a:defRPr/>
            </a:pPr>
            <a:r>
              <a:rPr lang="en-US" sz="2600" dirty="0">
                <a:latin typeface="+mn-lt"/>
              </a:rPr>
              <a:t>Each of these sections must begin on a new page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9" grpId="0" animBg="1"/>
      <p:bldP spid="8" grpId="0" animBg="1"/>
      <p:bldP spid="7" grpId="0" animBg="1"/>
      <p:bldP spid="6" grpId="0" animBg="1"/>
      <p:bldP spid="5" grpId="0" animBg="1"/>
      <p:bldP spid="10" grpId="0" build="allAtOnce"/>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481138"/>
            <a:ext cx="8382000" cy="4525962"/>
          </a:xfrm>
        </p:spPr>
        <p:txBody>
          <a:bodyPr>
            <a:normAutofit fontScale="92500" lnSpcReduction="10000"/>
          </a:bodyPr>
          <a:lstStyle/>
          <a:p>
            <a:pPr marL="365760" indent="-256032" eaLnBrk="1" fontAlgn="auto" hangingPunct="1">
              <a:spcAft>
                <a:spcPts val="0"/>
              </a:spcAft>
              <a:buFont typeface="Wingdings" pitchFamily="2" charset="2"/>
              <a:buChar char="l"/>
              <a:defRPr/>
            </a:pPr>
            <a:r>
              <a:rPr lang="en-US" sz="2800" dirty="0" smtClean="0"/>
              <a:t>Margins:   1 inch on all sides</a:t>
            </a:r>
          </a:p>
          <a:p>
            <a:pPr marL="365760" indent="-256032" eaLnBrk="1" fontAlgn="auto" hangingPunct="1">
              <a:spcAft>
                <a:spcPts val="0"/>
              </a:spcAft>
              <a:buFont typeface="Wingdings" pitchFamily="2" charset="2"/>
              <a:buChar char="l"/>
              <a:defRPr/>
            </a:pPr>
            <a:r>
              <a:rPr lang="en-US" sz="2800" dirty="0" smtClean="0"/>
              <a:t>Font:  12 Point/Times New Roman </a:t>
            </a:r>
          </a:p>
          <a:p>
            <a:pPr marL="365760" indent="-256032" eaLnBrk="1" fontAlgn="auto" hangingPunct="1">
              <a:spcAft>
                <a:spcPts val="0"/>
              </a:spcAft>
              <a:buFont typeface="Wingdings" pitchFamily="2" charset="2"/>
              <a:buChar char="l"/>
              <a:defRPr/>
            </a:pPr>
            <a:r>
              <a:rPr lang="en-US" sz="2800" dirty="0" smtClean="0"/>
              <a:t>Spacing:  Double spacing</a:t>
            </a:r>
          </a:p>
          <a:p>
            <a:pPr marL="365760" indent="-256032" eaLnBrk="1" fontAlgn="auto" hangingPunct="1">
              <a:spcAft>
                <a:spcPts val="0"/>
              </a:spcAft>
              <a:buFont typeface="Wingdings" pitchFamily="2" charset="2"/>
              <a:buChar char="l"/>
              <a:defRPr/>
            </a:pPr>
            <a:r>
              <a:rPr lang="en-US" sz="2800" dirty="0" smtClean="0"/>
              <a:t>Paragraph Indentation:  5 spaces</a:t>
            </a:r>
          </a:p>
          <a:p>
            <a:pPr marL="365760" indent="-256032" eaLnBrk="1" fontAlgn="auto" hangingPunct="1">
              <a:spcAft>
                <a:spcPts val="0"/>
              </a:spcAft>
              <a:buFont typeface="Wingdings" pitchFamily="2" charset="2"/>
              <a:buChar char="l"/>
              <a:defRPr/>
            </a:pPr>
            <a:r>
              <a:rPr lang="en-US" sz="2800" dirty="0" smtClean="0"/>
              <a:t>Alignment:  Flush left </a:t>
            </a:r>
          </a:p>
          <a:p>
            <a:pPr marL="365760" indent="-256032" eaLnBrk="1" fontAlgn="auto" hangingPunct="1">
              <a:spcAft>
                <a:spcPts val="0"/>
              </a:spcAft>
              <a:buFont typeface="Wingdings" pitchFamily="2" charset="2"/>
              <a:buChar char="l"/>
              <a:defRPr/>
            </a:pPr>
            <a:r>
              <a:rPr lang="en-US" sz="2800" dirty="0" smtClean="0"/>
              <a:t>Page Header: Each page includes the page number and a Running Head </a:t>
            </a:r>
            <a:r>
              <a:rPr lang="en-US" sz="2200" dirty="0" smtClean="0"/>
              <a:t>(more details on a later slide)</a:t>
            </a:r>
          </a:p>
          <a:p>
            <a:pPr marL="365760" indent="-256032" eaLnBrk="1" fontAlgn="auto" hangingPunct="1">
              <a:spcAft>
                <a:spcPts val="0"/>
              </a:spcAft>
              <a:buFont typeface="Wingdings" pitchFamily="2" charset="2"/>
              <a:buChar char="l"/>
              <a:defRPr/>
            </a:pPr>
            <a:r>
              <a:rPr lang="en-US" sz="2800" dirty="0" smtClean="0"/>
              <a:t>Pagination:  Page number located on upper right corner of each page (top line) beginning on the Title Page</a:t>
            </a:r>
          </a:p>
          <a:p>
            <a:pPr marL="365760" indent="-256032" eaLnBrk="1" fontAlgn="auto" hangingPunct="1">
              <a:spcAft>
                <a:spcPts val="0"/>
              </a:spcAft>
              <a:buFont typeface="Wingdings 3"/>
              <a:buNone/>
              <a:defRPr/>
            </a:pPr>
            <a:endParaRPr lang="en-US" sz="2400" dirty="0" smtClean="0"/>
          </a:p>
          <a:p>
            <a:pPr marL="365760" indent="-256032" eaLnBrk="1" fontAlgn="auto" hangingPunct="1">
              <a:spcAft>
                <a:spcPts val="0"/>
              </a:spcAft>
              <a:buFont typeface="Wingdings" pitchFamily="2" charset="2"/>
              <a:buChar char="l"/>
              <a:defRPr/>
            </a:pPr>
            <a:endParaRPr lang="en-US" sz="2400" dirty="0" smtClean="0"/>
          </a:p>
        </p:txBody>
      </p:sp>
      <p:sp>
        <p:nvSpPr>
          <p:cNvPr id="29698" name="Rectangle 2"/>
          <p:cNvSpPr>
            <a:spLocks noGrp="1" noChangeArrowheads="1"/>
          </p:cNvSpPr>
          <p:nvPr>
            <p:ph type="title"/>
          </p:nvPr>
        </p:nvSpPr>
        <p:spPr/>
        <p:txBody>
          <a:bodyPr/>
          <a:lstStyle/>
          <a:p>
            <a:pPr eaLnBrk="1" fontAlgn="auto" hangingPunct="1">
              <a:spcAft>
                <a:spcPts val="0"/>
              </a:spcAft>
              <a:defRPr/>
            </a:pPr>
            <a:r>
              <a:rPr lang="en-US" dirty="0" smtClean="0"/>
              <a:t>Basic APA Format Guidelines</a:t>
            </a:r>
          </a:p>
        </p:txBody>
      </p:sp>
    </p:spTree>
    <p:custDataLst>
      <p:tags r:id="rId1"/>
    </p:custData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481138"/>
            <a:ext cx="4419600" cy="4843462"/>
          </a:xfrm>
        </p:spPr>
        <p:txBody>
          <a:bodyPr>
            <a:normAutofit lnSpcReduction="10000"/>
          </a:bodyPr>
          <a:lstStyle/>
          <a:p>
            <a:pPr marL="609600" indent="-609600" eaLnBrk="1" fontAlgn="auto" hangingPunct="1">
              <a:spcAft>
                <a:spcPts val="0"/>
              </a:spcAft>
              <a:buFont typeface="Wingdings" pitchFamily="2" charset="2"/>
              <a:buChar char="l"/>
              <a:defRPr/>
            </a:pPr>
            <a:r>
              <a:rPr lang="en-US" sz="2800" dirty="0" smtClean="0"/>
              <a:t>Title page is page 1</a:t>
            </a:r>
          </a:p>
          <a:p>
            <a:pPr marL="609600" indent="-609600" eaLnBrk="1" fontAlgn="auto" hangingPunct="1">
              <a:spcAft>
                <a:spcPts val="0"/>
              </a:spcAft>
              <a:buFont typeface="Wingdings" pitchFamily="2" charset="2"/>
              <a:buChar char="l"/>
              <a:defRPr/>
            </a:pPr>
            <a:r>
              <a:rPr lang="en-US" sz="2800" dirty="0" smtClean="0"/>
              <a:t>Title of paper</a:t>
            </a:r>
          </a:p>
          <a:p>
            <a:pPr marL="609600" indent="-609600" eaLnBrk="1" fontAlgn="auto" hangingPunct="1">
              <a:spcAft>
                <a:spcPts val="0"/>
              </a:spcAft>
              <a:buFont typeface="Wingdings" pitchFamily="2" charset="2"/>
              <a:buChar char="l"/>
              <a:defRPr/>
            </a:pPr>
            <a:r>
              <a:rPr lang="en-US" sz="2800" dirty="0" smtClean="0"/>
              <a:t>Author(s) Names</a:t>
            </a:r>
          </a:p>
          <a:p>
            <a:pPr marL="609600" indent="-609600" eaLnBrk="1" fontAlgn="auto" hangingPunct="1">
              <a:spcAft>
                <a:spcPts val="0"/>
              </a:spcAft>
              <a:buFont typeface="Wingdings" pitchFamily="2" charset="2"/>
              <a:buChar char="l"/>
              <a:defRPr/>
            </a:pPr>
            <a:r>
              <a:rPr lang="en-US" sz="2800" dirty="0" smtClean="0"/>
              <a:t>Educational Institution </a:t>
            </a:r>
          </a:p>
          <a:p>
            <a:pPr marL="609600" indent="-609600" eaLnBrk="1" fontAlgn="auto" hangingPunct="1">
              <a:spcAft>
                <a:spcPts val="0"/>
              </a:spcAft>
              <a:buFont typeface="Wingdings" pitchFamily="2" charset="2"/>
              <a:buChar char="l"/>
              <a:defRPr/>
            </a:pPr>
            <a:r>
              <a:rPr lang="en-US" sz="2600" dirty="0" smtClean="0"/>
              <a:t>Each line is centered on the title page</a:t>
            </a:r>
          </a:p>
          <a:p>
            <a:pPr marL="609600" indent="-609600" eaLnBrk="1" fontAlgn="auto" hangingPunct="1">
              <a:spcAft>
                <a:spcPts val="0"/>
              </a:spcAft>
              <a:buFont typeface="Wingdings" pitchFamily="2" charset="2"/>
              <a:buChar char="l"/>
              <a:defRPr/>
            </a:pPr>
            <a:r>
              <a:rPr lang="en-US" sz="2600" dirty="0" smtClean="0"/>
              <a:t>Use uppercase and lowercase letters</a:t>
            </a:r>
          </a:p>
          <a:p>
            <a:pPr marL="609600" indent="-609600" eaLnBrk="1" fontAlgn="auto" hangingPunct="1">
              <a:spcAft>
                <a:spcPts val="0"/>
              </a:spcAft>
              <a:buFont typeface="Wingdings" pitchFamily="2" charset="2"/>
              <a:buChar char="l"/>
              <a:defRPr/>
            </a:pPr>
            <a:r>
              <a:rPr lang="en-US" sz="2600" dirty="0" smtClean="0"/>
              <a:t>Author’s notes are not required; they add contact information</a:t>
            </a:r>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smtClean="0"/>
              <a:t>Title Page</a:t>
            </a:r>
          </a:p>
        </p:txBody>
      </p:sp>
      <p:pic>
        <p:nvPicPr>
          <p:cNvPr id="6" name="Picture 5" descr="APA1-TitlePage-Scan.jpg"/>
          <p:cNvPicPr>
            <a:picLocks noChangeAspect="1"/>
          </p:cNvPicPr>
          <p:nvPr/>
        </p:nvPicPr>
        <p:blipFill>
          <a:blip r:embed="rId4" cstate="print"/>
          <a:stretch>
            <a:fillRect/>
          </a:stretch>
        </p:blipFill>
        <p:spPr>
          <a:xfrm>
            <a:off x="4668838" y="762000"/>
            <a:ext cx="4475162" cy="5791200"/>
          </a:xfrm>
          <a:prstGeom prst="rect">
            <a:avLst/>
          </a:prstGeom>
          <a:ln>
            <a:solidFill>
              <a:schemeClr val="tx2">
                <a:lumMod val="20000"/>
                <a:lumOff val="80000"/>
              </a:schemeClr>
            </a:solidFill>
          </a:ln>
        </p:spPr>
      </p:pic>
      <p:sp>
        <p:nvSpPr>
          <p:cNvPr id="11" name="Down Arrow 10"/>
          <p:cNvSpPr/>
          <p:nvPr/>
        </p:nvSpPr>
        <p:spPr>
          <a:xfrm>
            <a:off x="8382000" y="304800"/>
            <a:ext cx="228600" cy="6096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Left Arrow 11"/>
          <p:cNvSpPr/>
          <p:nvPr/>
        </p:nvSpPr>
        <p:spPr>
          <a:xfrm>
            <a:off x="7848600" y="25146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Left Arrow 12"/>
          <p:cNvSpPr/>
          <p:nvPr/>
        </p:nvSpPr>
        <p:spPr>
          <a:xfrm rot="10800000">
            <a:off x="4876800" y="26670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Left Arrow 13"/>
          <p:cNvSpPr/>
          <p:nvPr/>
        </p:nvSpPr>
        <p:spPr>
          <a:xfrm>
            <a:off x="7696200" y="28194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4724400" y="5181600"/>
            <a:ext cx="4419600" cy="1323975"/>
          </a:xfrm>
          <a:prstGeom prst="rect">
            <a:avLst/>
          </a:prstGeom>
          <a:solidFill>
            <a:schemeClr val="accent1">
              <a:lumMod val="60000"/>
              <a:lumOff val="40000"/>
            </a:schemeClr>
          </a:solidFill>
        </p:spPr>
        <p:txBody>
          <a:bodyPr>
            <a:spAutoFit/>
          </a:bodyPr>
          <a:lstStyle/>
          <a:p>
            <a:pPr eaLnBrk="0" hangingPunct="0">
              <a:defRPr/>
            </a:pPr>
            <a:r>
              <a:rPr lang="en-US" sz="1600" b="1" dirty="0">
                <a:latin typeface="Helvetica" pitchFamily="-65" charset="0"/>
                <a:cs typeface="Arial" charset="0"/>
              </a:rPr>
              <a:t>APA Format requires that the educational institution is listed on the title page. </a:t>
            </a:r>
            <a:r>
              <a:rPr lang="en-US" sz="1600" b="1" u="sng" dirty="0">
                <a:latin typeface="Helvetica" pitchFamily="-65" charset="0"/>
                <a:cs typeface="Arial" charset="0"/>
              </a:rPr>
              <a:t>DO NOT</a:t>
            </a:r>
            <a:r>
              <a:rPr lang="en-US" sz="1600" b="1" dirty="0">
                <a:latin typeface="Helvetica" pitchFamily="-65" charset="0"/>
                <a:cs typeface="Arial" charset="0"/>
              </a:rPr>
              <a:t> put the date, the class name or class number unless required to do so by your instructor. </a:t>
            </a:r>
            <a:endParaRPr lang="en-US" sz="1600" dirty="0">
              <a:latin typeface="Helvetica" pitchFamily="-65" charset="0"/>
              <a:cs typeface="Arial"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4" end="4"/>
                                            </p:txEl>
                                          </p:spTgt>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8195">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11" grpId="0" animBg="1"/>
      <p:bldP spid="11" grpId="1" animBg="1"/>
      <p:bldP spid="12" grpId="0" animBg="1"/>
      <p:bldP spid="12" grpId="1" animBg="1"/>
      <p:bldP spid="13" grpId="0" animBg="1"/>
      <p:bldP spid="13" grpId="1" animBg="1"/>
      <p:bldP spid="14" grpId="0" animBg="1"/>
      <p:bldP spid="14" grpId="1" animBg="1"/>
      <p:bldP spid="14" grpId="2"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295400"/>
            <a:ext cx="4572000" cy="4953000"/>
          </a:xfrm>
        </p:spPr>
        <p:txBody>
          <a:bodyPr>
            <a:normAutofit fontScale="77500" lnSpcReduction="20000"/>
          </a:bodyPr>
          <a:lstStyle/>
          <a:p>
            <a:pPr marL="365760" indent="-256032" eaLnBrk="1" fontAlgn="auto" hangingPunct="1">
              <a:spcAft>
                <a:spcPts val="0"/>
              </a:spcAft>
              <a:buFont typeface="Wingdings" pitchFamily="2" charset="2"/>
              <a:buChar char="l"/>
              <a:defRPr/>
            </a:pPr>
            <a:r>
              <a:rPr lang="en-US" sz="2600" dirty="0" smtClean="0"/>
              <a:t>Page Header: The Running Head &amp; page number of the document are located at the top of each page of your paper.</a:t>
            </a:r>
          </a:p>
          <a:p>
            <a:pPr marL="621792" lvl="1" eaLnBrk="1" fontAlgn="auto" hangingPunct="1">
              <a:spcBef>
                <a:spcPts val="324"/>
              </a:spcBef>
              <a:spcAft>
                <a:spcPts val="0"/>
              </a:spcAft>
              <a:buFont typeface="Wingdings" pitchFamily="2" charset="2"/>
              <a:buChar char="l"/>
              <a:defRPr/>
            </a:pPr>
            <a:r>
              <a:rPr lang="en-US" sz="2600" dirty="0" smtClean="0"/>
              <a:t>The Running Head is an abbreviated title printed at the top of each page of the paper.</a:t>
            </a:r>
          </a:p>
          <a:p>
            <a:pPr marL="621792" lvl="1" eaLnBrk="1" fontAlgn="auto" hangingPunct="1">
              <a:spcBef>
                <a:spcPts val="324"/>
              </a:spcBef>
              <a:spcAft>
                <a:spcPts val="0"/>
              </a:spcAft>
              <a:buFont typeface="Wingdings" pitchFamily="2" charset="2"/>
              <a:buChar char="l"/>
              <a:defRPr/>
            </a:pPr>
            <a:r>
              <a:rPr lang="en-US" sz="2600" dirty="0" smtClean="0"/>
              <a:t>The Running Head should be a maximum of 50 characters, appear flush left in all capital letters at the top of the title page and all subsequent pages. </a:t>
            </a:r>
          </a:p>
          <a:p>
            <a:pPr marL="621792" lvl="1" eaLnBrk="1" fontAlgn="auto" hangingPunct="1">
              <a:spcBef>
                <a:spcPts val="324"/>
              </a:spcBef>
              <a:spcAft>
                <a:spcPts val="0"/>
              </a:spcAft>
              <a:buFont typeface="Wingdings" pitchFamily="2" charset="2"/>
              <a:buChar char="l"/>
              <a:defRPr/>
            </a:pPr>
            <a:r>
              <a:rPr lang="en-US" sz="2600" dirty="0" smtClean="0"/>
              <a:t>Use the automatic functions of your word-processing program to generate headers and page numbers for your paper.</a:t>
            </a:r>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dirty="0" smtClean="0"/>
              <a:t>Title Page: </a:t>
            </a:r>
            <a:r>
              <a:rPr lang="en-US" sz="4000" dirty="0" smtClean="0"/>
              <a:t>Page Header</a:t>
            </a:r>
          </a:p>
        </p:txBody>
      </p:sp>
      <p:pic>
        <p:nvPicPr>
          <p:cNvPr id="4" name="Picture 3" descr="APA1-TitlePage-Scan.jpg"/>
          <p:cNvPicPr>
            <a:picLocks noChangeAspect="1"/>
          </p:cNvPicPr>
          <p:nvPr/>
        </p:nvPicPr>
        <p:blipFill>
          <a:blip r:embed="rId4" cstate="print"/>
          <a:srcRect l="4348"/>
          <a:stretch>
            <a:fillRect/>
          </a:stretch>
        </p:blipFill>
        <p:spPr>
          <a:xfrm>
            <a:off x="4876800" y="1143000"/>
            <a:ext cx="4495800" cy="6805613"/>
          </a:xfrm>
          <a:prstGeom prst="rect">
            <a:avLst/>
          </a:prstGeom>
          <a:ln>
            <a:solidFill>
              <a:schemeClr val="tx2">
                <a:lumMod val="20000"/>
                <a:lumOff val="80000"/>
              </a:schemeClr>
            </a:solidFill>
          </a:ln>
        </p:spPr>
      </p:pic>
      <p:sp>
        <p:nvSpPr>
          <p:cNvPr id="7" name="Oval 6"/>
          <p:cNvSpPr/>
          <p:nvPr/>
        </p:nvSpPr>
        <p:spPr>
          <a:xfrm>
            <a:off x="5105400" y="1219200"/>
            <a:ext cx="3429000" cy="762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8" name="Oval 7"/>
          <p:cNvSpPr/>
          <p:nvPr/>
        </p:nvSpPr>
        <p:spPr>
          <a:xfrm>
            <a:off x="8534400" y="1219200"/>
            <a:ext cx="381000" cy="685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9" name="TextBox 8"/>
          <p:cNvSpPr txBox="1"/>
          <p:nvPr/>
        </p:nvSpPr>
        <p:spPr>
          <a:xfrm>
            <a:off x="4876800" y="2133600"/>
            <a:ext cx="4267200" cy="830263"/>
          </a:xfrm>
          <a:prstGeom prst="rect">
            <a:avLst/>
          </a:prstGeom>
          <a:solidFill>
            <a:schemeClr val="accent1">
              <a:lumMod val="60000"/>
              <a:lumOff val="40000"/>
            </a:schemeClr>
          </a:solidFill>
        </p:spPr>
        <p:txBody>
          <a:bodyPr>
            <a:spAutoFit/>
          </a:bodyPr>
          <a:lstStyle/>
          <a:p>
            <a:pPr eaLnBrk="0" hangingPunct="0">
              <a:defRPr/>
            </a:pPr>
            <a:r>
              <a:rPr lang="en-US" sz="1600" dirty="0">
                <a:latin typeface="Helvetica" pitchFamily="-65" charset="0"/>
                <a:cs typeface="Arial" charset="0"/>
              </a:rPr>
              <a:t>The words Running Head (in upper and lower case letters) is included only on the Title Page to identify the Running Head.</a:t>
            </a:r>
          </a:p>
        </p:txBody>
      </p:sp>
      <p:cxnSp>
        <p:nvCxnSpPr>
          <p:cNvPr id="10" name="Straight Arrow Connector 9"/>
          <p:cNvCxnSpPr/>
          <p:nvPr/>
        </p:nvCxnSpPr>
        <p:spPr>
          <a:xfrm rot="5400000" flipH="1" flipV="1">
            <a:off x="5143500" y="17907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animBg="1"/>
      <p:bldP spid="7" grpId="1"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228600" y="914400"/>
            <a:ext cx="3962400" cy="4906963"/>
          </a:xfrm>
        </p:spPr>
        <p:txBody>
          <a:bodyPr/>
          <a:lstStyle/>
          <a:p>
            <a:pPr marL="609600" indent="-609600" eaLnBrk="1" hangingPunct="1">
              <a:buSzPct val="100000"/>
              <a:buFont typeface="Arial" charset="0"/>
              <a:buChar char="•"/>
            </a:pPr>
            <a:r>
              <a:rPr lang="en-US" sz="2400" dirty="0" smtClean="0"/>
              <a:t>Begins on page 2 of the paper</a:t>
            </a:r>
          </a:p>
          <a:p>
            <a:pPr marL="609600" indent="-609600" eaLnBrk="1" hangingPunct="1">
              <a:buSzPct val="100000"/>
              <a:buFont typeface="Arial" charset="0"/>
              <a:buChar char="•"/>
            </a:pPr>
            <a:r>
              <a:rPr lang="en-US" sz="2400" dirty="0" smtClean="0"/>
              <a:t>The Heading Abstract is centered at the top of the page. It is not underlined, bolded or in quotations.</a:t>
            </a:r>
          </a:p>
          <a:p>
            <a:pPr marL="609600" indent="-609600" eaLnBrk="1" hangingPunct="1">
              <a:buSzPct val="100000"/>
              <a:buFont typeface="Arial" charset="0"/>
              <a:buChar char="•"/>
            </a:pPr>
            <a:r>
              <a:rPr lang="en-US" sz="2400" dirty="0" smtClean="0"/>
              <a:t>The Abstract summarizes the  main points of the paper</a:t>
            </a:r>
          </a:p>
          <a:p>
            <a:pPr marL="609600" indent="-609600" eaLnBrk="1" hangingPunct="1">
              <a:buSzPct val="100000"/>
              <a:buFont typeface="Arial" charset="0"/>
              <a:buChar char="•"/>
            </a:pPr>
            <a:r>
              <a:rPr lang="en-US" sz="2400" dirty="0" smtClean="0"/>
              <a:t>The abstract is not indented</a:t>
            </a:r>
          </a:p>
          <a:p>
            <a:pPr marL="609600" indent="-609600" eaLnBrk="1" hangingPunct="1">
              <a:buFont typeface="Wingdings 3" pitchFamily="18" charset="2"/>
              <a:buNone/>
            </a:pPr>
            <a:endParaRPr lang="en-US" dirty="0" smtClean="0"/>
          </a:p>
        </p:txBody>
      </p:sp>
      <p:sp>
        <p:nvSpPr>
          <p:cNvPr id="35842" name="Rectangle 2"/>
          <p:cNvSpPr>
            <a:spLocks noGrp="1" noChangeArrowheads="1"/>
          </p:cNvSpPr>
          <p:nvPr>
            <p:ph type="title"/>
          </p:nvPr>
        </p:nvSpPr>
        <p:spPr>
          <a:xfrm>
            <a:off x="381000" y="228600"/>
            <a:ext cx="8229600" cy="1143000"/>
          </a:xfrm>
        </p:spPr>
        <p:txBody>
          <a:bodyPr/>
          <a:lstStyle/>
          <a:p>
            <a:pPr eaLnBrk="1" fontAlgn="auto" hangingPunct="1">
              <a:spcAft>
                <a:spcPts val="0"/>
              </a:spcAft>
              <a:defRPr/>
            </a:pPr>
            <a:r>
              <a:rPr lang="en-US" dirty="0" smtClean="0"/>
              <a:t>Abstract</a:t>
            </a:r>
            <a:br>
              <a:rPr lang="en-US" dirty="0" smtClean="0"/>
            </a:br>
            <a:endParaRPr lang="en-US" sz="2800" dirty="0" smtClean="0"/>
          </a:p>
        </p:txBody>
      </p:sp>
      <p:pic>
        <p:nvPicPr>
          <p:cNvPr id="5" name="Picture 4" descr="APA1-AbstractScan.jpg"/>
          <p:cNvPicPr>
            <a:picLocks noChangeAspect="1"/>
          </p:cNvPicPr>
          <p:nvPr/>
        </p:nvPicPr>
        <p:blipFill>
          <a:blip r:embed="rId4" cstate="print"/>
          <a:stretch>
            <a:fillRect/>
          </a:stretch>
        </p:blipFill>
        <p:spPr>
          <a:xfrm>
            <a:off x="4492625" y="838200"/>
            <a:ext cx="4651375" cy="6019800"/>
          </a:xfrm>
          <a:prstGeom prst="rect">
            <a:avLst/>
          </a:prstGeom>
          <a:ln>
            <a:solidFill>
              <a:schemeClr val="tx2">
                <a:lumMod val="20000"/>
                <a:lumOff val="80000"/>
              </a:schemeClr>
            </a:solidFill>
          </a:ln>
        </p:spPr>
      </p:pic>
      <p:sp>
        <p:nvSpPr>
          <p:cNvPr id="6" name="Oval 5"/>
          <p:cNvSpPr/>
          <p:nvPr/>
        </p:nvSpPr>
        <p:spPr>
          <a:xfrm>
            <a:off x="6400800" y="1371600"/>
            <a:ext cx="762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4" name="TextBox 13"/>
          <p:cNvSpPr txBox="1"/>
          <p:nvPr/>
        </p:nvSpPr>
        <p:spPr>
          <a:xfrm>
            <a:off x="3810000" y="0"/>
            <a:ext cx="5334000" cy="646113"/>
          </a:xfrm>
          <a:prstGeom prst="rect">
            <a:avLst/>
          </a:prstGeom>
          <a:solidFill>
            <a:schemeClr val="accent1">
              <a:lumMod val="60000"/>
              <a:lumOff val="40000"/>
            </a:schemeClr>
          </a:solidFill>
        </p:spPr>
        <p:txBody>
          <a:bodyPr>
            <a:spAutoFit/>
          </a:bodyPr>
          <a:lstStyle/>
          <a:p>
            <a:pPr eaLnBrk="0" hangingPunct="0">
              <a:defRPr/>
            </a:pPr>
            <a:r>
              <a:rPr lang="en-US" sz="1800" b="1" dirty="0">
                <a:latin typeface="Helvetica" pitchFamily="-65" charset="0"/>
                <a:cs typeface="Arial" charset="0"/>
              </a:rPr>
              <a:t>Reminder: The Running Head (a short title) appears in all capital letters on each page</a:t>
            </a:r>
            <a:r>
              <a:rPr lang="en-US" sz="1800" dirty="0">
                <a:latin typeface="Helvetica" pitchFamily="-65" charset="0"/>
                <a:cs typeface="Arial" charset="0"/>
              </a:rPr>
              <a:t>.</a:t>
            </a:r>
          </a:p>
        </p:txBody>
      </p:sp>
      <p:cxnSp>
        <p:nvCxnSpPr>
          <p:cNvPr id="15" name="Straight Arrow Connector 14"/>
          <p:cNvCxnSpPr/>
          <p:nvPr/>
        </p:nvCxnSpPr>
        <p:spPr>
          <a:xfrm rot="16200000" flipH="1">
            <a:off x="5219700" y="8001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a:off x="4800600" y="1600200"/>
            <a:ext cx="152400" cy="1828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traight Arrow Connector 8"/>
          <p:cNvCxnSpPr/>
          <p:nvPr/>
        </p:nvCxnSpPr>
        <p:spPr>
          <a:xfrm>
            <a:off x="4419600" y="1676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9600" y="1066800"/>
            <a:ext cx="4572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3"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8">
                                            <p:txEl>
                                              <p:pRg st="2" end="2"/>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78">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6" grpId="0" animBg="1"/>
      <p:bldP spid="6" grpId="1" animBg="1"/>
      <p:bldP spid="14" grpId="0" animBg="1"/>
      <p:bldP spid="19" grpId="0" animBg="1"/>
      <p:bldP spid="19" grpId="1" animBg="1"/>
      <p:bldP spid="11" grpId="0" animBg="1"/>
      <p:bldP spid="11" grpId="1" animBg="1"/>
      <p:bldP spid="11" grpId="2" animBg="1"/>
      <p:bldP spid="11"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dirty="0" smtClean="0"/>
              <a:t>Body</a:t>
            </a:r>
          </a:p>
        </p:txBody>
      </p:sp>
      <p:pic>
        <p:nvPicPr>
          <p:cNvPr id="4" name="Picture 3" descr="APA1-BodyScan.jpg"/>
          <p:cNvPicPr>
            <a:picLocks noChangeAspect="1"/>
          </p:cNvPicPr>
          <p:nvPr/>
        </p:nvPicPr>
        <p:blipFill>
          <a:blip r:embed="rId4" cstate="print"/>
          <a:stretch>
            <a:fillRect/>
          </a:stretch>
        </p:blipFill>
        <p:spPr>
          <a:xfrm>
            <a:off x="4419600" y="609600"/>
            <a:ext cx="4724400" cy="6113463"/>
          </a:xfrm>
          <a:prstGeom prst="rect">
            <a:avLst/>
          </a:prstGeom>
          <a:ln>
            <a:solidFill>
              <a:schemeClr val="bg1">
                <a:lumMod val="85000"/>
              </a:schemeClr>
            </a:solidFill>
          </a:ln>
        </p:spPr>
      </p:pic>
      <p:sp>
        <p:nvSpPr>
          <p:cNvPr id="5" name="Oval 4"/>
          <p:cNvSpPr/>
          <p:nvPr/>
        </p:nvSpPr>
        <p:spPr>
          <a:xfrm>
            <a:off x="8382000" y="838200"/>
            <a:ext cx="381000" cy="304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6" name="Oval 5"/>
          <p:cNvSpPr/>
          <p:nvPr/>
        </p:nvSpPr>
        <p:spPr>
          <a:xfrm>
            <a:off x="5715000" y="1143000"/>
            <a:ext cx="2286000" cy="304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5602" name="Rectangle 3"/>
          <p:cNvSpPr>
            <a:spLocks noGrp="1" noChangeArrowheads="1"/>
          </p:cNvSpPr>
          <p:nvPr>
            <p:ph idx="1"/>
          </p:nvPr>
        </p:nvSpPr>
        <p:spPr>
          <a:xfrm>
            <a:off x="304800" y="1219200"/>
            <a:ext cx="4267200" cy="4525963"/>
          </a:xfrm>
        </p:spPr>
        <p:txBody>
          <a:bodyPr/>
          <a:lstStyle/>
          <a:p>
            <a:pPr eaLnBrk="1" hangingPunct="1">
              <a:buFont typeface="Arial" charset="0"/>
              <a:buChar char="•"/>
            </a:pPr>
            <a:r>
              <a:rPr lang="en-US" smtClean="0"/>
              <a:t>Pagination:  Body of paper starts on page 3</a:t>
            </a:r>
          </a:p>
          <a:p>
            <a:pPr eaLnBrk="1" hangingPunct="1">
              <a:buFont typeface="Arial" charset="0"/>
              <a:buChar char="•"/>
            </a:pPr>
            <a:r>
              <a:rPr lang="en-US" smtClean="0"/>
              <a:t>Title: Centered on page 3 </a:t>
            </a:r>
          </a:p>
          <a:p>
            <a:pPr eaLnBrk="1" hangingPunct="1">
              <a:buFont typeface="Arial" charset="0"/>
              <a:buChar char="•"/>
            </a:pPr>
            <a:r>
              <a:rPr lang="en-US" smtClean="0"/>
              <a:t>Remember: each page includes the Running Head in all capitals</a:t>
            </a:r>
          </a:p>
          <a:p>
            <a:pPr eaLnBrk="1" hangingPunct="1">
              <a:buFont typeface="Arial" charset="0"/>
              <a:buChar char="•"/>
            </a:pPr>
            <a:r>
              <a:rPr lang="en-US" smtClean="0"/>
              <a:t>Begin the body of your paper under the title on page 3</a:t>
            </a:r>
          </a:p>
          <a:p>
            <a:pPr eaLnBrk="1" hangingPunct="1">
              <a:buFont typeface="Arial" charset="0"/>
              <a:buChar char="•"/>
            </a:pPr>
            <a:endParaRPr lang="en-US" smtClean="0"/>
          </a:p>
          <a:p>
            <a:pPr eaLnBrk="1" hangingPunct="1">
              <a:buFont typeface="Arial" charset="0"/>
              <a:buChar char="•"/>
            </a:pPr>
            <a:endParaRPr lang="en-US" smtClean="0"/>
          </a:p>
          <a:p>
            <a:pPr lvl="1" eaLnBrk="1" hangingPunct="1">
              <a:buFont typeface="Arial" charset="0"/>
              <a:buChar char="•"/>
            </a:pPr>
            <a:endParaRPr lang="en-US" smtClean="0"/>
          </a:p>
        </p:txBody>
      </p:sp>
      <p:sp>
        <p:nvSpPr>
          <p:cNvPr id="7" name="TextBox 6"/>
          <p:cNvSpPr txBox="1"/>
          <p:nvPr/>
        </p:nvSpPr>
        <p:spPr>
          <a:xfrm>
            <a:off x="3810000" y="0"/>
            <a:ext cx="5334000" cy="646113"/>
          </a:xfrm>
          <a:prstGeom prst="rect">
            <a:avLst/>
          </a:prstGeom>
          <a:solidFill>
            <a:schemeClr val="accent1">
              <a:lumMod val="60000"/>
              <a:lumOff val="40000"/>
            </a:schemeClr>
          </a:solidFill>
        </p:spPr>
        <p:txBody>
          <a:bodyPr>
            <a:spAutoFit/>
          </a:bodyPr>
          <a:lstStyle/>
          <a:p>
            <a:pPr eaLnBrk="0" hangingPunct="0">
              <a:defRPr/>
            </a:pPr>
            <a:r>
              <a:rPr lang="en-US" sz="1800" b="1" dirty="0">
                <a:latin typeface="Helvetica" pitchFamily="-65" charset="0"/>
                <a:cs typeface="Arial" charset="0"/>
              </a:rPr>
              <a:t>The Running Head (a short title) appears in all capital letters on each page</a:t>
            </a:r>
            <a:r>
              <a:rPr lang="en-US" sz="1800" dirty="0">
                <a:latin typeface="Helvetica" pitchFamily="-65" charset="0"/>
                <a:cs typeface="Arial" charset="0"/>
              </a:rPr>
              <a:t>.</a:t>
            </a:r>
          </a:p>
        </p:txBody>
      </p:sp>
      <p:cxnSp>
        <p:nvCxnSpPr>
          <p:cNvPr id="8" name="Straight Arrow Connector 7"/>
          <p:cNvCxnSpPr/>
          <p:nvPr/>
        </p:nvCxnSpPr>
        <p:spPr>
          <a:xfrm rot="16200000" flipH="1">
            <a:off x="5259388" y="763588"/>
            <a:ext cx="227012"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4800600" y="1371600"/>
            <a:ext cx="228600" cy="4724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560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2">
                                            <p:txEl>
                                              <p:pRg st="3" end="3"/>
                                            </p:txEl>
                                          </p:spTgt>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25602" grpId="0" build="p"/>
      <p:bldP spid="7" grpId="0" animBg="1"/>
      <p:bldP spid="7" grpId="1"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True"/>
  <p:tag name="DELIMITERS" val="3.1"/>
  <p:tag name="INCLUDESESSION" val="Tru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heme1">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1783</TotalTime>
  <Words>2335</Words>
  <Application>Microsoft Office PowerPoint</Application>
  <PresentationFormat>On-screen Show (4:3)</PresentationFormat>
  <Paragraphs>307</Paragraphs>
  <Slides>24</Slides>
  <Notes>24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Theme1</vt:lpstr>
      <vt:lpstr>White with Courier font for code slides</vt:lpstr>
      <vt:lpstr>Concourse</vt:lpstr>
      <vt:lpstr>APA Essentials  6th Edition</vt:lpstr>
      <vt:lpstr>What is APA Style used for?</vt:lpstr>
      <vt:lpstr>General Format</vt:lpstr>
      <vt:lpstr>General Format</vt:lpstr>
      <vt:lpstr>Basic APA Format Guidelines</vt:lpstr>
      <vt:lpstr>Title Page</vt:lpstr>
      <vt:lpstr>Title Page: Page Header</vt:lpstr>
      <vt:lpstr>Abstract </vt:lpstr>
      <vt:lpstr>Body</vt:lpstr>
      <vt:lpstr>Headings and Subheadings</vt:lpstr>
      <vt:lpstr>Headings and Subheadings</vt:lpstr>
      <vt:lpstr>Citations</vt:lpstr>
      <vt:lpstr>Paraphrase</vt:lpstr>
      <vt:lpstr>Quotations</vt:lpstr>
      <vt:lpstr>Quotations cont.</vt:lpstr>
      <vt:lpstr>Citation Examples</vt:lpstr>
      <vt:lpstr>Citation Examples</vt:lpstr>
      <vt:lpstr>Citations (APA Publication Manual, 2009, 6.11-6.15)</vt:lpstr>
      <vt:lpstr>Reference Page</vt:lpstr>
      <vt:lpstr>Reference Page</vt:lpstr>
      <vt:lpstr>Appendix</vt:lpstr>
      <vt:lpstr>Tables</vt:lpstr>
      <vt:lpstr>Figures</vt:lpstr>
      <vt:lpstr>APA 6th Edition Sample Paper Exercise</vt:lpstr>
    </vt:vector>
  </TitlesOfParts>
  <Company>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Essentials – 6th Edition</dc:title>
  <dc:creator>Nick</dc:creator>
  <cp:lastModifiedBy>Michelle LaBrie</cp:lastModifiedBy>
  <cp:revision>81</cp:revision>
  <cp:lastPrinted>1601-01-01T00:00:00Z</cp:lastPrinted>
  <dcterms:created xsi:type="dcterms:W3CDTF">2009-08-04T22:06:14Z</dcterms:created>
  <dcterms:modified xsi:type="dcterms:W3CDTF">2011-03-29T23:14:06Z</dcterms:modified>
</cp:coreProperties>
</file>