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sldIdLst>
    <p:sldId id="256" r:id="rId2"/>
    <p:sldId id="314" r:id="rId3"/>
    <p:sldId id="315" r:id="rId4"/>
    <p:sldId id="337" r:id="rId5"/>
    <p:sldId id="258" r:id="rId6"/>
    <p:sldId id="282" r:id="rId7"/>
    <p:sldId id="295" r:id="rId8"/>
    <p:sldId id="280" r:id="rId9"/>
    <p:sldId id="312" r:id="rId10"/>
    <p:sldId id="313" r:id="rId11"/>
    <p:sldId id="323" r:id="rId12"/>
    <p:sldId id="320" r:id="rId13"/>
    <p:sldId id="327" r:id="rId14"/>
    <p:sldId id="325" r:id="rId15"/>
    <p:sldId id="285" r:id="rId16"/>
    <p:sldId id="298" r:id="rId17"/>
    <p:sldId id="297" r:id="rId18"/>
    <p:sldId id="329" r:id="rId19"/>
    <p:sldId id="287" r:id="rId20"/>
    <p:sldId id="291" r:id="rId21"/>
    <p:sldId id="294" r:id="rId22"/>
    <p:sldId id="293" r:id="rId23"/>
    <p:sldId id="274" r:id="rId24"/>
    <p:sldId id="305" r:id="rId25"/>
    <p:sldId id="278" r:id="rId26"/>
    <p:sldId id="328" r:id="rId27"/>
    <p:sldId id="330" r:id="rId28"/>
    <p:sldId id="307" r:id="rId29"/>
    <p:sldId id="331" r:id="rId30"/>
    <p:sldId id="334" r:id="rId31"/>
    <p:sldId id="308" r:id="rId32"/>
    <p:sldId id="332" r:id="rId33"/>
    <p:sldId id="271" r:id="rId34"/>
    <p:sldId id="275" r:id="rId35"/>
    <p:sldId id="335" r:id="rId36"/>
    <p:sldId id="336" r:id="rId37"/>
    <p:sldId id="309" r:id="rId38"/>
    <p:sldId id="310" r:id="rId39"/>
    <p:sldId id="276" r:id="rId40"/>
    <p:sldId id="338" r:id="rId41"/>
    <p:sldId id="301" r:id="rId42"/>
    <p:sldId id="340" r:id="rId43"/>
    <p:sldId id="316" r:id="rId44"/>
    <p:sldId id="34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58C"/>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4B350-0472-4946-9FC5-7A3FBE267B5F}" type="datetimeFigureOut">
              <a:rPr lang="en-US" smtClean="0"/>
              <a:pPr/>
              <a:t>8/11/2010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311F4-5104-4AB3-BAAE-99A7ECBB3F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7311F4-5104-4AB3-BAAE-99A7ECBB3FB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7311F4-5104-4AB3-BAAE-99A7ECBB3FB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A1D693-266C-4AF2-9874-8036FB3FE4B6}" type="datetimeFigureOut">
              <a:rPr lang="en-US" smtClean="0"/>
              <a:pPr/>
              <a:t>8/11/2010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B6D1346-A568-445A-BF6A-EFDC175B4D2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A1D693-266C-4AF2-9874-8036FB3FE4B6}" type="datetimeFigureOut">
              <a:rPr lang="en-US" smtClean="0"/>
              <a:pPr/>
              <a:t>8/11/2010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A1D693-266C-4AF2-9874-8036FB3FE4B6}" type="datetimeFigureOut">
              <a:rPr lang="en-US" smtClean="0"/>
              <a:pPr/>
              <a:t>8/11/2010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A1D693-266C-4AF2-9874-8036FB3FE4B6}" type="datetimeFigureOut">
              <a:rPr lang="en-US" smtClean="0"/>
              <a:pPr/>
              <a:t>8/11/2010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A1D693-266C-4AF2-9874-8036FB3FE4B6}" type="datetimeFigureOut">
              <a:rPr lang="en-US" smtClean="0"/>
              <a:pPr/>
              <a:t>8/11/2010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B6D1346-A568-445A-BF6A-EFDC175B4D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A1D693-266C-4AF2-9874-8036FB3FE4B6}" type="datetimeFigureOut">
              <a:rPr lang="en-US" smtClean="0"/>
              <a:pPr/>
              <a:t>8/11/2010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A1D693-266C-4AF2-9874-8036FB3FE4B6}" type="datetimeFigureOut">
              <a:rPr lang="en-US" smtClean="0"/>
              <a:pPr/>
              <a:t>8/11/2010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A1D693-266C-4AF2-9874-8036FB3FE4B6}" type="datetimeFigureOut">
              <a:rPr lang="en-US" smtClean="0"/>
              <a:pPr/>
              <a:t>8/11/2010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1D693-266C-4AF2-9874-8036FB3FE4B6}" type="datetimeFigureOut">
              <a:rPr lang="en-US" smtClean="0"/>
              <a:pPr/>
              <a:t>8/11/2010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A1D693-266C-4AF2-9874-8036FB3FE4B6}" type="datetimeFigureOut">
              <a:rPr lang="en-US" smtClean="0"/>
              <a:pPr/>
              <a:t>8/11/2010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A1D693-266C-4AF2-9874-8036FB3FE4B6}" type="datetimeFigureOut">
              <a:rPr lang="en-US" smtClean="0"/>
              <a:pPr/>
              <a:t>8/11/2010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DA1D693-266C-4AF2-9874-8036FB3FE4B6}" type="datetimeFigureOut">
              <a:rPr lang="en-US" smtClean="0"/>
              <a:pPr/>
              <a:t>8/11/2010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B6D1346-A568-445A-BF6A-EFDC175B4D2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google.com/imgres?imgurl=http://www.star-uci.org/wp-content/uploads/2010/02/detective.jpg&amp;imgrefurl=http://www.star-uci.org/&amp;usg=__xEwKzMyg5kBaIpw4Clzn01EAbhA=&amp;h=362&amp;w=490&amp;sz=40&amp;hl=en&amp;start=2&amp;um=1&amp;itbs=1&amp;tbnid=hahsojcaY228fM:&amp;tbnh=96&amp;tbnw=130&amp;prev=/images?q=detective&amp;um=1&amp;hl=en&amp;sa=N&amp;rlz=1T4GWYF_enUS318US230&amp;tbs=isch:1" TargetMode="External"/><Relationship Id="rId4" Type="http://schemas.openxmlformats.org/officeDocument/2006/relationships/hyperlink" Target="http://www.google.com/imgres?imgurl=http://tvbythenumbers.com/wp-content/uploads/2009/12/ratings-detective.gif&amp;imgrefurl=http://tvbythenumbers.com/2010/03/10/ratings-detective-2-can-you-name-the-show-from-the-ratings-alone/44545&amp;usg=__Xd6I5qsUx8uPgbilfxK6CQoMqaM=&amp;h=362&amp;w=490&amp;sz=10&amp;hl=en&amp;start=3&amp;um=1&amp;itbs=1&amp;tbnid=PygXHk2THvh6XM:&amp;tbnh=96&amp;tbnw=130&amp;prev=/images?q=detective&amp;um=1&amp;hl=en&amp;sa=N&amp;rlz=1T4GWYF_enUS318US230&amp;tbs=isch: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imgres?imgurl=http://www.star-uci.org/wp-content/uploads/2010/02/detective.jpg&amp;imgrefurl=http://www.star-uci.org/&amp;usg=__xEwKzMyg5kBaIpw4Clzn01EAbhA=&amp;h=362&amp;w=490&amp;sz=40&amp;hl=en&amp;start=2&amp;um=1&amp;itbs=1&amp;tbnid=hahsojcaY228fM:&amp;tbnh=96&amp;tbnw=130&amp;prev=/images?q=detective&amp;um=1&amp;hl=en&amp;sa=N&amp;rlz=1T4GWYF_enUS318US230&amp;tbs=isch: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229600" cy="1828800"/>
          </a:xfrm>
        </p:spPr>
        <p:txBody>
          <a:bodyPr/>
          <a:lstStyle/>
          <a:p>
            <a:r>
              <a:rPr lang="en-US" dirty="0" smtClean="0">
                <a:solidFill>
                  <a:srgbClr val="002060"/>
                </a:solidFill>
              </a:rPr>
              <a:t>Understanding Ideas Not Directly Stated:</a:t>
            </a:r>
            <a:endParaRPr lang="en-US" dirty="0">
              <a:solidFill>
                <a:srgbClr val="002060"/>
              </a:solidFill>
            </a:endParaRPr>
          </a:p>
        </p:txBody>
      </p:sp>
      <p:sp>
        <p:nvSpPr>
          <p:cNvPr id="3" name="Subtitle 2"/>
          <p:cNvSpPr>
            <a:spLocks noGrp="1"/>
          </p:cNvSpPr>
          <p:nvPr>
            <p:ph type="subTitle" idx="1"/>
          </p:nvPr>
        </p:nvSpPr>
        <p:spPr>
          <a:xfrm>
            <a:off x="1371600" y="1981200"/>
            <a:ext cx="6400800" cy="990600"/>
          </a:xfrm>
          <a:effectLst>
            <a:outerShdw blurRad="50800" dist="38100" dir="2700000" algn="tl" rotWithShape="0">
              <a:prstClr val="black">
                <a:alpha val="40000"/>
              </a:prstClr>
            </a:outerShdw>
          </a:effectLst>
        </p:spPr>
        <p:txBody>
          <a:bodyPr>
            <a:normAutofit/>
          </a:bodyPr>
          <a:lstStyle/>
          <a:p>
            <a:r>
              <a:rPr lang="en-US" sz="5400" b="1" dirty="0" smtClean="0">
                <a:solidFill>
                  <a:srgbClr val="FFFF00"/>
                </a:solidFill>
              </a:rPr>
              <a:t>Making Inferences</a:t>
            </a:r>
            <a:endParaRPr lang="en-US" sz="5400" b="1" dirty="0">
              <a:solidFill>
                <a:srgbClr val="FFFF00"/>
              </a:solidFill>
            </a:endParaRPr>
          </a:p>
        </p:txBody>
      </p:sp>
      <p:pic>
        <p:nvPicPr>
          <p:cNvPr id="47106" name="Picture 2" descr="http://english.arizona.edu/public/Image/student_photo.jpg"/>
          <p:cNvPicPr>
            <a:picLocks noChangeAspect="1" noChangeArrowheads="1"/>
          </p:cNvPicPr>
          <p:nvPr/>
        </p:nvPicPr>
        <p:blipFill>
          <a:blip r:embed="rId3" cstate="print"/>
          <a:srcRect/>
          <a:stretch>
            <a:fillRect/>
          </a:stretch>
        </p:blipFill>
        <p:spPr bwMode="auto">
          <a:xfrm>
            <a:off x="1676400" y="2971800"/>
            <a:ext cx="5802258" cy="4103729"/>
          </a:xfrm>
          <a:prstGeom prst="rect">
            <a:avLst/>
          </a:prstGeom>
          <a:noFill/>
        </p:spPr>
      </p:pic>
      <p:sp>
        <p:nvSpPr>
          <p:cNvPr id="43010" name="AutoShape 2"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2" name="AutoShape 4"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4" name="AutoShape 6"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6" name="AutoShape 8"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8" name="AutoShape 10"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20" name="AutoShape 12" descr="data:image/jpg;base64,/9j/4AAQSkZJRgABAQAAAQABAAD/2wCEAAkGBhQSERURExQWFBQWEx0aFRcXGBoTFhwXFRoZIB8aGh8aICghIyEkHBoXHy8gIycpLDgtFyMxNzA2QSgyLCsBCQoKDgwOGg8PGi0kHyQvKSwsNSwyLCwqNDQqLCo0NiovNCopLywsLCosLCwsLC0sKS8yLCk0NSkpKSwsLCwsLP/AABEIAGAAggMBIgACEQEDEQH/xAAbAAACAwEBAQAAAAAAAAAAAAAABgQFBwMCAf/EADwQAAIBAwIEBAQDBQYHAAAAAAECAwAREgQhBQYTMSIyQVEHYXGBFEKRI0NScsEkYoKhw+EVMzRzkqKy/8QAGgEAAgMBAQAAAAAAAAAAAAAAAAMCBAUBBv/EACgRAAICAQMCBQUBAAAAAAAAAAABAgMRBBIhMUEFE4GhsRQiUcHwYf/aAAwDAQACEQMRAD8A3GiiigAooooAKKKKACiiigAoorhr3YRSFPOEYrtfxAG231tQAqcU54kM0mm00VjGcWnlH7MNvdVS4ZmG3cgWOVyCuVWOJ61fEmrZm/hmjiaM/IiNUYD6N+tReGsDEjBi4ZA2ZOTMXFyxJ7kk3P1qTXmbvELZTzF4S/uT0VOhqUPuWX/dBx5c4+NVGxK9ORGxljJys1gQVO2SsCCGsPYgEEC2pF5anw1qj8ssTKf5oyHT9FM/609Vvaa7zqlNmLqavKscAoooqwVwooooAKKKKACiiigAqLr+JJCAXJ8TYqFVpGLWJsFQEnYMdh2BNSqXtROJdW/r0EC/R5gGb7hBFv7OfeoTltWSUY7ngsdJx/Ty2wmjJsTjkA4t3yU+IEb3BAIsb1PVgRcbg9qoNbBFIuEypIhYAq6h1uewIa4v2Av6ke9UvLnCZYkKjUTRNkepGBE0eeRJkjzjNlfuLGwBt3XZSvT6jHS+w9VWcU5k0+nYJLIA5GQQAvIVva4VAWtcWvbvS/xVNRF/aBrZsU8yusBjCsRdiFiUnHY+YGwNiL1Rc0a5tSI1lhjmaDV4u6ZaeSylc40GRYF426i/tQGCC+/hqfmJrgjsafIGRTLLKiGDTnxKjkA5Es0khH5ASR4SfRjYXtVdPq9U0qmNESJgbdVXuVCu2bYm6ghDiMSbMpPnAE7jHABp0Ou0sUU+IDquqlc4FQN0MpYAepU4Nlfxb4hd5T5xSeCVdXIqSnIRGXwoyMbuvbu0gLSepzG1lAFCGkhOUrLMNvtjCRofUySjXDhL8vlltpuJTSYD8O5ZzZG08yls+mz+EsYmB6YLAi4I7Eg018C5j1auIp9PqJFLACQxYuu/7zE4Mv8AeWx+R70ucJ5ign1EsTamOWaeUyqEc5R4gYJGSouYwgIOzZFjgBWj8C1jSwKz2Li6uRsC8bFWIHoCVJA9jVmnTwqf2Nr/ADt7iNRbKcU5Yfz7FhRRUb/icXV6PUTq2v08hnbvfG9+29WykSaKKKACiivjGwvQB8kkCgsxAAFyTsAPc0vcR53hACac/iZpCViWO7Rl7E3eRQVVV7sbkgdge1Q9BphqQNVP+0MgDxo12jjjbdFVD4csSCzkZFid7AAWQ0y5528WONzvZf4R7C4BsPX6Cq8r8cIfGlvlkHifGp4EVnmjOTBRjEI7swJAykmxW9iBl6kDuRXHluQlXMmQmklZ5FcYut7BVNgFOMaot1uu2xPc1nM/Jbz2bTzmEqSRG95Icje5Av4LgsCFFiGNx3B8cG4RxGIjqSaNFC2ug1LjYbkRGRIl7X2AA9qU5bo8smo7X0O2umePVtHHG+oidAdTEBbBZM7OmdlcMVcFA2XfvYBfDcw6ZAM9XHZGskhkCzp2uk6MciOwJIva2QBXqHzwXXsur1Ju0ydKFmYi8u/WAYIv7shSQii9mzAORJa0ZWAYEMCLgg3BHoQai+CSWSNGq6iAq5jljkQqxQ5RsrAg2IPqD6E/Wq3W8tSPG8Y1c3iGxZIGsy2xYkRhyykKQ2WV1BvVqnDIlfqLGiv/ABKoU/cjv965wcSBDEhtmsVVWeRb9s0UEj39RYg1FP8ABJpdzhPwwahBHPvJGVYOnhIkw86e25ewII9x6UmaPlPR655p3VJVE7KroxjaQx7M0ojIXIvl5Qt1xY99mLj/ADaIo3/DIZ5+kHFrJHGrLdHnkcqqDe4UnI+g9QhfCXkTUJqGaZ9RD1IQ5MRjZfH4l6uauuRFzjbIbejU+pMi5xi+VlDryl8ONKymVuo4E0qrG0hdE6TtGhUkZgqiJYhtiPkLPPCuGiCPphmfxMxZ7ZEuxJJxAHr6AV84RwtdPEIlLMAWYsxBZmkYszGwAuWYnYAegAG1ReOcRYY6eJgs0uwY2IRfVyDsT3Cqe7fIMRaKjZ51fEHmlOm05tgQNRN3EdwDgl9jKVIO9woIY3uqsvc/8f0/D9I0aQ9aU2KIC2Qkc4pI7g55lgbEHqMVax8LMrHqJE0kAjiALm+AY+Zju0kjd7XJd3O5ue5YAqvL/LP4nVDVy3eGNhLFkPFJO375wRscVjwUeVcFFvGtdIZ5whg4Xw7WdCLraodXpL1LRIRniMt/Xe9FMNFcJBVfzBPhpZ3HcQuR9cTYfrarCqzmOJm0zhVL+UlV3ZlV1LBR6kqGAHqdqAI8EIRVQdlUKPoot/SvMmnDG5J+xIta+4tvff3r5pNWkqCRGDqwuGHY/wC4NwQdwRY12rMNA5xxEfmY/W39AD+tK/GebdNn0wJNUc7COFSUzX0JuA5BucVztjfEEXqJ8XuYpNJw8iEkSzP01K+YLYs5HzxFr/3r+le/hXwfp6CGeTeaSIbkDwxA2WNfYWAY+7HfsLOgoqLlL0EzcnLbH1I34ieHVxydARHUiMGCI9aXpwNI7vIQAS+Dudg17FblsbtOo5gjXpCMNO0xPTWEK9wouWJLBFUXFyzDuKgcW4zo4meInKbIOywjKYON1ZmHlI9C7AW27bVbcjzLNC2p6Sq0jsOoY0ilkVDbKUJ+cNmp+aXAF7Bkat63NPHsQdm17U1kjT6iVyP7LrI3HYr+HNwTuLmRk3sO/wArVVcc4FqJIWldQnSjLAylHkZkyZVIjuCC1tjJjv5TfbQ6q+YwTCAPWaEH+UzR3/yuPvTPLjHkh5jYl8J4QumhWaWJ5yASwChsHAv4IYwEU3HTLKmV0B7eVh5b5h0w08bNqIupIA8gMiF85BkQQN9hZRt5VFRNfypHO+U46iXywe5Um9wuPlxHc7XYnxGwse/H5Wh0U5hIjKQOUtZQuKncbWGPftbakRswxsoZRW8yc+IAGErRacydNWjjZp5ZLbiMEXVR5csSSexXYsraphpgdYzKmnecKYmLpLE+BYJIjgk5suZxNgXLDIEyUu8HCapmJD9OB0KNK3UjM0+WT6lWYuA7AAMp/Z3F98idD5M4d+LIlkjEkARkDzYyO6SdNhCwIORicuhcnunqSxqynyclFKJI4LDNxALJKCqWAJNmuoJIAI8Ja9iyi6BtiWxwV50+nVFCKLACw3JP3J3J9STuTua9RxhQFUAACwAFgAOwFeqmVksBRRRQdK7i/MEGmx6z4lr4qFaRyFtchUBawuLm1tx71Di540TOyDUJ4TYsTjHe18Q58JIvuL3B2pG5r0Ri17zSMbzEIMsgCoAMfTNsDYmRCgOQIVrWcmqLhJ8DD8wmlDfXqub/AHuD96t6PTrUWODeOMidVb5FSsXOXgc+b+LaWKGbVaPVwR6gWdwskbrIFIyyjLWZ8L2YWYkAX9KrNLzpqgLldPMCAVZepBe/r+8Hb2qsJqHw3RGJWS4KByYwBbFDuE+xvb5WFakfCKk8WLdn0x7mXLxK1rMOPf8ARoPKk8urlXUyRxxiESx2SRpDlJ0CDYxr+UHe/rXc6DUhm08SFFMzt+IJQqscjlzguRYuM2UBlC3FzceEw/hvNvqE9jG//kHX/Tp2rE1FEa7HWuiZr0XSnBTfVoxebhjaQvDIDlGSS25MgNyJd9yX7nc+LIX2pi5G44sEjRu1opmBUnyiU2X9HGPyyHu9W/xE4beEapRvD/zP+yfMf8Bs/wDKH96z3SQ2VomAIVioB3GB3APyAOP+Gt2lx1mnVb6r5XR+pjW7tNdvXR/Hc2vV6tYo2ldgqIpZiewA3JrOU+I0msaYLpYzo41YSiU5ySBcgUCjwqxCt4Wv+W58QtQcb5xkbTLw9pGeXqoVYEGTpruqy73yVzGwb8wXxb3LXUGiGl0ZRQMliPb1kI2A97tZR8rCsGyuVcnCXVG1CcZwUl3HKLk/RMFkjhCbAq0TPCbGxG6MD7UlfFzhuqi0qmNpJ9LmeuoAMqjYo11UZRqQSQd74kk+mm6HSiKJIheyIqi+5soA/pXelOKYyMnF5RjHww+HsksUmokkaOGaMxqoAJljYm7sHXYd8T3uzN2Pi2ZVsLDtX2iupYCU3J5YUUUV0iFFFFACb8W9MG4VMTsUaN1b2IkQXHtsWF/nWe62Tpzkpieoyq4ZjGodiFVi9ioBBAa+9lUi/atn41wtdTBJp38siFTffv2P2Nj9qxvjEKaR+jrAf2YGDMjSIy+42ILbWLeux8JJRZQsnVJTh1RNQhbB1z6Ma9H8PNUwvJNBEfZEef8A9i0f/wA1KX4aygf9Wpa3rBZb/QSX/wA6rvhxxmaTUdKBZDpApMhkRkiU28IhLC9y3dPLa5sD302rP11753MqPR0x42oouVeWPwavk/UkkYF2C4LZRZVVbkgDc7km7E/IXtFFVpScnl9R8YqKwjzJGGBUgEEWIO4IPoaxLmrhTcP1BhU2WVFXTM267yBVBJ7mPq2I7lUU+tbfUHjHA4NVH0tREsq3uAwuVaxGSnurAE2YWIvTKrpVNuIuyqNiSkYe+ijh1WmxEjMZLvZTK3TQXYmwv4mFyfU5fStA5VifWusxjaPTRyEqX2eWSM2Xwd1RWGXisSVXa17+JPh7NmI7xSQh8leYmR7/AMTxBAjOouieIKBdrFmNOnCOER6aMRRiwuSxO5Zj3Y+lz8gB6AAACkLPcsTkpPjoTaKKK6QCiiigAooooAKKKKAP/9k=">
            <a:hlinkClick r:id="rId5"/>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22" name="AutoShape 14" descr="data:image/jpg;base64,/9j/4AAQSkZJRgABAQAAAQABAAD/2wCEAAkGBhQSERURExQWFBQWEx0aFRcXGBoTFhwXFRoZIB8aGh8aICghIyEkHBoXHy8gIycpLDgtFyMxNzA2QSgyLCsBCQoKDgwOGg8PGi0kHyQvKSwsNSwyLCwqNDQqLCo0NiovNCopLywsLCosLCwsLC0sKS8yLCk0NSkpKSwsLCwsLP/AABEIAGAAggMBIgACEQEDEQH/xAAbAAACAwEBAQAAAAAAAAAAAAAABgQFBwMCAf/EADwQAAIBAwIEBAQDBQYHAAAAAAECAwAREgQhBQYTMSIyQVEHYXGBFEKRI0NScsEkYoKhw+EVMzRzkqKy/8QAGgEAAgMBAQAAAAAAAAAAAAAAAAMCBAUBBv/EACgRAAICAQMCBQUBAAAAAAAAAAABAgMRBBIhMUEFE4GhsRQiUcHwYf/aAAwDAQACEQMRAD8A3GiiigAooooAKKKKACiiigAoorhr3YRSFPOEYrtfxAG231tQAqcU54kM0mm00VjGcWnlH7MNvdVS4ZmG3cgWOVyCuVWOJ61fEmrZm/hmjiaM/IiNUYD6N+tReGsDEjBi4ZA2ZOTMXFyxJ7kk3P1qTXmbvELZTzF4S/uT0VOhqUPuWX/dBx5c4+NVGxK9ORGxljJys1gQVO2SsCCGsPYgEEC2pF5anw1qj8ssTKf5oyHT9FM/609Vvaa7zqlNmLqavKscAoooqwVwooooAKKKKACiiigAqLr+JJCAXJ8TYqFVpGLWJsFQEnYMdh2BNSqXtROJdW/r0EC/R5gGb7hBFv7OfeoTltWSUY7ngsdJx/Ty2wmjJsTjkA4t3yU+IEb3BAIsb1PVgRcbg9qoNbBFIuEypIhYAq6h1uewIa4v2Av6ke9UvLnCZYkKjUTRNkepGBE0eeRJkjzjNlfuLGwBt3XZSvT6jHS+w9VWcU5k0+nYJLIA5GQQAvIVva4VAWtcWvbvS/xVNRF/aBrZsU8yusBjCsRdiFiUnHY+YGwNiL1Rc0a5tSI1lhjmaDV4u6ZaeSylc40GRYF426i/tQGCC+/hqfmJrgjsafIGRTLLKiGDTnxKjkA5Es0khH5ASR4SfRjYXtVdPq9U0qmNESJgbdVXuVCu2bYm6ghDiMSbMpPnAE7jHABp0Ou0sUU+IDquqlc4FQN0MpYAepU4Nlfxb4hd5T5xSeCVdXIqSnIRGXwoyMbuvbu0gLSepzG1lAFCGkhOUrLMNvtjCRofUySjXDhL8vlltpuJTSYD8O5ZzZG08yls+mz+EsYmB6YLAi4I7Eg018C5j1auIp9PqJFLACQxYuu/7zE4Mv8AeWx+R70ucJ5ign1EsTamOWaeUyqEc5R4gYJGSouYwgIOzZFjgBWj8C1jSwKz2Li6uRsC8bFWIHoCVJA9jVmnTwqf2Nr/ADt7iNRbKcU5Yfz7FhRRUb/icXV6PUTq2v08hnbvfG9+29WykSaKKKACiivjGwvQB8kkCgsxAAFyTsAPc0vcR53hACac/iZpCViWO7Rl7E3eRQVVV7sbkgdge1Q9BphqQNVP+0MgDxo12jjjbdFVD4csSCzkZFid7AAWQ0y5528WONzvZf4R7C4BsPX6Cq8r8cIfGlvlkHifGp4EVnmjOTBRjEI7swJAykmxW9iBl6kDuRXHluQlXMmQmklZ5FcYut7BVNgFOMaot1uu2xPc1nM/Jbz2bTzmEqSRG95Icje5Av4LgsCFFiGNx3B8cG4RxGIjqSaNFC2ug1LjYbkRGRIl7X2AA9qU5bo8smo7X0O2umePVtHHG+oidAdTEBbBZM7OmdlcMVcFA2XfvYBfDcw6ZAM9XHZGskhkCzp2uk6MciOwJIva2QBXqHzwXXsur1Ju0ydKFmYi8u/WAYIv7shSQii9mzAORJa0ZWAYEMCLgg3BHoQai+CSWSNGq6iAq5jljkQqxQ5RsrAg2IPqD6E/Wq3W8tSPG8Y1c3iGxZIGsy2xYkRhyykKQ2WV1BvVqnDIlfqLGiv/ABKoU/cjv965wcSBDEhtmsVVWeRb9s0UEj39RYg1FP8ABJpdzhPwwahBHPvJGVYOnhIkw86e25ewII9x6UmaPlPR655p3VJVE7KroxjaQx7M0ojIXIvl5Qt1xY99mLj/ADaIo3/DIZ5+kHFrJHGrLdHnkcqqDe4UnI+g9QhfCXkTUJqGaZ9RD1IQ5MRjZfH4l6uauuRFzjbIbejU+pMi5xi+VlDryl8ONKymVuo4E0qrG0hdE6TtGhUkZgqiJYhtiPkLPPCuGiCPphmfxMxZ7ZEuxJJxAHr6AV84RwtdPEIlLMAWYsxBZmkYszGwAuWYnYAegAG1ReOcRYY6eJgs0uwY2IRfVyDsT3Cqe7fIMRaKjZ51fEHmlOm05tgQNRN3EdwDgl9jKVIO9woIY3uqsvc/8f0/D9I0aQ9aU2KIC2Qkc4pI7g55lgbEHqMVax8LMrHqJE0kAjiALm+AY+Zju0kjd7XJd3O5ue5YAqvL/LP4nVDVy3eGNhLFkPFJO375wRscVjwUeVcFFvGtdIZ5whg4Xw7WdCLraodXpL1LRIRniMt/Xe9FMNFcJBVfzBPhpZ3HcQuR9cTYfrarCqzmOJm0zhVL+UlV3ZlV1LBR6kqGAHqdqAI8EIRVQdlUKPoot/SvMmnDG5J+xIta+4tvff3r5pNWkqCRGDqwuGHY/wC4NwQdwRY12rMNA5xxEfmY/W39AD+tK/GebdNn0wJNUc7COFSUzX0JuA5BucVztjfEEXqJ8XuYpNJw8iEkSzP01K+YLYs5HzxFr/3r+le/hXwfp6CGeTeaSIbkDwxA2WNfYWAY+7HfsLOgoqLlL0EzcnLbH1I34ieHVxydARHUiMGCI9aXpwNI7vIQAS+Dudg17FblsbtOo5gjXpCMNO0xPTWEK9wouWJLBFUXFyzDuKgcW4zo4meInKbIOywjKYON1ZmHlI9C7AW27bVbcjzLNC2p6Sq0jsOoY0ilkVDbKUJ+cNmp+aXAF7Bkat63NPHsQdm17U1kjT6iVyP7LrI3HYr+HNwTuLmRk3sO/wArVVcc4FqJIWldQnSjLAylHkZkyZVIjuCC1tjJjv5TfbQ6q+YwTCAPWaEH+UzR3/yuPvTPLjHkh5jYl8J4QumhWaWJ5yASwChsHAv4IYwEU3HTLKmV0B7eVh5b5h0w08bNqIupIA8gMiF85BkQQN9hZRt5VFRNfypHO+U46iXywe5Um9wuPlxHc7XYnxGwse/H5Wh0U5hIjKQOUtZQuKncbWGPftbakRswxsoZRW8yc+IAGErRacydNWjjZp5ZLbiMEXVR5csSSexXYsraphpgdYzKmnecKYmLpLE+BYJIjgk5suZxNgXLDIEyUu8HCapmJD9OB0KNK3UjM0+WT6lWYuA7AAMp/Z3F98idD5M4d+LIlkjEkARkDzYyO6SdNhCwIORicuhcnunqSxqynyclFKJI4LDNxALJKCqWAJNmuoJIAI8Ja9iyi6BtiWxwV50+nVFCKLACw3JP3J3J9STuTua9RxhQFUAACwAFgAOwFeqmVksBRRRQdK7i/MEGmx6z4lr4qFaRyFtchUBawuLm1tx71Di540TOyDUJ4TYsTjHe18Q58JIvuL3B2pG5r0Ri17zSMbzEIMsgCoAMfTNsDYmRCgOQIVrWcmqLhJ8DD8wmlDfXqub/AHuD96t6PTrUWODeOMidVb5FSsXOXgc+b+LaWKGbVaPVwR6gWdwskbrIFIyyjLWZ8L2YWYkAX9KrNLzpqgLldPMCAVZepBe/r+8Hb2qsJqHw3RGJWS4KByYwBbFDuE+xvb5WFakfCKk8WLdn0x7mXLxK1rMOPf8ARoPKk8urlXUyRxxiESx2SRpDlJ0CDYxr+UHe/rXc6DUhm08SFFMzt+IJQqscjlzguRYuM2UBlC3FzceEw/hvNvqE9jG//kHX/Tp2rE1FEa7HWuiZr0XSnBTfVoxebhjaQvDIDlGSS25MgNyJd9yX7nc+LIX2pi5G44sEjRu1opmBUnyiU2X9HGPyyHu9W/xE4beEapRvD/zP+yfMf8Bs/wDKH96z3SQ2VomAIVioB3GB3APyAOP+Gt2lx1mnVb6r5XR+pjW7tNdvXR/Hc2vV6tYo2ldgqIpZiewA3JrOU+I0msaYLpYzo41YSiU5ySBcgUCjwqxCt4Wv+W58QtQcb5xkbTLw9pGeXqoVYEGTpruqy73yVzGwb8wXxb3LXUGiGl0ZRQMliPb1kI2A97tZR8rCsGyuVcnCXVG1CcZwUl3HKLk/RMFkjhCbAq0TPCbGxG6MD7UlfFzhuqi0qmNpJ9LmeuoAMqjYo11UZRqQSQd74kk+mm6HSiKJIheyIqi+5soA/pXelOKYyMnF5RjHww+HsksUmokkaOGaMxqoAJljYm7sHXYd8T3uzN2Pi2ZVsLDtX2iupYCU3J5YUUUV0iFFFFACb8W9MG4VMTsUaN1b2IkQXHtsWF/nWe62Tpzkpieoyq4ZjGodiFVi9ioBBAa+9lUi/atn41wtdTBJp38siFTffv2P2Nj9qxvjEKaR+jrAf2YGDMjSIy+42ILbWLeux8JJRZQsnVJTh1RNQhbB1z6Ma9H8PNUwvJNBEfZEef8A9i0f/wA1KX4aygf9Wpa3rBZb/QSX/wA6rvhxxmaTUdKBZDpApMhkRkiU28IhLC9y3dPLa5sD302rP11753MqPR0x42oouVeWPwavk/UkkYF2C4LZRZVVbkgDc7km7E/IXtFFVpScnl9R8YqKwjzJGGBUgEEWIO4IPoaxLmrhTcP1BhU2WVFXTM267yBVBJ7mPq2I7lUU+tbfUHjHA4NVH0tREsq3uAwuVaxGSnurAE2YWIvTKrpVNuIuyqNiSkYe+ijh1WmxEjMZLvZTK3TQXYmwv4mFyfU5fStA5VifWusxjaPTRyEqX2eWSM2Xwd1RWGXisSVXa17+JPh7NmI7xSQh8leYmR7/AMTxBAjOouieIKBdrFmNOnCOER6aMRRiwuSxO5Zj3Y+lz8gB6AAACkLPcsTkpPjoTaKKK6QCiiigAooooAKKKKAP/9k=">
            <a:hlinkClick r:id="rId5"/>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Your previous knowledge and experience helps!</a:t>
            </a:r>
            <a:endParaRPr lang="en-US" dirty="0">
              <a:solidFill>
                <a:srgbClr val="002060"/>
              </a:solidFill>
            </a:endParaRP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pPr>
              <a:buNone/>
            </a:pPr>
            <a:r>
              <a:rPr lang="en-US" sz="3200" b="1" dirty="0" smtClean="0">
                <a:solidFill>
                  <a:srgbClr val="FFFF00"/>
                </a:solidFill>
              </a:rPr>
              <a:t>1.  You are familiar with college campuses.</a:t>
            </a:r>
          </a:p>
          <a:p>
            <a:pPr>
              <a:buNone/>
            </a:pPr>
            <a:r>
              <a:rPr lang="en-US" sz="3200" b="1" dirty="0" smtClean="0">
                <a:solidFill>
                  <a:srgbClr val="FFFF00"/>
                </a:solidFill>
              </a:rPr>
              <a:t>2.  You know that they often have large buildings and lawns.</a:t>
            </a:r>
          </a:p>
          <a:p>
            <a:pPr>
              <a:buNone/>
            </a:pPr>
            <a:r>
              <a:rPr lang="en-US" sz="3200" b="1" dirty="0" smtClean="0">
                <a:solidFill>
                  <a:srgbClr val="FFFF00"/>
                </a:solidFill>
              </a:rPr>
              <a:t>3.  You know that students often have breaks between classes.</a:t>
            </a:r>
          </a:p>
          <a:p>
            <a:pPr marL="651510" indent="-514350">
              <a:buNone/>
            </a:pPr>
            <a:r>
              <a:rPr lang="en-US" sz="3200" b="1" dirty="0" smtClean="0">
                <a:solidFill>
                  <a:srgbClr val="FFFF00"/>
                </a:solidFill>
              </a:rPr>
              <a:t>4. You know that today’s students often bring their laptops to campus.</a:t>
            </a:r>
          </a:p>
          <a:p>
            <a:pPr marL="651510" indent="-514350">
              <a:buNone/>
            </a:pPr>
            <a:r>
              <a:rPr lang="en-US" sz="3200" b="1" dirty="0" smtClean="0">
                <a:solidFill>
                  <a:srgbClr val="FFFF00"/>
                </a:solidFill>
              </a:rPr>
              <a:t>5. You know that some college students are in their late teens or early twenties.</a:t>
            </a:r>
          </a:p>
          <a:p>
            <a:pPr marL="651510" indent="-514350">
              <a:buNone/>
            </a:pPr>
            <a:r>
              <a:rPr lang="en-US" sz="3200" b="1" dirty="0" smtClean="0">
                <a:solidFill>
                  <a:srgbClr val="FFFF00"/>
                </a:solidFill>
              </a:rPr>
              <a:t>6.  You know that casual attire is usually appropriate on a college campus.</a:t>
            </a:r>
          </a:p>
          <a:p>
            <a:pPr marL="651510" indent="-514350">
              <a:buNone/>
            </a:pPr>
            <a:endParaRPr lang="en-US" sz="3200" b="1" dirty="0" smtClean="0">
              <a:solidFill>
                <a:srgbClr val="FFFF00"/>
              </a:solidFill>
            </a:endParaRPr>
          </a:p>
          <a:p>
            <a:pPr marL="651510" indent="-514350">
              <a:buNone/>
            </a:pPr>
            <a:endParaRPr lang="en-US" sz="3200" b="1"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34400" cy="4709160"/>
          </a:xfrm>
          <a:effectLst>
            <a:outerShdw blurRad="50800" dist="38100" dir="2700000" algn="tl" rotWithShape="0">
              <a:prstClr val="black">
                <a:alpha val="40000"/>
              </a:prstClr>
            </a:outerShdw>
          </a:effectLst>
        </p:spPr>
        <p:txBody>
          <a:bodyPr>
            <a:normAutofit lnSpcReduction="10000"/>
          </a:bodyPr>
          <a:lstStyle/>
          <a:p>
            <a:pPr>
              <a:buNone/>
            </a:pPr>
            <a:r>
              <a:rPr lang="en-US" dirty="0" smtClean="0">
                <a:solidFill>
                  <a:srgbClr val="FFFF00"/>
                </a:solidFill>
              </a:rPr>
              <a:t>    </a:t>
            </a:r>
            <a:r>
              <a:rPr lang="en-US" sz="4000" b="1" dirty="0" smtClean="0">
                <a:solidFill>
                  <a:srgbClr val="002060"/>
                </a:solidFill>
              </a:rPr>
              <a:t>When you make a plausible (likely, reasonable) guess about </a:t>
            </a:r>
            <a:r>
              <a:rPr lang="en-US" sz="4000" b="1" dirty="0" smtClean="0">
                <a:solidFill>
                  <a:srgbClr val="FFFF00"/>
                </a:solidFill>
              </a:rPr>
              <a:t>ideas that are not directly stated </a:t>
            </a:r>
            <a:r>
              <a:rPr lang="en-US" sz="4000" b="1" dirty="0" smtClean="0">
                <a:solidFill>
                  <a:srgbClr val="002060"/>
                </a:solidFill>
              </a:rPr>
              <a:t>in a text, you are making an </a:t>
            </a:r>
            <a:r>
              <a:rPr lang="en-US" sz="4000" b="1" dirty="0" smtClean="0">
                <a:solidFill>
                  <a:srgbClr val="FFFF00"/>
                </a:solidFill>
              </a:rPr>
              <a:t>INFERENCE</a:t>
            </a:r>
            <a:r>
              <a:rPr lang="en-US" sz="4000" b="1" dirty="0" smtClean="0">
                <a:solidFill>
                  <a:srgbClr val="002060"/>
                </a:solidFill>
              </a:rPr>
              <a:t>.</a:t>
            </a:r>
          </a:p>
          <a:p>
            <a:pPr>
              <a:buNone/>
            </a:pPr>
            <a:r>
              <a:rPr lang="en-US" sz="4000" b="1" dirty="0" smtClean="0">
                <a:solidFill>
                  <a:srgbClr val="FFFF00"/>
                </a:solidFill>
              </a:rPr>
              <a:t>    </a:t>
            </a:r>
          </a:p>
          <a:p>
            <a:pPr>
              <a:buNone/>
            </a:pPr>
            <a:r>
              <a:rPr lang="en-US" sz="4000" b="1" dirty="0" smtClean="0">
                <a:solidFill>
                  <a:srgbClr val="FFFF00"/>
                </a:solidFill>
              </a:rPr>
              <a:t>   </a:t>
            </a:r>
            <a:r>
              <a:rPr lang="en-US" sz="4800" b="1" dirty="0" smtClean="0">
                <a:solidFill>
                  <a:srgbClr val="FFFF00"/>
                </a:solidFill>
              </a:rPr>
              <a:t> </a:t>
            </a:r>
            <a:r>
              <a:rPr lang="en-US" dirty="0" smtClean="0">
                <a:solidFill>
                  <a:srgbClr val="FFFF00"/>
                </a:solidFill>
              </a:rPr>
              <a:t/>
            </a:r>
            <a:br>
              <a:rPr lang="en-US" dirty="0" smtClean="0">
                <a:solidFill>
                  <a:srgbClr val="FFFF00"/>
                </a:solidFill>
              </a:rPr>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05800" cy="2087562"/>
          </a:xfrm>
        </p:spPr>
        <p:txBody>
          <a:bodyPr>
            <a:noAutofit/>
          </a:bodyPr>
          <a:lstStyle/>
          <a:p>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3600" dirty="0" smtClean="0">
                <a:solidFill>
                  <a:srgbClr val="FFFF00"/>
                </a:solidFill>
              </a:rPr>
              <a:t>To make an inference, you combine two  “ingredients”:</a:t>
            </a:r>
            <a:br>
              <a:rPr lang="en-US" sz="3600" dirty="0" smtClean="0">
                <a:solidFill>
                  <a:srgbClr val="FFFF00"/>
                </a:solidFill>
              </a:rPr>
            </a:br>
            <a:r>
              <a:rPr lang="en-US" sz="3600" dirty="0" smtClean="0">
                <a:solidFill>
                  <a:schemeClr val="accent5">
                    <a:lumMod val="50000"/>
                  </a:schemeClr>
                </a:solidFill>
              </a:rPr>
              <a:t/>
            </a:r>
            <a:br>
              <a:rPr lang="en-US" sz="3600" dirty="0" smtClean="0">
                <a:solidFill>
                  <a:schemeClr val="accent5">
                    <a:lumMod val="50000"/>
                  </a:schemeClr>
                </a:solidFill>
              </a:rPr>
            </a:br>
            <a:r>
              <a:rPr lang="en-US" sz="4400" dirty="0" smtClean="0">
                <a:solidFill>
                  <a:schemeClr val="accent5">
                    <a:lumMod val="50000"/>
                  </a:schemeClr>
                </a:solidFill>
              </a:rPr>
              <a:t>INFERENCE   =  </a:t>
            </a:r>
            <a:r>
              <a:rPr lang="en-US" sz="3600" dirty="0" smtClean="0">
                <a:solidFill>
                  <a:schemeClr val="accent5">
                    <a:lumMod val="50000"/>
                  </a:schemeClr>
                </a:solidFill>
              </a:rPr>
              <a:t/>
            </a:r>
            <a:br>
              <a:rPr lang="en-US" sz="3600" dirty="0" smtClean="0">
                <a:solidFill>
                  <a:schemeClr val="accent5">
                    <a:lumMod val="50000"/>
                  </a:schemeClr>
                </a:solidFill>
              </a:rPr>
            </a:br>
            <a:r>
              <a:rPr lang="en-US" sz="3600" dirty="0" smtClean="0">
                <a:solidFill>
                  <a:schemeClr val="accent5">
                    <a:lumMod val="50000"/>
                  </a:schemeClr>
                </a:solidFill>
              </a:rPr>
              <a:t/>
            </a:r>
            <a:br>
              <a:rPr lang="en-US" sz="3600" dirty="0" smtClean="0">
                <a:solidFill>
                  <a:schemeClr val="accent5">
                    <a:lumMod val="50000"/>
                  </a:schemeClr>
                </a:solidFill>
              </a:rPr>
            </a:br>
            <a:r>
              <a:rPr lang="en-US" sz="2800" dirty="0" smtClean="0">
                <a:solidFill>
                  <a:srgbClr val="FFFF00"/>
                </a:solidFill>
              </a:rPr>
              <a:t/>
            </a:r>
            <a:br>
              <a:rPr lang="en-US" sz="2800" dirty="0" smtClean="0">
                <a:solidFill>
                  <a:srgbClr val="FFFF00"/>
                </a:solidFill>
              </a:rPr>
            </a:br>
            <a:endParaRPr lang="en-US" sz="2800" dirty="0">
              <a:solidFill>
                <a:schemeClr val="accent5">
                  <a:lumMod val="50000"/>
                </a:schemeClr>
              </a:solidFill>
            </a:endParaRPr>
          </a:p>
        </p:txBody>
      </p:sp>
      <p:sp>
        <p:nvSpPr>
          <p:cNvPr id="3" name="Content Placeholder 2"/>
          <p:cNvSpPr>
            <a:spLocks noGrp="1"/>
          </p:cNvSpPr>
          <p:nvPr>
            <p:ph sz="half" idx="1"/>
          </p:nvPr>
        </p:nvSpPr>
        <p:spPr>
          <a:xfrm>
            <a:off x="457200" y="2133600"/>
            <a:ext cx="3886200" cy="3687763"/>
          </a:xfrm>
          <a:effectLst>
            <a:outerShdw blurRad="50800" dist="38100" dir="2700000" algn="tl" rotWithShape="0">
              <a:prstClr val="black">
                <a:alpha val="40000"/>
              </a:prstClr>
            </a:outerShdw>
          </a:effectLst>
        </p:spPr>
        <p:txBody>
          <a:bodyPr>
            <a:normAutofit fontScale="70000" lnSpcReduction="20000"/>
          </a:bodyPr>
          <a:lstStyle/>
          <a:p>
            <a:pPr>
              <a:buNone/>
            </a:pPr>
            <a:endParaRPr lang="en-US" sz="4400" b="1" dirty="0" smtClean="0">
              <a:solidFill>
                <a:srgbClr val="FFFF00"/>
              </a:solidFill>
            </a:endParaRPr>
          </a:p>
          <a:p>
            <a:pPr>
              <a:buNone/>
            </a:pPr>
            <a:r>
              <a:rPr lang="en-US" sz="4400" b="1" dirty="0" smtClean="0">
                <a:solidFill>
                  <a:srgbClr val="FFFF00"/>
                </a:solidFill>
                <a:latin typeface="+mj-lt"/>
              </a:rPr>
              <a:t> </a:t>
            </a:r>
          </a:p>
          <a:p>
            <a:pPr>
              <a:buNone/>
            </a:pPr>
            <a:r>
              <a:rPr lang="en-US" sz="4400" dirty="0" smtClean="0">
                <a:latin typeface="+mj-lt"/>
              </a:rPr>
              <a:t>         </a:t>
            </a:r>
          </a:p>
          <a:p>
            <a:pPr>
              <a:buNone/>
            </a:pPr>
            <a:r>
              <a:rPr lang="en-US" sz="4600" b="1" dirty="0" smtClean="0">
                <a:solidFill>
                  <a:srgbClr val="FFFF00"/>
                </a:solidFill>
                <a:latin typeface="+mj-lt"/>
              </a:rPr>
              <a:t>The facts you</a:t>
            </a:r>
          </a:p>
          <a:p>
            <a:pPr>
              <a:buNone/>
            </a:pPr>
            <a:r>
              <a:rPr lang="en-US" sz="4600" b="1" dirty="0" smtClean="0">
                <a:solidFill>
                  <a:srgbClr val="FFFF00"/>
                </a:solidFill>
                <a:latin typeface="+mj-lt"/>
              </a:rPr>
              <a:t>observe in the</a:t>
            </a:r>
          </a:p>
          <a:p>
            <a:pPr>
              <a:buNone/>
            </a:pPr>
            <a:r>
              <a:rPr lang="en-US" sz="4600" b="1" dirty="0" smtClean="0">
                <a:solidFill>
                  <a:srgbClr val="FFFF00"/>
                </a:solidFill>
                <a:latin typeface="+mj-lt"/>
              </a:rPr>
              <a:t>text        </a:t>
            </a:r>
          </a:p>
          <a:p>
            <a:endParaRPr lang="en-US" dirty="0" smtClean="0"/>
          </a:p>
          <a:p>
            <a:pPr>
              <a:buNone/>
            </a:pPr>
            <a:r>
              <a:rPr lang="en-US" dirty="0" smtClean="0"/>
              <a:t>    </a:t>
            </a:r>
            <a:endParaRPr lang="en-US" b="1" dirty="0">
              <a:solidFill>
                <a:srgbClr val="FFFF00"/>
              </a:solidFill>
            </a:endParaRPr>
          </a:p>
        </p:txBody>
      </p:sp>
      <p:sp>
        <p:nvSpPr>
          <p:cNvPr id="5" name="Content Placeholder 4"/>
          <p:cNvSpPr>
            <a:spLocks noGrp="1"/>
          </p:cNvSpPr>
          <p:nvPr>
            <p:ph sz="half" idx="2"/>
          </p:nvPr>
        </p:nvSpPr>
        <p:spPr>
          <a:xfrm>
            <a:off x="3962400" y="2286000"/>
            <a:ext cx="4800600" cy="3840163"/>
          </a:xfrm>
          <a:effectLst>
            <a:outerShdw blurRad="50800" dist="38100" dir="2700000" algn="tl" rotWithShape="0">
              <a:prstClr val="black">
                <a:alpha val="40000"/>
              </a:prstClr>
            </a:outerShdw>
          </a:effectLst>
        </p:spPr>
        <p:txBody>
          <a:bodyPr>
            <a:normAutofit fontScale="70000" lnSpcReduction="20000"/>
          </a:bodyPr>
          <a:lstStyle/>
          <a:p>
            <a:pPr>
              <a:buNone/>
            </a:pPr>
            <a:endParaRPr lang="en-US" sz="3200" dirty="0" smtClean="0"/>
          </a:p>
          <a:p>
            <a:pPr>
              <a:buNone/>
            </a:pPr>
            <a:endParaRPr lang="en-US" sz="3200" dirty="0" smtClean="0"/>
          </a:p>
          <a:p>
            <a:pPr>
              <a:buNone/>
            </a:pPr>
            <a:endParaRPr lang="en-US" sz="4700" dirty="0" smtClean="0"/>
          </a:p>
          <a:p>
            <a:pPr>
              <a:buNone/>
            </a:pPr>
            <a:r>
              <a:rPr lang="en-US" sz="5600" b="1" dirty="0" smtClean="0">
                <a:solidFill>
                  <a:srgbClr val="FFFF00"/>
                </a:solidFill>
              </a:rPr>
              <a:t>+     </a:t>
            </a:r>
            <a:r>
              <a:rPr lang="en-US" sz="4600" b="1" dirty="0" smtClean="0">
                <a:solidFill>
                  <a:srgbClr val="FFFF00"/>
                </a:solidFill>
                <a:latin typeface="+mj-lt"/>
              </a:rPr>
              <a:t>your previous</a:t>
            </a:r>
          </a:p>
          <a:p>
            <a:pPr>
              <a:buNone/>
            </a:pPr>
            <a:r>
              <a:rPr lang="en-US" sz="4600" b="1" dirty="0" smtClean="0">
                <a:solidFill>
                  <a:srgbClr val="FFFF00"/>
                </a:solidFill>
                <a:latin typeface="+mj-lt"/>
              </a:rPr>
              <a:t>       knowledge and</a:t>
            </a:r>
          </a:p>
          <a:p>
            <a:pPr>
              <a:buNone/>
            </a:pPr>
            <a:r>
              <a:rPr lang="en-US" sz="4600" b="1" dirty="0" smtClean="0">
                <a:solidFill>
                  <a:srgbClr val="FFFF00"/>
                </a:solidFill>
                <a:latin typeface="+mj-lt"/>
              </a:rPr>
              <a:t>       experience</a:t>
            </a:r>
            <a:endParaRPr lang="en-US" sz="4600" b="1" dirty="0">
              <a:solidFill>
                <a:srgbClr val="FFFF00"/>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In order to make inferences, </a:t>
            </a:r>
            <a:br>
              <a:rPr lang="en-US" dirty="0" smtClean="0">
                <a:solidFill>
                  <a:srgbClr val="002060"/>
                </a:solidFill>
              </a:rPr>
            </a:br>
            <a:r>
              <a:rPr lang="en-US" dirty="0" smtClean="0">
                <a:solidFill>
                  <a:srgbClr val="002060"/>
                </a:solidFill>
              </a:rPr>
              <a:t>we . . .</a:t>
            </a:r>
            <a:endParaRPr lang="en-US" dirty="0">
              <a:solidFill>
                <a:srgbClr val="002060"/>
              </a:solidFill>
            </a:endParaRPr>
          </a:p>
        </p:txBody>
      </p:sp>
      <p:sp>
        <p:nvSpPr>
          <p:cNvPr id="3" name="Content Placeholder 2"/>
          <p:cNvSpPr>
            <a:spLocks noGrp="1"/>
          </p:cNvSpPr>
          <p:nvPr>
            <p:ph idx="1"/>
          </p:nvPr>
        </p:nvSpPr>
        <p:spPr/>
        <p:txBody>
          <a:bodyPr>
            <a:normAutofit fontScale="92500"/>
          </a:bodyPr>
          <a:lstStyle/>
          <a:p>
            <a:pPr>
              <a:buNone/>
            </a:pPr>
            <a:r>
              <a:rPr lang="en-US" dirty="0" smtClean="0"/>
              <a:t>     </a:t>
            </a:r>
          </a:p>
          <a:p>
            <a:pPr>
              <a:buNone/>
            </a:pPr>
            <a:r>
              <a:rPr lang="en-US" sz="3200" b="1" dirty="0" smtClean="0">
                <a:solidFill>
                  <a:srgbClr val="FFFF00"/>
                </a:solidFill>
              </a:rPr>
              <a:t>    </a:t>
            </a:r>
            <a:r>
              <a:rPr lang="en-US" sz="3600" b="1" dirty="0" smtClean="0">
                <a:solidFill>
                  <a:srgbClr val="FFFF00"/>
                </a:solidFill>
              </a:rPr>
              <a:t>Ask questions (“I wonder who she is?  Where is this taking place?”)</a:t>
            </a:r>
          </a:p>
          <a:p>
            <a:pPr>
              <a:buNone/>
            </a:pPr>
            <a:r>
              <a:rPr lang="en-US" sz="3600" b="1" dirty="0" smtClean="0">
                <a:solidFill>
                  <a:srgbClr val="FFFF00"/>
                </a:solidFill>
              </a:rPr>
              <a:t/>
            </a:r>
            <a:br>
              <a:rPr lang="en-US" sz="3600" b="1" dirty="0" smtClean="0">
                <a:solidFill>
                  <a:srgbClr val="FFFF00"/>
                </a:solidFill>
              </a:rPr>
            </a:br>
            <a:r>
              <a:rPr lang="en-US" sz="3600" b="1" dirty="0" smtClean="0">
                <a:solidFill>
                  <a:srgbClr val="FFFF00"/>
                </a:solidFill>
              </a:rPr>
              <a:t>Make connections (“What do I know about this topic or situation?”)</a:t>
            </a:r>
          </a:p>
          <a:p>
            <a:pPr>
              <a:buNone/>
            </a:pPr>
            <a:r>
              <a:rPr lang="en-US" sz="3600" b="1" dirty="0" smtClean="0">
                <a:solidFill>
                  <a:srgbClr val="FFFF00"/>
                </a:solidFill>
              </a:rPr>
              <a:t/>
            </a:r>
            <a:br>
              <a:rPr lang="en-US" sz="3600" b="1" dirty="0" smtClean="0">
                <a:solidFill>
                  <a:srgbClr val="FFFF00"/>
                </a:solidFill>
              </a:rPr>
            </a:br>
            <a:endParaRPr lang="en-US" sz="3600" b="1" dirty="0" smtClean="0">
              <a:solidFill>
                <a:srgbClr val="FFFF00"/>
              </a:solidFill>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lnSpcReduction="10000"/>
          </a:bodyPr>
          <a:lstStyle/>
          <a:p>
            <a:pPr>
              <a:buNone/>
            </a:pPr>
            <a:r>
              <a:rPr lang="en-US" sz="3200" b="1" dirty="0" smtClean="0">
                <a:solidFill>
                  <a:srgbClr val="002060"/>
                </a:solidFill>
              </a:rPr>
              <a:t>Note, however, that inferences are not facts—they are </a:t>
            </a:r>
            <a:r>
              <a:rPr lang="en-US" sz="3200" b="1" i="1" dirty="0" smtClean="0">
                <a:solidFill>
                  <a:srgbClr val="002060"/>
                </a:solidFill>
              </a:rPr>
              <a:t>interpretations. </a:t>
            </a:r>
            <a:br>
              <a:rPr lang="en-US" sz="3200" b="1" i="1" dirty="0" smtClean="0">
                <a:solidFill>
                  <a:srgbClr val="002060"/>
                </a:solidFill>
              </a:rPr>
            </a:br>
            <a:endParaRPr lang="en-US" sz="3200" b="1" i="1" dirty="0" smtClean="0">
              <a:solidFill>
                <a:srgbClr val="002060"/>
              </a:solidFill>
            </a:endParaRPr>
          </a:p>
          <a:p>
            <a:pPr>
              <a:buNone/>
            </a:pPr>
            <a:r>
              <a:rPr lang="en-US" sz="3200" b="1" dirty="0" smtClean="0">
                <a:solidFill>
                  <a:srgbClr val="002060"/>
                </a:solidFill>
              </a:rPr>
              <a:t> They have degrees of plausibility, and their accuracy or validity is not entirely guaranteed.</a:t>
            </a:r>
            <a:r>
              <a:rPr lang="en-US" b="1" dirty="0" smtClean="0">
                <a:solidFill>
                  <a:srgbClr val="002060"/>
                </a:solidFill>
              </a:rPr>
              <a:t/>
            </a:r>
            <a:br>
              <a:rPr lang="en-US" b="1" dirty="0" smtClean="0">
                <a:solidFill>
                  <a:srgbClr val="002060"/>
                </a:solidFill>
              </a:rPr>
            </a:br>
            <a:endParaRPr lang="en-US" b="1" dirty="0" smtClean="0">
              <a:solidFill>
                <a:srgbClr val="002060"/>
              </a:solidFill>
            </a:endParaRPr>
          </a:p>
          <a:p>
            <a:pPr>
              <a:buNone/>
            </a:pPr>
            <a:r>
              <a:rPr lang="en-US" b="1" dirty="0" smtClean="0">
                <a:solidFill>
                  <a:srgbClr val="002060"/>
                </a:solidFill>
              </a:rPr>
              <a:t>		</a:t>
            </a:r>
            <a:r>
              <a:rPr lang="en-US" b="1" dirty="0" smtClean="0">
                <a:solidFill>
                  <a:srgbClr val="FFFF00"/>
                </a:solidFill>
              </a:rPr>
              <a:t>The woman in the picture might not be a 	student. . . She might be visiting a friend 	who is a student.</a:t>
            </a:r>
            <a:br>
              <a:rPr lang="en-US" b="1" dirty="0" smtClean="0">
                <a:solidFill>
                  <a:srgbClr val="FFFF00"/>
                </a:solidFill>
              </a:rPr>
            </a:br>
            <a:endParaRPr lang="en-US" b="1" dirty="0" smtClean="0">
              <a:solidFill>
                <a:srgbClr val="FFFF00"/>
              </a:solidFill>
            </a:endParaRPr>
          </a:p>
          <a:p>
            <a:pPr>
              <a:buNone/>
            </a:pPr>
            <a:r>
              <a:rPr lang="en-US" b="1" dirty="0" smtClean="0">
                <a:solidFill>
                  <a:srgbClr val="002060"/>
                </a:solidFill>
              </a:rPr>
              <a:t>		</a:t>
            </a:r>
            <a:r>
              <a:rPr lang="en-US" b="1" dirty="0" smtClean="0">
                <a:solidFill>
                  <a:srgbClr val="FFFF00"/>
                </a:solidFill>
              </a:rPr>
              <a:t>The setting might be a factory or hospital,  </a:t>
            </a:r>
            <a:br>
              <a:rPr lang="en-US" b="1" dirty="0" smtClean="0">
                <a:solidFill>
                  <a:srgbClr val="FFFF00"/>
                </a:solidFill>
              </a:rPr>
            </a:br>
            <a:r>
              <a:rPr lang="en-US" b="1" dirty="0" smtClean="0">
                <a:solidFill>
                  <a:srgbClr val="FFFF00"/>
                </a:solidFill>
              </a:rPr>
              <a:t>    not a school.</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6400"/>
          </a:xfrm>
        </p:spPr>
        <p:txBody>
          <a:bodyPr>
            <a:normAutofit fontScale="90000"/>
          </a:bodyPr>
          <a:lstStyle/>
          <a:p>
            <a:r>
              <a:rPr lang="en-US" dirty="0" smtClean="0">
                <a:solidFill>
                  <a:schemeClr val="accent5">
                    <a:lumMod val="50000"/>
                  </a:schemeClr>
                </a:solidFill>
              </a:rPr>
              <a:t>Caution!  Make sure your inferences are justified by the “facts” in the text</a:t>
            </a:r>
            <a:endParaRPr lang="en-US" dirty="0">
              <a:solidFill>
                <a:schemeClr val="accent5">
                  <a:lumMod val="50000"/>
                </a:schemeClr>
              </a:solidFill>
            </a:endParaRPr>
          </a:p>
        </p:txBody>
      </p:sp>
      <p:sp>
        <p:nvSpPr>
          <p:cNvPr id="3" name="Content Placeholder 2"/>
          <p:cNvSpPr>
            <a:spLocks noGrp="1"/>
          </p:cNvSpPr>
          <p:nvPr>
            <p:ph idx="1"/>
          </p:nvPr>
        </p:nvSpPr>
        <p:spPr>
          <a:xfrm>
            <a:off x="4191000" y="1676400"/>
            <a:ext cx="4953000" cy="6629400"/>
          </a:xfrm>
        </p:spPr>
        <p:txBody>
          <a:bodyPr>
            <a:normAutofit fontScale="40000" lnSpcReduction="20000"/>
          </a:bodyPr>
          <a:lstStyle/>
          <a:p>
            <a:pPr>
              <a:buNone/>
            </a:pPr>
            <a:r>
              <a:rPr lang="en-US" b="1" dirty="0" smtClean="0">
                <a:solidFill>
                  <a:srgbClr val="FFFF00"/>
                </a:solidFill>
              </a:rPr>
              <a:t>     </a:t>
            </a:r>
          </a:p>
          <a:p>
            <a:pPr>
              <a:buNone/>
            </a:pPr>
            <a:r>
              <a:rPr lang="en-US" sz="7000" b="1" dirty="0" smtClean="0">
                <a:solidFill>
                  <a:srgbClr val="FFFF00"/>
                </a:solidFill>
              </a:rPr>
              <a:t>   Avoid inferences that </a:t>
            </a:r>
          </a:p>
          <a:p>
            <a:pPr>
              <a:buNone/>
            </a:pPr>
            <a:r>
              <a:rPr lang="en-US" sz="7000" b="1" dirty="0" smtClean="0">
                <a:solidFill>
                  <a:srgbClr val="FFFF00"/>
                </a:solidFill>
              </a:rPr>
              <a:t>   </a:t>
            </a:r>
            <a:r>
              <a:rPr lang="en-US" sz="7000" b="1" i="1" dirty="0" smtClean="0">
                <a:solidFill>
                  <a:srgbClr val="FFFF00"/>
                </a:solidFill>
              </a:rPr>
              <a:t>contradict</a:t>
            </a:r>
            <a:r>
              <a:rPr lang="en-US" sz="7000" b="1" dirty="0" smtClean="0">
                <a:solidFill>
                  <a:srgbClr val="FFFF00"/>
                </a:solidFill>
              </a:rPr>
              <a:t> the facts:  </a:t>
            </a:r>
          </a:p>
          <a:p>
            <a:pPr>
              <a:buNone/>
            </a:pPr>
            <a:r>
              <a:rPr lang="en-US" sz="7000" b="1" dirty="0" smtClean="0">
                <a:solidFill>
                  <a:srgbClr val="FFFF00"/>
                </a:solidFill>
              </a:rPr>
              <a:t>   “The woman is hiking.”</a:t>
            </a:r>
          </a:p>
          <a:p>
            <a:pPr>
              <a:buNone/>
            </a:pPr>
            <a:endParaRPr lang="en-US" sz="7000" b="1" dirty="0" smtClean="0">
              <a:solidFill>
                <a:srgbClr val="FFFF00"/>
              </a:solidFill>
            </a:endParaRPr>
          </a:p>
          <a:p>
            <a:pPr>
              <a:buNone/>
            </a:pPr>
            <a:r>
              <a:rPr lang="en-US" sz="7000" b="1" dirty="0" smtClean="0">
                <a:solidFill>
                  <a:srgbClr val="FFFF00"/>
                </a:solidFill>
              </a:rPr>
              <a:t>   Avoid inferences that </a:t>
            </a:r>
          </a:p>
          <a:p>
            <a:pPr>
              <a:buNone/>
            </a:pPr>
            <a:r>
              <a:rPr lang="en-US" sz="7000" b="1" dirty="0" smtClean="0">
                <a:solidFill>
                  <a:srgbClr val="FFFF00"/>
                </a:solidFill>
              </a:rPr>
              <a:t>   </a:t>
            </a:r>
            <a:r>
              <a:rPr lang="en-US" sz="7000" b="1" i="1" dirty="0" smtClean="0">
                <a:solidFill>
                  <a:srgbClr val="FFFF00"/>
                </a:solidFill>
              </a:rPr>
              <a:t>stretch the facts</a:t>
            </a:r>
            <a:r>
              <a:rPr lang="en-US" sz="7000" b="1" dirty="0" smtClean="0">
                <a:solidFill>
                  <a:srgbClr val="FFFF00"/>
                </a:solidFill>
              </a:rPr>
              <a:t> too far:  </a:t>
            </a:r>
          </a:p>
          <a:p>
            <a:pPr>
              <a:buNone/>
            </a:pPr>
            <a:r>
              <a:rPr lang="en-US" sz="7000" b="1" dirty="0" smtClean="0">
                <a:solidFill>
                  <a:srgbClr val="FFFF00"/>
                </a:solidFill>
              </a:rPr>
              <a:t>   “The woman is sending a message on </a:t>
            </a:r>
            <a:r>
              <a:rPr lang="en-US" sz="7000" b="1" dirty="0" err="1" smtClean="0">
                <a:solidFill>
                  <a:srgbClr val="FFFF00"/>
                </a:solidFill>
              </a:rPr>
              <a:t>Facebook</a:t>
            </a:r>
            <a:r>
              <a:rPr lang="en-US" sz="7000" b="1" dirty="0" smtClean="0">
                <a:solidFill>
                  <a:srgbClr val="FFFF00"/>
                </a:solidFill>
              </a:rPr>
              <a:t>.”</a:t>
            </a:r>
            <a:br>
              <a:rPr lang="en-US" sz="7000" b="1" dirty="0" smtClean="0">
                <a:solidFill>
                  <a:srgbClr val="FFFF00"/>
                </a:solidFill>
              </a:rPr>
            </a:br>
            <a:endParaRPr lang="en-US" sz="7000" b="1" dirty="0" smtClean="0">
              <a:solidFill>
                <a:srgbClr val="FFFF00"/>
              </a:solidFill>
            </a:endParaRPr>
          </a:p>
          <a:p>
            <a:pPr>
              <a:buNone/>
            </a:pPr>
            <a:r>
              <a:rPr lang="en-US" sz="7000" b="1" dirty="0" smtClean="0">
                <a:solidFill>
                  <a:srgbClr val="FFFF00"/>
                </a:solidFill>
              </a:rPr>
              <a:t>   </a:t>
            </a:r>
            <a:r>
              <a:rPr lang="en-US" sz="7000" b="1" i="1" dirty="0" smtClean="0">
                <a:solidFill>
                  <a:srgbClr val="FFFF00"/>
                </a:solidFill>
              </a:rPr>
              <a:t>These are not reasonable inferences!</a:t>
            </a:r>
          </a:p>
          <a:p>
            <a:pPr>
              <a:buNone/>
            </a:pPr>
            <a:r>
              <a:rPr lang="en-US" sz="5100" b="1" dirty="0" smtClean="0">
                <a:solidFill>
                  <a:srgbClr val="FFFF00"/>
                </a:solidFill>
              </a:rPr>
              <a:t>     </a:t>
            </a:r>
          </a:p>
          <a:p>
            <a:pPr>
              <a:buNone/>
            </a:pPr>
            <a:r>
              <a:rPr lang="en-US" b="1" dirty="0" smtClean="0">
                <a:solidFill>
                  <a:srgbClr val="FFFF00"/>
                </a:solidFill>
              </a:rPr>
              <a:t/>
            </a:r>
            <a:br>
              <a:rPr lang="en-US" b="1" dirty="0" smtClean="0">
                <a:solidFill>
                  <a:srgbClr val="FFFF00"/>
                </a:solidFill>
              </a:rPr>
            </a:br>
            <a:endParaRPr lang="en-US" b="1" dirty="0">
              <a:solidFill>
                <a:srgbClr val="FFFF00"/>
              </a:solidFill>
            </a:endParaRPr>
          </a:p>
        </p:txBody>
      </p:sp>
      <p:pic>
        <p:nvPicPr>
          <p:cNvPr id="4" name="Picture 2"/>
          <p:cNvPicPr>
            <a:picLocks noChangeAspect="1" noChangeArrowheads="1"/>
          </p:cNvPicPr>
          <p:nvPr/>
        </p:nvPicPr>
        <p:blipFill>
          <a:blip r:embed="rId2" cstate="print"/>
          <a:stretch>
            <a:fillRect/>
          </a:stretch>
        </p:blipFill>
        <p:spPr bwMode="auto">
          <a:xfrm>
            <a:off x="0" y="1905000"/>
            <a:ext cx="4039394" cy="40393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buNone/>
            </a:pPr>
            <a:r>
              <a:rPr lang="en-US" b="1" dirty="0" smtClean="0">
                <a:solidFill>
                  <a:srgbClr val="FFFF00"/>
                </a:solidFill>
              </a:rPr>
              <a:t>    </a:t>
            </a:r>
            <a:r>
              <a:rPr lang="en-US" sz="4000" b="1" dirty="0" smtClean="0">
                <a:solidFill>
                  <a:srgbClr val="FFFF00"/>
                </a:solidFill>
              </a:rPr>
              <a:t>In order to make </a:t>
            </a:r>
            <a:r>
              <a:rPr lang="en-US" sz="4000" b="1" i="1" dirty="0" smtClean="0">
                <a:solidFill>
                  <a:srgbClr val="FFFF00"/>
                </a:solidFill>
              </a:rPr>
              <a:t>reasonable</a:t>
            </a:r>
            <a:r>
              <a:rPr lang="en-US" sz="4000" b="1" dirty="0" smtClean="0">
                <a:solidFill>
                  <a:srgbClr val="FFFF00"/>
                </a:solidFill>
              </a:rPr>
              <a:t> (likely, plausible) inferences, pay close attention to the facts in front of you—what you see, hear, read.</a:t>
            </a:r>
            <a:br>
              <a:rPr lang="en-US" sz="4000" b="1" dirty="0" smtClean="0">
                <a:solidFill>
                  <a:srgbClr val="FFFF00"/>
                </a:solidFill>
              </a:rPr>
            </a:br>
            <a:r>
              <a:rPr lang="en-US" sz="4000" b="1" dirty="0" smtClean="0">
                <a:solidFill>
                  <a:srgbClr val="FFFF00"/>
                </a:solidFill>
              </a:rPr>
              <a:t>  </a:t>
            </a:r>
            <a:br>
              <a:rPr lang="en-US" sz="4000" b="1" dirty="0" smtClean="0">
                <a:solidFill>
                  <a:srgbClr val="FFFF00"/>
                </a:solidFill>
              </a:rPr>
            </a:br>
            <a:r>
              <a:rPr lang="en-US" sz="4000" b="1" dirty="0" smtClean="0">
                <a:solidFill>
                  <a:srgbClr val="FFFF00"/>
                </a:solidFill>
              </a:rPr>
              <a:t>Then connect what you see in the text to your own knowledge and experiences.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Study this picture</a:t>
            </a:r>
            <a:endParaRPr lang="en-US" dirty="0">
              <a:solidFill>
                <a:schemeClr val="accent5">
                  <a:lumMod val="50000"/>
                </a:schemeClr>
              </a:solidFill>
            </a:endParaRPr>
          </a:p>
        </p:txBody>
      </p:sp>
      <p:sp>
        <p:nvSpPr>
          <p:cNvPr id="5" name="Content Placeholder 4"/>
          <p:cNvSpPr>
            <a:spLocks noGrp="1"/>
          </p:cNvSpPr>
          <p:nvPr>
            <p:ph idx="1"/>
          </p:nvPr>
        </p:nvSpPr>
        <p:spPr>
          <a:xfrm>
            <a:off x="457200" y="1371600"/>
            <a:ext cx="8229600" cy="4709160"/>
          </a:xfrm>
        </p:spPr>
        <p:txBody>
          <a:bodyPr>
            <a:normAutofit/>
          </a:bodyPr>
          <a:lstStyle/>
          <a:p>
            <a:pPr>
              <a:buNone/>
            </a:pPr>
            <a:r>
              <a:rPr lang="en-US" sz="3200" b="1" dirty="0" smtClean="0">
                <a:solidFill>
                  <a:srgbClr val="FFFF00"/>
                </a:solidFill>
              </a:rPr>
              <a:t>   What reasonable inferences can you make about the people or situation?</a:t>
            </a:r>
            <a:endParaRPr lang="en-US" sz="3200" dirty="0"/>
          </a:p>
        </p:txBody>
      </p:sp>
      <p:pic>
        <p:nvPicPr>
          <p:cNvPr id="9218" name="Picture 2" descr="http://edition.cnn.com/video/weather/2010/07/30/sayah.pakistan.floods.cnn.640x360.jpg"/>
          <p:cNvPicPr>
            <a:picLocks noChangeAspect="1" noChangeArrowheads="1"/>
          </p:cNvPicPr>
          <p:nvPr/>
        </p:nvPicPr>
        <p:blipFill>
          <a:blip r:embed="rId2" cstate="print"/>
          <a:srcRect/>
          <a:stretch>
            <a:fillRect/>
          </a:stretch>
        </p:blipFill>
        <p:spPr bwMode="auto">
          <a:xfrm>
            <a:off x="762000" y="2590800"/>
            <a:ext cx="7586133" cy="4267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3000" cy="1600200"/>
          </a:xfrm>
        </p:spPr>
        <p:txBody>
          <a:bodyPr>
            <a:normAutofit fontScale="90000"/>
          </a:bodyPr>
          <a:lstStyle/>
          <a:p>
            <a:r>
              <a:rPr lang="en-US" dirty="0" smtClean="0">
                <a:solidFill>
                  <a:srgbClr val="002060"/>
                </a:solidFill>
              </a:rPr>
              <a:t>Reasonable inferences—or not?  Check “yes” or “no” in Box 3 </a:t>
            </a:r>
            <a:br>
              <a:rPr lang="en-US" dirty="0" smtClean="0">
                <a:solidFill>
                  <a:srgbClr val="002060"/>
                </a:solidFill>
              </a:rPr>
            </a:br>
            <a:r>
              <a:rPr lang="en-US" dirty="0" smtClean="0">
                <a:solidFill>
                  <a:srgbClr val="002060"/>
                </a:solidFill>
              </a:rPr>
              <a:t>on your worksheet.</a:t>
            </a:r>
            <a:endParaRPr lang="en-US" dirty="0">
              <a:solidFill>
                <a:srgbClr val="002060"/>
              </a:solidFill>
            </a:endParaRPr>
          </a:p>
        </p:txBody>
      </p:sp>
      <p:sp>
        <p:nvSpPr>
          <p:cNvPr id="3" name="Content Placeholder 2"/>
          <p:cNvSpPr>
            <a:spLocks noGrp="1"/>
          </p:cNvSpPr>
          <p:nvPr>
            <p:ph idx="1"/>
          </p:nvPr>
        </p:nvSpPr>
        <p:spPr>
          <a:xfrm>
            <a:off x="457200" y="2590800"/>
            <a:ext cx="8686800" cy="4709160"/>
          </a:xfrm>
        </p:spPr>
        <p:txBody>
          <a:bodyPr>
            <a:noAutofit/>
          </a:bodyPr>
          <a:lstStyle/>
          <a:p>
            <a:pPr>
              <a:buNone/>
            </a:pPr>
            <a:r>
              <a:rPr lang="en-US" sz="3200" b="1" dirty="0" smtClean="0">
                <a:solidFill>
                  <a:srgbClr val="FFFF00"/>
                </a:solidFill>
              </a:rPr>
              <a:t>1.   The people in the picture are  victims </a:t>
            </a:r>
            <a:br>
              <a:rPr lang="en-US" sz="3200" b="1" dirty="0" smtClean="0">
                <a:solidFill>
                  <a:srgbClr val="FFFF00"/>
                </a:solidFill>
              </a:rPr>
            </a:br>
            <a:r>
              <a:rPr lang="en-US" sz="3200" b="1" dirty="0" smtClean="0">
                <a:solidFill>
                  <a:srgbClr val="FFFF00"/>
                </a:solidFill>
              </a:rPr>
              <a:t>  of a flood.</a:t>
            </a:r>
          </a:p>
          <a:p>
            <a:pPr marL="651510" indent="-514350">
              <a:buNone/>
            </a:pPr>
            <a:r>
              <a:rPr lang="en-US" sz="3200" b="1" dirty="0" smtClean="0">
                <a:solidFill>
                  <a:srgbClr val="FFFF00"/>
                </a:solidFill>
              </a:rPr>
              <a:t>2.   The setting is New York City.</a:t>
            </a:r>
          </a:p>
          <a:p>
            <a:pPr>
              <a:buNone/>
            </a:pPr>
            <a:r>
              <a:rPr lang="en-US" sz="3200" b="1" dirty="0" smtClean="0">
                <a:solidFill>
                  <a:srgbClr val="FFFF00"/>
                </a:solidFill>
              </a:rPr>
              <a:t>3.   The people in the picture are fishing.</a:t>
            </a:r>
          </a:p>
          <a:p>
            <a:pPr>
              <a:buNone/>
            </a:pPr>
            <a:r>
              <a:rPr lang="en-US" sz="3200" b="1" dirty="0" smtClean="0">
                <a:solidFill>
                  <a:srgbClr val="FFFF00"/>
                </a:solidFill>
              </a:rPr>
              <a:t>4.   The people in the picture are </a:t>
            </a:r>
          </a:p>
          <a:p>
            <a:pPr>
              <a:buNone/>
            </a:pPr>
            <a:r>
              <a:rPr lang="en-US" sz="3200" b="1" dirty="0" smtClean="0">
                <a:solidFill>
                  <a:srgbClr val="FFFF00"/>
                </a:solidFill>
              </a:rPr>
              <a:t>      desperate for help.</a:t>
            </a:r>
            <a:endParaRPr lang="en-US" sz="3200" b="1"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REASONABLE INFERENCE?</a:t>
            </a:r>
            <a:endParaRPr lang="en-US" dirty="0">
              <a:solidFill>
                <a:schemeClr val="accent5">
                  <a:lumMod val="50000"/>
                </a:schemeClr>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869244" y="1981201"/>
            <a:ext cx="5365044" cy="3017838"/>
          </a:xfrm>
          <a:prstGeom prst="rect">
            <a:avLst/>
          </a:prstGeom>
          <a:noFill/>
        </p:spPr>
      </p:pic>
      <p:sp>
        <p:nvSpPr>
          <p:cNvPr id="4" name="Content Placeholder 3"/>
          <p:cNvSpPr>
            <a:spLocks noGrp="1"/>
          </p:cNvSpPr>
          <p:nvPr>
            <p:ph sz="half" idx="2"/>
          </p:nvPr>
        </p:nvSpPr>
        <p:spPr/>
        <p:txBody>
          <a:bodyPr/>
          <a:lstStyle/>
          <a:p>
            <a:pPr>
              <a:buNone/>
            </a:pPr>
            <a:r>
              <a:rPr lang="en-US" b="1" dirty="0" smtClean="0">
                <a:solidFill>
                  <a:srgbClr val="FFFF00"/>
                </a:solidFill>
              </a:rPr>
              <a:t> “The people in the picture are probably victims of a flood. “</a:t>
            </a:r>
          </a:p>
          <a:p>
            <a:endParaRPr lang="en-US" b="1" dirty="0" smtClean="0">
              <a:solidFill>
                <a:srgbClr val="FFFF00"/>
              </a:solidFill>
            </a:endParaRPr>
          </a:p>
          <a:p>
            <a:pPr>
              <a:buNone/>
            </a:pPr>
            <a:r>
              <a:rPr lang="en-US" b="1" dirty="0" smtClean="0">
                <a:solidFill>
                  <a:srgbClr val="FFFF00"/>
                </a:solidFill>
              </a:rPr>
              <a:t>    YES:  The “facts” in the picture support this conclusion.  It is a plausible guess.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3535362"/>
          </a:xfrm>
        </p:spPr>
        <p:txBody>
          <a:bodyPr>
            <a:normAutofit fontScale="90000"/>
          </a:bodyPr>
          <a:lstStyle/>
          <a:p>
            <a:r>
              <a:rPr lang="en-US" dirty="0" smtClean="0">
                <a:solidFill>
                  <a:srgbClr val="002060"/>
                </a:solidFill>
              </a:rPr>
              <a:t>In your college classes, you read stories, essays, textbooks.  </a:t>
            </a:r>
            <a:br>
              <a:rPr lang="en-US" dirty="0" smtClean="0">
                <a:solidFill>
                  <a:srgbClr val="002060"/>
                </a:solidFill>
              </a:rPr>
            </a:br>
            <a:r>
              <a:rPr lang="en-US" dirty="0" smtClean="0">
                <a:solidFill>
                  <a:srgbClr val="002060"/>
                </a:solidFill>
              </a:rPr>
              <a:t>You watch films.  </a:t>
            </a:r>
            <a:br>
              <a:rPr lang="en-US" dirty="0" smtClean="0">
                <a:solidFill>
                  <a:srgbClr val="002060"/>
                </a:solidFill>
              </a:rPr>
            </a:br>
            <a:r>
              <a:rPr lang="en-US" dirty="0" smtClean="0">
                <a:solidFill>
                  <a:srgbClr val="002060"/>
                </a:solidFill>
              </a:rPr>
              <a:t>You look at images—photographs, advertisements, and political cartoons.</a:t>
            </a:r>
            <a:endParaRPr lang="en-US" dirty="0">
              <a:solidFill>
                <a:srgbClr val="002060"/>
              </a:solidFill>
            </a:endParaRPr>
          </a:p>
        </p:txBody>
      </p:sp>
      <p:sp>
        <p:nvSpPr>
          <p:cNvPr id="3" name="Content Placeholder 2"/>
          <p:cNvSpPr>
            <a:spLocks noGrp="1"/>
          </p:cNvSpPr>
          <p:nvPr>
            <p:ph idx="1"/>
          </p:nvPr>
        </p:nvSpPr>
        <p:spPr>
          <a:xfrm>
            <a:off x="457200" y="4191000"/>
            <a:ext cx="8229600" cy="2118360"/>
          </a:xfrm>
        </p:spPr>
        <p:txBody>
          <a:bodyPr>
            <a:normAutofit/>
          </a:bodyPr>
          <a:lstStyle/>
          <a:p>
            <a:pPr>
              <a:buNone/>
            </a:pPr>
            <a:r>
              <a:rPr lang="en-US" sz="3600" b="1" dirty="0" smtClean="0">
                <a:solidFill>
                  <a:srgbClr val="FFFF00"/>
                </a:solidFill>
              </a:rPr>
              <a:t>All of these texts—whether written or visual—express meanings and convey messages.  </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REASONABLE INFERENCE?</a:t>
            </a:r>
            <a:endParaRPr lang="en-US" dirty="0">
              <a:solidFill>
                <a:schemeClr val="accent5">
                  <a:lumMod val="50000"/>
                </a:schemeClr>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869244" y="1981201"/>
            <a:ext cx="5365044" cy="3017838"/>
          </a:xfrm>
          <a:prstGeom prst="rect">
            <a:avLst/>
          </a:prstGeom>
          <a:noFill/>
        </p:spPr>
      </p:pic>
      <p:sp>
        <p:nvSpPr>
          <p:cNvPr id="4" name="Content Placeholder 3"/>
          <p:cNvSpPr>
            <a:spLocks noGrp="1"/>
          </p:cNvSpPr>
          <p:nvPr>
            <p:ph sz="half" idx="2"/>
          </p:nvPr>
        </p:nvSpPr>
        <p:spPr/>
        <p:txBody>
          <a:bodyPr>
            <a:normAutofit/>
          </a:bodyPr>
          <a:lstStyle/>
          <a:p>
            <a:pPr>
              <a:buNone/>
            </a:pPr>
            <a:r>
              <a:rPr lang="en-US" b="1" dirty="0" smtClean="0">
                <a:solidFill>
                  <a:srgbClr val="FFFF00"/>
                </a:solidFill>
              </a:rPr>
              <a:t>“The setting is New York City.”</a:t>
            </a:r>
          </a:p>
          <a:p>
            <a:endParaRPr lang="en-US" b="1" dirty="0" smtClean="0">
              <a:solidFill>
                <a:srgbClr val="FFFF00"/>
              </a:solidFill>
            </a:endParaRPr>
          </a:p>
          <a:p>
            <a:pPr>
              <a:buNone/>
            </a:pPr>
            <a:r>
              <a:rPr lang="en-US" b="1" i="1" dirty="0" smtClean="0">
                <a:solidFill>
                  <a:srgbClr val="FFFF00"/>
                </a:solidFill>
              </a:rPr>
              <a:t>This is not a reasonable inference.</a:t>
            </a:r>
            <a:r>
              <a:rPr lang="en-US" b="1" dirty="0" smtClean="0">
                <a:solidFill>
                  <a:srgbClr val="FFFF00"/>
                </a:solidFill>
              </a:rPr>
              <a:t/>
            </a:r>
            <a:br>
              <a:rPr lang="en-US" b="1" dirty="0" smtClean="0">
                <a:solidFill>
                  <a:srgbClr val="FFFF00"/>
                </a:solidFill>
              </a:rPr>
            </a:br>
            <a:endParaRPr lang="en-US" b="1" dirty="0" smtClean="0">
              <a:solidFill>
                <a:srgbClr val="FFFF00"/>
              </a:solidFill>
            </a:endParaRPr>
          </a:p>
          <a:p>
            <a:pPr>
              <a:buNone/>
            </a:pPr>
            <a:r>
              <a:rPr lang="en-US" b="1" dirty="0" smtClean="0">
                <a:solidFill>
                  <a:srgbClr val="FFFF00"/>
                </a:solidFill>
              </a:rPr>
              <a:t>It contradicts the “facts” in the picture and what we know about New York City.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REASONABLE INFERENCE?</a:t>
            </a:r>
            <a:endParaRPr lang="en-US" dirty="0"/>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869244" y="1981201"/>
            <a:ext cx="5365044" cy="3017838"/>
          </a:xfrm>
          <a:prstGeom prst="rect">
            <a:avLst/>
          </a:prstGeom>
          <a:noFill/>
        </p:spPr>
      </p:pic>
      <p:sp>
        <p:nvSpPr>
          <p:cNvPr id="4" name="Content Placeholder 3"/>
          <p:cNvSpPr>
            <a:spLocks noGrp="1"/>
          </p:cNvSpPr>
          <p:nvPr>
            <p:ph sz="half" idx="2"/>
          </p:nvPr>
        </p:nvSpPr>
        <p:spPr/>
        <p:txBody>
          <a:bodyPr/>
          <a:lstStyle/>
          <a:p>
            <a:pPr>
              <a:buNone/>
            </a:pPr>
            <a:r>
              <a:rPr lang="en-US" b="1" dirty="0" smtClean="0">
                <a:solidFill>
                  <a:srgbClr val="FFFF00"/>
                </a:solidFill>
              </a:rPr>
              <a:t>“The people in the picture are probably fishing.”</a:t>
            </a:r>
          </a:p>
          <a:p>
            <a:endParaRPr lang="en-US" b="1" dirty="0" smtClean="0">
              <a:solidFill>
                <a:srgbClr val="FFFF00"/>
              </a:solidFill>
            </a:endParaRPr>
          </a:p>
          <a:p>
            <a:pPr>
              <a:buNone/>
            </a:pPr>
            <a:r>
              <a:rPr lang="en-US" b="1" dirty="0" smtClean="0">
                <a:solidFill>
                  <a:srgbClr val="FFFF00"/>
                </a:solidFill>
              </a:rPr>
              <a:t>Is this a reasonable inference?  </a:t>
            </a:r>
          </a:p>
          <a:p>
            <a:pPr>
              <a:buNone/>
            </a:pPr>
            <a:endParaRPr lang="en-US" b="1" dirty="0" smtClean="0">
              <a:solidFill>
                <a:srgbClr val="FFFF00"/>
              </a:solidFill>
            </a:endParaRPr>
          </a:p>
          <a:p>
            <a:pPr>
              <a:buNone/>
            </a:pPr>
            <a:r>
              <a:rPr lang="en-US" b="1" dirty="0" smtClean="0">
                <a:solidFill>
                  <a:srgbClr val="FFFF00"/>
                </a:solidFill>
              </a:rPr>
              <a:t>Why or why not?</a:t>
            </a:r>
          </a:p>
          <a:p>
            <a:pPr>
              <a:buNone/>
            </a:pPr>
            <a:endParaRPr lang="en-US" b="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REASONABLE INFERENCE?</a:t>
            </a:r>
            <a:endParaRPr lang="en-US" dirty="0">
              <a:solidFill>
                <a:schemeClr val="accent5">
                  <a:lumMod val="50000"/>
                </a:schemeClr>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869244" y="1981201"/>
            <a:ext cx="5365044" cy="3017838"/>
          </a:xfrm>
          <a:prstGeom prst="rect">
            <a:avLst/>
          </a:prstGeom>
          <a:noFill/>
        </p:spPr>
      </p:pic>
      <p:sp>
        <p:nvSpPr>
          <p:cNvPr id="4" name="Content Placeholder 3"/>
          <p:cNvSpPr>
            <a:spLocks noGrp="1"/>
          </p:cNvSpPr>
          <p:nvPr>
            <p:ph sz="half" idx="2"/>
          </p:nvPr>
        </p:nvSpPr>
        <p:spPr/>
        <p:txBody>
          <a:bodyPr>
            <a:normAutofit fontScale="92500"/>
          </a:bodyPr>
          <a:lstStyle/>
          <a:p>
            <a:pPr>
              <a:buNone/>
            </a:pPr>
            <a:r>
              <a:rPr lang="en-US" b="1" dirty="0" smtClean="0">
                <a:solidFill>
                  <a:srgbClr val="FFFF00"/>
                </a:solidFill>
              </a:rPr>
              <a:t>“The people in the picture are desperate for help.” </a:t>
            </a:r>
          </a:p>
          <a:p>
            <a:endParaRPr lang="en-US" b="1" dirty="0" smtClean="0">
              <a:solidFill>
                <a:srgbClr val="FFFF00"/>
              </a:solidFill>
            </a:endParaRPr>
          </a:p>
          <a:p>
            <a:pPr>
              <a:buNone/>
            </a:pPr>
            <a:r>
              <a:rPr lang="en-US" b="1" dirty="0" smtClean="0">
                <a:solidFill>
                  <a:srgbClr val="FFFF00"/>
                </a:solidFill>
              </a:rPr>
              <a:t>Is this a reasonable inference?</a:t>
            </a:r>
          </a:p>
          <a:p>
            <a:endParaRPr lang="en-US" b="1" dirty="0" smtClean="0">
              <a:solidFill>
                <a:srgbClr val="FFFF00"/>
              </a:solidFill>
            </a:endParaRPr>
          </a:p>
          <a:p>
            <a:pPr>
              <a:buNone/>
            </a:pPr>
            <a:r>
              <a:rPr lang="en-US" b="1" dirty="0" smtClean="0">
                <a:solidFill>
                  <a:srgbClr val="FFFF00"/>
                </a:solidFill>
              </a:rPr>
              <a:t>Why or why not?</a:t>
            </a:r>
            <a:br>
              <a:rPr lang="en-US" b="1" dirty="0" smtClean="0">
                <a:solidFill>
                  <a:srgbClr val="FFFF00"/>
                </a:solidFill>
              </a:rPr>
            </a:br>
            <a:endParaRPr lang="en-US" b="1" dirty="0" smtClean="0">
              <a:solidFill>
                <a:srgbClr val="FFFF00"/>
              </a:solidFill>
            </a:endParaRPr>
          </a:p>
          <a:p>
            <a:pPr>
              <a:buNone/>
            </a:pPr>
            <a:r>
              <a:rPr lang="en-US" b="1" dirty="0" smtClean="0">
                <a:solidFill>
                  <a:srgbClr val="FFFF00"/>
                </a:solidFill>
              </a:rPr>
              <a:t>Do we have enough information to draw that conclusion?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2468562"/>
          </a:xfrm>
        </p:spPr>
        <p:txBody>
          <a:bodyPr>
            <a:normAutofit fontScale="90000"/>
          </a:bodyPr>
          <a:lstStyle/>
          <a:p>
            <a:r>
              <a:rPr lang="en-US" dirty="0" smtClean="0">
                <a:solidFill>
                  <a:srgbClr val="002060"/>
                </a:solidFill>
              </a:rPr>
              <a:t>So far, we have discussed some visual texts.  </a:t>
            </a:r>
            <a:br>
              <a:rPr lang="en-US" dirty="0" smtClean="0">
                <a:solidFill>
                  <a:srgbClr val="002060"/>
                </a:solidFill>
              </a:rPr>
            </a:br>
            <a:r>
              <a:rPr lang="en-US" dirty="0" smtClean="0">
                <a:solidFill>
                  <a:srgbClr val="002060"/>
                </a:solidFill>
              </a:rPr>
              <a:t>Now let’s discuss how we can make inferences when we read.</a:t>
            </a:r>
            <a:endParaRPr lang="en-US" dirty="0">
              <a:solidFill>
                <a:srgbClr val="002060"/>
              </a:solidFill>
            </a:endParaRPr>
          </a:p>
        </p:txBody>
      </p:sp>
      <p:sp>
        <p:nvSpPr>
          <p:cNvPr id="3" name="Content Placeholder 2"/>
          <p:cNvSpPr>
            <a:spLocks noGrp="1"/>
          </p:cNvSpPr>
          <p:nvPr>
            <p:ph idx="1"/>
          </p:nvPr>
        </p:nvSpPr>
        <p:spPr>
          <a:xfrm>
            <a:off x="0" y="2667000"/>
            <a:ext cx="9372600" cy="4709160"/>
          </a:xfrm>
        </p:spPr>
        <p:txBody>
          <a:bodyPr>
            <a:normAutofit/>
          </a:bodyPr>
          <a:lstStyle/>
          <a:p>
            <a:pPr>
              <a:buNone/>
              <a:defRPr/>
            </a:pPr>
            <a:r>
              <a:rPr lang="en-US" dirty="0" smtClean="0"/>
              <a:t>     </a:t>
            </a:r>
          </a:p>
          <a:p>
            <a:pPr algn="ctr">
              <a:buNone/>
              <a:defRPr/>
            </a:pPr>
            <a:r>
              <a:rPr lang="en-US" sz="3600" b="1" dirty="0" smtClean="0">
                <a:solidFill>
                  <a:srgbClr val="FFFF00"/>
                </a:solidFill>
              </a:rPr>
              <a:t>We often need to </a:t>
            </a:r>
          </a:p>
          <a:p>
            <a:pPr algn="ctr">
              <a:buNone/>
              <a:defRPr/>
            </a:pPr>
            <a:r>
              <a:rPr lang="en-US" sz="3600" b="1" dirty="0" smtClean="0">
                <a:solidFill>
                  <a:srgbClr val="FFFF00"/>
                </a:solidFill>
              </a:rPr>
              <a:t>“read between the lines” </a:t>
            </a:r>
          </a:p>
          <a:p>
            <a:pPr algn="ctr">
              <a:buNone/>
              <a:defRPr/>
            </a:pPr>
            <a:r>
              <a:rPr lang="en-US" sz="3600" b="1" dirty="0" smtClean="0">
                <a:solidFill>
                  <a:srgbClr val="FFFF00"/>
                </a:solidFill>
              </a:rPr>
              <a:t>to interpret written texts. </a:t>
            </a:r>
          </a:p>
          <a:p>
            <a:pPr algn="ctr">
              <a:buNone/>
              <a:defRPr/>
            </a:pPr>
            <a:r>
              <a:rPr lang="en-US" sz="3600" b="1" dirty="0" smtClean="0">
                <a:solidFill>
                  <a:srgbClr val="FFFF00"/>
                </a:solidFill>
              </a:rPr>
              <a:t>   Again, we can use clues in the text </a:t>
            </a:r>
          </a:p>
          <a:p>
            <a:pPr algn="ctr">
              <a:buNone/>
              <a:defRPr/>
            </a:pPr>
            <a:r>
              <a:rPr lang="en-US" sz="3600" b="1" dirty="0" smtClean="0">
                <a:solidFill>
                  <a:srgbClr val="FFFF00"/>
                </a:solidFill>
              </a:rPr>
              <a:t>to make reasonable inferences.</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002060"/>
                </a:solidFill>
              </a:rPr>
              <a:t>Examples of Inferences</a:t>
            </a:r>
            <a:endParaRPr lang="en-US" dirty="0">
              <a:solidFill>
                <a:srgbClr val="002060"/>
              </a:solidFill>
            </a:endParaRPr>
          </a:p>
        </p:txBody>
      </p:sp>
      <p:sp>
        <p:nvSpPr>
          <p:cNvPr id="3" name="Content Placeholder 2"/>
          <p:cNvSpPr>
            <a:spLocks noGrp="1"/>
          </p:cNvSpPr>
          <p:nvPr>
            <p:ph idx="1"/>
          </p:nvPr>
        </p:nvSpPr>
        <p:spPr>
          <a:xfrm>
            <a:off x="457200" y="1219200"/>
            <a:ext cx="8229600" cy="5090160"/>
          </a:xfrm>
        </p:spPr>
        <p:txBody>
          <a:bodyPr>
            <a:normAutofit lnSpcReduction="10000"/>
          </a:bodyPr>
          <a:lstStyle/>
          <a:p>
            <a:pPr>
              <a:buNone/>
            </a:pPr>
            <a:r>
              <a:rPr lang="en-US" sz="3200" b="1" dirty="0" smtClean="0">
                <a:solidFill>
                  <a:srgbClr val="FFFF00"/>
                </a:solidFill>
              </a:rPr>
              <a:t>We make inferences about people, settings, and situations.</a:t>
            </a:r>
          </a:p>
          <a:p>
            <a:pPr>
              <a:buNone/>
            </a:pPr>
            <a:r>
              <a:rPr lang="en-US" sz="3200" b="1" dirty="0" smtClean="0">
                <a:solidFill>
                  <a:srgbClr val="FFFF00"/>
                </a:solidFill>
              </a:rPr>
              <a:t>We make inferences about what will occur next.</a:t>
            </a:r>
          </a:p>
          <a:p>
            <a:pPr>
              <a:buNone/>
            </a:pPr>
            <a:r>
              <a:rPr lang="en-US" sz="3200" b="1" dirty="0" smtClean="0">
                <a:solidFill>
                  <a:srgbClr val="FFFF00"/>
                </a:solidFill>
              </a:rPr>
              <a:t>We make inferences about the larger ideas or themes within a text, as well as the author’s purpose or message.</a:t>
            </a:r>
          </a:p>
          <a:p>
            <a:pPr>
              <a:buNone/>
            </a:pPr>
            <a:r>
              <a:rPr lang="en-US" sz="3200" b="1" dirty="0" smtClean="0">
                <a:solidFill>
                  <a:srgbClr val="FFFF00"/>
                </a:solidFill>
              </a:rPr>
              <a:t>We make inferences about the meaning of individual words and phrases, using clues from the surrounding context.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Inferences about unfamiliar words and phrases</a:t>
            </a:r>
            <a:endParaRPr lang="en-US" dirty="0">
              <a:solidFill>
                <a:srgbClr val="002060"/>
              </a:solidFill>
            </a:endParaRPr>
          </a:p>
        </p:txBody>
      </p:sp>
      <p:sp>
        <p:nvSpPr>
          <p:cNvPr id="3" name="Content Placeholder 2"/>
          <p:cNvSpPr>
            <a:spLocks noGrp="1"/>
          </p:cNvSpPr>
          <p:nvPr>
            <p:ph idx="1"/>
          </p:nvPr>
        </p:nvSpPr>
        <p:spPr/>
        <p:txBody>
          <a:bodyPr>
            <a:normAutofit/>
          </a:bodyPr>
          <a:lstStyle/>
          <a:p>
            <a:pPr>
              <a:buNone/>
            </a:pPr>
            <a:r>
              <a:rPr lang="en-US" sz="3200" b="1" dirty="0" smtClean="0">
                <a:solidFill>
                  <a:srgbClr val="FFFF00"/>
                </a:solidFill>
              </a:rPr>
              <a:t>Using clues in the surrounding text, you can often make inferences about the meaning of unfamiliar words and phrases.</a:t>
            </a:r>
            <a:br>
              <a:rPr lang="en-US" sz="3200" b="1" dirty="0" smtClean="0">
                <a:solidFill>
                  <a:srgbClr val="FFFF00"/>
                </a:solidFill>
              </a:rPr>
            </a:br>
            <a:endParaRPr lang="en-US" sz="3200" b="1" dirty="0" smtClean="0">
              <a:solidFill>
                <a:srgbClr val="FFFF00"/>
              </a:solidFill>
            </a:endParaRPr>
          </a:p>
          <a:p>
            <a:pPr>
              <a:buNone/>
            </a:pPr>
            <a:r>
              <a:rPr lang="en-US" sz="3200" b="1" dirty="0" smtClean="0">
                <a:solidFill>
                  <a:srgbClr val="002060"/>
                </a:solidFill>
              </a:rPr>
              <a:t>EXAMPLE:  </a:t>
            </a:r>
            <a:r>
              <a:rPr lang="en-US" sz="3200" b="1" dirty="0" smtClean="0">
                <a:solidFill>
                  <a:srgbClr val="FFFF00"/>
                </a:solidFill>
              </a:rPr>
              <a:t>Ellen </a:t>
            </a:r>
            <a:r>
              <a:rPr lang="en-US" sz="3200" b="1" i="1" dirty="0" smtClean="0">
                <a:solidFill>
                  <a:srgbClr val="FFFF00"/>
                </a:solidFill>
              </a:rPr>
              <a:t>commiserated</a:t>
            </a:r>
            <a:r>
              <a:rPr lang="en-US" sz="3200" b="1" dirty="0" smtClean="0">
                <a:solidFill>
                  <a:srgbClr val="FFFF00"/>
                </a:solidFill>
              </a:rPr>
              <a:t> with Alex.  She, too, had been laid off, so she knew how he must be feeling.  “I’m so sorry you lost your job,” she told him.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“Commiserate”?</a:t>
            </a:r>
            <a:endParaRPr lang="en-US" dirty="0">
              <a:solidFill>
                <a:srgbClr val="FFFF00"/>
              </a:solidFill>
            </a:endParaRPr>
          </a:p>
        </p:txBody>
      </p:sp>
      <p:sp>
        <p:nvSpPr>
          <p:cNvPr id="3" name="Content Placeholder 2"/>
          <p:cNvSpPr>
            <a:spLocks noGrp="1"/>
          </p:cNvSpPr>
          <p:nvPr>
            <p:ph idx="1"/>
          </p:nvPr>
        </p:nvSpPr>
        <p:spPr/>
        <p:txBody>
          <a:bodyPr>
            <a:normAutofit/>
          </a:bodyPr>
          <a:lstStyle/>
          <a:p>
            <a:pPr>
              <a:buNone/>
            </a:pPr>
            <a:r>
              <a:rPr lang="en-US" sz="3200" b="1" dirty="0" smtClean="0">
                <a:solidFill>
                  <a:srgbClr val="002060"/>
                </a:solidFill>
              </a:rPr>
              <a:t>In Box 4 on your worksheet, make an educated guess about the meaning of the word “commiserate.”</a:t>
            </a:r>
          </a:p>
          <a:p>
            <a:endParaRPr lang="en-US" sz="3200" b="1" dirty="0" smtClean="0">
              <a:solidFill>
                <a:srgbClr val="002060"/>
              </a:solidFill>
            </a:endParaRPr>
          </a:p>
          <a:p>
            <a:pPr>
              <a:buNone/>
            </a:pPr>
            <a:r>
              <a:rPr lang="en-US" sz="3200" b="1" dirty="0" smtClean="0">
                <a:solidFill>
                  <a:srgbClr val="002060"/>
                </a:solidFill>
              </a:rPr>
              <a:t>What contextual clues did you use to make your inference?  Write them down.</a:t>
            </a:r>
            <a:endParaRPr lang="en-US" sz="3200" b="1"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a:bodyPr>
          <a:lstStyle/>
          <a:p>
            <a:r>
              <a:rPr lang="en-US" dirty="0" smtClean="0">
                <a:solidFill>
                  <a:srgbClr val="FFFF00"/>
                </a:solidFill>
              </a:rPr>
              <a:t>“Commiserate” means to express sorrow or compassion for someone</a:t>
            </a:r>
            <a:endParaRPr lang="en-US" dirty="0">
              <a:solidFill>
                <a:srgbClr val="FFFF00"/>
              </a:solidFill>
            </a:endParaRPr>
          </a:p>
        </p:txBody>
      </p:sp>
      <p:sp>
        <p:nvSpPr>
          <p:cNvPr id="3" name="Content Placeholder 2"/>
          <p:cNvSpPr>
            <a:spLocks noGrp="1"/>
          </p:cNvSpPr>
          <p:nvPr>
            <p:ph idx="1"/>
          </p:nvPr>
        </p:nvSpPr>
        <p:spPr>
          <a:xfrm>
            <a:off x="533400" y="2148840"/>
            <a:ext cx="8229600" cy="4709160"/>
          </a:xfrm>
        </p:spPr>
        <p:txBody>
          <a:bodyPr>
            <a:normAutofit/>
          </a:bodyPr>
          <a:lstStyle/>
          <a:p>
            <a:pPr>
              <a:buNone/>
            </a:pPr>
            <a:endParaRPr lang="en-US" sz="3600" b="1" dirty="0" smtClean="0">
              <a:solidFill>
                <a:srgbClr val="FFFF00"/>
              </a:solidFill>
            </a:endParaRPr>
          </a:p>
          <a:p>
            <a:pPr>
              <a:buNone/>
            </a:pPr>
            <a:r>
              <a:rPr lang="en-US" sz="3600" b="1" dirty="0" smtClean="0">
                <a:solidFill>
                  <a:srgbClr val="FFFF00"/>
                </a:solidFill>
              </a:rPr>
              <a:t>    </a:t>
            </a:r>
            <a:r>
              <a:rPr lang="en-US" sz="3600" b="1" dirty="0" smtClean="0">
                <a:solidFill>
                  <a:srgbClr val="002060"/>
                </a:solidFill>
              </a:rPr>
              <a:t>Did the contextual clues help you make a reasonable inference about the meaning of “commiserate”? </a:t>
            </a:r>
            <a:endParaRPr lang="en-US" sz="3600" b="1"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Inferences about unfamiliar phrases</a:t>
            </a:r>
            <a:endParaRPr lang="en-US" dirty="0">
              <a:solidFill>
                <a:srgbClr val="002060"/>
              </a:solidFill>
            </a:endParaRPr>
          </a:p>
        </p:txBody>
      </p:sp>
      <p:sp>
        <p:nvSpPr>
          <p:cNvPr id="3" name="Content Placeholder 2"/>
          <p:cNvSpPr>
            <a:spLocks noGrp="1"/>
          </p:cNvSpPr>
          <p:nvPr>
            <p:ph idx="1"/>
          </p:nvPr>
        </p:nvSpPr>
        <p:spPr/>
        <p:txBody>
          <a:bodyPr>
            <a:normAutofit lnSpcReduction="10000"/>
          </a:bodyPr>
          <a:lstStyle/>
          <a:p>
            <a:pPr>
              <a:buNone/>
            </a:pPr>
            <a:r>
              <a:rPr lang="en-US" b="1" dirty="0" smtClean="0">
                <a:solidFill>
                  <a:srgbClr val="002060"/>
                </a:solidFill>
              </a:rPr>
              <a:t/>
            </a:r>
            <a:br>
              <a:rPr lang="en-US" b="1" dirty="0" smtClean="0">
                <a:solidFill>
                  <a:srgbClr val="002060"/>
                </a:solidFill>
              </a:rPr>
            </a:br>
            <a:r>
              <a:rPr lang="en-US" b="1" dirty="0" smtClean="0">
                <a:solidFill>
                  <a:srgbClr val="002060"/>
                </a:solidFill>
              </a:rPr>
              <a:t>Read the following passage in Box 5 on your worksheet:</a:t>
            </a:r>
            <a:r>
              <a:rPr lang="en-US" b="1" dirty="0" smtClean="0">
                <a:solidFill>
                  <a:srgbClr val="FFFF00"/>
                </a:solidFill>
              </a:rPr>
              <a:t/>
            </a:r>
            <a:br>
              <a:rPr lang="en-US" b="1" dirty="0" smtClean="0">
                <a:solidFill>
                  <a:srgbClr val="FFFF00"/>
                </a:solidFill>
              </a:rPr>
            </a:br>
            <a:r>
              <a:rPr lang="en-US" b="1" dirty="0" smtClean="0">
                <a:solidFill>
                  <a:srgbClr val="FFFF00"/>
                </a:solidFill>
              </a:rPr>
              <a:t/>
            </a:r>
            <a:br>
              <a:rPr lang="en-US" b="1" dirty="0" smtClean="0">
                <a:solidFill>
                  <a:srgbClr val="FFFF00"/>
                </a:solidFill>
              </a:rPr>
            </a:br>
            <a:r>
              <a:rPr lang="en-US" b="1" dirty="0" smtClean="0">
                <a:solidFill>
                  <a:srgbClr val="FFFF00"/>
                </a:solidFill>
              </a:rPr>
              <a:t>Before the class discussion, Maria was opposed to same-sex marriage.  During class, however,  she had a “road to Damascus moment.”  Suddenly she realized that homosexual couples have the same hopes and dreams as heterosexual couples do, and she left class determined to defend gay rights.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What is a</a:t>
            </a:r>
            <a:br>
              <a:rPr lang="en-US" dirty="0" smtClean="0">
                <a:solidFill>
                  <a:srgbClr val="FFFF00"/>
                </a:solidFill>
              </a:rPr>
            </a:br>
            <a:r>
              <a:rPr lang="en-US" dirty="0" smtClean="0">
                <a:solidFill>
                  <a:srgbClr val="FFFF00"/>
                </a:solidFill>
              </a:rPr>
              <a:t> “road to Damascus moment”?</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pPr>
              <a:buNone/>
            </a:pPr>
            <a:endParaRPr lang="en-US" dirty="0" smtClean="0"/>
          </a:p>
          <a:p>
            <a:pPr>
              <a:buNone/>
            </a:pPr>
            <a:r>
              <a:rPr lang="en-US" sz="3200" b="1" dirty="0" smtClean="0">
                <a:solidFill>
                  <a:srgbClr val="002060"/>
                </a:solidFill>
              </a:rPr>
              <a:t>You do not need to be familiar with the Bible or geography to infer what this phrase might mean.</a:t>
            </a:r>
          </a:p>
          <a:p>
            <a:pPr>
              <a:buNone/>
            </a:pPr>
            <a:endParaRPr lang="en-US" sz="3200" b="1" dirty="0" smtClean="0">
              <a:solidFill>
                <a:srgbClr val="002060"/>
              </a:solidFill>
            </a:endParaRPr>
          </a:p>
          <a:p>
            <a:pPr>
              <a:buNone/>
            </a:pPr>
            <a:r>
              <a:rPr lang="en-US" sz="3200" b="1" dirty="0" smtClean="0">
                <a:solidFill>
                  <a:srgbClr val="002060"/>
                </a:solidFill>
              </a:rPr>
              <a:t>In Box 6, briefly state what you think a “road to Damascus moment” is, and then briefly discuss how the context helped you to guess the meaning.</a:t>
            </a:r>
            <a:endParaRPr lang="en-US" sz="3200"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However . . .</a:t>
            </a:r>
            <a:endParaRPr lang="en-US" dirty="0">
              <a:solidFill>
                <a:srgbClr val="002060"/>
              </a:solidFill>
            </a:endParaRPr>
          </a:p>
        </p:txBody>
      </p:sp>
      <p:sp>
        <p:nvSpPr>
          <p:cNvPr id="3" name="Content Placeholder 2"/>
          <p:cNvSpPr>
            <a:spLocks noGrp="1"/>
          </p:cNvSpPr>
          <p:nvPr>
            <p:ph idx="1"/>
          </p:nvPr>
        </p:nvSpPr>
        <p:spPr>
          <a:xfrm>
            <a:off x="304800" y="1600200"/>
            <a:ext cx="8610600" cy="4709160"/>
          </a:xfrm>
        </p:spPr>
        <p:txBody>
          <a:bodyPr>
            <a:normAutofit fontScale="92500" lnSpcReduction="10000"/>
          </a:bodyPr>
          <a:lstStyle/>
          <a:p>
            <a:pPr>
              <a:buNone/>
            </a:pPr>
            <a:r>
              <a:rPr lang="en-US" sz="3600" b="1" dirty="0" smtClean="0">
                <a:solidFill>
                  <a:srgbClr val="FFFF00"/>
                </a:solidFill>
              </a:rPr>
              <a:t>Texts usually don’t “say” everything</a:t>
            </a:r>
          </a:p>
          <a:p>
            <a:pPr>
              <a:buNone/>
            </a:pPr>
            <a:r>
              <a:rPr lang="en-US" sz="3600" b="1" dirty="0" smtClean="0">
                <a:solidFill>
                  <a:srgbClr val="FFFF00"/>
                </a:solidFill>
              </a:rPr>
              <a:t>they “mean.”  Many ideas in a text</a:t>
            </a:r>
          </a:p>
          <a:p>
            <a:pPr>
              <a:buNone/>
            </a:pPr>
            <a:r>
              <a:rPr lang="en-US" sz="3600" b="1" dirty="0" smtClean="0">
                <a:solidFill>
                  <a:srgbClr val="FFFF00"/>
                </a:solidFill>
              </a:rPr>
              <a:t>are not directly stated.  You need to be a</a:t>
            </a:r>
          </a:p>
          <a:p>
            <a:pPr>
              <a:buNone/>
            </a:pPr>
            <a:r>
              <a:rPr lang="en-US" sz="3600" b="1" dirty="0" smtClean="0">
                <a:solidFill>
                  <a:srgbClr val="FFFF00"/>
                </a:solidFill>
              </a:rPr>
              <a:t>detective to understand hidden ideas.</a:t>
            </a:r>
          </a:p>
          <a:p>
            <a:pPr>
              <a:buNone/>
            </a:pPr>
            <a:endParaRPr lang="en-US" sz="3600" b="1" dirty="0" smtClean="0">
              <a:solidFill>
                <a:srgbClr val="FFFF00"/>
              </a:solidFill>
            </a:endParaRPr>
          </a:p>
          <a:p>
            <a:pPr>
              <a:buNone/>
            </a:pPr>
            <a:r>
              <a:rPr lang="en-US" sz="3600" b="1" dirty="0" smtClean="0">
                <a:solidFill>
                  <a:srgbClr val="FFFF00"/>
                </a:solidFill>
              </a:rPr>
              <a:t>To read texts actively and critically,</a:t>
            </a:r>
          </a:p>
          <a:p>
            <a:pPr>
              <a:buNone/>
            </a:pPr>
            <a:r>
              <a:rPr lang="en-US" sz="3600" b="1" dirty="0" smtClean="0">
                <a:solidFill>
                  <a:srgbClr val="FFFF00"/>
                </a:solidFill>
              </a:rPr>
              <a:t>and to improve your comprehension,</a:t>
            </a:r>
          </a:p>
          <a:p>
            <a:pPr>
              <a:buNone/>
            </a:pPr>
            <a:r>
              <a:rPr lang="en-US" sz="3600" b="1" dirty="0" smtClean="0">
                <a:solidFill>
                  <a:srgbClr val="FFFF00"/>
                </a:solidFill>
              </a:rPr>
              <a:t>you often need to “read between the lines.” </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r>
              <a:rPr lang="en-US" dirty="0" smtClean="0"/>
              <a:t/>
            </a:r>
            <a:br>
              <a:rPr lang="en-US" dirty="0" smtClean="0"/>
            </a:br>
            <a:r>
              <a:rPr lang="en-US" dirty="0" smtClean="0">
                <a:solidFill>
                  <a:srgbClr val="FFFF00"/>
                </a:solidFill>
              </a:rPr>
              <a:t>“Road to Damascus”?</a:t>
            </a:r>
            <a:endParaRPr lang="en-US" dirty="0">
              <a:solidFill>
                <a:srgbClr val="FFFF00"/>
              </a:solidFill>
            </a:endParaRPr>
          </a:p>
        </p:txBody>
      </p:sp>
      <p:sp>
        <p:nvSpPr>
          <p:cNvPr id="3" name="Content Placeholder 2"/>
          <p:cNvSpPr>
            <a:spLocks noGrp="1"/>
          </p:cNvSpPr>
          <p:nvPr>
            <p:ph idx="1"/>
          </p:nvPr>
        </p:nvSpPr>
        <p:spPr>
          <a:xfrm>
            <a:off x="152400" y="1219200"/>
            <a:ext cx="8839200" cy="5334000"/>
          </a:xfrm>
        </p:spPr>
        <p:txBody>
          <a:bodyPr>
            <a:normAutofit fontScale="92500" lnSpcReduction="20000"/>
          </a:bodyPr>
          <a:lstStyle/>
          <a:p>
            <a:pPr>
              <a:buNone/>
            </a:pPr>
            <a:r>
              <a:rPr lang="en-US" b="1" dirty="0" smtClean="0">
                <a:solidFill>
                  <a:srgbClr val="002060"/>
                </a:solidFill>
              </a:rPr>
              <a:t>This phrase refers to an event in the New Testament </a:t>
            </a:r>
          </a:p>
          <a:p>
            <a:pPr>
              <a:buNone/>
            </a:pPr>
            <a:r>
              <a:rPr lang="en-US" b="1" dirty="0" smtClean="0">
                <a:solidFill>
                  <a:srgbClr val="002060"/>
                </a:solidFill>
              </a:rPr>
              <a:t>of the Bible.  Saul was on his way to Damascus in Syria,</a:t>
            </a:r>
          </a:p>
          <a:p>
            <a:pPr>
              <a:buNone/>
            </a:pPr>
            <a:r>
              <a:rPr lang="en-US" b="1" dirty="0" smtClean="0">
                <a:solidFill>
                  <a:srgbClr val="002060"/>
                </a:solidFill>
              </a:rPr>
              <a:t>where he intended to arrest the followers of Jesus.  </a:t>
            </a:r>
          </a:p>
          <a:p>
            <a:pPr>
              <a:buNone/>
            </a:pPr>
            <a:r>
              <a:rPr lang="en-US" b="1" dirty="0" smtClean="0">
                <a:solidFill>
                  <a:srgbClr val="002060"/>
                </a:solidFill>
              </a:rPr>
              <a:t>On the road, he had a vision in which he heard the voice</a:t>
            </a:r>
          </a:p>
          <a:p>
            <a:pPr>
              <a:buNone/>
            </a:pPr>
            <a:r>
              <a:rPr lang="en-US" b="1" dirty="0" smtClean="0">
                <a:solidFill>
                  <a:srgbClr val="002060"/>
                </a:solidFill>
              </a:rPr>
              <a:t>of Jesus.  Soon after, he was converted to Christianity.</a:t>
            </a:r>
          </a:p>
          <a:p>
            <a:pPr>
              <a:buNone/>
            </a:pPr>
            <a:endParaRPr lang="en-US" b="1" dirty="0" smtClean="0">
              <a:solidFill>
                <a:srgbClr val="FFFF00"/>
              </a:solidFill>
            </a:endParaRPr>
          </a:p>
          <a:p>
            <a:pPr>
              <a:buNone/>
            </a:pPr>
            <a:r>
              <a:rPr lang="en-US" sz="3500" b="1" dirty="0" smtClean="0">
                <a:solidFill>
                  <a:srgbClr val="FFFF00"/>
                </a:solidFill>
              </a:rPr>
              <a:t>A “road to Damascus moment” therefore</a:t>
            </a:r>
          </a:p>
          <a:p>
            <a:pPr>
              <a:buNone/>
            </a:pPr>
            <a:r>
              <a:rPr lang="en-US" sz="3500" b="1" dirty="0" smtClean="0">
                <a:solidFill>
                  <a:srgbClr val="FFFF00"/>
                </a:solidFill>
              </a:rPr>
              <a:t>refers to a sudden shift from one point of</a:t>
            </a:r>
          </a:p>
          <a:p>
            <a:pPr>
              <a:buNone/>
            </a:pPr>
            <a:r>
              <a:rPr lang="en-US" sz="3500" b="1" dirty="0" smtClean="0">
                <a:solidFill>
                  <a:srgbClr val="FFFF00"/>
                </a:solidFill>
              </a:rPr>
              <a:t>view to another.</a:t>
            </a:r>
          </a:p>
          <a:p>
            <a:pPr>
              <a:buNone/>
            </a:pPr>
            <a:endParaRPr lang="en-US" b="1" dirty="0" smtClean="0">
              <a:solidFill>
                <a:srgbClr val="002060"/>
              </a:solidFill>
            </a:endParaRPr>
          </a:p>
          <a:p>
            <a:pPr>
              <a:buNone/>
            </a:pPr>
            <a:r>
              <a:rPr lang="en-US" b="1" dirty="0" smtClean="0">
                <a:solidFill>
                  <a:srgbClr val="002060"/>
                </a:solidFill>
              </a:rPr>
              <a:t>Did the contextual clues help you make a reasonable</a:t>
            </a:r>
          </a:p>
          <a:p>
            <a:pPr>
              <a:buNone/>
            </a:pPr>
            <a:r>
              <a:rPr lang="en-US" b="1" dirty="0" smtClean="0">
                <a:solidFill>
                  <a:srgbClr val="002060"/>
                </a:solidFill>
              </a:rPr>
              <a:t>inference about the meaning of this phrase? </a:t>
            </a:r>
          </a:p>
          <a:p>
            <a:pPr>
              <a:buNone/>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Inferences about people, settings, and situations</a:t>
            </a:r>
            <a:endParaRPr lang="en-US" dirty="0">
              <a:solidFill>
                <a:srgbClr val="002060"/>
              </a:solidFill>
            </a:endParaRPr>
          </a:p>
        </p:txBody>
      </p:sp>
      <p:sp>
        <p:nvSpPr>
          <p:cNvPr id="3" name="Content Placeholder 2"/>
          <p:cNvSpPr>
            <a:spLocks noGrp="1"/>
          </p:cNvSpPr>
          <p:nvPr>
            <p:ph idx="1"/>
          </p:nvPr>
        </p:nvSpPr>
        <p:spPr/>
        <p:txBody>
          <a:bodyPr>
            <a:noAutofit/>
          </a:bodyPr>
          <a:lstStyle/>
          <a:p>
            <a:pPr>
              <a:buNone/>
            </a:pPr>
            <a:r>
              <a:rPr lang="en-US" sz="3200" b="1" dirty="0" smtClean="0">
                <a:solidFill>
                  <a:schemeClr val="bg1"/>
                </a:solidFill>
              </a:rPr>
              <a:t>When you read an essay or a story, you will find that the author doesn’t give you every bit of information.  </a:t>
            </a:r>
          </a:p>
          <a:p>
            <a:pPr>
              <a:buNone/>
            </a:pPr>
            <a:r>
              <a:rPr lang="en-US" sz="3200" b="1" dirty="0" smtClean="0">
                <a:solidFill>
                  <a:schemeClr val="bg1"/>
                </a:solidFill>
              </a:rPr>
              <a:t>You have to infer some of the information, supplying what the author left out.  This is an “active reading” strategy that helps you stay engaged with the text and helps you get more meaning from what you read. </a:t>
            </a:r>
          </a:p>
          <a:p>
            <a:endParaRPr lang="en-US" sz="3200" b="1" dirty="0" smtClean="0">
              <a:solidFill>
                <a:schemeClr val="bg1"/>
              </a:solidFill>
            </a:endParaRPr>
          </a:p>
          <a:p>
            <a:pPr>
              <a:buNone/>
            </a:pPr>
            <a:r>
              <a:rPr lang="en-US" sz="3200" b="1" dirty="0" smtClean="0">
                <a:solidFill>
                  <a:schemeClr val="bg1"/>
                </a:solidFill>
              </a:rPr>
              <a:t>     </a:t>
            </a:r>
            <a:endParaRPr lang="en-US" sz="32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a:bodyPr>
          <a:lstStyle/>
          <a:p>
            <a:r>
              <a:rPr lang="en-US" dirty="0" smtClean="0">
                <a:solidFill>
                  <a:srgbClr val="002060"/>
                </a:solidFill>
              </a:rPr>
              <a:t>Read the passage in Box 7 on your worksheet. </a:t>
            </a:r>
            <a:r>
              <a:rPr lang="en-US" dirty="0" smtClean="0"/>
              <a:t/>
            </a:r>
            <a:br>
              <a:rPr lang="en-US" dirty="0" smtClean="0"/>
            </a:br>
            <a:endParaRPr lang="en-US" dirty="0"/>
          </a:p>
        </p:txBody>
      </p:sp>
      <p:sp>
        <p:nvSpPr>
          <p:cNvPr id="3" name="Content Placeholder 2"/>
          <p:cNvSpPr>
            <a:spLocks noGrp="1"/>
          </p:cNvSpPr>
          <p:nvPr>
            <p:ph idx="1"/>
          </p:nvPr>
        </p:nvSpPr>
        <p:spPr>
          <a:xfrm>
            <a:off x="457200" y="2148840"/>
            <a:ext cx="8229600" cy="4709160"/>
          </a:xfrm>
        </p:spPr>
        <p:txBody>
          <a:bodyPr>
            <a:normAutofit lnSpcReduction="10000"/>
          </a:bodyPr>
          <a:lstStyle/>
          <a:p>
            <a:pPr>
              <a:buNone/>
            </a:pPr>
            <a:r>
              <a:rPr lang="en-US" b="1" dirty="0" smtClean="0">
                <a:solidFill>
                  <a:srgbClr val="FFFF00"/>
                </a:solidFill>
              </a:rPr>
              <a:t>     Cassie looked at the hats hanging on the rack, next to the wheelchairs, canes, and support hose.  She hesitated and then lifted a fuzzy blue cap from the hook.  It was like a ski cap, and she suddenly remembered last winter, when she actually had the energy to ski down the slopes at Tahoe.  Now she looked in the mirror at her bald head, which just a month ago was covered in thick black curls.   Trying to smile, she put on the blue hat and pulled it down tight over her ears.   </a:t>
            </a:r>
            <a:endParaRPr lang="en-US" sz="3200" b="1" i="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2209800"/>
          </a:xfrm>
        </p:spPr>
        <p:txBody>
          <a:bodyPr>
            <a:normAutofit fontScale="90000"/>
          </a:bodyPr>
          <a:lstStyle/>
          <a:p>
            <a:r>
              <a:rPr lang="en-US" sz="3600" dirty="0" smtClean="0">
                <a:solidFill>
                  <a:srgbClr val="002060"/>
                </a:solidFill>
              </a:rPr>
              <a:t/>
            </a:r>
            <a:br>
              <a:rPr lang="en-US" sz="3600" dirty="0" smtClean="0">
                <a:solidFill>
                  <a:srgbClr val="002060"/>
                </a:solidFill>
              </a:rPr>
            </a:br>
            <a:r>
              <a:rPr lang="en-US" sz="3600" dirty="0" smtClean="0">
                <a:solidFill>
                  <a:srgbClr val="002060"/>
                </a:solidFill>
              </a:rPr>
              <a:t>In Box 8, write down what you think you can infer about Cassie, about where she is, and about her situation.  </a:t>
            </a:r>
            <a:r>
              <a:rPr lang="en-US" dirty="0" smtClean="0"/>
              <a:t/>
            </a:r>
            <a:br>
              <a:rPr lang="en-US" dirty="0" smtClean="0"/>
            </a:br>
            <a:endParaRPr lang="en-US" dirty="0">
              <a:solidFill>
                <a:srgbClr val="002060"/>
              </a:solidFill>
            </a:endParaRPr>
          </a:p>
        </p:txBody>
      </p:sp>
      <p:sp>
        <p:nvSpPr>
          <p:cNvPr id="3" name="Content Placeholder 2"/>
          <p:cNvSpPr>
            <a:spLocks noGrp="1"/>
          </p:cNvSpPr>
          <p:nvPr>
            <p:ph idx="1"/>
          </p:nvPr>
        </p:nvSpPr>
        <p:spPr>
          <a:xfrm>
            <a:off x="457200" y="1981200"/>
            <a:ext cx="8229600" cy="4343400"/>
          </a:xfrm>
        </p:spPr>
        <p:txBody>
          <a:bodyPr>
            <a:normAutofit fontScale="92500" lnSpcReduction="20000"/>
          </a:bodyPr>
          <a:lstStyle/>
          <a:p>
            <a:pPr>
              <a:buNone/>
            </a:pPr>
            <a:endParaRPr lang="en-US" dirty="0" smtClean="0"/>
          </a:p>
          <a:p>
            <a:pPr>
              <a:buNone/>
            </a:pPr>
            <a:r>
              <a:rPr lang="en-US" b="1" dirty="0" smtClean="0">
                <a:solidFill>
                  <a:srgbClr val="FFFF00"/>
                </a:solidFill>
              </a:rPr>
              <a:t>1.   Look for clues provided by the author—clues  about people (what a character does, thinks, or says), emotions, places, situations, events.</a:t>
            </a:r>
            <a:br>
              <a:rPr lang="en-US" b="1" dirty="0" smtClean="0">
                <a:solidFill>
                  <a:srgbClr val="FFFF00"/>
                </a:solidFill>
              </a:rPr>
            </a:br>
            <a:endParaRPr lang="en-US" b="1" dirty="0" smtClean="0">
              <a:solidFill>
                <a:srgbClr val="FFFF00"/>
              </a:solidFill>
            </a:endParaRPr>
          </a:p>
          <a:p>
            <a:pPr>
              <a:buNone/>
            </a:pPr>
            <a:r>
              <a:rPr lang="en-US" b="1" dirty="0" smtClean="0">
                <a:solidFill>
                  <a:srgbClr val="FFFF00"/>
                </a:solidFill>
              </a:rPr>
              <a:t>2.   Make connections to your own knowledge and experience--what you already know about the topic.  </a:t>
            </a:r>
          </a:p>
          <a:p>
            <a:pPr>
              <a:buNone/>
            </a:pPr>
            <a:endParaRPr lang="en-US" b="1" dirty="0" smtClean="0">
              <a:solidFill>
                <a:srgbClr val="FFFF00"/>
              </a:solidFill>
            </a:endParaRPr>
          </a:p>
          <a:p>
            <a:pPr>
              <a:buNone/>
            </a:pPr>
            <a:r>
              <a:rPr lang="en-US" sz="3200" b="1" dirty="0" smtClean="0">
                <a:solidFill>
                  <a:srgbClr val="FFFF00"/>
                </a:solidFill>
              </a:rPr>
              <a:t>Then write down the contextual clues you used to draw your conclusions.</a:t>
            </a:r>
            <a:endParaRPr lang="en-US" sz="3200" b="1" dirty="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200" dirty="0" smtClean="0">
                <a:solidFill>
                  <a:srgbClr val="FFFF00"/>
                </a:solidFill>
              </a:rPr>
              <a:t>Predictions:  </a:t>
            </a:r>
            <a:r>
              <a:rPr lang="en-US" sz="3200" dirty="0" smtClean="0">
                <a:solidFill>
                  <a:srgbClr val="002060"/>
                </a:solidFill>
              </a:rPr>
              <a:t/>
            </a:r>
            <a:br>
              <a:rPr lang="en-US" sz="3200" dirty="0" smtClean="0">
                <a:solidFill>
                  <a:srgbClr val="002060"/>
                </a:solidFill>
              </a:rPr>
            </a:br>
            <a:r>
              <a:rPr lang="en-US" sz="3200" dirty="0" smtClean="0">
                <a:solidFill>
                  <a:srgbClr val="002060"/>
                </a:solidFill>
              </a:rPr>
              <a:t>Making inferences about </a:t>
            </a:r>
            <a:br>
              <a:rPr lang="en-US" sz="3200" dirty="0" smtClean="0">
                <a:solidFill>
                  <a:srgbClr val="002060"/>
                </a:solidFill>
              </a:rPr>
            </a:br>
            <a:r>
              <a:rPr lang="en-US" sz="3200" dirty="0" smtClean="0">
                <a:solidFill>
                  <a:srgbClr val="002060"/>
                </a:solidFill>
              </a:rPr>
              <a:t>what will occur next</a:t>
            </a:r>
            <a:endParaRPr lang="en-US" sz="3200" dirty="0">
              <a:solidFill>
                <a:srgbClr val="002060"/>
              </a:solidFill>
            </a:endParaRPr>
          </a:p>
        </p:txBody>
      </p:sp>
      <p:sp>
        <p:nvSpPr>
          <p:cNvPr id="3" name="Content Placeholder 2"/>
          <p:cNvSpPr>
            <a:spLocks noGrp="1"/>
          </p:cNvSpPr>
          <p:nvPr>
            <p:ph idx="1"/>
          </p:nvPr>
        </p:nvSpPr>
        <p:spPr>
          <a:xfrm>
            <a:off x="457200" y="1905000"/>
            <a:ext cx="8229600" cy="4709160"/>
          </a:xfrm>
        </p:spPr>
        <p:txBody>
          <a:bodyPr>
            <a:normAutofit/>
          </a:bodyPr>
          <a:lstStyle/>
          <a:p>
            <a:pPr>
              <a:buNone/>
            </a:pPr>
            <a:r>
              <a:rPr lang="en-US" b="1" dirty="0" smtClean="0">
                <a:solidFill>
                  <a:srgbClr val="FFFF00"/>
                </a:solidFill>
              </a:rPr>
              <a:t>When you make a prediction, you guess what</a:t>
            </a:r>
          </a:p>
          <a:p>
            <a:pPr>
              <a:buNone/>
            </a:pPr>
            <a:r>
              <a:rPr lang="en-US" b="1" dirty="0" smtClean="0">
                <a:solidFill>
                  <a:srgbClr val="FFFF00"/>
                </a:solidFill>
              </a:rPr>
              <a:t>     might happen, based on information in the</a:t>
            </a:r>
          </a:p>
          <a:p>
            <a:pPr>
              <a:buNone/>
            </a:pPr>
            <a:r>
              <a:rPr lang="en-US" b="1" dirty="0" smtClean="0">
                <a:solidFill>
                  <a:srgbClr val="FFFF00"/>
                </a:solidFill>
              </a:rPr>
              <a:t>     text and from your own experience.</a:t>
            </a:r>
          </a:p>
          <a:p>
            <a:pPr>
              <a:buNone/>
            </a:pPr>
            <a:r>
              <a:rPr lang="en-US" b="1" dirty="0" smtClean="0">
                <a:solidFill>
                  <a:srgbClr val="FFFF00"/>
                </a:solidFill>
              </a:rPr>
              <a:t>You can make predictions about actions, events, and outcomes .  (“What will happen next?  What is the result of these actions?”)</a:t>
            </a:r>
          </a:p>
          <a:p>
            <a:pPr>
              <a:buNone/>
            </a:pPr>
            <a:r>
              <a:rPr lang="en-US" b="1" dirty="0" smtClean="0">
                <a:solidFill>
                  <a:srgbClr val="FFFF00"/>
                </a:solidFill>
              </a:rPr>
              <a:t>After you make such predictions, you can confirm, revise, or discard them as you continue reading.</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2239962"/>
          </a:xfrm>
        </p:spPr>
        <p:txBody>
          <a:bodyPr>
            <a:normAutofit fontScale="90000"/>
          </a:bodyPr>
          <a:lstStyle/>
          <a:p>
            <a:r>
              <a:rPr lang="en-US" dirty="0" smtClean="0">
                <a:solidFill>
                  <a:srgbClr val="002060"/>
                </a:solidFill>
              </a:rPr>
              <a:t>As you read the following passage in Box 9 on your worksheet, </a:t>
            </a:r>
            <a:br>
              <a:rPr lang="en-US" dirty="0" smtClean="0">
                <a:solidFill>
                  <a:srgbClr val="002060"/>
                </a:solidFill>
              </a:rPr>
            </a:br>
            <a:r>
              <a:rPr lang="en-US" dirty="0" smtClean="0">
                <a:solidFill>
                  <a:srgbClr val="002060"/>
                </a:solidFill>
              </a:rPr>
              <a:t>make some guesses about what might happen next.</a:t>
            </a:r>
            <a:endParaRPr lang="en-US" dirty="0">
              <a:solidFill>
                <a:srgbClr val="002060"/>
              </a:solidFill>
            </a:endParaRPr>
          </a:p>
        </p:txBody>
      </p:sp>
      <p:sp>
        <p:nvSpPr>
          <p:cNvPr id="3" name="Content Placeholder 2"/>
          <p:cNvSpPr>
            <a:spLocks noGrp="1"/>
          </p:cNvSpPr>
          <p:nvPr>
            <p:ph idx="1"/>
          </p:nvPr>
        </p:nvSpPr>
        <p:spPr>
          <a:xfrm>
            <a:off x="0" y="2743200"/>
            <a:ext cx="9144000" cy="4709160"/>
          </a:xfrm>
        </p:spPr>
        <p:txBody>
          <a:bodyPr>
            <a:normAutofit/>
          </a:bodyPr>
          <a:lstStyle/>
          <a:p>
            <a:pPr>
              <a:buNone/>
            </a:pPr>
            <a:r>
              <a:rPr lang="en-US" sz="2000" b="1" dirty="0" smtClean="0">
                <a:solidFill>
                  <a:srgbClr val="FFFF00"/>
                </a:solidFill>
              </a:rPr>
              <a:t>“The accelerating extinction of languages on a global scale has no precedent </a:t>
            </a:r>
          </a:p>
          <a:p>
            <a:pPr>
              <a:buNone/>
            </a:pPr>
            <a:r>
              <a:rPr lang="en-US" sz="2000" b="1" dirty="0" smtClean="0">
                <a:solidFill>
                  <a:srgbClr val="FFFF00"/>
                </a:solidFill>
              </a:rPr>
              <a:t>in human history.  And while it is not exactly equivalent to biological</a:t>
            </a:r>
          </a:p>
          <a:p>
            <a:pPr>
              <a:buNone/>
            </a:pPr>
            <a:r>
              <a:rPr lang="en-US" sz="2000" b="1" dirty="0" smtClean="0">
                <a:solidFill>
                  <a:srgbClr val="FFFF00"/>
                </a:solidFill>
              </a:rPr>
              <a:t>extinction of endangered species, it is happening much faster, making </a:t>
            </a:r>
          </a:p>
          <a:p>
            <a:pPr>
              <a:buNone/>
            </a:pPr>
            <a:r>
              <a:rPr lang="en-US" sz="2000" b="1" dirty="0" smtClean="0">
                <a:solidFill>
                  <a:srgbClr val="FFFF00"/>
                </a:solidFill>
              </a:rPr>
              <a:t>species extinction rates look trivial by comparison.  Scientists’ best</a:t>
            </a:r>
          </a:p>
          <a:p>
            <a:pPr>
              <a:buNone/>
            </a:pPr>
            <a:r>
              <a:rPr lang="en-US" sz="2000" b="1" dirty="0" smtClean="0">
                <a:solidFill>
                  <a:srgbClr val="FFFF00"/>
                </a:solidFill>
              </a:rPr>
              <a:t>estimates show that since the year 1600 the planet lost a full 484 animal</a:t>
            </a:r>
          </a:p>
          <a:p>
            <a:pPr>
              <a:buNone/>
            </a:pPr>
            <a:r>
              <a:rPr lang="en-US" sz="2000" b="1" dirty="0" smtClean="0">
                <a:solidFill>
                  <a:srgbClr val="FFFF00"/>
                </a:solidFill>
              </a:rPr>
              <a:t>species, while 654 plant species were recorded as having gone extinct.  </a:t>
            </a:r>
          </a:p>
          <a:p>
            <a:pPr>
              <a:buNone/>
            </a:pPr>
            <a:r>
              <a:rPr lang="en-US" sz="2000" b="1" dirty="0" smtClean="0">
                <a:solidFill>
                  <a:srgbClr val="FFFF00"/>
                </a:solidFill>
              </a:rPr>
              <a:t>Of  course, these figures are estimates.  But even so, they make up less than </a:t>
            </a:r>
          </a:p>
          <a:p>
            <a:pPr>
              <a:buNone/>
            </a:pPr>
            <a:r>
              <a:rPr lang="en-US" sz="2000" b="1" dirty="0" smtClean="0">
                <a:solidFill>
                  <a:srgbClr val="FFFF00"/>
                </a:solidFill>
              </a:rPr>
              <a:t>7 percent of the total number of identified plant and animal species.</a:t>
            </a:r>
          </a:p>
          <a:p>
            <a:pPr>
              <a:buNone/>
            </a:pPr>
            <a:r>
              <a:rPr lang="en-US" sz="2000" b="1" dirty="0" smtClean="0">
                <a:solidFill>
                  <a:srgbClr val="FFFF00"/>
                </a:solidFill>
              </a:rPr>
              <a:t>Compared to this, the estimated 40 percent of languages that are</a:t>
            </a:r>
          </a:p>
          <a:p>
            <a:pPr>
              <a:buNone/>
            </a:pPr>
            <a:r>
              <a:rPr lang="en-US" sz="2000" b="1" dirty="0" smtClean="0">
                <a:solidFill>
                  <a:srgbClr val="FFFF00"/>
                </a:solidFill>
              </a:rPr>
              <a:t>endangered is a staggering figure.”  </a:t>
            </a:r>
            <a:r>
              <a:rPr lang="en-US" sz="1800" b="1" dirty="0" smtClean="0">
                <a:solidFill>
                  <a:srgbClr val="FFFF00"/>
                </a:solidFill>
              </a:rPr>
              <a:t>--K. David Harrison, </a:t>
            </a:r>
            <a:r>
              <a:rPr lang="en-US" sz="1800" b="1" i="1" dirty="0" smtClean="0">
                <a:solidFill>
                  <a:srgbClr val="FFFF00"/>
                </a:solidFill>
              </a:rPr>
              <a:t>When Languages Die</a:t>
            </a:r>
            <a:endParaRPr lang="en-US" sz="1800" b="1" i="1" dirty="0">
              <a:solidFill>
                <a:srgbClr val="FFFF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2743200"/>
          </a:xfrm>
        </p:spPr>
        <p:txBody>
          <a:bodyPr>
            <a:normAutofit fontScale="90000"/>
          </a:bodyPr>
          <a:lstStyle/>
          <a:p>
            <a:r>
              <a:rPr lang="en-US" dirty="0" smtClean="0">
                <a:solidFill>
                  <a:srgbClr val="002060"/>
                </a:solidFill>
              </a:rPr>
              <a:t>Based on your reading, what can you infer about the future of endangered languages?  </a:t>
            </a:r>
            <a:br>
              <a:rPr lang="en-US" dirty="0" smtClean="0">
                <a:solidFill>
                  <a:srgbClr val="002060"/>
                </a:solidFill>
              </a:rPr>
            </a:br>
            <a:r>
              <a:rPr lang="en-US" dirty="0" smtClean="0">
                <a:solidFill>
                  <a:srgbClr val="002060"/>
                </a:solidFill>
              </a:rPr>
              <a:t>Use Box 10 for your predictions. </a:t>
            </a:r>
            <a:endParaRPr lang="en-US" dirty="0"/>
          </a:p>
        </p:txBody>
      </p:sp>
      <p:sp>
        <p:nvSpPr>
          <p:cNvPr id="3" name="Content Placeholder 2"/>
          <p:cNvSpPr>
            <a:spLocks noGrp="1"/>
          </p:cNvSpPr>
          <p:nvPr>
            <p:ph idx="1"/>
          </p:nvPr>
        </p:nvSpPr>
        <p:spPr>
          <a:xfrm>
            <a:off x="533400" y="3505200"/>
            <a:ext cx="8229600" cy="4709160"/>
          </a:xfrm>
        </p:spPr>
        <p:txBody>
          <a:bodyPr/>
          <a:lstStyle/>
          <a:p>
            <a:pPr>
              <a:buNone/>
            </a:pPr>
            <a:r>
              <a:rPr lang="en-US" sz="3600" b="1" dirty="0" smtClean="0">
                <a:solidFill>
                  <a:srgbClr val="FFFF00"/>
                </a:solidFill>
              </a:rPr>
              <a:t>Then write down the clues in the text</a:t>
            </a:r>
          </a:p>
          <a:p>
            <a:pPr>
              <a:buNone/>
            </a:pPr>
            <a:r>
              <a:rPr lang="en-US" sz="3600" b="1" dirty="0" smtClean="0">
                <a:solidFill>
                  <a:srgbClr val="FFFF00"/>
                </a:solidFill>
              </a:rPr>
              <a:t>that helped you make your</a:t>
            </a:r>
          </a:p>
          <a:p>
            <a:pPr>
              <a:buNone/>
            </a:pPr>
            <a:r>
              <a:rPr lang="en-US" sz="3600" b="1" dirty="0" smtClean="0">
                <a:solidFill>
                  <a:srgbClr val="FFFF00"/>
                </a:solidFill>
              </a:rPr>
              <a:t>predictions.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981200"/>
          </a:xfrm>
        </p:spPr>
        <p:txBody>
          <a:bodyPr>
            <a:normAutofit/>
          </a:bodyPr>
          <a:lstStyle/>
          <a:p>
            <a:r>
              <a:rPr lang="en-US" dirty="0" smtClean="0">
                <a:solidFill>
                  <a:srgbClr val="002060"/>
                </a:solidFill>
              </a:rPr>
              <a:t>Making inferences about the larger ideas, themes, or purpose of a text </a:t>
            </a:r>
            <a:endParaRPr lang="en-US" dirty="0">
              <a:solidFill>
                <a:srgbClr val="002060"/>
              </a:solidFill>
            </a:endParaRPr>
          </a:p>
        </p:txBody>
      </p:sp>
      <p:sp>
        <p:nvSpPr>
          <p:cNvPr id="3" name="Content Placeholder 2"/>
          <p:cNvSpPr>
            <a:spLocks noGrp="1"/>
          </p:cNvSpPr>
          <p:nvPr>
            <p:ph idx="1"/>
          </p:nvPr>
        </p:nvSpPr>
        <p:spPr>
          <a:xfrm>
            <a:off x="457200" y="2819400"/>
            <a:ext cx="8229600" cy="4709160"/>
          </a:xfrm>
        </p:spPr>
        <p:txBody>
          <a:bodyPr/>
          <a:lstStyle/>
          <a:p>
            <a:pPr>
              <a:buNone/>
            </a:pPr>
            <a:r>
              <a:rPr lang="en-US" b="1" dirty="0" smtClean="0">
                <a:solidFill>
                  <a:srgbClr val="FFFF00"/>
                </a:solidFill>
              </a:rPr>
              <a:t>When you read essays, articles, stories, and other college texts, your instructor often asks you to identify the author’s main message (thesis or theme).  You might also need to identify the author’s purpose.  </a:t>
            </a:r>
          </a:p>
          <a:p>
            <a:pPr>
              <a:buNone/>
            </a:pPr>
            <a:r>
              <a:rPr lang="en-US" b="1" dirty="0" smtClean="0">
                <a:solidFill>
                  <a:srgbClr val="FFFF00"/>
                </a:solidFill>
              </a:rPr>
              <a:t>Thesis, theme, and purpose are not always directly stated in the text, so you need to infer them yourself, and </a:t>
            </a:r>
            <a:r>
              <a:rPr lang="en-US" b="1" i="1" dirty="0" smtClean="0">
                <a:solidFill>
                  <a:srgbClr val="FFFF00"/>
                </a:solidFill>
              </a:rPr>
              <a:t>read between the lines!</a:t>
            </a:r>
            <a:endParaRPr lang="en-US" b="1" i="1" dirty="0">
              <a:solidFill>
                <a:srgbClr val="FFFF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rmAutofit fontScale="90000"/>
          </a:bodyPr>
          <a:lstStyle/>
          <a:p>
            <a:r>
              <a:rPr lang="en-US" dirty="0" smtClean="0">
                <a:solidFill>
                  <a:srgbClr val="002060"/>
                </a:solidFill>
              </a:rPr>
              <a:t/>
            </a:r>
            <a:br>
              <a:rPr lang="en-US" dirty="0" smtClean="0">
                <a:solidFill>
                  <a:srgbClr val="002060"/>
                </a:solidFill>
              </a:rPr>
            </a:br>
            <a:r>
              <a:rPr lang="en-US" dirty="0" smtClean="0">
                <a:solidFill>
                  <a:srgbClr val="002060"/>
                </a:solidFill>
              </a:rPr>
              <a:t>With a partner, read the passage in Box 11 on your worksheet.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Then, in Box 12, try to express (in one or two sentences) the </a:t>
            </a:r>
            <a:r>
              <a:rPr lang="en-US" dirty="0" smtClean="0">
                <a:solidFill>
                  <a:srgbClr val="FFFF00"/>
                </a:solidFill>
              </a:rPr>
              <a:t>author’s main idea</a:t>
            </a:r>
            <a:r>
              <a:rPr lang="en-US" dirty="0" smtClean="0">
                <a:solidFill>
                  <a:srgbClr val="002060"/>
                </a:solidFill>
              </a:rPr>
              <a:t>. </a:t>
            </a:r>
            <a:br>
              <a:rPr lang="en-US" dirty="0" smtClean="0">
                <a:solidFill>
                  <a:srgbClr val="002060"/>
                </a:solidFill>
              </a:rPr>
            </a:br>
            <a:r>
              <a:rPr lang="en-US" dirty="0" smtClean="0">
                <a:solidFill>
                  <a:srgbClr val="002060"/>
                </a:solidFill>
              </a:rPr>
              <a:t>Next, write down what you think the author is trying to accomplish in the essay—her </a:t>
            </a:r>
            <a:r>
              <a:rPr lang="en-US" dirty="0" smtClean="0">
                <a:solidFill>
                  <a:srgbClr val="FFFF00"/>
                </a:solidFill>
              </a:rPr>
              <a:t>purpose</a:t>
            </a:r>
            <a:r>
              <a:rPr lang="en-US" dirty="0" smtClean="0">
                <a:solidFill>
                  <a:srgbClr val="002060"/>
                </a:solidFill>
              </a:rPr>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Remember!  </a:t>
            </a:r>
            <a:br>
              <a:rPr lang="en-US" dirty="0" smtClean="0">
                <a:solidFill>
                  <a:srgbClr val="002060"/>
                </a:solidFill>
              </a:rPr>
            </a:br>
            <a:r>
              <a:rPr lang="en-US" dirty="0" smtClean="0">
                <a:solidFill>
                  <a:srgbClr val="002060"/>
                </a:solidFill>
              </a:rPr>
              <a:t>Make sure your guesses are reasonable—that is, supported by the content of the passage.</a:t>
            </a:r>
            <a:endParaRPr lang="en-US" dirty="0">
              <a:solidFill>
                <a:srgbClr val="002060"/>
              </a:solidFill>
            </a:endParaRPr>
          </a:p>
        </p:txBody>
      </p:sp>
      <p:pic>
        <p:nvPicPr>
          <p:cNvPr id="4" name="Picture 2" descr="http://antisyphus.typepad.com/photos/uncategorized/detective.jpg"/>
          <p:cNvPicPr>
            <a:picLocks noChangeAspect="1" noChangeArrowheads="1"/>
          </p:cNvPicPr>
          <p:nvPr/>
        </p:nvPicPr>
        <p:blipFill>
          <a:blip r:embed="rId2" cstate="print"/>
          <a:srcRect/>
          <a:stretch>
            <a:fillRect/>
          </a:stretch>
        </p:blipFill>
        <p:spPr bwMode="auto">
          <a:xfrm>
            <a:off x="3200400" y="2943225"/>
            <a:ext cx="2781300" cy="39147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2209800"/>
          </a:xfrm>
        </p:spPr>
        <p:txBody>
          <a:bodyPr>
            <a:normAutofit fontScale="90000"/>
          </a:bodyPr>
          <a:lstStyle/>
          <a:p>
            <a:r>
              <a:rPr lang="en-US" dirty="0" smtClean="0">
                <a:solidFill>
                  <a:srgbClr val="002060"/>
                </a:solidFill>
              </a:rPr>
              <a:t>This workshop will improve your ability to detect ideas that are not directly stated in a text.</a:t>
            </a:r>
            <a:r>
              <a:rPr lang="en-US" dirty="0" smtClean="0"/>
              <a:t/>
            </a:r>
            <a:br>
              <a:rPr lang="en-US" dirty="0" smtClean="0"/>
            </a:br>
            <a:endParaRPr lang="en-US" dirty="0"/>
          </a:p>
        </p:txBody>
      </p:sp>
      <p:sp>
        <p:nvSpPr>
          <p:cNvPr id="58370" name="AutoShape 2" descr="data:image/jpg;base64,/9j/4AAQSkZJRgABAQAAAQABAAD/2wCEAAkGBhQSERURExQWFBQWEx0aFRcXGBoTFhwXFRoZIB8aGh8aICghIyEkHBoXHy8gIycpLDgtFyMxNzA2QSgyLCsBCQoKDgwOGg8PGi0kHyQvKSwsNSwyLCwqNDQqLCo0NiovNCopLywsLCosLCwsLC0sKS8yLCk0NSkpKSwsLCwsLP/AABEIAGAAggMBIgACEQEDEQH/xAAbAAACAwEBAQAAAAAAAAAAAAAABgQFBwMCAf/EADwQAAIBAwIEBAQDBQYHAAAAAAECAwAREgQhBQYTMSIyQVEHYXGBFEKRI0NScsEkYoKhw+EVMzRzkqKy/8QAGgEAAgMBAQAAAAAAAAAAAAAAAAMCBAUBBv/EACgRAAICAQMCBQUBAAAAAAAAAAABAgMRBBIhMUEFE4GhsRQiUcHwYf/aAAwDAQACEQMRAD8A3GiiigAooooAKKKKACiiigAoorhr3YRSFPOEYrtfxAG231tQAqcU54kM0mm00VjGcWnlH7MNvdVS4ZmG3cgWOVyCuVWOJ61fEmrZm/hmjiaM/IiNUYD6N+tReGsDEjBi4ZA2ZOTMXFyxJ7kk3P1qTXmbvELZTzF4S/uT0VOhqUPuWX/dBx5c4+NVGxK9ORGxljJys1gQVO2SsCCGsPYgEEC2pF5anw1qj8ssTKf5oyHT9FM/609Vvaa7zqlNmLqavKscAoooqwVwooooAKKKKACiiigAqLr+JJCAXJ8TYqFVpGLWJsFQEnYMdh2BNSqXtROJdW/r0EC/R5gGb7hBFv7OfeoTltWSUY7ngsdJx/Ty2wmjJsTjkA4t3yU+IEb3BAIsb1PVgRcbg9qoNbBFIuEypIhYAq6h1uewIa4v2Av6ke9UvLnCZYkKjUTRNkepGBE0eeRJkjzjNlfuLGwBt3XZSvT6jHS+w9VWcU5k0+nYJLIA5GQQAvIVva4VAWtcWvbvS/xVNRF/aBrZsU8yusBjCsRdiFiUnHY+YGwNiL1Rc0a5tSI1lhjmaDV4u6ZaeSylc40GRYF426i/tQGCC+/hqfmJrgjsafIGRTLLKiGDTnxKjkA5Es0khH5ASR4SfRjYXtVdPq9U0qmNESJgbdVXuVCu2bYm6ghDiMSbMpPnAE7jHABp0Ou0sUU+IDquqlc4FQN0MpYAepU4Nlfxb4hd5T5xSeCVdXIqSnIRGXwoyMbuvbu0gLSepzG1lAFCGkhOUrLMNvtjCRofUySjXDhL8vlltpuJTSYD8O5ZzZG08yls+mz+EsYmB6YLAi4I7Eg018C5j1auIp9PqJFLACQxYuu/7zE4Mv8AeWx+R70ucJ5ign1EsTamOWaeUyqEc5R4gYJGSouYwgIOzZFjgBWj8C1jSwKz2Li6uRsC8bFWIHoCVJA9jVmnTwqf2Nr/ADt7iNRbKcU5Yfz7FhRRUb/icXV6PUTq2v08hnbvfG9+29WykSaKKKACiivjGwvQB8kkCgsxAAFyTsAPc0vcR53hACac/iZpCViWO7Rl7E3eRQVVV7sbkgdge1Q9BphqQNVP+0MgDxo12jjjbdFVD4csSCzkZFid7AAWQ0y5528WONzvZf4R7C4BsPX6Cq8r8cIfGlvlkHifGp4EVnmjOTBRjEI7swJAykmxW9iBl6kDuRXHluQlXMmQmklZ5FcYut7BVNgFOMaot1uu2xPc1nM/Jbz2bTzmEqSRG95Icje5Av4LgsCFFiGNx3B8cG4RxGIjqSaNFC2ug1LjYbkRGRIl7X2AA9qU5bo8smo7X0O2umePVtHHG+oidAdTEBbBZM7OmdlcMVcFA2XfvYBfDcw6ZAM9XHZGskhkCzp2uk6MciOwJIva2QBXqHzwXXsur1Ju0ydKFmYi8u/WAYIv7shSQii9mzAORJa0ZWAYEMCLgg3BHoQai+CSWSNGq6iAq5jljkQqxQ5RsrAg2IPqD6E/Wq3W8tSPG8Y1c3iGxZIGsy2xYkRhyykKQ2WV1BvVqnDIlfqLGiv/ABKoU/cjv965wcSBDEhtmsVVWeRb9s0UEj39RYg1FP8ABJpdzhPwwahBHPvJGVYOnhIkw86e25ewII9x6UmaPlPR655p3VJVE7KroxjaQx7M0ojIXIvl5Qt1xY99mLj/ADaIo3/DIZ5+kHFrJHGrLdHnkcqqDe4UnI+g9QhfCXkTUJqGaZ9RD1IQ5MRjZfH4l6uauuRFzjbIbejU+pMi5xi+VlDryl8ONKymVuo4E0qrG0hdE6TtGhUkZgqiJYhtiPkLPPCuGiCPphmfxMxZ7ZEuxJJxAHr6AV84RwtdPEIlLMAWYsxBZmkYszGwAuWYnYAegAG1ReOcRYY6eJgs0uwY2IRfVyDsT3Cqe7fIMRaKjZ51fEHmlOm05tgQNRN3EdwDgl9jKVIO9woIY3uqsvc/8f0/D9I0aQ9aU2KIC2Qkc4pI7g55lgbEHqMVax8LMrHqJE0kAjiALm+AY+Zju0kjd7XJd3O5ue5YAqvL/LP4nVDVy3eGNhLFkPFJO375wRscVjwUeVcFFvGtdIZ5whg4Xw7WdCLraodXpL1LRIRniMt/Xe9FMNFcJBVfzBPhpZ3HcQuR9cTYfrarCqzmOJm0zhVL+UlV3ZlV1LBR6kqGAHqdqAI8EIRVQdlUKPoot/SvMmnDG5J+xIta+4tvff3r5pNWkqCRGDqwuGHY/wC4NwQdwRY12rMNA5xxEfmY/W39AD+tK/GebdNn0wJNUc7COFSUzX0JuA5BucVztjfEEXqJ8XuYpNJw8iEkSzP01K+YLYs5HzxFr/3r+le/hXwfp6CGeTeaSIbkDwxA2WNfYWAY+7HfsLOgoqLlL0EzcnLbH1I34ieHVxydARHUiMGCI9aXpwNI7vIQAS+Dudg17FblsbtOo5gjXpCMNO0xPTWEK9wouWJLBFUXFyzDuKgcW4zo4meInKbIOywjKYON1ZmHlI9C7AW27bVbcjzLNC2p6Sq0jsOoY0ilkVDbKUJ+cNmp+aXAF7Bkat63NPHsQdm17U1kjT6iVyP7LrI3HYr+HNwTuLmRk3sO/wArVVcc4FqJIWldQnSjLAylHkZkyZVIjuCC1tjJjv5TfbQ6q+YwTCAPWaEH+UzR3/yuPvTPLjHkh5jYl8J4QumhWaWJ5yASwChsHAv4IYwEU3HTLKmV0B7eVh5b5h0w08bNqIupIA8gMiF85BkQQN9hZRt5VFRNfypHO+U46iXywe5Um9wuPlxHc7XYnxGwse/H5Wh0U5hIjKQOUtZQuKncbWGPftbakRswxsoZRW8yc+IAGErRacydNWjjZp5ZLbiMEXVR5csSSexXYsraphpgdYzKmnecKYmLpLE+BYJIjgk5suZxNgXLDIEyUu8HCapmJD9OB0KNK3UjM0+WT6lWYuA7AAMp/Z3F98idD5M4d+LIlkjEkARkDzYyO6SdNhCwIORicuhcnunqSxqynyclFKJI4LDNxALJKCqWAJNmuoJIAI8Ja9iyi6BtiWxwV50+nVFCKLACw3JP3J3J9STuTua9RxhQFUAACwAFgAOwFeqmVksBRRRQdK7i/MEGmx6z4lr4qFaRyFtchUBawuLm1tx71Di540TOyDUJ4TYsTjHe18Q58JIvuL3B2pG5r0Ri17zSMbzEIMsgCoAMfTNsDYmRCgOQIVrWcmqLhJ8DD8wmlDfXqub/AHuD96t6PTrUWODeOMidVb5FSsXOXgc+b+LaWKGbVaPVwR6gWdwskbrIFIyyjLWZ8L2YWYkAX9KrNLzpqgLldPMCAVZepBe/r+8Hb2qsJqHw3RGJWS4KByYwBbFDuE+xvb5WFakfCKk8WLdn0x7mXLxK1rMOPf8ARoPKk8urlXUyRxxiESx2SRpDlJ0CDYxr+UHe/rXc6DUhm08SFFMzt+IJQqscjlzguRYuM2UBlC3FzceEw/hvNvqE9jG//kHX/Tp2rE1FEa7HWuiZr0XSnBTfVoxebhjaQvDIDlGSS25MgNyJd9yX7nc+LIX2pi5G44sEjRu1opmBUnyiU2X9HGPyyHu9W/xE4beEapRvD/zP+yfMf8Bs/wDKH96z3SQ2VomAIVioB3GB3APyAOP+Gt2lx1mnVb6r5XR+pjW7tNdvXR/Hc2vV6tYo2ldgqIpZiewA3JrOU+I0msaYLpYzo41YSiU5ySBcgUCjwqxCt4Wv+W58QtQcb5xkbTLw9pGeXqoVYEGTpruqy73yVzGwb8wXxb3LXUGiGl0ZRQMliPb1kI2A97tZR8rCsGyuVcnCXVG1CcZwUl3HKLk/RMFkjhCbAq0TPCbGxG6MD7UlfFzhuqi0qmNpJ9LmeuoAMqjYo11UZRqQSQd74kk+mm6HSiKJIheyIqi+5soA/pXelOKYyMnF5RjHww+HsksUmokkaOGaMxqoAJljYm7sHXYd8T3uzN2Pi2ZVsLDtX2iupYCU3J5YUUUV0iFFFFACb8W9MG4VMTsUaN1b2IkQXHtsWF/nWe62Tpzkpieoyq4ZjGodiFVi9ioBBAa+9lUi/atn41wtdTBJp38siFTffv2P2Nj9qxvjEKaR+jrAf2YGDMjSIy+42ILbWLeux8JJRZQsnVJTh1RNQhbB1z6Ma9H8PNUwvJNBEfZEef8A9i0f/wA1KX4aygf9Wpa3rBZb/QSX/wA6rvhxxmaTUdKBZDpApMhkRkiU28IhLC9y3dPLa5sD302rP11753MqPR0x42oouVeWPwavk/UkkYF2C4LZRZVVbkgDc7km7E/IXtFFVpScnl9R8YqKwjzJGGBUgEEWIO4IPoaxLmrhTcP1BhU2WVFXTM267yBVBJ7mPq2I7lUU+tbfUHjHA4NVH0tREsq3uAwuVaxGSnurAE2YWIvTKrpVNuIuyqNiSkYe+ijh1WmxEjMZLvZTK3TQXYmwv4mFyfU5fStA5VifWusxjaPTRyEqX2eWSM2Xwd1RWGXisSVXa17+JPh7NmI7xSQh8leYmR7/AMTxBAjOouieIKBdrFmNOnCOER6aMRRiwuSxO5Zj3Y+lz8gB6AAACkLPcsTkpPjoTaKKK6QCiiigAooooAKKKKAP/9k=">
            <a:hlinkClick r:id="rId2"/>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2" descr="http://antisyphus.typepad.com/photos/uncategorized/detective.jpg"/>
          <p:cNvPicPr>
            <a:picLocks noChangeAspect="1" noChangeArrowheads="1"/>
          </p:cNvPicPr>
          <p:nvPr/>
        </p:nvPicPr>
        <p:blipFill>
          <a:blip r:embed="rId3" cstate="print"/>
          <a:srcRect/>
          <a:stretch>
            <a:fillRect/>
          </a:stretch>
        </p:blipFill>
        <p:spPr bwMode="auto">
          <a:xfrm>
            <a:off x="2590800" y="2181225"/>
            <a:ext cx="3322672" cy="467677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
            </a:r>
            <a:br>
              <a:rPr lang="en-US" dirty="0" smtClean="0">
                <a:solidFill>
                  <a:srgbClr val="FFFF00"/>
                </a:solidFill>
              </a:rPr>
            </a:br>
            <a:r>
              <a:rPr lang="en-US" dirty="0" smtClean="0">
                <a:solidFill>
                  <a:srgbClr val="002060"/>
                </a:solidFill>
              </a:rPr>
              <a:t>When you and your partner </a:t>
            </a:r>
            <a:br>
              <a:rPr lang="en-US" dirty="0" smtClean="0">
                <a:solidFill>
                  <a:srgbClr val="002060"/>
                </a:solidFill>
              </a:rPr>
            </a:br>
            <a:r>
              <a:rPr lang="en-US" dirty="0" smtClean="0">
                <a:solidFill>
                  <a:srgbClr val="002060"/>
                </a:solidFill>
              </a:rPr>
              <a:t>are finished with Box 11, </a:t>
            </a:r>
            <a:br>
              <a:rPr lang="en-US" dirty="0" smtClean="0">
                <a:solidFill>
                  <a:srgbClr val="002060"/>
                </a:solidFill>
              </a:rPr>
            </a:br>
            <a:r>
              <a:rPr lang="en-US" dirty="0" smtClean="0">
                <a:solidFill>
                  <a:srgbClr val="002060"/>
                </a:solidFill>
              </a:rPr>
              <a:t>check your work:  </a:t>
            </a:r>
            <a:r>
              <a:rPr lang="en-US" dirty="0" smtClean="0">
                <a:solidFill>
                  <a:srgbClr val="FFFF00"/>
                </a:solidFill>
              </a:rPr>
              <a:t/>
            </a:r>
            <a:br>
              <a:rPr lang="en-US" dirty="0" smtClean="0">
                <a:solidFill>
                  <a:srgbClr val="FFFF00"/>
                </a:solidFill>
              </a:rPr>
            </a:br>
            <a:endParaRPr lang="en-US" dirty="0"/>
          </a:p>
        </p:txBody>
      </p:sp>
      <p:sp>
        <p:nvSpPr>
          <p:cNvPr id="3" name="Content Placeholder 2"/>
          <p:cNvSpPr>
            <a:spLocks noGrp="1"/>
          </p:cNvSpPr>
          <p:nvPr>
            <p:ph idx="1"/>
          </p:nvPr>
        </p:nvSpPr>
        <p:spPr/>
        <p:txBody>
          <a:bodyPr/>
          <a:lstStyle/>
          <a:p>
            <a:pPr>
              <a:buNone/>
            </a:pPr>
            <a:endParaRPr lang="en-US" b="1" dirty="0" smtClean="0">
              <a:solidFill>
                <a:srgbClr val="FFFF00"/>
              </a:solidFill>
            </a:endParaRPr>
          </a:p>
          <a:p>
            <a:pPr>
              <a:buNone/>
            </a:pPr>
            <a:r>
              <a:rPr lang="en-US" b="1" dirty="0" smtClean="0">
                <a:solidFill>
                  <a:srgbClr val="FFFF00"/>
                </a:solidFill>
              </a:rPr>
              <a:t>1.  </a:t>
            </a:r>
            <a:r>
              <a:rPr lang="en-US" sz="3200" b="1" dirty="0" smtClean="0">
                <a:solidFill>
                  <a:srgbClr val="FFFF00"/>
                </a:solidFill>
              </a:rPr>
              <a:t>Do your inferences contradict anything in the passage?</a:t>
            </a:r>
            <a:br>
              <a:rPr lang="en-US" sz="3200" b="1" dirty="0" smtClean="0">
                <a:solidFill>
                  <a:srgbClr val="FFFF00"/>
                </a:solidFill>
              </a:rPr>
            </a:br>
            <a:endParaRPr lang="en-US" sz="3200" b="1" dirty="0" smtClean="0">
              <a:solidFill>
                <a:srgbClr val="FFFF00"/>
              </a:solidFill>
            </a:endParaRPr>
          </a:p>
          <a:p>
            <a:pPr>
              <a:buNone/>
            </a:pPr>
            <a:r>
              <a:rPr lang="en-US" sz="3200" b="1" dirty="0" smtClean="0">
                <a:solidFill>
                  <a:srgbClr val="FFFF00"/>
                </a:solidFill>
              </a:rPr>
              <a:t>2.  Do your inferences “stretch” the meaning of the passage?  (Your statements may </a:t>
            </a:r>
            <a:r>
              <a:rPr lang="en-US" sz="3200" b="1" i="1" dirty="0" smtClean="0">
                <a:solidFill>
                  <a:srgbClr val="FFFF00"/>
                </a:solidFill>
              </a:rPr>
              <a:t>seem</a:t>
            </a:r>
            <a:r>
              <a:rPr lang="en-US" sz="3200" b="1" dirty="0" smtClean="0">
                <a:solidFill>
                  <a:srgbClr val="FFFF00"/>
                </a:solidFill>
              </a:rPr>
              <a:t> plausible, but are they really supported by the text?)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pPr algn="l"/>
            <a:r>
              <a:rPr lang="en-US" sz="3200" dirty="0" smtClean="0">
                <a:solidFill>
                  <a:srgbClr val="002060"/>
                </a:solidFill>
              </a:rPr>
              <a:t>In the exercises you have completed today, you have studied various kinds of texts, both visual and written.  </a:t>
            </a:r>
            <a:br>
              <a:rPr lang="en-US" sz="3200" dirty="0" smtClean="0">
                <a:solidFill>
                  <a:srgbClr val="002060"/>
                </a:solidFill>
              </a:rPr>
            </a:br>
            <a:r>
              <a:rPr lang="en-US" sz="3200" dirty="0" smtClean="0">
                <a:solidFill>
                  <a:srgbClr val="002060"/>
                </a:solidFill>
              </a:rPr>
              <a:t/>
            </a:r>
            <a:br>
              <a:rPr lang="en-US" sz="3200" dirty="0" smtClean="0">
                <a:solidFill>
                  <a:srgbClr val="002060"/>
                </a:solidFill>
              </a:rPr>
            </a:br>
            <a:r>
              <a:rPr lang="en-US" sz="3200" dirty="0" smtClean="0">
                <a:solidFill>
                  <a:srgbClr val="002060"/>
                </a:solidFill>
              </a:rPr>
              <a:t>To detect unstated ideas and meanings in those texts, you have looked for clues.  </a:t>
            </a:r>
            <a:br>
              <a:rPr lang="en-US" sz="3200" dirty="0" smtClean="0">
                <a:solidFill>
                  <a:srgbClr val="002060"/>
                </a:solidFill>
              </a:rPr>
            </a:br>
            <a:r>
              <a:rPr lang="en-US" sz="3200" dirty="0" smtClean="0">
                <a:solidFill>
                  <a:srgbClr val="002060"/>
                </a:solidFill>
              </a:rPr>
              <a:t/>
            </a:r>
            <a:br>
              <a:rPr lang="en-US" sz="3200" dirty="0" smtClean="0">
                <a:solidFill>
                  <a:srgbClr val="002060"/>
                </a:solidFill>
              </a:rPr>
            </a:br>
            <a:r>
              <a:rPr lang="en-US" sz="3200" dirty="0" smtClean="0">
                <a:solidFill>
                  <a:srgbClr val="002060"/>
                </a:solidFill>
              </a:rPr>
              <a:t>Combining the clues with your own knowledge and experience, you have made some reasonable inferences.</a:t>
            </a:r>
            <a:endParaRPr lang="en-US" sz="3200" dirty="0">
              <a:solidFill>
                <a:srgbClr val="00206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62400"/>
            <a:ext cx="8229600" cy="2133600"/>
          </a:xfrm>
        </p:spPr>
        <p:txBody>
          <a:bodyPr>
            <a:normAutofit fontScale="90000"/>
          </a:bodyPr>
          <a:lstStyle/>
          <a:p>
            <a:r>
              <a:rPr lang="en-US" dirty="0" smtClean="0">
                <a:solidFill>
                  <a:srgbClr val="FFFF00"/>
                </a:solidFill>
              </a:rPr>
              <a:t>With further practice, you can improve your skill in making inferences and move up the ladder of understanding.</a:t>
            </a:r>
            <a:endParaRPr lang="en-US" dirty="0">
              <a:solidFill>
                <a:srgbClr val="FFFF00"/>
              </a:solidFill>
            </a:endParaRPr>
          </a:p>
        </p:txBody>
      </p:sp>
      <p:pic>
        <p:nvPicPr>
          <p:cNvPr id="60418" name="Picture 2" descr="http://www.techbucket.org/blog/wp-content/uploads/2009/11/drive_detective.jpg"/>
          <p:cNvPicPr>
            <a:picLocks noChangeAspect="1" noChangeArrowheads="1"/>
          </p:cNvPicPr>
          <p:nvPr/>
        </p:nvPicPr>
        <p:blipFill>
          <a:blip r:embed="rId2" cstate="print"/>
          <a:srcRect/>
          <a:stretch>
            <a:fillRect/>
          </a:stretch>
        </p:blipFill>
        <p:spPr bwMode="auto">
          <a:xfrm>
            <a:off x="2057400" y="228600"/>
            <a:ext cx="5026526" cy="35814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llativeblog.ca/mt/mt-static/support/themes/cityscape-houston/ladder.jpg"/>
          <p:cNvPicPr>
            <a:picLocks noChangeAspect="1" noChangeArrowheads="1"/>
          </p:cNvPicPr>
          <p:nvPr/>
        </p:nvPicPr>
        <p:blipFill>
          <a:blip r:embed="rId2" cstate="print"/>
          <a:srcRect/>
          <a:stretch>
            <a:fillRect/>
          </a:stretch>
        </p:blipFill>
        <p:spPr bwMode="auto">
          <a:xfrm>
            <a:off x="4800600" y="0"/>
            <a:ext cx="3460575" cy="6858000"/>
          </a:xfrm>
          <a:prstGeom prst="rect">
            <a:avLst/>
          </a:prstGeom>
          <a:noFill/>
        </p:spPr>
      </p:pic>
      <p:sp>
        <p:nvSpPr>
          <p:cNvPr id="5" name="Right Arrow 4"/>
          <p:cNvSpPr/>
          <p:nvPr/>
        </p:nvSpPr>
        <p:spPr>
          <a:xfrm rot="17941503">
            <a:off x="-258885" y="1937739"/>
            <a:ext cx="7112486" cy="3072474"/>
          </a:xfrm>
          <a:prstGeom prst="rightArrow">
            <a:avLst/>
          </a:prstGeom>
          <a:solidFill>
            <a:srgbClr val="FAF5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etective 1 Royalty Free Stock Photos"/>
          <p:cNvPicPr>
            <a:picLocks noChangeAspect="1" noChangeArrowheads="1"/>
          </p:cNvPicPr>
          <p:nvPr/>
        </p:nvPicPr>
        <p:blipFill>
          <a:blip r:embed="rId3" cstate="print"/>
          <a:srcRect/>
          <a:stretch>
            <a:fillRect/>
          </a:stretch>
        </p:blipFill>
        <p:spPr bwMode="auto">
          <a:xfrm>
            <a:off x="0" y="2571750"/>
            <a:ext cx="3781425" cy="443865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Now, please complete the quiz and self-reflection exercise.</a:t>
            </a:r>
            <a:endParaRPr lang="en-US" dirty="0">
              <a:solidFill>
                <a:srgbClr val="FFFF00"/>
              </a:solidFill>
            </a:endParaRPr>
          </a:p>
        </p:txBody>
      </p:sp>
      <p:pic>
        <p:nvPicPr>
          <p:cNvPr id="65538" name="Picture 2" descr="http://www.lisisoft.com/imglisi/12/Puzzles/47443detective-words-screenshot1_big.jpg"/>
          <p:cNvPicPr>
            <a:picLocks noChangeAspect="1" noChangeArrowheads="1"/>
          </p:cNvPicPr>
          <p:nvPr/>
        </p:nvPicPr>
        <p:blipFill>
          <a:blip r:embed="rId2" cstate="print"/>
          <a:srcRect/>
          <a:stretch>
            <a:fillRect/>
          </a:stretch>
        </p:blipFill>
        <p:spPr bwMode="auto">
          <a:xfrm>
            <a:off x="990600" y="1552575"/>
            <a:ext cx="7077075" cy="53054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sz="half" idx="1"/>
          </p:nvPr>
        </p:nvPicPr>
        <p:blipFill>
          <a:blip r:embed="rId2" cstate="print"/>
          <a:srcRect/>
          <a:stretch>
            <a:fillRect/>
          </a:stretch>
        </p:blipFill>
        <p:spPr bwMode="auto">
          <a:xfrm>
            <a:off x="-228600" y="1600200"/>
            <a:ext cx="4862512" cy="4862512"/>
          </a:xfrm>
          <a:prstGeom prst="rect">
            <a:avLst/>
          </a:prstGeom>
          <a:noFill/>
          <a:ln w="9525">
            <a:noFill/>
            <a:miter lim="800000"/>
            <a:headEnd/>
            <a:tailEnd/>
          </a:ln>
        </p:spPr>
      </p:pic>
      <p:sp>
        <p:nvSpPr>
          <p:cNvPr id="6" name="Content Placeholder 5"/>
          <p:cNvSpPr>
            <a:spLocks noGrp="1"/>
          </p:cNvSpPr>
          <p:nvPr>
            <p:ph sz="half" idx="2"/>
          </p:nvPr>
        </p:nvSpPr>
        <p:spPr>
          <a:xfrm>
            <a:off x="4648200" y="1600200"/>
            <a:ext cx="4495800" cy="5486400"/>
          </a:xfrm>
        </p:spPr>
        <p:txBody>
          <a:bodyPr>
            <a:normAutofit fontScale="85000" lnSpcReduction="20000"/>
          </a:bodyPr>
          <a:lstStyle/>
          <a:p>
            <a:pPr>
              <a:buNone/>
            </a:pPr>
            <a:r>
              <a:rPr lang="en-US" sz="4000" b="1" dirty="0" smtClean="0">
                <a:solidFill>
                  <a:srgbClr val="FFFF00"/>
                </a:solidFill>
              </a:rPr>
              <a:t>What can you</a:t>
            </a:r>
          </a:p>
          <a:p>
            <a:pPr>
              <a:buNone/>
            </a:pPr>
            <a:r>
              <a:rPr lang="en-US" sz="4000" b="1" dirty="0" smtClean="0">
                <a:solidFill>
                  <a:srgbClr val="FFFF00"/>
                </a:solidFill>
              </a:rPr>
              <a:t>guess or conclude</a:t>
            </a:r>
          </a:p>
          <a:p>
            <a:pPr>
              <a:buNone/>
            </a:pPr>
            <a:r>
              <a:rPr lang="en-US" sz="4000" b="1" dirty="0" smtClean="0">
                <a:solidFill>
                  <a:srgbClr val="FFFF00"/>
                </a:solidFill>
              </a:rPr>
              <a:t>about the woman</a:t>
            </a:r>
          </a:p>
          <a:p>
            <a:pPr>
              <a:buNone/>
            </a:pPr>
            <a:r>
              <a:rPr lang="en-US" sz="4000" b="1" dirty="0" smtClean="0">
                <a:solidFill>
                  <a:srgbClr val="FFFF00"/>
                </a:solidFill>
              </a:rPr>
              <a:t>in the picture? </a:t>
            </a:r>
          </a:p>
          <a:p>
            <a:pPr>
              <a:buNone/>
            </a:pPr>
            <a:endParaRPr lang="en-US" sz="4000" b="1" dirty="0" smtClean="0">
              <a:solidFill>
                <a:srgbClr val="FFFF00"/>
              </a:solidFill>
            </a:endParaRPr>
          </a:p>
          <a:p>
            <a:pPr>
              <a:buNone/>
            </a:pPr>
            <a:r>
              <a:rPr lang="en-US" sz="4000" b="1" dirty="0" smtClean="0">
                <a:solidFill>
                  <a:srgbClr val="FFFF00"/>
                </a:solidFill>
              </a:rPr>
              <a:t>Write your answer    </a:t>
            </a:r>
          </a:p>
          <a:p>
            <a:pPr>
              <a:buNone/>
            </a:pPr>
            <a:r>
              <a:rPr lang="en-US" sz="4000" b="1" dirty="0" smtClean="0">
                <a:solidFill>
                  <a:srgbClr val="FFFF00"/>
                </a:solidFill>
              </a:rPr>
              <a:t>in Box 1 on the</a:t>
            </a:r>
          </a:p>
          <a:p>
            <a:pPr>
              <a:buNone/>
            </a:pPr>
            <a:r>
              <a:rPr lang="en-US" sz="4000" b="1" dirty="0" smtClean="0">
                <a:solidFill>
                  <a:srgbClr val="FFFF00"/>
                </a:solidFill>
              </a:rPr>
              <a:t>worksheet.</a:t>
            </a:r>
          </a:p>
          <a:p>
            <a:pPr>
              <a:buNone/>
            </a:pPr>
            <a:endParaRPr lang="en-US" sz="3600" b="1" dirty="0" smtClean="0">
              <a:solidFill>
                <a:srgbClr val="FFFF00"/>
              </a:solidFill>
            </a:endParaRPr>
          </a:p>
          <a:p>
            <a:pPr>
              <a:buNone/>
            </a:pPr>
            <a:r>
              <a:rPr lang="en-US" sz="3600" b="1" dirty="0" smtClean="0">
                <a:solidFill>
                  <a:srgbClr val="FFFF00"/>
                </a:solidFill>
              </a:rPr>
              <a:t>    </a:t>
            </a:r>
          </a:p>
          <a:p>
            <a:pPr>
              <a:buNone/>
            </a:pPr>
            <a:endParaRPr lang="en-US" dirty="0" smtClean="0"/>
          </a:p>
          <a:p>
            <a:pPr>
              <a:buNone/>
            </a:pPr>
            <a:endParaRPr lang="en-US" dirty="0" smtClean="0"/>
          </a:p>
          <a:p>
            <a:pPr>
              <a:buNone/>
            </a:pPr>
            <a:endParaRPr lang="en-US" dirty="0"/>
          </a:p>
        </p:txBody>
      </p:sp>
      <p:sp>
        <p:nvSpPr>
          <p:cNvPr id="8" name="TextBox 7"/>
          <p:cNvSpPr txBox="1"/>
          <p:nvPr/>
        </p:nvSpPr>
        <p:spPr>
          <a:xfrm>
            <a:off x="228600" y="457200"/>
            <a:ext cx="8686800"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400" b="1" dirty="0" smtClean="0">
                <a:solidFill>
                  <a:srgbClr val="002060"/>
                </a:solidFill>
                <a:latin typeface="+mj-lt"/>
              </a:rPr>
              <a:t>Let’s begin with a visual text</a:t>
            </a:r>
            <a:endParaRPr lang="en-US" sz="4400" b="1" dirty="0">
              <a:solidFill>
                <a:srgbClr val="002060"/>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sz="half" idx="1"/>
          </p:nvPr>
        </p:nvPicPr>
        <p:blipFill>
          <a:blip r:embed="rId3" cstate="print"/>
          <a:srcRect/>
          <a:stretch>
            <a:fillRect/>
          </a:stretch>
        </p:blipFill>
        <p:spPr bwMode="auto">
          <a:xfrm>
            <a:off x="-228600" y="1600200"/>
            <a:ext cx="4862512" cy="4862512"/>
          </a:xfrm>
          <a:prstGeom prst="rect">
            <a:avLst/>
          </a:prstGeom>
          <a:noFill/>
          <a:ln w="9525">
            <a:noFill/>
            <a:miter lim="800000"/>
            <a:headEnd/>
            <a:tailEnd/>
          </a:ln>
        </p:spPr>
      </p:pic>
      <p:sp>
        <p:nvSpPr>
          <p:cNvPr id="6" name="Content Placeholder 5"/>
          <p:cNvSpPr>
            <a:spLocks noGrp="1"/>
          </p:cNvSpPr>
          <p:nvPr>
            <p:ph sz="half" idx="2"/>
          </p:nvPr>
        </p:nvSpPr>
        <p:spPr>
          <a:xfrm>
            <a:off x="4648200" y="609600"/>
            <a:ext cx="4267200" cy="7086600"/>
          </a:xfrm>
          <a:effectLst>
            <a:outerShdw blurRad="50800" dist="38100" dir="2700000" algn="tl" rotWithShape="0">
              <a:prstClr val="black">
                <a:alpha val="40000"/>
              </a:prstClr>
            </a:outerShdw>
          </a:effectLst>
        </p:spPr>
        <p:txBody>
          <a:bodyPr>
            <a:normAutofit fontScale="85000" lnSpcReduction="20000"/>
          </a:bodyPr>
          <a:lstStyle/>
          <a:p>
            <a:pPr>
              <a:buNone/>
            </a:pPr>
            <a:r>
              <a:rPr lang="en-US" sz="3600" b="1" dirty="0" smtClean="0">
                <a:solidFill>
                  <a:srgbClr val="FFFF00"/>
                </a:solidFill>
              </a:rPr>
              <a:t>    </a:t>
            </a:r>
            <a:r>
              <a:rPr lang="en-US" sz="5200" b="1" dirty="0" smtClean="0">
                <a:solidFill>
                  <a:srgbClr val="002060"/>
                </a:solidFill>
              </a:rPr>
              <a:t>Okay! </a:t>
            </a:r>
            <a:br>
              <a:rPr lang="en-US" sz="5200" b="1" dirty="0" smtClean="0">
                <a:solidFill>
                  <a:srgbClr val="002060"/>
                </a:solidFill>
              </a:rPr>
            </a:br>
            <a:r>
              <a:rPr lang="en-US" sz="5200" b="1" dirty="0" smtClean="0">
                <a:solidFill>
                  <a:srgbClr val="002060"/>
                </a:solidFill>
              </a:rPr>
              <a:t> </a:t>
            </a:r>
          </a:p>
          <a:p>
            <a:pPr>
              <a:buNone/>
            </a:pPr>
            <a:r>
              <a:rPr lang="en-US" sz="5200" b="1" dirty="0" smtClean="0">
                <a:solidFill>
                  <a:srgbClr val="FFFF00"/>
                </a:solidFill>
              </a:rPr>
              <a:t>   The</a:t>
            </a:r>
            <a:r>
              <a:rPr lang="en-US" sz="5100" b="1" dirty="0" smtClean="0">
                <a:solidFill>
                  <a:srgbClr val="FFFF00"/>
                </a:solidFill>
              </a:rPr>
              <a:t> woman appears to be a student—perhaps a college student. </a:t>
            </a:r>
          </a:p>
          <a:p>
            <a:pPr>
              <a:buNone/>
            </a:pPr>
            <a:endParaRPr lang="en-US" sz="5100" b="1" dirty="0" smtClean="0">
              <a:solidFill>
                <a:srgbClr val="FFFF00"/>
              </a:solidFill>
            </a:endParaRPr>
          </a:p>
          <a:p>
            <a:pPr>
              <a:buNone/>
            </a:pPr>
            <a:r>
              <a:rPr lang="en-US" sz="5100" b="1" dirty="0" smtClean="0">
                <a:solidFill>
                  <a:srgbClr val="FFFF00"/>
                </a:solidFill>
              </a:rPr>
              <a:t>    </a:t>
            </a:r>
          </a:p>
          <a:p>
            <a:pPr>
              <a:buNone/>
            </a:pPr>
            <a:r>
              <a:rPr lang="en-US" sz="5100" b="1" dirty="0" smtClean="0">
                <a:solidFill>
                  <a:srgbClr val="FFFF00"/>
                </a:solidFill>
              </a:rPr>
              <a:t>     </a:t>
            </a:r>
          </a:p>
          <a:p>
            <a:pPr>
              <a:buNone/>
            </a:pPr>
            <a:r>
              <a:rPr lang="en-US" sz="3600" b="1" dirty="0" smtClean="0">
                <a:solidFill>
                  <a:srgbClr val="FFFF00"/>
                </a:solidFill>
              </a:rPr>
              <a:t>    </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half" idx="1"/>
          </p:nvPr>
        </p:nvPicPr>
        <p:blipFill>
          <a:blip r:embed="rId2" cstate="print"/>
          <a:stretch>
            <a:fillRect/>
          </a:stretch>
        </p:blipFill>
        <p:spPr bwMode="auto">
          <a:xfrm>
            <a:off x="0" y="2057400"/>
            <a:ext cx="4572794" cy="4572794"/>
          </a:xfrm>
          <a:prstGeom prst="rect">
            <a:avLst/>
          </a:prstGeom>
          <a:noFill/>
          <a:ln w="9525">
            <a:noFill/>
            <a:miter lim="800000"/>
            <a:headEnd/>
            <a:tailEnd/>
          </a:ln>
        </p:spPr>
      </p:pic>
      <p:sp>
        <p:nvSpPr>
          <p:cNvPr id="4" name="Content Placeholder 3"/>
          <p:cNvSpPr>
            <a:spLocks noGrp="1"/>
          </p:cNvSpPr>
          <p:nvPr>
            <p:ph sz="half" idx="2"/>
          </p:nvPr>
        </p:nvSpPr>
        <p:spPr>
          <a:xfrm>
            <a:off x="4724400" y="228600"/>
            <a:ext cx="4191000" cy="7086600"/>
          </a:xfrm>
        </p:spPr>
        <p:txBody>
          <a:bodyPr>
            <a:noAutofit/>
          </a:bodyPr>
          <a:lstStyle/>
          <a:p>
            <a:pPr>
              <a:buNone/>
            </a:pPr>
            <a:r>
              <a:rPr lang="en-US" sz="3200" b="1" dirty="0" smtClean="0">
                <a:solidFill>
                  <a:srgbClr val="FFFF00"/>
                </a:solidFill>
              </a:rPr>
              <a:t>    But</a:t>
            </a:r>
            <a:r>
              <a:rPr lang="en-US" sz="3200" b="1" i="1" dirty="0" smtClean="0">
                <a:solidFill>
                  <a:srgbClr val="FFFF00"/>
                </a:solidFill>
              </a:rPr>
              <a:t> </a:t>
            </a:r>
            <a:r>
              <a:rPr lang="en-US" sz="3200" b="1" dirty="0" smtClean="0">
                <a:solidFill>
                  <a:srgbClr val="FFFF00"/>
                </a:solidFill>
              </a:rPr>
              <a:t>how do you know this? </a:t>
            </a:r>
          </a:p>
          <a:p>
            <a:pPr>
              <a:buNone/>
            </a:pPr>
            <a:r>
              <a:rPr lang="en-US" sz="3200" b="1" i="1" dirty="0" smtClean="0">
                <a:solidFill>
                  <a:srgbClr val="FFFF00"/>
                </a:solidFill>
              </a:rPr>
              <a:t>    (This information isn’t directly stated in the picture.)</a:t>
            </a:r>
          </a:p>
          <a:p>
            <a:pPr>
              <a:buNone/>
            </a:pPr>
            <a:endParaRPr lang="en-US" sz="3200" b="1" dirty="0" smtClean="0">
              <a:solidFill>
                <a:srgbClr val="FFFF00"/>
              </a:solidFill>
            </a:endParaRPr>
          </a:p>
          <a:p>
            <a:pPr>
              <a:buNone/>
            </a:pPr>
            <a:r>
              <a:rPr lang="en-US" sz="3200" b="1" dirty="0" smtClean="0">
                <a:solidFill>
                  <a:srgbClr val="FFFF00"/>
                </a:solidFill>
              </a:rPr>
              <a:t>    In Box 2 on your worksheet,  briefly explain how you reached your conclusions.</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sz="half" idx="1"/>
          </p:nvPr>
        </p:nvPicPr>
        <p:blipFill>
          <a:blip r:embed="rId2" cstate="print"/>
          <a:srcRect/>
          <a:stretch>
            <a:fillRect/>
          </a:stretch>
        </p:blipFill>
        <p:spPr bwMode="auto">
          <a:xfrm>
            <a:off x="0" y="1828800"/>
            <a:ext cx="4786312" cy="4786312"/>
          </a:xfrm>
          <a:prstGeom prst="rect">
            <a:avLst/>
          </a:prstGeom>
          <a:noFill/>
          <a:ln w="9525">
            <a:noFill/>
            <a:miter lim="800000"/>
            <a:headEnd/>
            <a:tailEnd/>
          </a:ln>
        </p:spPr>
      </p:pic>
      <p:sp>
        <p:nvSpPr>
          <p:cNvPr id="6" name="Content Placeholder 5"/>
          <p:cNvSpPr>
            <a:spLocks noGrp="1"/>
          </p:cNvSpPr>
          <p:nvPr>
            <p:ph sz="half" idx="2"/>
          </p:nvPr>
        </p:nvSpPr>
        <p:spPr/>
        <p:txBody>
          <a:bodyPr>
            <a:normAutofit/>
          </a:bodyPr>
          <a:lstStyle/>
          <a:p>
            <a:pPr>
              <a:buNone/>
            </a:pPr>
            <a:r>
              <a:rPr lang="en-US" sz="3600" b="1" dirty="0" smtClean="0">
                <a:solidFill>
                  <a:srgbClr val="FFFF00"/>
                </a:solidFill>
              </a:rPr>
              <a:t>    </a:t>
            </a:r>
          </a:p>
          <a:p>
            <a:pPr>
              <a:buNone/>
            </a:pPr>
            <a:endParaRPr lang="en-US" sz="3600" b="1" dirty="0" smtClean="0">
              <a:solidFill>
                <a:srgbClr val="FFFF00"/>
              </a:solidFill>
            </a:endParaRPr>
          </a:p>
          <a:p>
            <a:pPr>
              <a:buNone/>
            </a:pPr>
            <a:r>
              <a:rPr lang="en-US" sz="3600" b="1" dirty="0" smtClean="0">
                <a:solidFill>
                  <a:srgbClr val="FFFF00"/>
                </a:solidFill>
              </a:rPr>
              <a:t>    </a:t>
            </a:r>
            <a:endParaRPr lang="en-US" dirty="0" smtClean="0"/>
          </a:p>
          <a:p>
            <a:pPr>
              <a:buNone/>
            </a:pPr>
            <a:endParaRPr lang="en-US" dirty="0"/>
          </a:p>
        </p:txBody>
      </p:sp>
      <p:sp>
        <p:nvSpPr>
          <p:cNvPr id="5" name="Rectangle 4"/>
          <p:cNvSpPr/>
          <p:nvPr/>
        </p:nvSpPr>
        <p:spPr>
          <a:xfrm>
            <a:off x="5029200" y="457200"/>
            <a:ext cx="4343400" cy="7294305"/>
          </a:xfrm>
          <a:prstGeom prst="rect">
            <a:avLst/>
          </a:prstGeom>
        </p:spPr>
        <p:txBody>
          <a:bodyPr wrap="square">
            <a:spAutoFit/>
          </a:bodyPr>
          <a:lstStyle/>
          <a:p>
            <a:r>
              <a:rPr lang="en-US" sz="3600" b="1" dirty="0" smtClean="0">
                <a:solidFill>
                  <a:srgbClr val="FFFF00"/>
                </a:solidFill>
              </a:rPr>
              <a:t>Most likely, you used various </a:t>
            </a:r>
          </a:p>
          <a:p>
            <a:r>
              <a:rPr lang="en-US" sz="3600" b="1" dirty="0" smtClean="0">
                <a:solidFill>
                  <a:srgbClr val="FFFF00"/>
                </a:solidFill>
              </a:rPr>
              <a:t>facts from </a:t>
            </a:r>
          </a:p>
          <a:p>
            <a:r>
              <a:rPr lang="en-US" sz="3600" b="1" dirty="0" smtClean="0">
                <a:solidFill>
                  <a:srgbClr val="FFFF00"/>
                </a:solidFill>
              </a:rPr>
              <a:t>the picture as “clues.” </a:t>
            </a:r>
            <a:br>
              <a:rPr lang="en-US" sz="3600" b="1" dirty="0" smtClean="0">
                <a:solidFill>
                  <a:srgbClr val="FFFF00"/>
                </a:solidFill>
              </a:rPr>
            </a:br>
            <a:r>
              <a:rPr lang="en-US" sz="3600" b="1" dirty="0" smtClean="0">
                <a:solidFill>
                  <a:srgbClr val="FFFF00"/>
                </a:solidFill>
              </a:rPr>
              <a:t/>
            </a:r>
            <a:br>
              <a:rPr lang="en-US" sz="3600" b="1" dirty="0" smtClean="0">
                <a:solidFill>
                  <a:srgbClr val="FFFF00"/>
                </a:solidFill>
              </a:rPr>
            </a:br>
            <a:r>
              <a:rPr lang="en-US" sz="3600" b="1" dirty="0" smtClean="0">
                <a:solidFill>
                  <a:srgbClr val="FFFF00"/>
                </a:solidFill>
              </a:rPr>
              <a:t>You also applied</a:t>
            </a:r>
          </a:p>
          <a:p>
            <a:r>
              <a:rPr lang="en-US" sz="3600" b="1" dirty="0" smtClean="0">
                <a:solidFill>
                  <a:srgbClr val="FFFF00"/>
                </a:solidFill>
              </a:rPr>
              <a:t>what you know about college students and college life.  </a:t>
            </a:r>
            <a:br>
              <a:rPr lang="en-US" sz="3600" b="1" dirty="0" smtClean="0">
                <a:solidFill>
                  <a:srgbClr val="FFFF00"/>
                </a:solidFill>
              </a:rPr>
            </a:br>
            <a:r>
              <a:rPr lang="en-US" sz="3600" b="1" dirty="0" smtClean="0">
                <a:solidFill>
                  <a:srgbClr val="FFFF00"/>
                </a:solidFill>
              </a:rPr>
              <a:t/>
            </a:r>
            <a:br>
              <a:rPr lang="en-US" sz="3600" b="1" dirty="0" smtClean="0">
                <a:solidFill>
                  <a:srgbClr val="FFFF00"/>
                </a:solidFill>
              </a:rPr>
            </a:b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“FACTS” in the text:</a:t>
            </a:r>
            <a:endParaRPr lang="en-US" dirty="0">
              <a:solidFill>
                <a:srgbClr val="002060"/>
              </a:solidFill>
            </a:endParaRPr>
          </a:p>
        </p:txBody>
      </p:sp>
      <p:sp>
        <p:nvSpPr>
          <p:cNvPr id="3" name="Content Placeholder 2"/>
          <p:cNvSpPr>
            <a:spLocks noGrp="1"/>
          </p:cNvSpPr>
          <p:nvPr>
            <p:ph idx="1"/>
          </p:nvPr>
        </p:nvSpPr>
        <p:spPr/>
        <p:txBody>
          <a:bodyPr>
            <a:normAutofit/>
          </a:bodyPr>
          <a:lstStyle/>
          <a:p>
            <a:pPr marL="651510" indent="-514350">
              <a:buNone/>
            </a:pPr>
            <a:r>
              <a:rPr lang="en-US" sz="3600" b="1" dirty="0" smtClean="0">
                <a:solidFill>
                  <a:srgbClr val="FFFF00"/>
                </a:solidFill>
              </a:rPr>
              <a:t>1.  The woman is casually dressed.</a:t>
            </a:r>
          </a:p>
          <a:p>
            <a:pPr marL="651510" indent="-514350">
              <a:buNone/>
            </a:pPr>
            <a:r>
              <a:rPr lang="en-US" sz="3600" b="1" dirty="0" smtClean="0">
                <a:solidFill>
                  <a:srgbClr val="FFFF00"/>
                </a:solidFill>
              </a:rPr>
              <a:t>2.  She seems to be in her late teens or early twenties.</a:t>
            </a:r>
          </a:p>
          <a:p>
            <a:pPr marL="651510" indent="-514350">
              <a:buNone/>
            </a:pPr>
            <a:r>
              <a:rPr lang="en-US" sz="3600" b="1" dirty="0" smtClean="0">
                <a:solidFill>
                  <a:srgbClr val="FFFF00"/>
                </a:solidFill>
              </a:rPr>
              <a:t>3.  She is using a computer.</a:t>
            </a:r>
          </a:p>
          <a:p>
            <a:pPr marL="651510" indent="-514350">
              <a:buNone/>
            </a:pPr>
            <a:r>
              <a:rPr lang="en-US" sz="3600" b="1" dirty="0" smtClean="0">
                <a:solidFill>
                  <a:srgbClr val="FFFF00"/>
                </a:solidFill>
              </a:rPr>
              <a:t>4.  There are large brick buildings in the background.</a:t>
            </a:r>
            <a:endParaRPr lang="en-US" sz="3600" b="1" dirty="0">
              <a:solidFill>
                <a:srgbClr val="FFFF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1573</TotalTime>
  <Words>1618</Words>
  <Application>Microsoft Office PowerPoint</Application>
  <PresentationFormat>On-screen Show (4:3)</PresentationFormat>
  <Paragraphs>217</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Apex</vt:lpstr>
      <vt:lpstr>Understanding Ideas Not Directly Stated:</vt:lpstr>
      <vt:lpstr>In your college classes, you read stories, essays, textbooks.   You watch films.   You look at images—photographs, advertisements, and political cartoons.</vt:lpstr>
      <vt:lpstr>However . . .</vt:lpstr>
      <vt:lpstr>This workshop will improve your ability to detect ideas that are not directly stated in a text. </vt:lpstr>
      <vt:lpstr>Slide 5</vt:lpstr>
      <vt:lpstr>Slide 6</vt:lpstr>
      <vt:lpstr>Slide 7</vt:lpstr>
      <vt:lpstr>Slide 8</vt:lpstr>
      <vt:lpstr>The “FACTS” in the text:</vt:lpstr>
      <vt:lpstr>Your previous knowledge and experience helps!</vt:lpstr>
      <vt:lpstr>Slide 11</vt:lpstr>
      <vt:lpstr>   To make an inference, you combine two  “ingredients”:  INFERENCE   =     </vt:lpstr>
      <vt:lpstr>In order to make inferences,  we . . .</vt:lpstr>
      <vt:lpstr>Slide 14</vt:lpstr>
      <vt:lpstr>Caution!  Make sure your inferences are justified by the “facts” in the text</vt:lpstr>
      <vt:lpstr>Slide 16</vt:lpstr>
      <vt:lpstr>Study this picture</vt:lpstr>
      <vt:lpstr>Reasonable inferences—or not?  Check “yes” or “no” in Box 3  on your worksheet.</vt:lpstr>
      <vt:lpstr>REASONABLE INFERENCE?</vt:lpstr>
      <vt:lpstr>REASONABLE INFERENCE?</vt:lpstr>
      <vt:lpstr>REASONABLE INFERENCE?</vt:lpstr>
      <vt:lpstr>REASONABLE INFERENCE?</vt:lpstr>
      <vt:lpstr>So far, we have discussed some visual texts.   Now let’s discuss how we can make inferences when we read.</vt:lpstr>
      <vt:lpstr>Examples of Inferences</vt:lpstr>
      <vt:lpstr>Inferences about unfamiliar words and phrases</vt:lpstr>
      <vt:lpstr>“Commiserate”?</vt:lpstr>
      <vt:lpstr>“Commiserate” means to express sorrow or compassion for someone</vt:lpstr>
      <vt:lpstr>Inferences about unfamiliar phrases</vt:lpstr>
      <vt:lpstr>What is a  “road to Damascus moment”?</vt:lpstr>
      <vt:lpstr> “Road to Damascus”?</vt:lpstr>
      <vt:lpstr>Inferences about people, settings, and situations</vt:lpstr>
      <vt:lpstr>Read the passage in Box 7 on your worksheet.  </vt:lpstr>
      <vt:lpstr> In Box 8, write down what you think you can infer about Cassie, about where she is, and about her situation.   </vt:lpstr>
      <vt:lpstr>Predictions:   Making inferences about  what will occur next</vt:lpstr>
      <vt:lpstr>As you read the following passage in Box 9 on your worksheet,  make some guesses about what might happen next.</vt:lpstr>
      <vt:lpstr>Based on your reading, what can you infer about the future of endangered languages?   Use Box 10 for your predictions. </vt:lpstr>
      <vt:lpstr>Making inferences about the larger ideas, themes, or purpose of a text </vt:lpstr>
      <vt:lpstr> With a partner, read the passage in Box 11 on your worksheet.   Then, in Box 12, try to express (in one or two sentences) the author’s main idea.  Next, write down what you think the author is trying to accomplish in the essay—her purpose.</vt:lpstr>
      <vt:lpstr>  Remember!   Make sure your guesses are reasonable—that is, supported by the content of the passage.</vt:lpstr>
      <vt:lpstr> When you and your partner  are finished with Box 11,  check your work:   </vt:lpstr>
      <vt:lpstr>In the exercises you have completed today, you have studied various kinds of texts, both visual and written.    To detect unstated ideas and meanings in those texts, you have looked for clues.    Combining the clues with your own knowledge and experience, you have made some reasonable inferences.</vt:lpstr>
      <vt:lpstr>With further practice, you can improve your skill in making inferences and move up the ladder of understanding.</vt:lpstr>
      <vt:lpstr>Slide 43</vt:lpstr>
      <vt:lpstr>Now, please complete the quiz and self-reflection 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Ideas Not Directly Stated:</dc:title>
  <dc:creator>Authorized User</dc:creator>
  <cp:lastModifiedBy>Authorized User</cp:lastModifiedBy>
  <cp:revision>363</cp:revision>
  <dcterms:created xsi:type="dcterms:W3CDTF">2010-08-08T23:15:13Z</dcterms:created>
  <dcterms:modified xsi:type="dcterms:W3CDTF">2010-08-11T23:59:35Z</dcterms:modified>
</cp:coreProperties>
</file>