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59" r:id="rId4"/>
    <p:sldId id="261" r:id="rId5"/>
    <p:sldId id="262" r:id="rId6"/>
    <p:sldId id="263" r:id="rId7"/>
    <p:sldId id="275" r:id="rId8"/>
    <p:sldId id="264" r:id="rId9"/>
    <p:sldId id="265" r:id="rId10"/>
    <p:sldId id="273" r:id="rId11"/>
    <p:sldId id="269" r:id="rId12"/>
    <p:sldId id="270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C4E7C6-C7BB-41DB-BEE3-703077DC8B25}" type="datetimeFigureOut">
              <a:rPr lang="en-US" smtClean="0"/>
              <a:pPr/>
              <a:t>9/30/2010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mahn_m\My%20Documents\My%20Music\Beethoven\Romantic%20Moments%204%20Beethoven\04%20Violin%20Concerto-%20Larghetto.wm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mahn_m\My%20Documents\My%20Music\Beethoven\Romantic%20Moments%204%20Beethoven\03%20Fur%20Elise.wma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44780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>
                <a:solidFill>
                  <a:schemeClr val="tx1"/>
                </a:solidFill>
              </a:rPr>
              <a:t>College of the Canyons</a:t>
            </a:r>
            <a:br>
              <a:rPr lang="en-US" sz="3200" b="1" i="1" dirty="0" smtClean="0">
                <a:solidFill>
                  <a:schemeClr val="tx1"/>
                </a:solidFill>
              </a:rPr>
            </a:br>
            <a:r>
              <a:rPr lang="en-US" sz="3600" b="1" i="1" dirty="0" smtClean="0">
                <a:solidFill>
                  <a:schemeClr val="tx1"/>
                </a:solidFill>
              </a:rPr>
              <a:t>Math Anxiety Workshop</a:t>
            </a:r>
            <a:r>
              <a:rPr lang="en-US" sz="3200" b="1" i="1" dirty="0" smtClean="0">
                <a:solidFill>
                  <a:schemeClr val="tx1"/>
                </a:solidFill>
              </a:rPr>
              <a:t/>
            </a:r>
            <a:br>
              <a:rPr lang="en-US" sz="3200" b="1" i="1" dirty="0" smtClean="0">
                <a:solidFill>
                  <a:schemeClr val="tx1"/>
                </a:solidFill>
              </a:rPr>
            </a:br>
            <a:r>
              <a:rPr lang="en-US" sz="3200" b="1" i="1" dirty="0" smtClean="0">
                <a:solidFill>
                  <a:schemeClr val="tx1"/>
                </a:solidFill>
              </a:rPr>
              <a:t>Mojdeh Mahn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endParaRPr lang="en-US" sz="3600" b="1" i="1" dirty="0"/>
          </a:p>
        </p:txBody>
      </p:sp>
      <p:pic>
        <p:nvPicPr>
          <p:cNvPr id="6" name="Content Placeholder 5" descr="math 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438400"/>
            <a:ext cx="4191000" cy="3581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</a:rPr>
              <a:t>What’s your learning Style?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smtClean="0">
                <a:latin typeface="+mj-lt"/>
              </a:rPr>
              <a:t>Visual</a:t>
            </a:r>
          </a:p>
          <a:p>
            <a:endParaRPr lang="en-US" dirty="0" smtClean="0"/>
          </a:p>
          <a:p>
            <a:r>
              <a:rPr lang="en-US" sz="3600" i="1" dirty="0" smtClean="0">
                <a:latin typeface="+mj-lt"/>
              </a:rPr>
              <a:t>Auditory</a:t>
            </a:r>
          </a:p>
          <a:p>
            <a:endParaRPr lang="en-US" dirty="0" smtClean="0"/>
          </a:p>
          <a:p>
            <a:r>
              <a:rPr lang="en-US" sz="3600" i="1" dirty="0" smtClean="0">
                <a:latin typeface="+mj-lt"/>
              </a:rPr>
              <a:t>Kinesthetic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0292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Visual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257800" cy="4572000"/>
          </a:xfrm>
        </p:spPr>
        <p:txBody>
          <a:bodyPr>
            <a:normAutofit fontScale="92500"/>
          </a:bodyPr>
          <a:lstStyle/>
          <a:p>
            <a:r>
              <a:rPr lang="en-US" sz="3900" dirty="0" smtClean="0"/>
              <a:t>•</a:t>
            </a:r>
            <a:r>
              <a:rPr lang="en-US" sz="2600" b="1" dirty="0" smtClean="0">
                <a:latin typeface="+mj-lt"/>
              </a:rPr>
              <a:t>Sit in the front of the room so you can see everything!</a:t>
            </a:r>
          </a:p>
          <a:p>
            <a:r>
              <a:rPr lang="en-US" sz="2600" b="1" dirty="0" smtClean="0">
                <a:latin typeface="+mj-lt"/>
              </a:rPr>
              <a:t>•List your tasks so that you can have the</a:t>
            </a:r>
          </a:p>
          <a:p>
            <a:r>
              <a:rPr lang="en-US" sz="2600" b="1" dirty="0" smtClean="0">
                <a:latin typeface="+mj-lt"/>
              </a:rPr>
              <a:t>visual satisfaction of crossing off</a:t>
            </a:r>
          </a:p>
          <a:p>
            <a:r>
              <a:rPr lang="en-US" sz="2600" b="1" dirty="0" smtClean="0">
                <a:latin typeface="+mj-lt"/>
              </a:rPr>
              <a:t>completed tasks.</a:t>
            </a:r>
          </a:p>
          <a:p>
            <a:r>
              <a:rPr lang="en-US" sz="2600" b="1" dirty="0" smtClean="0">
                <a:latin typeface="+mj-lt"/>
              </a:rPr>
              <a:t>•Make your learning environment pleasant to look at.</a:t>
            </a:r>
          </a:p>
          <a:p>
            <a:r>
              <a:rPr lang="en-US" sz="2600" b="1" dirty="0" smtClean="0">
                <a:latin typeface="+mj-lt"/>
              </a:rPr>
              <a:t>•Clear your desk or work area of clutter – it will help clear your mind, too.</a:t>
            </a:r>
            <a:endParaRPr lang="en-US" sz="2600" b="1" dirty="0">
              <a:latin typeface="+mj-lt"/>
            </a:endParaRPr>
          </a:p>
        </p:txBody>
      </p:sp>
      <p:pic>
        <p:nvPicPr>
          <p:cNvPr id="5" name="Content Placeholder 4" descr="Visual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72224" y="1676401"/>
            <a:ext cx="1704975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6388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Auditory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410200" cy="4648200"/>
          </a:xfrm>
        </p:spPr>
        <p:txBody>
          <a:bodyPr>
            <a:normAutofit/>
          </a:bodyPr>
          <a:lstStyle/>
          <a:p>
            <a:r>
              <a:rPr lang="en-US" sz="3900" b="1" dirty="0" smtClean="0"/>
              <a:t>•</a:t>
            </a:r>
            <a:r>
              <a:rPr lang="en-US" sz="2800" b="1" dirty="0" smtClean="0">
                <a:latin typeface="+mj-lt"/>
              </a:rPr>
              <a:t>Choose the best classroom location for hearing everything.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Record the class –most instructors don’t mind (assuming you ask).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Ask questions and LISTEN CAREFULLY for the response.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Read your textbook and notes aloud.</a:t>
            </a:r>
          </a:p>
          <a:p>
            <a:endParaRPr lang="en-US" dirty="0"/>
          </a:p>
        </p:txBody>
      </p:sp>
      <p:pic>
        <p:nvPicPr>
          <p:cNvPr id="5" name="Content Placeholder 4" descr="Auditory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24600" y="1828800"/>
            <a:ext cx="2362200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9436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Kinesthetic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181600" cy="45720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 Sit where you can most actively</a:t>
            </a:r>
          </a:p>
          <a:p>
            <a:r>
              <a:rPr lang="en-US" sz="2600" b="1" dirty="0" smtClean="0">
                <a:latin typeface="+mj-lt"/>
              </a:rPr>
              <a:t>participate in all classroom events.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Take notes carefully – the activity helps</a:t>
            </a:r>
          </a:p>
          <a:p>
            <a:r>
              <a:rPr lang="en-US" sz="2600" b="1" dirty="0" smtClean="0">
                <a:latin typeface="+mj-lt"/>
              </a:rPr>
              <a:t>you better remember what you’re writing.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Walk and at the same time talk about the material you are trying to remember.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Work at a chalk board or white board</a:t>
            </a:r>
          </a:p>
          <a:p>
            <a:r>
              <a:rPr lang="en-US" sz="2600" b="1" dirty="0" smtClean="0">
                <a:latin typeface="+mj-lt"/>
              </a:rPr>
              <a:t>whenever possible.</a:t>
            </a:r>
          </a:p>
          <a:p>
            <a:endParaRPr lang="en-US" dirty="0"/>
          </a:p>
        </p:txBody>
      </p:sp>
      <p:pic>
        <p:nvPicPr>
          <p:cNvPr id="5" name="Content Placeholder 4" descr="kinesthetic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281940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Conclusion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light%20bulb[1]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43200" y="2286000"/>
            <a:ext cx="3657600" cy="3810000"/>
          </a:xfrm>
        </p:spPr>
      </p:pic>
      <p:pic>
        <p:nvPicPr>
          <p:cNvPr id="5" name="04 Violin Concerto- Larghetto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6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</a:rPr>
              <a:t>Student Learning Outcome</a:t>
            </a:r>
            <a:endParaRPr lang="en-US" sz="4400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3200" b="1" dirty="0" smtClean="0">
                <a:latin typeface="+mj-lt"/>
              </a:rPr>
              <a:t>By the end of this session, students will be able to list two possible causes of math anxiety.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What is Math Anxiety?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j-lt"/>
              </a:rPr>
              <a:t>Mathematics anxiety has been defined as feelings of tension and uneasiness that interfere with the solving of mathematical problems in a wide variety of ordinary life and academic situations.  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Possible causes????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i="1" dirty="0" smtClean="0"/>
              <a:t>There is no single cause</a:t>
            </a:r>
          </a:p>
          <a:p>
            <a:r>
              <a:rPr lang="en-US" sz="3200" b="1" i="1" dirty="0" smtClean="0">
                <a:latin typeface="+mj-lt"/>
              </a:rPr>
              <a:t>Negative Classroom Exposure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Imposed authority (instructor)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Learning Style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Timed Exams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Public Embarrassment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More Causes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Parents, Siblings, Classmates</a:t>
            </a:r>
            <a:endParaRPr lang="en-US" sz="3200" b="1" i="1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Poor Math Attitude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Insufficient Preparation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Gender Stereotyping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Desire to be Perfect</a:t>
            </a:r>
          </a:p>
          <a:p>
            <a:pPr lvl="1">
              <a:buNone/>
            </a:pPr>
            <a:r>
              <a:rPr lang="en-US" b="1" i="1" dirty="0" smtClean="0"/>
              <a:t>  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Common Myths Surrounding Success in Math 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b="1" i="1" dirty="0" smtClean="0"/>
              <a:t>Genetics</a:t>
            </a:r>
          </a:p>
          <a:p>
            <a:r>
              <a:rPr lang="en-US" sz="3600" b="1" i="1" dirty="0" smtClean="0"/>
              <a:t>Ethnicity</a:t>
            </a:r>
          </a:p>
          <a:p>
            <a:r>
              <a:rPr lang="en-US" sz="3600" b="1" i="1" dirty="0" smtClean="0"/>
              <a:t>Age </a:t>
            </a:r>
          </a:p>
          <a:p>
            <a:r>
              <a:rPr lang="en-US" sz="3600" b="1" i="1" dirty="0" smtClean="0"/>
              <a:t>Speed</a:t>
            </a:r>
          </a:p>
          <a:p>
            <a:r>
              <a:rPr lang="en-US" sz="3600" b="1" i="1" dirty="0" smtClean="0"/>
              <a:t>Attitude 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3 Fur Elise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6172200"/>
            <a:ext cx="304800" cy="304800"/>
          </a:xfrm>
          <a:prstGeom prst="rect">
            <a:avLst/>
          </a:prstGeom>
        </p:spPr>
      </p:pic>
      <p:pic>
        <p:nvPicPr>
          <p:cNvPr id="1028" name="Picture 4" descr="http://media-cdn.tripadvisor.com/media/photo-s/01/03/24/01/beac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144000" cy="6796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What Can I Do Now?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latin typeface="+mj-lt"/>
              </a:rPr>
              <a:t>Think of math as your friend rather than your enemy.</a:t>
            </a:r>
          </a:p>
          <a:p>
            <a:r>
              <a:rPr lang="en-US" sz="2800" b="1" dirty="0" smtClean="0">
                <a:latin typeface="+mj-lt"/>
              </a:rPr>
              <a:t>Read the textbook and try to understand the examples.</a:t>
            </a:r>
          </a:p>
          <a:p>
            <a:r>
              <a:rPr lang="en-US" sz="2800" b="1" dirty="0" smtClean="0">
                <a:latin typeface="+mj-lt"/>
              </a:rPr>
              <a:t>Ask questions in class or during instructor’s office hours.</a:t>
            </a:r>
          </a:p>
          <a:p>
            <a:r>
              <a:rPr lang="en-US" sz="2800" b="1" dirty="0" smtClean="0">
                <a:latin typeface="+mj-lt"/>
              </a:rPr>
              <a:t>Practice assigned problems and additional problems for 2-3 hours a day.</a:t>
            </a:r>
          </a:p>
          <a:p>
            <a:r>
              <a:rPr lang="en-US" sz="2800" b="1" dirty="0" smtClean="0">
                <a:latin typeface="+mj-lt"/>
              </a:rPr>
              <a:t>Seek help from classmates and/or tutors.</a:t>
            </a:r>
          </a:p>
          <a:p>
            <a:r>
              <a:rPr lang="en-US" sz="2800" b="1" dirty="0" smtClean="0">
                <a:latin typeface="+mj-lt"/>
              </a:rPr>
              <a:t>Create a study environment which is conducive to learning.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Discover Your Learning Style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3200" b="1" dirty="0" smtClean="0">
                <a:latin typeface="+mj-lt"/>
              </a:rPr>
              <a:t>Everyone accesses and processes information from his/her environment - not just the academic environment - differently.</a:t>
            </a:r>
          </a:p>
          <a:p>
            <a:pPr>
              <a:buNone/>
            </a:pPr>
            <a:endParaRPr lang="en-US" sz="3200" b="1" dirty="0" smtClean="0">
              <a:latin typeface="+mj-lt"/>
            </a:endParaRPr>
          </a:p>
          <a:p>
            <a:pPr algn="ctr">
              <a:buNone/>
            </a:pPr>
            <a:r>
              <a:rPr lang="en-US" sz="3200" b="1" dirty="0" smtClean="0">
                <a:latin typeface="+mj-lt"/>
              </a:rPr>
              <a:t>	</a:t>
            </a:r>
            <a:endParaRPr lang="en-US" sz="32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1974</TotalTime>
  <Words>332</Words>
  <Application>Microsoft Office PowerPoint</Application>
  <PresentationFormat>On-screen Show (4:3)</PresentationFormat>
  <Paragraphs>66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College of the Canyons Math Anxiety Workshop Mojdeh Mahn </vt:lpstr>
      <vt:lpstr>Student Learning Outcome</vt:lpstr>
      <vt:lpstr>What is Math Anxiety?</vt:lpstr>
      <vt:lpstr>Possible causes????</vt:lpstr>
      <vt:lpstr>More Causes </vt:lpstr>
      <vt:lpstr>Common Myths Surrounding Success in Math </vt:lpstr>
      <vt:lpstr>Slide 7</vt:lpstr>
      <vt:lpstr>What Can I Do Now?</vt:lpstr>
      <vt:lpstr>Discover Your Learning Style</vt:lpstr>
      <vt:lpstr>What’s your learning Style?</vt:lpstr>
      <vt:lpstr>Visual Learning</vt:lpstr>
      <vt:lpstr>Auditory Learning</vt:lpstr>
      <vt:lpstr>Kinesthetic Learning</vt:lpstr>
      <vt:lpstr>Conclusion</vt:lpstr>
    </vt:vector>
  </TitlesOfParts>
  <Company>College of Canyons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mahn_m</dc:creator>
  <cp:lastModifiedBy>grigoryan_a</cp:lastModifiedBy>
  <cp:revision>119</cp:revision>
  <dcterms:created xsi:type="dcterms:W3CDTF">2010-06-24T14:24:32Z</dcterms:created>
  <dcterms:modified xsi:type="dcterms:W3CDTF">2010-09-30T22:01:14Z</dcterms:modified>
</cp:coreProperties>
</file>