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83" r:id="rId3"/>
    <p:sldId id="258" r:id="rId4"/>
    <p:sldId id="261" r:id="rId5"/>
    <p:sldId id="262" r:id="rId6"/>
    <p:sldId id="286" r:id="rId7"/>
    <p:sldId id="260" r:id="rId8"/>
    <p:sldId id="259" r:id="rId9"/>
    <p:sldId id="264" r:id="rId10"/>
    <p:sldId id="265" r:id="rId11"/>
    <p:sldId id="257" r:id="rId12"/>
    <p:sldId id="266" r:id="rId13"/>
    <p:sldId id="276" r:id="rId14"/>
    <p:sldId id="267" r:id="rId15"/>
    <p:sldId id="268" r:id="rId16"/>
    <p:sldId id="269" r:id="rId17"/>
    <p:sldId id="270" r:id="rId18"/>
    <p:sldId id="293" r:id="rId19"/>
    <p:sldId id="275" r:id="rId20"/>
    <p:sldId id="271" r:id="rId21"/>
    <p:sldId id="272" r:id="rId22"/>
    <p:sldId id="289" r:id="rId23"/>
    <p:sldId id="273" r:id="rId24"/>
    <p:sldId id="294" r:id="rId25"/>
    <p:sldId id="274" r:id="rId26"/>
    <p:sldId id="277" r:id="rId27"/>
    <p:sldId id="296" r:id="rId28"/>
    <p:sldId id="297" r:id="rId29"/>
    <p:sldId id="287" r:id="rId30"/>
    <p:sldId id="284" r:id="rId31"/>
    <p:sldId id="290" r:id="rId32"/>
    <p:sldId id="291" r:id="rId33"/>
    <p:sldId id="282" r:id="rId34"/>
    <p:sldId id="292" r:id="rId35"/>
    <p:sldId id="295" r:id="rId36"/>
    <p:sldId id="285" r:id="rId37"/>
    <p:sldId id="288" r:id="rId38"/>
    <p:sldId id="278" r:id="rId39"/>
    <p:sldId id="279" r:id="rId40"/>
    <p:sldId id="281" r:id="rId41"/>
    <p:sldId id="280" r:id="rId42"/>
    <p:sldId id="298" r:id="rId43"/>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321D48-87F6-4224-87A6-7B153471FBD2}" type="datetimeFigureOut">
              <a:rPr lang="en-US" smtClean="0"/>
              <a:pPr/>
              <a:t>3/15/2011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CF6D3-9511-44C7-A566-BA217C1B04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ECF6D3-9511-44C7-A566-BA217C1B04B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AFFE1B3-3503-4EDB-A326-F33CC2F5F8D4}" type="datetimeFigureOut">
              <a:rPr lang="en-US" smtClean="0"/>
              <a:pPr/>
              <a:t>3/15/2011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E5A6A36-B939-4064-975F-68FD6C833E4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FE1B3-3503-4EDB-A326-F33CC2F5F8D4}" type="datetimeFigureOut">
              <a:rPr lang="en-US" smtClean="0"/>
              <a:pPr/>
              <a:t>3/15/2011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A6A36-B939-4064-975F-68FD6C833E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FE1B3-3503-4EDB-A326-F33CC2F5F8D4}" type="datetimeFigureOut">
              <a:rPr lang="en-US" smtClean="0"/>
              <a:pPr/>
              <a:t>3/15/2011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A6A36-B939-4064-975F-68FD6C833E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FFE1B3-3503-4EDB-A326-F33CC2F5F8D4}" type="datetimeFigureOut">
              <a:rPr lang="en-US" smtClean="0"/>
              <a:pPr/>
              <a:t>3/15/2011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A6A36-B939-4064-975F-68FD6C833E4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FFE1B3-3503-4EDB-A326-F33CC2F5F8D4}" type="datetimeFigureOut">
              <a:rPr lang="en-US" smtClean="0"/>
              <a:pPr/>
              <a:t>3/15/2011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E5A6A36-B939-4064-975F-68FD6C833E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AFFE1B3-3503-4EDB-A326-F33CC2F5F8D4}" type="datetimeFigureOut">
              <a:rPr lang="en-US" smtClean="0"/>
              <a:pPr/>
              <a:t>3/15/2011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A6A36-B939-4064-975F-68FD6C833E4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AFFE1B3-3503-4EDB-A326-F33CC2F5F8D4}" type="datetimeFigureOut">
              <a:rPr lang="en-US" smtClean="0"/>
              <a:pPr/>
              <a:t>3/15/2011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5A6A36-B939-4064-975F-68FD6C833E4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FFE1B3-3503-4EDB-A326-F33CC2F5F8D4}" type="datetimeFigureOut">
              <a:rPr lang="en-US" smtClean="0"/>
              <a:pPr/>
              <a:t>3/15/2011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5A6A36-B939-4064-975F-68FD6C833E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FE1B3-3503-4EDB-A326-F33CC2F5F8D4}" type="datetimeFigureOut">
              <a:rPr lang="en-US" smtClean="0"/>
              <a:pPr/>
              <a:t>3/15/2011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5A6A36-B939-4064-975F-68FD6C833E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FFE1B3-3503-4EDB-A326-F33CC2F5F8D4}" type="datetimeFigureOut">
              <a:rPr lang="en-US" smtClean="0"/>
              <a:pPr/>
              <a:t>3/15/2011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A6A36-B939-4064-975F-68FD6C833E4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FFE1B3-3503-4EDB-A326-F33CC2F5F8D4}" type="datetimeFigureOut">
              <a:rPr lang="en-US" smtClean="0"/>
              <a:pPr/>
              <a:t>3/15/2011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E5A6A36-B939-4064-975F-68FD6C833E4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AFFE1B3-3503-4EDB-A326-F33CC2F5F8D4}" type="datetimeFigureOut">
              <a:rPr lang="en-US" smtClean="0"/>
              <a:pPr/>
              <a:t>3/15/2011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E5A6A36-B939-4064-975F-68FD6C833E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8000" b="1" i="1"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legitimately!</a:t>
            </a:r>
            <a:endParaRPr lang="en-US" sz="8000" b="1" i="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itle 1"/>
          <p:cNvSpPr>
            <a:spLocks noGrp="1"/>
          </p:cNvSpPr>
          <p:nvPr>
            <p:ph type="ctrTitle"/>
          </p:nvPr>
        </p:nvSpPr>
        <p:spPr>
          <a:xfrm>
            <a:off x="228600" y="1505930"/>
            <a:ext cx="8610600" cy="1470025"/>
          </a:xfrm>
        </p:spPr>
        <p:txBody>
          <a:bodyPr>
            <a:noAutofit/>
          </a:bodyPr>
          <a:lstStyle/>
          <a:p>
            <a:r>
              <a:rPr lang="en-US" sz="4400" b="1" dirty="0" smtClean="0">
                <a:effectLst>
                  <a:outerShdw blurRad="38100" dist="38100" dir="2700000" algn="tl">
                    <a:srgbClr val="000000">
                      <a:alpha val="43137"/>
                    </a:srgbClr>
                  </a:outerShdw>
                </a:effectLst>
                <a:latin typeface="Times New Roman" pitchFamily="18" charset="0"/>
                <a:cs typeface="Times New Roman" pitchFamily="18" charset="0"/>
              </a:rPr>
              <a:t>Quoting, Paraphrasing &amp; Summarizing Other’s Work …</a:t>
            </a:r>
            <a:endParaRPr lang="en-US" sz="44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1600200"/>
            <a:ext cx="3733800" cy="914400"/>
          </a:xfrm>
        </p:spPr>
        <p:txBody>
          <a:bodyPr/>
          <a:lstStyle/>
          <a:p>
            <a:r>
              <a:rPr lang="en-US" dirty="0" smtClean="0">
                <a:latin typeface="Arial Narrow" pitchFamily="34" charset="0"/>
              </a:rPr>
              <a:t>A signal phrase might introduce the speaker:</a:t>
            </a:r>
            <a:endParaRPr lang="en-US" dirty="0">
              <a:latin typeface="Arial Narrow" pitchFamily="34" charset="0"/>
            </a:endParaRPr>
          </a:p>
        </p:txBody>
      </p:sp>
      <p:sp>
        <p:nvSpPr>
          <p:cNvPr id="4" name="Text Placeholder 3"/>
          <p:cNvSpPr>
            <a:spLocks noGrp="1"/>
          </p:cNvSpPr>
          <p:nvPr>
            <p:ph type="body" sz="half" idx="3"/>
          </p:nvPr>
        </p:nvSpPr>
        <p:spPr>
          <a:xfrm>
            <a:off x="4800600" y="1600200"/>
            <a:ext cx="3733800" cy="914400"/>
          </a:xfrm>
        </p:spPr>
        <p:txBody>
          <a:bodyPr/>
          <a:lstStyle/>
          <a:p>
            <a:r>
              <a:rPr lang="en-US" dirty="0" smtClean="0">
                <a:latin typeface="Arial Narrow" pitchFamily="34" charset="0"/>
              </a:rPr>
              <a:t>Sometimes, the title is more important:</a:t>
            </a:r>
            <a:endParaRPr lang="en-US" dirty="0">
              <a:latin typeface="Arial Narrow" pitchFamily="34" charset="0"/>
            </a:endParaRPr>
          </a:p>
        </p:txBody>
      </p:sp>
      <p:sp>
        <p:nvSpPr>
          <p:cNvPr id="5" name="Content Placeholder 4"/>
          <p:cNvSpPr>
            <a:spLocks noGrp="1"/>
          </p:cNvSpPr>
          <p:nvPr>
            <p:ph sz="half" idx="2"/>
          </p:nvPr>
        </p:nvSpPr>
        <p:spPr>
          <a:xfrm>
            <a:off x="762000" y="2971800"/>
            <a:ext cx="3733800" cy="3314700"/>
          </a:xfrm>
        </p:spPr>
        <p:txBody>
          <a:bodyPr/>
          <a:lstStyle/>
          <a:p>
            <a:pPr marL="0" indent="0">
              <a:buNone/>
            </a:pPr>
            <a:r>
              <a:rPr lang="en-US" b="1" dirty="0" smtClean="0">
                <a:latin typeface="Times New Roman" pitchFamily="18" charset="0"/>
                <a:cs typeface="Times New Roman" pitchFamily="18" charset="0"/>
              </a:rPr>
              <a:t>Composer Daniel </a:t>
            </a:r>
            <a:r>
              <a:rPr lang="en-US" b="1" dirty="0" err="1" smtClean="0">
                <a:latin typeface="Times New Roman" pitchFamily="18" charset="0"/>
                <a:cs typeface="Times New Roman" pitchFamily="18" charset="0"/>
              </a:rPr>
              <a:t>Catán</a:t>
            </a:r>
            <a:r>
              <a:rPr lang="en-US" b="1" dirty="0" smtClean="0">
                <a:latin typeface="Times New Roman" pitchFamily="18" charset="0"/>
                <a:cs typeface="Times New Roman" pitchFamily="18" charset="0"/>
              </a:rPr>
              <a:t> appreciates figurative language: “The metaphor is a tool that art forms use to help us acquire self-knowledge” (</a:t>
            </a: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14).</a:t>
            </a:r>
            <a:endParaRPr lang="en-US" b="1" dirty="0">
              <a:latin typeface="Times New Roman" pitchFamily="18" charset="0"/>
              <a:cs typeface="Times New Roman" pitchFamily="18" charset="0"/>
            </a:endParaRPr>
          </a:p>
        </p:txBody>
      </p:sp>
      <p:sp>
        <p:nvSpPr>
          <p:cNvPr id="6" name="Content Placeholder 5"/>
          <p:cNvSpPr>
            <a:spLocks noGrp="1"/>
          </p:cNvSpPr>
          <p:nvPr>
            <p:ph sz="half" idx="4"/>
          </p:nvPr>
        </p:nvSpPr>
        <p:spPr>
          <a:xfrm>
            <a:off x="4800600" y="2971800"/>
            <a:ext cx="3657600" cy="2819400"/>
          </a:xfrm>
        </p:spPr>
        <p:txBody>
          <a:bodyPr>
            <a:normAutofit/>
          </a:bodyPr>
          <a:lstStyle/>
          <a:p>
            <a:pPr marL="0" indent="0">
              <a:buNone/>
            </a:pPr>
            <a:r>
              <a:rPr lang="en-US" b="1" dirty="0" smtClean="0">
                <a:latin typeface="Times New Roman" pitchFamily="18" charset="0"/>
                <a:cs typeface="Times New Roman" pitchFamily="18" charset="0"/>
              </a:rPr>
              <a:t>In the opera, </a:t>
            </a:r>
            <a:r>
              <a:rPr lang="en-US" b="1" i="1" dirty="0" smtClean="0">
                <a:latin typeface="Times New Roman" pitchFamily="18" charset="0"/>
                <a:cs typeface="Times New Roman" pitchFamily="18" charset="0"/>
              </a:rPr>
              <a:t>Il </a:t>
            </a:r>
            <a:r>
              <a:rPr lang="en-US" b="1" i="1" dirty="0" err="1" smtClean="0">
                <a:latin typeface="Times New Roman" pitchFamily="18" charset="0"/>
                <a:cs typeface="Times New Roman" pitchFamily="18" charset="0"/>
              </a:rPr>
              <a:t>Postino</a:t>
            </a:r>
            <a:r>
              <a:rPr lang="en-US" b="1" i="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the hero accidentally uses a metaphor.  He says, “I felt like a boat tossing around on those words” (</a:t>
            </a: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14).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924800" cy="1143000"/>
          </a:xfrm>
        </p:spPr>
        <p:txBody>
          <a:bodyPr>
            <a:normAutofit fontScale="90000"/>
          </a:bodyPr>
          <a:lstStyle/>
          <a:p>
            <a:pPr algn="l"/>
            <a:r>
              <a:rPr lang="en-US" b="1" dirty="0" smtClean="0">
                <a:solidFill>
                  <a:srgbClr val="7030A0"/>
                </a:solidFill>
                <a:latin typeface="Arial Narrow" pitchFamily="34" charset="0"/>
              </a:rPr>
              <a:t>How much material from other sources should I include?</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a:xfrm>
            <a:off x="457200" y="1905000"/>
            <a:ext cx="8305800" cy="4221163"/>
          </a:xfrm>
        </p:spPr>
        <p:txBody>
          <a:bodyPr>
            <a:normAutofit/>
          </a:bodyPr>
          <a:lstStyle/>
          <a:p>
            <a:pPr marL="739775" indent="-273050">
              <a:lnSpc>
                <a:spcPct val="90000"/>
              </a:lnSpc>
              <a:buNone/>
            </a:pPr>
            <a:r>
              <a:rPr lang="en-US" sz="3600" dirty="0" smtClean="0">
                <a:latin typeface="Times New Roman" pitchFamily="18" charset="0"/>
                <a:cs typeface="Times New Roman" pitchFamily="18" charset="0"/>
              </a:rPr>
              <a:t>To support your ideas, include </a:t>
            </a:r>
            <a:r>
              <a:rPr lang="en-US" sz="3600" i="1" dirty="0" smtClean="0">
                <a:latin typeface="Times New Roman" pitchFamily="18" charset="0"/>
                <a:cs typeface="Times New Roman" pitchFamily="18" charset="0"/>
              </a:rPr>
              <a:t>relevant</a:t>
            </a:r>
            <a:r>
              <a:rPr lang="en-US" sz="3600" dirty="0" smtClean="0">
                <a:latin typeface="Times New Roman" pitchFamily="18" charset="0"/>
                <a:cs typeface="Times New Roman" pitchFamily="18" charset="0"/>
              </a:rPr>
              <a:t>:</a:t>
            </a:r>
          </a:p>
          <a:p>
            <a:pPr marL="911225" lvl="1" indent="-273050">
              <a:lnSpc>
                <a:spcPct val="90000"/>
              </a:lnSpc>
            </a:pPr>
            <a:r>
              <a:rPr lang="en-US" sz="3600" dirty="0" smtClean="0">
                <a:latin typeface="Times New Roman" pitchFamily="18" charset="0"/>
                <a:cs typeface="Times New Roman" pitchFamily="18" charset="0"/>
              </a:rPr>
              <a:t>direct quotations, </a:t>
            </a:r>
          </a:p>
          <a:p>
            <a:pPr marL="911225" lvl="1" indent="-273050">
              <a:lnSpc>
                <a:spcPct val="90000"/>
              </a:lnSpc>
            </a:pPr>
            <a:r>
              <a:rPr lang="en-US" sz="3600" dirty="0" smtClean="0">
                <a:latin typeface="Times New Roman" pitchFamily="18" charset="0"/>
                <a:cs typeface="Times New Roman" pitchFamily="18" charset="0"/>
              </a:rPr>
              <a:t>paraphrasing, </a:t>
            </a:r>
            <a:r>
              <a:rPr lang="en-US" sz="2800" dirty="0" smtClean="0">
                <a:latin typeface="Times New Roman" pitchFamily="18" charset="0"/>
                <a:cs typeface="Times New Roman" pitchFamily="18" charset="0"/>
              </a:rPr>
              <a:t>and/or </a:t>
            </a:r>
          </a:p>
          <a:p>
            <a:pPr marL="911225" lvl="1" indent="-273050">
              <a:lnSpc>
                <a:spcPct val="90000"/>
              </a:lnSpc>
            </a:pPr>
            <a:r>
              <a:rPr lang="en-US" sz="3600" dirty="0" smtClean="0">
                <a:latin typeface="Times New Roman" pitchFamily="18" charset="0"/>
                <a:cs typeface="Times New Roman" pitchFamily="18" charset="0"/>
              </a:rPr>
              <a:t>summaries </a:t>
            </a:r>
          </a:p>
          <a:p>
            <a:pPr marL="739775" indent="-273050">
              <a:lnSpc>
                <a:spcPct val="90000"/>
              </a:lnSpc>
              <a:buNone/>
            </a:pPr>
            <a:endParaRPr lang="en-US" sz="1200" dirty="0" smtClean="0">
              <a:latin typeface="Times New Roman" pitchFamily="18" charset="0"/>
              <a:cs typeface="Times New Roman" pitchFamily="18" charset="0"/>
            </a:endParaRPr>
          </a:p>
          <a:p>
            <a:pPr marL="739775" indent="-273050">
              <a:lnSpc>
                <a:spcPct val="90000"/>
              </a:lnSpc>
              <a:buNone/>
            </a:pPr>
            <a:r>
              <a:rPr lang="en-US" sz="3200" dirty="0" smtClean="0">
                <a:latin typeface="Times New Roman" pitchFamily="18" charset="0"/>
                <a:cs typeface="Times New Roman" pitchFamily="18" charset="0"/>
              </a:rPr>
              <a:t>Quotations: no </a:t>
            </a:r>
            <a:r>
              <a:rPr lang="en-US" sz="3200" dirty="0">
                <a:latin typeface="Times New Roman" pitchFamily="18" charset="0"/>
                <a:cs typeface="Times New Roman" pitchFamily="18" charset="0"/>
              </a:rPr>
              <a:t>longer than 4 sentences.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smtClean="0">
                <a:solidFill>
                  <a:schemeClr val="accent1">
                    <a:lumMod val="75000"/>
                  </a:schemeClr>
                </a:solidFill>
                <a:latin typeface="Arial Narrow" pitchFamily="34" charset="0"/>
              </a:rPr>
              <a:t>Quoting</a:t>
            </a:r>
            <a:endParaRPr lang="en-US" sz="4400" b="1" dirty="0">
              <a:solidFill>
                <a:schemeClr val="accent1">
                  <a:lumMod val="75000"/>
                </a:schemeClr>
              </a:solidFill>
              <a:latin typeface="Arial Narrow" pitchFamily="34" charset="0"/>
            </a:endParaRPr>
          </a:p>
        </p:txBody>
      </p:sp>
      <p:sp>
        <p:nvSpPr>
          <p:cNvPr id="6" name="Content Placeholder 5"/>
          <p:cNvSpPr>
            <a:spLocks noGrp="1"/>
          </p:cNvSpPr>
          <p:nvPr>
            <p:ph type="body" idx="1"/>
          </p:nvPr>
        </p:nvSpPr>
        <p:spPr>
          <a:xfrm>
            <a:off x="722312" y="2547938"/>
            <a:ext cx="7888287" cy="3776662"/>
          </a:xfrm>
        </p:spPr>
        <p:txBody>
          <a:bodyPr>
            <a:normAutofit/>
          </a:bodyPr>
          <a:lstStyle/>
          <a:p>
            <a:pPr>
              <a:buNone/>
            </a:pPr>
            <a:r>
              <a:rPr lang="en-US" sz="3200" b="1" dirty="0" smtClean="0">
                <a:solidFill>
                  <a:srgbClr val="7030A0"/>
                </a:solidFill>
                <a:latin typeface="Times New Roman" pitchFamily="18" charset="0"/>
                <a:cs typeface="Times New Roman" pitchFamily="18" charset="0"/>
              </a:rPr>
              <a:t>Direct quotations match the source exactly.</a:t>
            </a:r>
          </a:p>
          <a:p>
            <a:endParaRPr lang="en-US" b="1" dirty="0" smtClean="0">
              <a:latin typeface="Times New Roman" pitchFamily="18" charset="0"/>
              <a:cs typeface="Times New Roman" pitchFamily="18" charset="0"/>
            </a:endParaRPr>
          </a:p>
          <a:p>
            <a:pPr>
              <a:buNone/>
            </a:pPr>
            <a:endParaRPr lang="en-US" sz="2800" b="1" dirty="0" smtClean="0">
              <a:solidFill>
                <a:schemeClr val="accent1">
                  <a:lumMod val="75000"/>
                </a:schemeClr>
              </a:solidFill>
              <a:latin typeface="Times New Roman" pitchFamily="18" charset="0"/>
              <a:cs typeface="Times New Roman" pitchFamily="18" charset="0"/>
            </a:endParaRPr>
          </a:p>
          <a:p>
            <a:pPr>
              <a:buNone/>
            </a:pPr>
            <a:endParaRPr lang="en-US" sz="2800" b="1" dirty="0" smtClean="0">
              <a:solidFill>
                <a:schemeClr val="accent1">
                  <a:lumMod val="75000"/>
                </a:schemeClr>
              </a:solidFill>
              <a:latin typeface="Times New Roman" pitchFamily="18" charset="0"/>
              <a:cs typeface="Times New Roman" pitchFamily="18" charset="0"/>
            </a:endParaRPr>
          </a:p>
          <a:p>
            <a:pPr>
              <a:buNone/>
            </a:pPr>
            <a:r>
              <a:rPr lang="en-US" sz="2800" b="1" dirty="0" smtClean="0">
                <a:solidFill>
                  <a:schemeClr val="accent1">
                    <a:lumMod val="75000"/>
                  </a:schemeClr>
                </a:solidFill>
                <a:latin typeface="Times New Roman" pitchFamily="18" charset="0"/>
                <a:cs typeface="Times New Roman" pitchFamily="18" charset="0"/>
              </a:rPr>
              <a:t>Be prepared to cite and document correctly . . .</a:t>
            </a:r>
          </a:p>
          <a:p>
            <a:pPr>
              <a:buNone/>
            </a:pPr>
            <a:endParaRPr lang="en-US" dirty="0" smtClean="0"/>
          </a:p>
          <a:p>
            <a:pPr>
              <a:buNone/>
            </a:pPr>
            <a:endParaRPr lang="en-US" dirty="0"/>
          </a:p>
        </p:txBody>
      </p:sp>
      <p:pic>
        <p:nvPicPr>
          <p:cNvPr id="1027" name="Picture 3" descr="C:\Documents and Settings\Mary\Local Settings\Temporary Internet Files\Content.IE5\SJ1IVO5V\MC900299129[1].wmf"/>
          <p:cNvPicPr>
            <a:picLocks noChangeAspect="1" noChangeArrowheads="1"/>
          </p:cNvPicPr>
          <p:nvPr/>
        </p:nvPicPr>
        <p:blipFill>
          <a:blip r:embed="rId2" cstate="print"/>
          <a:srcRect/>
          <a:stretch>
            <a:fillRect/>
          </a:stretch>
        </p:blipFill>
        <p:spPr bwMode="auto">
          <a:xfrm>
            <a:off x="5791200" y="3276600"/>
            <a:ext cx="1803197" cy="105796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Callout 3"/>
          <p:cNvSpPr/>
          <p:nvPr/>
        </p:nvSpPr>
        <p:spPr>
          <a:xfrm>
            <a:off x="228600" y="609600"/>
            <a:ext cx="8458200" cy="838200"/>
          </a:xfrm>
          <a:prstGeom prst="wedgeEllipseCallout">
            <a:avLst>
              <a:gd name="adj1" fmla="val 22298"/>
              <a:gd name="adj2" fmla="val -119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609600"/>
            <a:ext cx="8686800" cy="808038"/>
          </a:xfrm>
        </p:spPr>
        <p:txBody>
          <a:bodyPr>
            <a:noAutofit/>
          </a:bodyPr>
          <a:lstStyle/>
          <a:p>
            <a:pPr algn="ctr"/>
            <a:r>
              <a:rPr lang="en-US" sz="36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When should I use a quotation? </a:t>
            </a:r>
            <a:endParaRPr lang="en-US" sz="3600" b="1" dirty="0">
              <a:solidFill>
                <a:srgbClr val="FFFF99"/>
              </a:solidFill>
              <a:effectLst>
                <a:outerShdw blurRad="38100" dist="38100" dir="2700000" algn="tl">
                  <a:srgbClr val="000000">
                    <a:alpha val="43137"/>
                  </a:srgbClr>
                </a:outerShdw>
              </a:effectLst>
              <a:latin typeface="Arial Narrow" pitchFamily="34" charset="0"/>
            </a:endParaRPr>
          </a:p>
        </p:txBody>
      </p:sp>
      <p:sp>
        <p:nvSpPr>
          <p:cNvPr id="3" name="Text Placeholder 2"/>
          <p:cNvSpPr>
            <a:spLocks noGrp="1"/>
          </p:cNvSpPr>
          <p:nvPr>
            <p:ph sz="quarter" idx="1"/>
          </p:nvPr>
        </p:nvSpPr>
        <p:spPr>
          <a:xfrm>
            <a:off x="914400" y="1447800"/>
            <a:ext cx="8001000" cy="4572000"/>
          </a:xfrm>
        </p:spPr>
        <p:txBody>
          <a:bodyPr>
            <a:noAutofit/>
          </a:bodyPr>
          <a:lstStyle/>
          <a:p>
            <a:pPr marL="228600" indent="-228600">
              <a:spcBef>
                <a:spcPts val="600"/>
              </a:spcBef>
              <a:spcAft>
                <a:spcPts val="600"/>
              </a:spcAft>
              <a:buNone/>
            </a:pPr>
            <a:r>
              <a:rPr lang="en-US" sz="3200" b="1" dirty="0" smtClean="0">
                <a:solidFill>
                  <a:srgbClr val="7030A0"/>
                </a:solidFill>
                <a:latin typeface="Times New Roman" pitchFamily="18" charset="0"/>
                <a:cs typeface="Times New Roman" pitchFamily="18" charset="0"/>
              </a:rPr>
              <a:t>Quote when the original is the best way to:</a:t>
            </a:r>
            <a:endParaRPr lang="en-US" sz="3200" b="1" dirty="0" smtClean="0">
              <a:solidFill>
                <a:schemeClr val="tx1"/>
              </a:solidFill>
              <a:latin typeface="Times New Roman" pitchFamily="18" charset="0"/>
              <a:cs typeface="Times New Roman" pitchFamily="18" charset="0"/>
            </a:endParaRPr>
          </a:p>
          <a:p>
            <a:pPr marL="457200" indent="-228600">
              <a:spcBef>
                <a:spcPts val="600"/>
              </a:spcBef>
              <a:spcAft>
                <a:spcPts val="600"/>
              </a:spcAft>
              <a:buFont typeface="Arial" pitchFamily="34" charset="0"/>
              <a:buChar char="•"/>
            </a:pPr>
            <a:r>
              <a:rPr lang="en-US" sz="3200" b="1" dirty="0" smtClean="0">
                <a:latin typeface="Times New Roman" pitchFamily="18" charset="0"/>
                <a:cs typeface="Times New Roman" pitchFamily="18" charset="0"/>
              </a:rPr>
              <a:t>Explain important work that led to your research</a:t>
            </a:r>
          </a:p>
          <a:p>
            <a:pPr marL="457200" indent="-228600">
              <a:spcBef>
                <a:spcPts val="600"/>
              </a:spcBef>
              <a:spcAft>
                <a:spcPts val="600"/>
              </a:spcAft>
              <a:buFont typeface="Arial" pitchFamily="34" charset="0"/>
              <a:buChar char="•"/>
            </a:pPr>
            <a:r>
              <a:rPr lang="en-US" sz="3200" b="1" dirty="0" smtClean="0">
                <a:solidFill>
                  <a:schemeClr val="tx1"/>
                </a:solidFill>
                <a:latin typeface="Times New Roman" pitchFamily="18" charset="0"/>
                <a:cs typeface="Times New Roman" pitchFamily="18" charset="0"/>
              </a:rPr>
              <a:t>Support a claim by how the quotation is written</a:t>
            </a:r>
          </a:p>
          <a:p>
            <a:pPr marL="457200" indent="-228600">
              <a:spcBef>
                <a:spcPts val="600"/>
              </a:spcBef>
              <a:spcAft>
                <a:spcPts val="600"/>
              </a:spcAft>
              <a:buFont typeface="Arial" pitchFamily="34" charset="0"/>
              <a:buChar char="•"/>
            </a:pPr>
            <a:r>
              <a:rPr lang="en-US" sz="3200" b="1" dirty="0" smtClean="0">
                <a:solidFill>
                  <a:schemeClr val="tx1"/>
                </a:solidFill>
                <a:latin typeface="Times New Roman" pitchFamily="18" charset="0"/>
                <a:cs typeface="Times New Roman" pitchFamily="18" charset="0"/>
              </a:rPr>
              <a:t>Convince your reader to disagree with the source</a:t>
            </a:r>
          </a:p>
          <a:p>
            <a:pPr marL="457200" indent="-228600">
              <a:spcBef>
                <a:spcPts val="600"/>
              </a:spcBef>
              <a:spcAft>
                <a:spcPts val="600"/>
              </a:spcAft>
              <a:buFont typeface="Arial" pitchFamily="34" charset="0"/>
              <a:buChar char="•"/>
            </a:pPr>
            <a:r>
              <a:rPr lang="en-US" sz="3200" b="1" dirty="0" smtClean="0">
                <a:solidFill>
                  <a:schemeClr val="tx1"/>
                </a:solidFill>
                <a:latin typeface="Times New Roman" pitchFamily="18" charset="0"/>
                <a:cs typeface="Times New Roman" pitchFamily="18" charset="0"/>
              </a:rPr>
              <a:t>Highlight the author’s eloquence</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838200"/>
          </a:xfrm>
        </p:spPr>
        <p:txBody>
          <a:bodyPr>
            <a:normAutofit/>
          </a:bodyPr>
          <a:lstStyle/>
          <a:p>
            <a:r>
              <a:rPr lang="en-US" b="1" dirty="0" smtClean="0">
                <a:solidFill>
                  <a:srgbClr val="7030A0"/>
                </a:solidFill>
                <a:latin typeface="Arial Narrow" pitchFamily="34" charset="0"/>
              </a:rPr>
              <a:t>While you are taking notes: </a:t>
            </a:r>
            <a:endParaRPr lang="en-US" dirty="0">
              <a:solidFill>
                <a:srgbClr val="7030A0"/>
              </a:solidFill>
              <a:latin typeface="Arial Narrow" pitchFamily="34" charset="0"/>
            </a:endParaRPr>
          </a:p>
        </p:txBody>
      </p:sp>
      <p:sp>
        <p:nvSpPr>
          <p:cNvPr id="3" name="Content Placeholder 2"/>
          <p:cNvSpPr>
            <a:spLocks noGrp="1"/>
          </p:cNvSpPr>
          <p:nvPr>
            <p:ph sz="quarter" idx="1"/>
          </p:nvPr>
        </p:nvSpPr>
        <p:spPr>
          <a:xfrm>
            <a:off x="914400" y="1828800"/>
            <a:ext cx="7772400" cy="4191000"/>
          </a:xfrm>
        </p:spPr>
        <p:txBody>
          <a:bodyPr>
            <a:normAutofit/>
          </a:bodyPr>
          <a:lstStyle/>
          <a:p>
            <a:r>
              <a:rPr lang="en-US" sz="3200" b="1" dirty="0" smtClean="0">
                <a:latin typeface="Times New Roman" pitchFamily="18" charset="0"/>
                <a:cs typeface="Times New Roman" pitchFamily="18" charset="0"/>
              </a:rPr>
              <a:t>Copy the exact wording</a:t>
            </a:r>
          </a:p>
          <a:p>
            <a:r>
              <a:rPr lang="en-US" sz="3200" b="1" dirty="0" smtClean="0">
                <a:latin typeface="Times New Roman" pitchFamily="18" charset="0"/>
                <a:cs typeface="Times New Roman" pitchFamily="18" charset="0"/>
              </a:rPr>
              <a:t>Use quotation marks</a:t>
            </a:r>
          </a:p>
          <a:p>
            <a:r>
              <a:rPr lang="en-US" sz="3200" b="1" dirty="0" smtClean="0">
                <a:latin typeface="Times New Roman" pitchFamily="18" charset="0"/>
                <a:cs typeface="Times New Roman" pitchFamily="18" charset="0"/>
              </a:rPr>
              <a:t>Identify </a:t>
            </a:r>
            <a:r>
              <a:rPr lang="en-US" sz="2400" b="1" dirty="0" smtClean="0">
                <a:latin typeface="Times New Roman" pitchFamily="18" charset="0"/>
                <a:cs typeface="Times New Roman" pitchFamily="18" charset="0"/>
              </a:rPr>
              <a:t>(to introduce, document, and cite in essay):</a:t>
            </a:r>
          </a:p>
          <a:p>
            <a:pPr marL="911225" indent="-273050">
              <a:buFont typeface="Wingdings" pitchFamily="2" charset="2"/>
              <a:buChar char="v"/>
            </a:pPr>
            <a:r>
              <a:rPr lang="en-US" sz="3200" b="1" dirty="0" smtClean="0">
                <a:latin typeface="Times New Roman" pitchFamily="18" charset="0"/>
                <a:cs typeface="Times New Roman" pitchFamily="18" charset="0"/>
              </a:rPr>
              <a:t>speaker </a:t>
            </a:r>
            <a:r>
              <a:rPr lang="en-US" sz="2800" b="1" dirty="0" smtClean="0">
                <a:latin typeface="Times New Roman" pitchFamily="18" charset="0"/>
                <a:cs typeface="Times New Roman" pitchFamily="18" charset="0"/>
              </a:rPr>
              <a:t>(if different than the author)</a:t>
            </a:r>
          </a:p>
          <a:p>
            <a:pPr marL="911225" indent="-273050">
              <a:buFont typeface="Wingdings" pitchFamily="2" charset="2"/>
              <a:buChar char="v"/>
            </a:pPr>
            <a:r>
              <a:rPr lang="en-US" sz="3200" b="1" dirty="0" smtClean="0">
                <a:latin typeface="Times New Roman" pitchFamily="18" charset="0"/>
                <a:cs typeface="Times New Roman" pitchFamily="18" charset="0"/>
              </a:rPr>
              <a:t>page number(s) </a:t>
            </a:r>
          </a:p>
          <a:p>
            <a:pPr marL="911225" indent="-273050">
              <a:buFont typeface="Wingdings" pitchFamily="2" charset="2"/>
              <a:buChar char="v"/>
            </a:pPr>
            <a:r>
              <a:rPr lang="en-US" sz="3200" b="1" dirty="0" smtClean="0">
                <a:latin typeface="Times New Roman" pitchFamily="18" charset="0"/>
                <a:cs typeface="Times New Roman" pitchFamily="18" charset="0"/>
              </a:rPr>
              <a:t>source info </a:t>
            </a:r>
            <a:r>
              <a:rPr lang="en-US" sz="2800" b="1" dirty="0" smtClean="0">
                <a:latin typeface="Times New Roman" pitchFamily="18" charset="0"/>
                <a:cs typeface="Times New Roman" pitchFamily="18" charset="0"/>
              </a:rPr>
              <a:t>(author,  title,  publication info/</a:t>
            </a:r>
            <a:r>
              <a:rPr lang="en-US" sz="2400" b="1" dirty="0" smtClean="0">
                <a:latin typeface="Times New Roman" pitchFamily="18" charset="0"/>
                <a:cs typeface="Times New Roman" pitchFamily="18" charset="0"/>
              </a:rPr>
              <a:t>URL</a:t>
            </a:r>
            <a:r>
              <a:rPr lang="en-US" sz="2800" b="1" dirty="0" smtClean="0">
                <a:latin typeface="Times New Roman" pitchFamily="18" charset="0"/>
                <a:cs typeface="Times New Roman" pitchFamily="18" charset="0"/>
              </a:rPr>
              <a:t>,  date)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Arial Narrow" pitchFamily="34" charset="0"/>
              </a:rPr>
              <a:t>Some Ways to Quote</a:t>
            </a:r>
            <a:endParaRPr lang="en-US" b="1"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p:txBody>
          <a:bodyPr>
            <a:normAutofit fontScale="92500" lnSpcReduction="10000"/>
          </a:bodyPr>
          <a:lstStyle/>
          <a:p>
            <a:pPr marL="0" indent="0">
              <a:buNone/>
            </a:pPr>
            <a:endParaRPr lang="en-US" sz="1200" b="1" dirty="0" smtClean="0">
              <a:solidFill>
                <a:srgbClr val="7030A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Borrow a specific word:</a:t>
            </a:r>
          </a:p>
          <a:p>
            <a:pPr marL="228600" indent="0">
              <a:buNone/>
            </a:pPr>
            <a:r>
              <a:rPr lang="en-US" sz="3200" b="1" dirty="0" smtClean="0">
                <a:latin typeface="Times New Roman" pitchFamily="18" charset="0"/>
                <a:cs typeface="Times New Roman" pitchFamily="18" charset="0"/>
              </a:rPr>
              <a:t>Opera critic Leann Davis </a:t>
            </a:r>
            <a:r>
              <a:rPr lang="en-US" sz="3200" b="1" dirty="0" err="1" smtClean="0">
                <a:latin typeface="Times New Roman" pitchFamily="18" charset="0"/>
                <a:cs typeface="Times New Roman" pitchFamily="18" charset="0"/>
              </a:rPr>
              <a:t>Alspaugh</a:t>
            </a:r>
            <a:r>
              <a:rPr lang="en-US" sz="3200" b="1" dirty="0" smtClean="0">
                <a:latin typeface="Times New Roman" pitchFamily="18" charset="0"/>
                <a:cs typeface="Times New Roman" pitchFamily="18" charset="0"/>
              </a:rPr>
              <a:t> describes the composer’s characterizations as </a:t>
            </a:r>
            <a:r>
              <a:rPr lang="en-US" sz="3200" b="1" dirty="0" smtClean="0">
                <a:solidFill>
                  <a:srgbClr val="7030A0"/>
                </a:solidFill>
                <a:latin typeface="Times New Roman" pitchFamily="18" charset="0"/>
                <a:cs typeface="Times New Roman" pitchFamily="18" charset="0"/>
              </a:rPr>
              <a:t>“complex” </a:t>
            </a:r>
            <a:r>
              <a:rPr lang="en-US" sz="3200" b="1" dirty="0" smtClean="0">
                <a:latin typeface="Times New Roman" pitchFamily="18" charset="0"/>
                <a:cs typeface="Times New Roman" pitchFamily="18" charset="0"/>
              </a:rPr>
              <a:t>(14). </a:t>
            </a:r>
          </a:p>
          <a:p>
            <a:pPr marL="0" indent="0">
              <a:buNone/>
            </a:pPr>
            <a:endParaRPr lang="en-US" sz="3200" b="1" dirty="0" smtClean="0">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Incorporate a set of words:</a:t>
            </a:r>
          </a:p>
          <a:p>
            <a:pPr marL="228600" indent="0">
              <a:buNone/>
            </a:pPr>
            <a:r>
              <a:rPr lang="en-US" sz="3200" b="1" dirty="0" err="1" smtClean="0">
                <a:latin typeface="Times New Roman" pitchFamily="18" charset="0"/>
                <a:cs typeface="Times New Roman" pitchFamily="18" charset="0"/>
              </a:rPr>
              <a:t>Alspaugh</a:t>
            </a:r>
            <a:r>
              <a:rPr lang="en-US" sz="3200" b="1" dirty="0" smtClean="0">
                <a:latin typeface="Times New Roman" pitchFamily="18" charset="0"/>
                <a:cs typeface="Times New Roman" pitchFamily="18" charset="0"/>
              </a:rPr>
              <a:t> sees poetry as Pablo Neruda’s </a:t>
            </a:r>
            <a:r>
              <a:rPr lang="en-US" sz="3200" b="1" dirty="0" smtClean="0">
                <a:solidFill>
                  <a:srgbClr val="7030A0"/>
                </a:solidFill>
                <a:latin typeface="Times New Roman" pitchFamily="18" charset="0"/>
                <a:cs typeface="Times New Roman" pitchFamily="18" charset="0"/>
              </a:rPr>
              <a:t>“natural language and the means by which he interpreted the world” </a:t>
            </a:r>
            <a:r>
              <a:rPr lang="en-US" sz="3200" b="1" dirty="0" smtClean="0">
                <a:latin typeface="Times New Roman" pitchFamily="18" charset="0"/>
                <a:cs typeface="Times New Roman" pitchFamily="18" charset="0"/>
              </a:rPr>
              <a:t>(14).</a:t>
            </a:r>
          </a:p>
          <a:p>
            <a:pPr marL="0" indent="0">
              <a:buNone/>
            </a:pPr>
            <a:endParaRPr lang="en-US" b="1" dirty="0" smtClean="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Arial Narrow" pitchFamily="34" charset="0"/>
              </a:rPr>
              <a:t>More Ways to Quote</a:t>
            </a:r>
            <a:endParaRPr lang="en-US" b="1" dirty="0">
              <a:latin typeface="Arial Narrow" pitchFamily="34" charset="0"/>
            </a:endParaRPr>
          </a:p>
        </p:txBody>
      </p:sp>
      <p:sp>
        <p:nvSpPr>
          <p:cNvPr id="3" name="Content Placeholder 2"/>
          <p:cNvSpPr>
            <a:spLocks noGrp="1"/>
          </p:cNvSpPr>
          <p:nvPr>
            <p:ph sz="quarter" idx="1"/>
          </p:nvPr>
        </p:nvSpPr>
        <p:spPr>
          <a:xfrm>
            <a:off x="914400" y="1676400"/>
            <a:ext cx="7772400" cy="4495800"/>
          </a:xfrm>
        </p:spPr>
        <p:txBody>
          <a:bodyPr>
            <a:normAutofit/>
          </a:bodyPr>
          <a:lstStyle/>
          <a:p>
            <a:pPr>
              <a:buNone/>
            </a:pPr>
            <a:r>
              <a:rPr lang="en-US" sz="2800" b="1" dirty="0" smtClean="0">
                <a:solidFill>
                  <a:srgbClr val="7030A0"/>
                </a:solidFill>
                <a:latin typeface="Times New Roman" pitchFamily="18" charset="0"/>
                <a:cs typeface="Times New Roman" pitchFamily="18" charset="0"/>
              </a:rPr>
              <a:t>Introduce a quote with a complete thought:</a:t>
            </a:r>
          </a:p>
          <a:p>
            <a:pPr marL="285750" indent="0">
              <a:buNone/>
            </a:pPr>
            <a:r>
              <a:rPr lang="en-US" b="1" dirty="0" smtClean="0">
                <a:latin typeface="Times New Roman" pitchFamily="18" charset="0"/>
                <a:cs typeface="Times New Roman" pitchFamily="18" charset="0"/>
              </a:rPr>
              <a:t>Composer Daniel </a:t>
            </a:r>
            <a:r>
              <a:rPr lang="en-US" b="1" dirty="0" err="1" smtClean="0">
                <a:latin typeface="Times New Roman" pitchFamily="18" charset="0"/>
                <a:cs typeface="Times New Roman" pitchFamily="18" charset="0"/>
              </a:rPr>
              <a:t>Catán</a:t>
            </a:r>
            <a:r>
              <a:rPr lang="en-US" b="1" dirty="0" smtClean="0">
                <a:latin typeface="Times New Roman" pitchFamily="18" charset="0"/>
                <a:cs typeface="Times New Roman" pitchFamily="18" charset="0"/>
              </a:rPr>
              <a:t> appreciates figurative language</a:t>
            </a:r>
            <a:r>
              <a:rPr lang="en-US" b="1" dirty="0" smtClean="0">
                <a:solidFill>
                  <a:schemeClr val="accent2">
                    <a:lumMod val="75000"/>
                  </a:schemeClr>
                </a:solidFill>
                <a:latin typeface="Times New Roman" pitchFamily="18" charset="0"/>
                <a:cs typeface="Times New Roman" pitchFamily="18" charset="0"/>
              </a:rPr>
              <a:t>:</a:t>
            </a:r>
            <a:r>
              <a:rPr lang="en-US" b="1" dirty="0" smtClean="0">
                <a:latin typeface="Times New Roman" pitchFamily="18" charset="0"/>
                <a:cs typeface="Times New Roman" pitchFamily="18" charset="0"/>
              </a:rPr>
              <a:t> “The metaphor is a tool that art forms use to help us acquire self-knowledge” (</a:t>
            </a: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14).</a:t>
            </a:r>
          </a:p>
          <a:p>
            <a:pPr marL="285750" indent="0">
              <a:buNone/>
            </a:pPr>
            <a:endParaRPr lang="en-US" sz="1200" b="1" dirty="0" smtClean="0">
              <a:latin typeface="Times New Roman" pitchFamily="18" charset="0"/>
              <a:cs typeface="Times New Roman" pitchFamily="18" charset="0"/>
            </a:endParaRPr>
          </a:p>
          <a:p>
            <a:pPr marL="0" indent="0">
              <a:buNone/>
            </a:pPr>
            <a:r>
              <a:rPr lang="en-US" sz="2800" b="1" dirty="0" smtClean="0">
                <a:solidFill>
                  <a:srgbClr val="7030A0"/>
                </a:solidFill>
                <a:latin typeface="Times New Roman" pitchFamily="18" charset="0"/>
                <a:cs typeface="Times New Roman" pitchFamily="18" charset="0"/>
              </a:rPr>
              <a:t>Use a signal phrase verb:</a:t>
            </a:r>
          </a:p>
          <a:p>
            <a:pPr marL="342900" indent="0">
              <a:buNone/>
            </a:pPr>
            <a:r>
              <a:rPr lang="en-US" b="1" dirty="0" smtClean="0">
                <a:latin typeface="Times New Roman" pitchFamily="18" charset="0"/>
                <a:cs typeface="Times New Roman" pitchFamily="18" charset="0"/>
              </a:rPr>
              <a:t>In the opera, </a:t>
            </a:r>
            <a:r>
              <a:rPr lang="en-US" b="1" i="1" dirty="0" smtClean="0">
                <a:latin typeface="Times New Roman" pitchFamily="18" charset="0"/>
                <a:cs typeface="Times New Roman" pitchFamily="18" charset="0"/>
              </a:rPr>
              <a:t>Il </a:t>
            </a:r>
            <a:r>
              <a:rPr lang="en-US" b="1" i="1" dirty="0" err="1" smtClean="0">
                <a:latin typeface="Times New Roman" pitchFamily="18" charset="0"/>
                <a:cs typeface="Times New Roman" pitchFamily="18" charset="0"/>
              </a:rPr>
              <a:t>Postino</a:t>
            </a:r>
            <a:r>
              <a:rPr lang="en-US" b="1" i="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the hero accidentally uses a metaphor.  He </a:t>
            </a:r>
            <a:r>
              <a:rPr lang="en-US" b="1" dirty="0" smtClean="0">
                <a:solidFill>
                  <a:schemeClr val="accent2">
                    <a:lumMod val="75000"/>
                  </a:schemeClr>
                </a:solidFill>
                <a:latin typeface="Times New Roman" pitchFamily="18" charset="0"/>
                <a:cs typeface="Times New Roman" pitchFamily="18" charset="0"/>
              </a:rPr>
              <a:t>says</a:t>
            </a:r>
            <a:r>
              <a:rPr lang="en-US" b="1" dirty="0" smtClean="0">
                <a:latin typeface="Times New Roman" pitchFamily="18" charset="0"/>
                <a:cs typeface="Times New Roman" pitchFamily="18" charset="0"/>
              </a:rPr>
              <a:t>, “I felt like a boat tossing around on those words” (</a:t>
            </a: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14).  </a:t>
            </a:r>
          </a:p>
          <a:p>
            <a:pPr marL="0" indent="0">
              <a:buNone/>
            </a:pPr>
            <a:endParaRPr lang="en-US" b="1"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Documents and Settings\Mary\Local Settings\Temporary Internet Files\Content.IE5\DWV85EKC\MC900441382[1].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2271456">
            <a:off x="5105400" y="2299224"/>
            <a:ext cx="3733800" cy="3048000"/>
          </a:xfrm>
          <a:prstGeom prst="rect">
            <a:avLst/>
          </a:prstGeom>
          <a:noFill/>
        </p:spPr>
      </p:pic>
      <p:sp>
        <p:nvSpPr>
          <p:cNvPr id="3" name="Content Placeholder 2"/>
          <p:cNvSpPr>
            <a:spLocks noGrp="1"/>
          </p:cNvSpPr>
          <p:nvPr>
            <p:ph type="body" idx="1"/>
          </p:nvPr>
        </p:nvSpPr>
        <p:spPr>
          <a:xfrm>
            <a:off x="722313" y="2547938"/>
            <a:ext cx="7772400" cy="3700462"/>
          </a:xfrm>
        </p:spPr>
        <p:txBody>
          <a:bodyPr>
            <a:normAutofit/>
          </a:bodyPr>
          <a:lstStyle/>
          <a:p>
            <a:pPr indent="12700">
              <a:lnSpc>
                <a:spcPct val="150000"/>
              </a:lnSpc>
              <a:buNone/>
            </a:pPr>
            <a:r>
              <a:rPr lang="en-US" sz="3500" b="1" dirty="0" smtClean="0">
                <a:solidFill>
                  <a:srgbClr val="7030A0"/>
                </a:solidFill>
                <a:latin typeface="Times New Roman" pitchFamily="18" charset="0"/>
                <a:cs typeface="Times New Roman" pitchFamily="18" charset="0"/>
              </a:rPr>
              <a:t>A paraphrase is a rephrasing of someone’s  thoughts  into  </a:t>
            </a:r>
            <a:r>
              <a:rPr lang="en-US" sz="3600" b="1" dirty="0" smtClean="0">
                <a:solidFill>
                  <a:srgbClr val="7030A0"/>
                </a:solidFill>
                <a:latin typeface="Times New Roman" pitchFamily="18" charset="0"/>
                <a:cs typeface="Times New Roman" pitchFamily="18" charset="0"/>
              </a:rPr>
              <a:t>your own </a:t>
            </a:r>
            <a:r>
              <a:rPr lang="en-US" sz="3500" b="1" dirty="0" smtClean="0">
                <a:solidFill>
                  <a:srgbClr val="7030A0"/>
                </a:solidFill>
                <a:latin typeface="Times New Roman" pitchFamily="18" charset="0"/>
                <a:cs typeface="Times New Roman" pitchFamily="18" charset="0"/>
              </a:rPr>
              <a:t>words and sentence style. </a:t>
            </a:r>
          </a:p>
          <a:p>
            <a:pPr marL="273050" indent="12700" algn="ctr">
              <a:buNone/>
            </a:pPr>
            <a:endParaRPr lang="en-US" b="1" dirty="0" smtClean="0">
              <a:solidFill>
                <a:schemeClr val="accent2">
                  <a:lumMod val="75000"/>
                </a:schemeClr>
              </a:solidFill>
              <a:latin typeface="Times New Roman" pitchFamily="18" charset="0"/>
              <a:cs typeface="Times New Roman" pitchFamily="18" charset="0"/>
            </a:endParaRPr>
          </a:p>
          <a:p>
            <a:pPr marL="273050" indent="12700" algn="ctr">
              <a:buNone/>
            </a:pPr>
            <a:r>
              <a:rPr lang="en-US" sz="2800" b="1" dirty="0" smtClean="0">
                <a:solidFill>
                  <a:schemeClr val="accent1">
                    <a:lumMod val="75000"/>
                  </a:schemeClr>
                </a:solidFill>
                <a:latin typeface="Times New Roman" pitchFamily="18" charset="0"/>
                <a:cs typeface="Times New Roman" pitchFamily="18" charset="0"/>
              </a:rPr>
              <a:t>Introduce, document, and cite your source.</a:t>
            </a:r>
          </a:p>
          <a:p>
            <a:pPr marL="273050" indent="12700">
              <a:buNone/>
            </a:pPr>
            <a:endParaRPr lang="en-US" b="1" dirty="0"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smtClean="0">
                <a:solidFill>
                  <a:schemeClr val="accent1">
                    <a:lumMod val="75000"/>
                  </a:schemeClr>
                </a:solidFill>
                <a:latin typeface="Arial Narrow" pitchFamily="34" charset="0"/>
              </a:rPr>
              <a:t>Paraphrasing</a:t>
            </a:r>
            <a:endParaRPr lang="en-US" b="1" dirty="0">
              <a:solidFill>
                <a:schemeClr val="accent1">
                  <a:lumMod val="75000"/>
                </a:schemeClr>
              </a:solidFill>
              <a:latin typeface="Arial Narrow" pitchFamily="34" charset="0"/>
            </a:endParaRPr>
          </a:p>
        </p:txBody>
      </p:sp>
      <p:sp>
        <p:nvSpPr>
          <p:cNvPr id="4" name="Right Arrow 3"/>
          <p:cNvSpPr/>
          <p:nvPr/>
        </p:nvSpPr>
        <p:spPr>
          <a:xfrm>
            <a:off x="381000" y="55351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p:cNvSpPr/>
          <p:nvPr/>
        </p:nvSpPr>
        <p:spPr>
          <a:xfrm>
            <a:off x="8013192" y="553516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Callout 1"/>
          <p:cNvSpPr/>
          <p:nvPr/>
        </p:nvSpPr>
        <p:spPr>
          <a:xfrm>
            <a:off x="1828800" y="304800"/>
            <a:ext cx="7162800" cy="2971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r>
              <a:rPr lang="en-US" sz="32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When should I paraphrase?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7030A0"/>
                </a:solidFill>
                <a:latin typeface="Arial Narrow" pitchFamily="34" charset="0"/>
                <a:cs typeface="Times New Roman" pitchFamily="18" charset="0"/>
              </a:rPr>
              <a:t>Paraphrase when you want to:</a:t>
            </a:r>
            <a:endParaRPr lang="en-US"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225425" indent="-225425">
              <a:lnSpc>
                <a:spcPct val="200000"/>
              </a:lnSpc>
              <a:buFont typeface="Wingdings" pitchFamily="2" charset="2"/>
              <a:buChar char="v"/>
            </a:pPr>
            <a:r>
              <a:rPr lang="en-US" sz="3200" b="1" dirty="0" smtClean="0">
                <a:latin typeface="Times New Roman" pitchFamily="18" charset="0"/>
                <a:cs typeface="Times New Roman" pitchFamily="18" charset="0"/>
              </a:rPr>
              <a:t>Present details more briefly than quoting</a:t>
            </a:r>
          </a:p>
          <a:p>
            <a:pPr marL="225425" indent="-225425">
              <a:lnSpc>
                <a:spcPct val="200000"/>
              </a:lnSpc>
              <a:buFont typeface="Wingdings" pitchFamily="2" charset="2"/>
              <a:buChar char="v"/>
            </a:pPr>
            <a:r>
              <a:rPr lang="en-US" sz="3200" b="1" dirty="0" smtClean="0">
                <a:latin typeface="Times New Roman" pitchFamily="18" charset="0"/>
                <a:cs typeface="Times New Roman" pitchFamily="18" charset="0"/>
              </a:rPr>
              <a:t>Understand and explain a passage better</a:t>
            </a:r>
          </a:p>
          <a:p>
            <a:pPr marL="225425" indent="-225425">
              <a:lnSpc>
                <a:spcPct val="200000"/>
              </a:lnSpc>
              <a:buFont typeface="Wingdings" pitchFamily="2" charset="2"/>
              <a:buChar char="v"/>
            </a:pPr>
            <a:r>
              <a:rPr lang="en-US" sz="3200" b="1" dirty="0" smtClean="0">
                <a:latin typeface="Times New Roman" pitchFamily="18" charset="0"/>
                <a:cs typeface="Times New Roman" pitchFamily="18" charset="0"/>
              </a:rPr>
              <a:t>Present important points in your voice</a:t>
            </a:r>
          </a:p>
          <a:p>
            <a:pPr marL="225425" indent="-225425">
              <a:lnSpc>
                <a:spcPct val="200000"/>
              </a:lnSpc>
              <a:buFont typeface="Wingdings" pitchFamily="2" charset="2"/>
              <a:buChar char="v"/>
            </a:pPr>
            <a:r>
              <a:rPr lang="en-US" sz="3200" b="1" dirty="0" smtClean="0">
                <a:latin typeface="Times New Roman" pitchFamily="18" charset="0"/>
                <a:cs typeface="Times New Roman" pitchFamily="18" charset="0"/>
              </a:rPr>
              <a:t>Avoid quoting too much</a:t>
            </a:r>
          </a:p>
          <a:p>
            <a:pPr marL="225425" indent="-225425">
              <a:buFont typeface="Arial" pitchFamily="34" charset="0"/>
              <a:buChar char="•"/>
            </a:pPr>
            <a:endParaRPr lang="en-US" sz="32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1600" y="952500"/>
            <a:ext cx="7772400" cy="1028700"/>
          </a:xfrm>
        </p:spPr>
        <p:txBody>
          <a:bodyPr/>
          <a:lstStyle/>
          <a:p>
            <a:r>
              <a:rPr lang="en-US" b="1" dirty="0" smtClean="0">
                <a:solidFill>
                  <a:srgbClr val="C00000"/>
                </a:solidFill>
                <a:latin typeface="Arial Narrow" pitchFamily="34" charset="0"/>
              </a:rPr>
              <a:t>You will learn the answers to:</a:t>
            </a:r>
            <a:endParaRPr lang="en-US" b="1" dirty="0">
              <a:solidFill>
                <a:srgbClr val="C00000"/>
              </a:solidFill>
              <a:latin typeface="Arial Narrow" pitchFamily="34" charset="0"/>
            </a:endParaRPr>
          </a:p>
        </p:txBody>
      </p:sp>
      <p:sp>
        <p:nvSpPr>
          <p:cNvPr id="3" name="Text Placeholder 2"/>
          <p:cNvSpPr>
            <a:spLocks noGrp="1"/>
          </p:cNvSpPr>
          <p:nvPr>
            <p:ph type="body" idx="4294967295"/>
          </p:nvPr>
        </p:nvSpPr>
        <p:spPr>
          <a:xfrm>
            <a:off x="304800" y="2057400"/>
            <a:ext cx="8839200" cy="4114800"/>
          </a:xfrm>
        </p:spPr>
        <p:txBody>
          <a:bodyPr>
            <a:normAutofit fontScale="77500" lnSpcReduction="20000"/>
          </a:bodyPr>
          <a:lstStyle/>
          <a:p>
            <a:pPr marL="457200" indent="-457200">
              <a:spcAft>
                <a:spcPts val="1200"/>
              </a:spcAft>
            </a:pPr>
            <a:r>
              <a:rPr lang="en-US" sz="3600" b="1" dirty="0" smtClean="0">
                <a:latin typeface="Arial Narrow" pitchFamily="34" charset="0"/>
                <a:cs typeface="Times New Roman" pitchFamily="18" charset="0"/>
              </a:rPr>
              <a:t>Why does academic writing include other writers’ material?</a:t>
            </a:r>
          </a:p>
          <a:p>
            <a:pPr marL="457200" indent="-457200">
              <a:spcAft>
                <a:spcPts val="1200"/>
              </a:spcAft>
            </a:pPr>
            <a:r>
              <a:rPr lang="en-US" sz="3600" b="1" dirty="0" smtClean="0">
                <a:latin typeface="Arial Narrow" pitchFamily="34" charset="0"/>
                <a:cs typeface="Times New Roman" pitchFamily="18" charset="0"/>
              </a:rPr>
              <a:t>How are quotes, paraphrases and summaries woven into an essay?</a:t>
            </a:r>
          </a:p>
          <a:p>
            <a:pPr marL="457200" indent="-457200">
              <a:spcAft>
                <a:spcPts val="1200"/>
              </a:spcAft>
            </a:pPr>
            <a:r>
              <a:rPr lang="en-US" sz="3600" b="1" dirty="0" smtClean="0">
                <a:latin typeface="Arial Narrow" pitchFamily="34" charset="0"/>
                <a:cs typeface="Times New Roman" pitchFamily="18" charset="0"/>
              </a:rPr>
              <a:t>S</a:t>
            </a:r>
            <a:r>
              <a:rPr lang="en-US" sz="3600" b="1" dirty="0" smtClean="0">
                <a:latin typeface="Arial Narrow" pitchFamily="34" charset="0"/>
                <a:cs typeface="Times New Roman" pitchFamily="18" charset="0"/>
              </a:rPr>
              <a:t>hould </a:t>
            </a:r>
            <a:r>
              <a:rPr lang="en-US" sz="3600" b="1" dirty="0" smtClean="0">
                <a:latin typeface="Arial Narrow" pitchFamily="34" charset="0"/>
                <a:cs typeface="Times New Roman" pitchFamily="18" charset="0"/>
              </a:rPr>
              <a:t>I </a:t>
            </a:r>
            <a:r>
              <a:rPr lang="en-US" sz="3600" b="1" dirty="0" smtClean="0">
                <a:latin typeface="Arial Narrow" pitchFamily="34" charset="0"/>
                <a:cs typeface="Times New Roman" pitchFamily="18" charset="0"/>
              </a:rPr>
              <a:t>quote, paraphrase, </a:t>
            </a:r>
            <a:r>
              <a:rPr lang="en-US" sz="3600" b="1" dirty="0" smtClean="0">
                <a:latin typeface="Arial Narrow" pitchFamily="34" charset="0"/>
                <a:cs typeface="Times New Roman" pitchFamily="18" charset="0"/>
              </a:rPr>
              <a:t>or summarize?</a:t>
            </a:r>
          </a:p>
          <a:p>
            <a:pPr marL="457200" indent="-457200">
              <a:spcAft>
                <a:spcPts val="1200"/>
              </a:spcAft>
            </a:pPr>
            <a:r>
              <a:rPr lang="en-US" sz="3600" b="1" dirty="0" smtClean="0">
                <a:latin typeface="Arial Narrow" pitchFamily="34" charset="0"/>
                <a:cs typeface="Times New Roman" pitchFamily="18" charset="0"/>
              </a:rPr>
              <a:t>What does “citing” and “documenting” the sources mean?</a:t>
            </a:r>
          </a:p>
          <a:p>
            <a:pPr marL="457200" indent="-457200">
              <a:spcAft>
                <a:spcPts val="1200"/>
              </a:spcAft>
            </a:pPr>
            <a:r>
              <a:rPr lang="en-US" sz="3600" b="1" dirty="0" smtClean="0">
                <a:latin typeface="Arial Narrow" pitchFamily="34" charset="0"/>
                <a:cs typeface="Times New Roman" pitchFamily="18" charset="0"/>
              </a:rPr>
              <a:t>Why is correct citing and documenting so important?</a:t>
            </a:r>
            <a:endParaRPr lang="en-US" sz="3600" dirty="0" smtClean="0">
              <a:latin typeface="Times New Roman" pitchFamily="18" charset="0"/>
              <a:cs typeface="Times New Roman" pitchFamily="18" charset="0"/>
            </a:endParaRPr>
          </a:p>
          <a:p>
            <a:pPr marL="457200" indent="-457200">
              <a:buFont typeface="Wingdings" pitchFamily="2" charset="2"/>
              <a:buChar char="Ø"/>
            </a:pPr>
            <a:endParaRPr lang="en-US" dirty="0" smtClean="0">
              <a:solidFill>
                <a:srgbClr val="FFFF99"/>
              </a:solidFill>
              <a:latin typeface="Times New Roman" pitchFamily="18" charset="0"/>
              <a:cs typeface="Times New Roman" pitchFamily="18" charset="0"/>
            </a:endParaRPr>
          </a:p>
          <a:p>
            <a:pPr marL="457200" indent="-457200">
              <a:buFont typeface="Wingdings" pitchFamily="2" charset="2"/>
              <a:buChar char="Ø"/>
            </a:pPr>
            <a:endParaRPr lang="en-US" dirty="0" smtClean="0">
              <a:solidFill>
                <a:srgbClr val="7030A0"/>
              </a:solidFill>
              <a:latin typeface="Times New Roman" pitchFamily="18" charset="0"/>
              <a:cs typeface="Times New Roman" pitchFamily="18" charset="0"/>
            </a:endParaRPr>
          </a:p>
          <a:p>
            <a:pPr marL="457200" indent="-457200">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latin typeface="Arial Narrow" pitchFamily="34" charset="0"/>
              </a:rPr>
              <a:t>Paraphrasing Example</a:t>
            </a:r>
            <a:endParaRPr lang="en-US" dirty="0">
              <a:solidFill>
                <a:srgbClr val="7030A0"/>
              </a:solidFill>
              <a:latin typeface="Arial Narrow" pitchFamily="34" charset="0"/>
            </a:endParaRPr>
          </a:p>
        </p:txBody>
      </p:sp>
      <p:sp>
        <p:nvSpPr>
          <p:cNvPr id="3" name="Text Placeholder 2"/>
          <p:cNvSpPr>
            <a:spLocks noGrp="1"/>
          </p:cNvSpPr>
          <p:nvPr>
            <p:ph type="body" idx="1"/>
          </p:nvPr>
        </p:nvSpPr>
        <p:spPr/>
        <p:txBody>
          <a:bodyPr/>
          <a:lstStyle/>
          <a:p>
            <a:r>
              <a:rPr lang="en-US" dirty="0" smtClean="0">
                <a:solidFill>
                  <a:schemeClr val="accent1">
                    <a:lumMod val="75000"/>
                  </a:schemeClr>
                </a:solidFill>
              </a:rPr>
              <a:t>Quoted</a:t>
            </a:r>
            <a:endParaRPr lang="en-US" dirty="0">
              <a:solidFill>
                <a:schemeClr val="accent1">
                  <a:lumMod val="75000"/>
                </a:schemeClr>
              </a:solidFill>
            </a:endParaRPr>
          </a:p>
        </p:txBody>
      </p:sp>
      <p:sp>
        <p:nvSpPr>
          <p:cNvPr id="4" name="Text Placeholder 3"/>
          <p:cNvSpPr>
            <a:spLocks noGrp="1"/>
          </p:cNvSpPr>
          <p:nvPr>
            <p:ph type="body" sz="half" idx="3"/>
          </p:nvPr>
        </p:nvSpPr>
        <p:spPr/>
        <p:txBody>
          <a:bodyPr/>
          <a:lstStyle/>
          <a:p>
            <a:r>
              <a:rPr lang="en-US" dirty="0" smtClean="0">
                <a:solidFill>
                  <a:schemeClr val="accent1">
                    <a:lumMod val="75000"/>
                  </a:schemeClr>
                </a:solidFill>
              </a:rPr>
              <a:t>Paraphrased </a:t>
            </a:r>
            <a:endParaRPr lang="en-US" dirty="0">
              <a:solidFill>
                <a:schemeClr val="accent1">
                  <a:lumMod val="75000"/>
                </a:schemeClr>
              </a:solidFill>
            </a:endParaRPr>
          </a:p>
        </p:txBody>
      </p:sp>
      <p:sp>
        <p:nvSpPr>
          <p:cNvPr id="5" name="Content Placeholder 4"/>
          <p:cNvSpPr>
            <a:spLocks noGrp="1"/>
          </p:cNvSpPr>
          <p:nvPr>
            <p:ph sz="half" idx="2"/>
          </p:nvPr>
        </p:nvSpPr>
        <p:spPr/>
        <p:txBody>
          <a:bodyPr/>
          <a:lstStyle/>
          <a:p>
            <a:pPr marL="0" indent="0">
              <a:buNone/>
            </a:pPr>
            <a:r>
              <a:rPr lang="en-US" b="1" dirty="0" smtClean="0">
                <a:latin typeface="Times New Roman" pitchFamily="18" charset="0"/>
                <a:cs typeface="Times New Roman" pitchFamily="18" charset="0"/>
              </a:rPr>
              <a:t>According to music critic Ed Morales, “</a:t>
            </a:r>
            <a:r>
              <a:rPr lang="en-US" b="1" dirty="0" err="1" smtClean="0">
                <a:latin typeface="Times New Roman" pitchFamily="18" charset="0"/>
                <a:cs typeface="Times New Roman" pitchFamily="18" charset="0"/>
              </a:rPr>
              <a:t>Bossa</a:t>
            </a:r>
            <a:r>
              <a:rPr lang="en-US" b="1" dirty="0" smtClean="0">
                <a:latin typeface="Times New Roman" pitchFamily="18" charset="0"/>
                <a:cs typeface="Times New Roman" pitchFamily="18" charset="0"/>
              </a:rPr>
              <a:t> nova was a slower, cooler samba that flowed lazily like the West Coast groove of Chet Baker and Gerry Mulligan, which directly influenced it” (205).</a:t>
            </a:r>
            <a:endParaRPr lang="en-US" b="1" dirty="0">
              <a:latin typeface="Times New Roman" pitchFamily="18" charset="0"/>
              <a:cs typeface="Times New Roman" pitchFamily="18" charset="0"/>
            </a:endParaRPr>
          </a:p>
        </p:txBody>
      </p:sp>
      <p:sp>
        <p:nvSpPr>
          <p:cNvPr id="6" name="Content Placeholder 5"/>
          <p:cNvSpPr>
            <a:spLocks noGrp="1"/>
          </p:cNvSpPr>
          <p:nvPr>
            <p:ph sz="half" idx="4"/>
          </p:nvPr>
        </p:nvSpPr>
        <p:spPr/>
        <p:txBody>
          <a:bodyPr/>
          <a:lstStyle/>
          <a:p>
            <a:pPr marL="0" indent="12700">
              <a:buNone/>
            </a:pPr>
            <a:r>
              <a:rPr lang="en-US" b="1" dirty="0" smtClean="0">
                <a:latin typeface="Times New Roman" pitchFamily="18" charset="0"/>
                <a:cs typeface="Times New Roman" pitchFamily="18" charset="0"/>
              </a:rPr>
              <a:t>In </a:t>
            </a:r>
            <a:r>
              <a:rPr lang="en-US" b="1" i="1" dirty="0" smtClean="0">
                <a:latin typeface="Times New Roman" pitchFamily="18" charset="0"/>
                <a:cs typeface="Times New Roman" pitchFamily="18" charset="0"/>
              </a:rPr>
              <a:t>The Latin Beat, </a:t>
            </a:r>
            <a:r>
              <a:rPr lang="en-US" b="1" dirty="0" smtClean="0">
                <a:latin typeface="Times New Roman" pitchFamily="18" charset="0"/>
                <a:cs typeface="Times New Roman" pitchFamily="18" charset="0"/>
              </a:rPr>
              <a:t>Ed Morales credits Chet Baker and Gerry Mulligan’s rhythmic innovations for the slower </a:t>
            </a:r>
            <a:r>
              <a:rPr lang="en-US" b="1" dirty="0" err="1" smtClean="0">
                <a:latin typeface="Times New Roman" pitchFamily="18" charset="0"/>
                <a:cs typeface="Times New Roman" pitchFamily="18" charset="0"/>
              </a:rPr>
              <a:t>bossa</a:t>
            </a:r>
            <a:r>
              <a:rPr lang="en-US" b="1" dirty="0" smtClean="0">
                <a:latin typeface="Times New Roman" pitchFamily="18" charset="0"/>
                <a:cs typeface="Times New Roman" pitchFamily="18" charset="0"/>
              </a:rPr>
              <a:t> nova beat (205).</a:t>
            </a:r>
            <a:endParaRPr lang="en-US" b="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A Safe Way to Paraphrase</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514350" indent="-514350">
              <a:buFont typeface="+mj-lt"/>
              <a:buAutoNum type="arabicParenR"/>
            </a:pPr>
            <a:r>
              <a:rPr lang="en-US" sz="3200" b="1" dirty="0" smtClean="0">
                <a:latin typeface="Times New Roman" pitchFamily="18" charset="0"/>
                <a:cs typeface="Times New Roman" pitchFamily="18" charset="0"/>
              </a:rPr>
              <a:t>Reread until you understand.</a:t>
            </a:r>
          </a:p>
          <a:p>
            <a:pPr marL="514350" indent="-514350">
              <a:buFont typeface="+mj-lt"/>
              <a:buAutoNum type="arabicParenR"/>
            </a:pPr>
            <a:r>
              <a:rPr lang="en-US" sz="3200" b="1" dirty="0" smtClean="0">
                <a:latin typeface="Times New Roman" pitchFamily="18" charset="0"/>
                <a:cs typeface="Times New Roman" pitchFamily="18" charset="0"/>
              </a:rPr>
              <a:t>Without looking at the source, write down the meaning in your own way.</a:t>
            </a:r>
          </a:p>
          <a:p>
            <a:pPr marL="514350" indent="-514350">
              <a:buFont typeface="+mj-lt"/>
              <a:buAutoNum type="arabicParenR"/>
            </a:pPr>
            <a:r>
              <a:rPr lang="en-US" sz="3200" b="1" dirty="0" smtClean="0">
                <a:latin typeface="Times New Roman" pitchFamily="18" charset="0"/>
                <a:cs typeface="Times New Roman" pitchFamily="18" charset="0"/>
              </a:rPr>
              <a:t>Compare it to the original: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Is it complete? Is it a new form?</a:t>
            </a:r>
          </a:p>
          <a:p>
            <a:pPr marL="514350" indent="-514350">
              <a:buFont typeface="+mj-lt"/>
              <a:buAutoNum type="arabicParenR"/>
            </a:pPr>
            <a:r>
              <a:rPr lang="en-US" sz="3200" b="1" dirty="0" smtClean="0">
                <a:latin typeface="Times New Roman" pitchFamily="18" charset="0"/>
                <a:cs typeface="Times New Roman" pitchFamily="18" charset="0"/>
              </a:rPr>
              <a:t>Add quotation marks to any words or phrases that you can’t replace with your own.</a:t>
            </a:r>
            <a:endParaRPr lang="en-US" sz="32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A Safe Way to Paraphrase </a:t>
            </a:r>
            <a:r>
              <a:rPr lang="en-US" sz="2800" b="1" dirty="0" smtClean="0">
                <a:solidFill>
                  <a:srgbClr val="7030A0"/>
                </a:solidFill>
                <a:latin typeface="Arial Narrow" pitchFamily="34" charset="0"/>
              </a:rPr>
              <a:t>(cont.)</a:t>
            </a:r>
            <a:endParaRPr lang="en-US" sz="2800" b="1"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514350" indent="-514350">
              <a:buNone/>
            </a:pPr>
            <a:r>
              <a:rPr lang="en-US" sz="3200" b="1" dirty="0" smtClean="0">
                <a:latin typeface="Times New Roman" pitchFamily="18" charset="0"/>
                <a:cs typeface="Times New Roman" pitchFamily="18" charset="0"/>
              </a:rPr>
              <a:t>Finally, write down:</a:t>
            </a:r>
          </a:p>
          <a:p>
            <a:pPr marL="742950" indent="-276225"/>
            <a:r>
              <a:rPr lang="en-US" sz="3200" dirty="0" smtClean="0">
                <a:latin typeface="Times New Roman" pitchFamily="18" charset="0"/>
                <a:cs typeface="Times New Roman" pitchFamily="18" charset="0"/>
              </a:rPr>
              <a:t>the documentation and citation information</a:t>
            </a:r>
          </a:p>
          <a:p>
            <a:pPr marL="742950" indent="-276225"/>
            <a:r>
              <a:rPr lang="en-US" sz="3200" dirty="0" smtClean="0">
                <a:latin typeface="Times New Roman" pitchFamily="18" charset="0"/>
                <a:cs typeface="Times New Roman" pitchFamily="18" charset="0"/>
              </a:rPr>
              <a:t>the context/subject of the paraphrase</a:t>
            </a:r>
          </a:p>
          <a:p>
            <a:pPr marL="742950" indent="-276225"/>
            <a:r>
              <a:rPr lang="en-US" sz="3200" dirty="0" smtClean="0">
                <a:latin typeface="Times New Roman" pitchFamily="18" charset="0"/>
                <a:cs typeface="Times New Roman" pitchFamily="18" charset="0"/>
              </a:rPr>
              <a:t>a note about how you’ll use this information to support a point in your essay.</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C:\Documents and Settings\Mary\Local Settings\Temporary Internet Files\Content.IE5\TY1AOOHJ\MC900088978[1].wmf"/>
          <p:cNvPicPr>
            <a:picLocks noChangeAspect="1" noChangeArrowheads="1"/>
          </p:cNvPicPr>
          <p:nvPr/>
        </p:nvPicPr>
        <p:blipFill>
          <a:blip r:embed="rId2" cstate="print"/>
          <a:srcRect/>
          <a:stretch>
            <a:fillRect/>
          </a:stretch>
        </p:blipFill>
        <p:spPr bwMode="auto">
          <a:xfrm flipH="1">
            <a:off x="6172199" y="2590800"/>
            <a:ext cx="2667000" cy="2352368"/>
          </a:xfrm>
          <a:prstGeom prst="rect">
            <a:avLst/>
          </a:prstGeom>
          <a:noFill/>
        </p:spPr>
      </p:pic>
      <p:sp>
        <p:nvSpPr>
          <p:cNvPr id="3" name="Content Placeholder 2"/>
          <p:cNvSpPr>
            <a:spLocks noGrp="1"/>
          </p:cNvSpPr>
          <p:nvPr>
            <p:ph type="body" idx="1"/>
          </p:nvPr>
        </p:nvSpPr>
        <p:spPr>
          <a:xfrm>
            <a:off x="722312" y="2547938"/>
            <a:ext cx="8116888" cy="3624262"/>
          </a:xfrm>
        </p:spPr>
        <p:txBody>
          <a:bodyPr>
            <a:normAutofit/>
          </a:bodyPr>
          <a:lstStyle/>
          <a:p>
            <a:pPr marL="0" indent="0">
              <a:spcBef>
                <a:spcPts val="600"/>
              </a:spcBef>
              <a:buNone/>
            </a:pPr>
            <a:endParaRPr lang="en-US" sz="800" b="1" dirty="0" smtClean="0">
              <a:solidFill>
                <a:srgbClr val="7030A0"/>
              </a:solidFill>
              <a:latin typeface="Times New Roman" pitchFamily="18" charset="0"/>
              <a:cs typeface="Times New Roman" pitchFamily="18" charset="0"/>
            </a:endParaRPr>
          </a:p>
          <a:p>
            <a:pPr marL="0" indent="0">
              <a:spcBef>
                <a:spcPts val="600"/>
              </a:spcBef>
              <a:buNone/>
            </a:pPr>
            <a:r>
              <a:rPr lang="en-US" sz="2800" b="1" dirty="0" smtClean="0">
                <a:solidFill>
                  <a:srgbClr val="7030A0"/>
                </a:solidFill>
                <a:latin typeface="Times New Roman" pitchFamily="18" charset="0"/>
                <a:cs typeface="Times New Roman" pitchFamily="18" charset="0"/>
              </a:rPr>
              <a:t>A summary is main ideas and points in  your words. </a:t>
            </a:r>
          </a:p>
          <a:p>
            <a:pPr marL="0" indent="0">
              <a:buNone/>
            </a:pPr>
            <a:endParaRPr lang="en-US" sz="1200" dirty="0" smtClean="0">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buNone/>
            </a:pPr>
            <a:endParaRPr lang="en-US" sz="1200" b="1" dirty="0" smtClean="0">
              <a:solidFill>
                <a:schemeClr val="accent1">
                  <a:lumMod val="75000"/>
                </a:schemeClr>
              </a:solidFill>
              <a:latin typeface="Times New Roman" pitchFamily="18" charset="0"/>
              <a:cs typeface="Times New Roman" pitchFamily="18" charset="0"/>
            </a:endParaRPr>
          </a:p>
          <a:p>
            <a:pPr marL="0" indent="0" algn="r">
              <a:buNone/>
            </a:pPr>
            <a:r>
              <a:rPr lang="en-US" b="1"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Again, the authors of the ideas get credit! </a:t>
            </a:r>
            <a:r>
              <a:rPr lang="en-US" b="1" dirty="0" smtClean="0">
                <a:solidFill>
                  <a:schemeClr val="accent1">
                    <a:lumMod val="75000"/>
                  </a:schemeClr>
                </a:solidFill>
                <a:latin typeface="Times New Roman" pitchFamily="18" charset="0"/>
                <a:cs typeface="Times New Roman" pitchFamily="18" charset="0"/>
              </a:rPr>
              <a:t/>
            </a:r>
            <a:br>
              <a:rPr lang="en-US" b="1" dirty="0" smtClean="0">
                <a:solidFill>
                  <a:schemeClr val="accent1">
                    <a:lumMod val="75000"/>
                  </a:schemeClr>
                </a:solidFill>
                <a:latin typeface="Times New Roman" pitchFamily="18" charset="0"/>
                <a:cs typeface="Times New Roman" pitchFamily="18" charset="0"/>
              </a:rPr>
            </a:br>
            <a:r>
              <a:rPr lang="en-US" b="1" dirty="0" smtClean="0">
                <a:solidFill>
                  <a:schemeClr val="accent1">
                    <a:lumMod val="75000"/>
                  </a:schemeClr>
                </a:solidFill>
                <a:latin typeface="Times New Roman" pitchFamily="18" charset="0"/>
                <a:cs typeface="Times New Roman" pitchFamily="18" charset="0"/>
              </a:rPr>
              <a:t>Cite and document the source.</a:t>
            </a:r>
          </a:p>
          <a:p>
            <a:pPr marL="228600" indent="-228600">
              <a:buNone/>
            </a:pPr>
            <a:endParaRPr lang="en-US" b="1" dirty="0" smtClean="0">
              <a:solidFill>
                <a:schemeClr val="accent1">
                  <a:lumMod val="75000"/>
                </a:schemeClr>
              </a:solidFill>
              <a:latin typeface="Times New Roman" pitchFamily="18" charset="0"/>
              <a:cs typeface="Times New Roman" pitchFamily="18" charset="0"/>
            </a:endParaRPr>
          </a:p>
          <a:p>
            <a:pPr marL="228600" indent="-228600"/>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smtClean="0">
                <a:solidFill>
                  <a:schemeClr val="accent1">
                    <a:lumMod val="75000"/>
                  </a:schemeClr>
                </a:solidFill>
                <a:latin typeface="Arial Narrow" pitchFamily="34" charset="0"/>
              </a:rPr>
              <a:t>Summarizing</a:t>
            </a:r>
            <a:endParaRPr lang="en-US" b="1" dirty="0">
              <a:solidFill>
                <a:schemeClr val="accent1">
                  <a:lumMod val="75000"/>
                </a:schemeClr>
              </a:solidFill>
              <a:latin typeface="Arial Narrow"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Callout 1"/>
          <p:cNvSpPr/>
          <p:nvPr/>
        </p:nvSpPr>
        <p:spPr>
          <a:xfrm>
            <a:off x="152400" y="304800"/>
            <a:ext cx="6781800" cy="2514600"/>
          </a:xfrm>
          <a:prstGeom prst="wedgeEllipseCallout">
            <a:avLst>
              <a:gd name="adj1" fmla="val 40488"/>
              <a:gd name="adj2" fmla="val 78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FFFF99"/>
                </a:solidFill>
                <a:effectLst>
                  <a:outerShdw blurRad="38100" dist="38100" dir="2700000" algn="tl">
                    <a:srgbClr val="000000">
                      <a:alpha val="43137"/>
                    </a:srgbClr>
                  </a:outerShdw>
                </a:effectLst>
                <a:latin typeface="Arial Narrow" pitchFamily="34" charset="0"/>
              </a:rPr>
              <a:t>When should I summarize?</a:t>
            </a:r>
            <a:endParaRPr lang="en-US" sz="3600" dirty="0">
              <a:solidFill>
                <a:srgbClr val="FFFF99"/>
              </a:solidFill>
              <a:effectLst>
                <a:outerShdw blurRad="38100" dist="38100" dir="2700000" algn="tl">
                  <a:srgbClr val="000000">
                    <a:alpha val="43137"/>
                  </a:srgbClr>
                </a:outerShdw>
              </a:effectLst>
              <a:latin typeface="Arial Narrow"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808038"/>
          </a:xfrm>
        </p:spPr>
        <p:txBody>
          <a:bodyPr>
            <a:normAutofit/>
          </a:bodyPr>
          <a:lstStyle/>
          <a:p>
            <a:r>
              <a:rPr lang="en-US" b="1" dirty="0" smtClean="0">
                <a:solidFill>
                  <a:srgbClr val="7030A0"/>
                </a:solidFill>
                <a:latin typeface="Arial Narrow" pitchFamily="34" charset="0"/>
                <a:cs typeface="Times New Roman" pitchFamily="18" charset="0"/>
              </a:rPr>
              <a:t>A summary can provide:</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457200" indent="-228600"/>
            <a:endParaRPr lang="en-US" sz="1200" b="1" dirty="0" smtClean="0">
              <a:latin typeface="Times New Roman" pitchFamily="18" charset="0"/>
              <a:cs typeface="Times New Roman" pitchFamily="18" charset="0"/>
            </a:endParaRPr>
          </a:p>
          <a:p>
            <a:pPr marL="457200" indent="-228600">
              <a:lnSpc>
                <a:spcPct val="200000"/>
              </a:lnSpc>
            </a:pPr>
            <a:r>
              <a:rPr lang="en-US" sz="3200" b="1" dirty="0" smtClean="0">
                <a:latin typeface="Times New Roman" pitchFamily="18" charset="0"/>
                <a:cs typeface="Times New Roman" pitchFamily="18" charset="0"/>
              </a:rPr>
              <a:t>an overview of the material</a:t>
            </a:r>
          </a:p>
          <a:p>
            <a:pPr marL="457200" indent="-228600">
              <a:lnSpc>
                <a:spcPct val="200000"/>
              </a:lnSpc>
            </a:pPr>
            <a:r>
              <a:rPr lang="en-US" sz="3200" b="1" dirty="0" smtClean="0">
                <a:latin typeface="Times New Roman" pitchFamily="18" charset="0"/>
                <a:cs typeface="Times New Roman" pitchFamily="18" charset="0"/>
              </a:rPr>
              <a:t>background information on a topic</a:t>
            </a:r>
          </a:p>
          <a:p>
            <a:pPr marL="457200" indent="-228600">
              <a:lnSpc>
                <a:spcPct val="200000"/>
              </a:lnSpc>
            </a:pPr>
            <a:r>
              <a:rPr lang="en-US" sz="3200" b="1" dirty="0" smtClean="0">
                <a:latin typeface="Times New Roman" pitchFamily="18" charset="0"/>
                <a:cs typeface="Times New Roman" pitchFamily="18" charset="0"/>
              </a:rPr>
              <a:t>information from several sources</a:t>
            </a:r>
          </a:p>
        </p:txBody>
      </p:sp>
      <p:pic>
        <p:nvPicPr>
          <p:cNvPr id="3076" name="Picture 4" descr="C:\Documents and Settings\Mary\Local Settings\Temporary Internet Files\Content.IE5\SJ1IVO5V\MC900037061[1].wmf"/>
          <p:cNvPicPr>
            <a:picLocks noChangeAspect="1" noChangeArrowheads="1"/>
          </p:cNvPicPr>
          <p:nvPr/>
        </p:nvPicPr>
        <p:blipFill>
          <a:blip r:embed="rId2" cstate="print"/>
          <a:srcRect/>
          <a:stretch>
            <a:fillRect/>
          </a:stretch>
        </p:blipFill>
        <p:spPr bwMode="auto">
          <a:xfrm>
            <a:off x="7162800" y="1524000"/>
            <a:ext cx="1752600" cy="43434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A Safe Way to Summarize:</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a:xfrm>
            <a:off x="914400" y="1447800"/>
            <a:ext cx="7924800" cy="4876800"/>
          </a:xfrm>
        </p:spPr>
        <p:txBody>
          <a:bodyPr>
            <a:normAutofit lnSpcReduction="10000"/>
          </a:bodyPr>
          <a:lstStyle/>
          <a:p>
            <a:r>
              <a:rPr lang="en-US" b="1" dirty="0" smtClean="0">
                <a:latin typeface="Times New Roman" pitchFamily="18" charset="0"/>
                <a:cs typeface="Times New Roman" pitchFamily="18" charset="0"/>
              </a:rPr>
              <a:t>Read and reread. Look up unfamiliar words.</a:t>
            </a:r>
          </a:p>
          <a:p>
            <a:r>
              <a:rPr lang="en-US" b="1" dirty="0" smtClean="0">
                <a:latin typeface="Times New Roman" pitchFamily="18" charset="0"/>
                <a:cs typeface="Times New Roman" pitchFamily="18" charset="0"/>
              </a:rPr>
              <a:t>Paraphrase the main idea of each section or paragraph.</a:t>
            </a:r>
          </a:p>
          <a:p>
            <a:r>
              <a:rPr lang="en-US" b="1" dirty="0" smtClean="0">
                <a:latin typeface="Times New Roman" pitchFamily="18" charset="0"/>
                <a:cs typeface="Times New Roman" pitchFamily="18" charset="0"/>
              </a:rPr>
              <a:t>List the main supports for these main ideas.</a:t>
            </a:r>
          </a:p>
          <a:p>
            <a:r>
              <a:rPr lang="en-US" b="1" dirty="0" smtClean="0">
                <a:latin typeface="Times New Roman" pitchFamily="18" charset="0"/>
                <a:cs typeface="Times New Roman" pitchFamily="18" charset="0"/>
              </a:rPr>
              <a:t>Look over this summary of ideas and support.</a:t>
            </a:r>
          </a:p>
          <a:p>
            <a:r>
              <a:rPr lang="en-US" b="1" dirty="0" smtClean="0">
                <a:latin typeface="Times New Roman" pitchFamily="18" charset="0"/>
                <a:cs typeface="Times New Roman" pitchFamily="18" charset="0"/>
              </a:rPr>
              <a:t>Write an original topic sentence for your summary.</a:t>
            </a:r>
          </a:p>
          <a:p>
            <a:r>
              <a:rPr lang="en-US" b="1" dirty="0" smtClean="0">
                <a:latin typeface="Times New Roman" pitchFamily="18" charset="0"/>
                <a:cs typeface="Times New Roman" pitchFamily="18" charset="0"/>
              </a:rPr>
              <a:t>Is your summary in your own words? </a:t>
            </a:r>
          </a:p>
          <a:p>
            <a:r>
              <a:rPr lang="en-US" b="1" dirty="0" smtClean="0">
                <a:latin typeface="Times New Roman" pitchFamily="18" charset="0"/>
                <a:cs typeface="Times New Roman" pitchFamily="18" charset="0"/>
              </a:rPr>
              <a:t>Is it in your own style?</a:t>
            </a:r>
          </a:p>
          <a:p>
            <a:r>
              <a:rPr lang="en-US" b="1" dirty="0" smtClean="0">
                <a:latin typeface="Times New Roman" pitchFamily="18" charset="0"/>
                <a:cs typeface="Times New Roman" pitchFamily="18" charset="0"/>
              </a:rPr>
              <a:t>Edit your sentences for unity and sentence style.</a:t>
            </a:r>
          </a:p>
          <a:p>
            <a:r>
              <a:rPr lang="en-US" b="1" dirty="0" smtClean="0">
                <a:latin typeface="Times New Roman" pitchFamily="18" charset="0"/>
                <a:cs typeface="Times New Roman" pitchFamily="18" charset="0"/>
              </a:rPr>
              <a:t>Write down the author, title, publication info, and page number(s).</a:t>
            </a:r>
            <a:endParaRPr lang="en-US" b="1"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a:xfrm>
            <a:off x="152400" y="304800"/>
            <a:ext cx="8915400" cy="3124200"/>
          </a:xfrm>
          <a:prstGeom prst="wedgeEllipseCallout">
            <a:avLst>
              <a:gd name="adj1" fmla="val -1581"/>
              <a:gd name="adj2" fmla="val 6838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66800" y="914400"/>
            <a:ext cx="7467600" cy="1938992"/>
          </a:xfrm>
          <a:prstGeom prst="rect">
            <a:avLst/>
          </a:prstGeom>
          <a:noFill/>
        </p:spPr>
        <p:txBody>
          <a:bodyPr wrap="square" rtlCol="0">
            <a:spAutoFit/>
          </a:bodyPr>
          <a:lstStyle/>
          <a:p>
            <a:r>
              <a:rPr lang="en-US" sz="4000" b="1" dirty="0" smtClean="0">
                <a:solidFill>
                  <a:srgbClr val="C00000"/>
                </a:solidFill>
                <a:latin typeface="Times New Roman" pitchFamily="18" charset="0"/>
                <a:cs typeface="Times New Roman" pitchFamily="18" charset="0"/>
              </a:rPr>
              <a:t>Look at the worksheet example and try summarizing using the steps on the previous slide.</a:t>
            </a:r>
            <a:endParaRPr lang="en-US" sz="4000" b="1" dirty="0">
              <a:solidFill>
                <a:srgbClr val="C00000"/>
              </a:solidFill>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a:xfrm>
            <a:off x="152400" y="304800"/>
            <a:ext cx="8915400" cy="3429000"/>
          </a:xfrm>
          <a:prstGeom prst="wedgeEllipseCallout">
            <a:avLst>
              <a:gd name="adj1" fmla="val -1581"/>
              <a:gd name="adj2" fmla="val 6838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95400" y="685800"/>
            <a:ext cx="7467600" cy="2554545"/>
          </a:xfrm>
          <a:prstGeom prst="rect">
            <a:avLst/>
          </a:prstGeom>
          <a:noFill/>
        </p:spPr>
        <p:txBody>
          <a:bodyPr wrap="square" rtlCol="0">
            <a:spAutoFit/>
          </a:bodyPr>
          <a:lstStyle/>
          <a:p>
            <a:r>
              <a:rPr lang="en-US" sz="4000" b="1" dirty="0" smtClean="0">
                <a:solidFill>
                  <a:srgbClr val="C00000"/>
                </a:solidFill>
                <a:latin typeface="Times New Roman" pitchFamily="18" charset="0"/>
                <a:cs typeface="Times New Roman" pitchFamily="18" charset="0"/>
              </a:rPr>
              <a:t>Let’s look at how to tell your reader where you learned what you wrote about by citing and documenting sources.</a:t>
            </a:r>
            <a:endParaRPr lang="en-US" sz="4000" b="1" dirty="0">
              <a:solidFill>
                <a:srgbClr val="C00000"/>
              </a:solidFill>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Callout 4"/>
          <p:cNvSpPr/>
          <p:nvPr/>
        </p:nvSpPr>
        <p:spPr>
          <a:xfrm>
            <a:off x="1447800" y="685800"/>
            <a:ext cx="6781800" cy="23622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676400" y="1600200"/>
            <a:ext cx="6934200" cy="584775"/>
          </a:xfrm>
          <a:prstGeom prst="rect">
            <a:avLst/>
          </a:prstGeom>
        </p:spPr>
        <p:txBody>
          <a:bodyPr wrap="square">
            <a:spAutoFit/>
          </a:bodyPr>
          <a:lstStyle/>
          <a:p>
            <a:pPr marL="457200"/>
            <a:r>
              <a:rPr lang="en-US" sz="32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What does “citing” sources mean?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153400" cy="1524000"/>
          </a:xfrm>
        </p:spPr>
        <p:txBody>
          <a:bodyPr>
            <a:normAutofit/>
          </a:bodyPr>
          <a:lstStyle/>
          <a:p>
            <a:r>
              <a:rPr lang="en-US" b="1" dirty="0" smtClean="0">
                <a:solidFill>
                  <a:srgbClr val="7030A0"/>
                </a:solidFill>
                <a:latin typeface="Arial Narrow" pitchFamily="34" charset="0"/>
              </a:rPr>
              <a:t>What is the purpose of including material from other sources?</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a:xfrm>
            <a:off x="457200" y="2133600"/>
            <a:ext cx="8229600" cy="3733800"/>
          </a:xfrm>
        </p:spPr>
        <p:txBody>
          <a:bodyPr>
            <a:noAutofit/>
          </a:bodyPr>
          <a:lstStyle/>
          <a:p>
            <a:pPr marL="568325" indent="-273050"/>
            <a:r>
              <a:rPr lang="en-US" sz="4400" b="1" dirty="0" smtClean="0">
                <a:latin typeface="Times New Roman" pitchFamily="18" charset="0"/>
                <a:cs typeface="Times New Roman" pitchFamily="18" charset="0"/>
              </a:rPr>
              <a:t>To support your point with an example</a:t>
            </a:r>
          </a:p>
          <a:p>
            <a:pPr marL="568325" indent="-273050"/>
            <a:r>
              <a:rPr lang="en-US" sz="4400" b="1" dirty="0" smtClean="0">
                <a:latin typeface="Times New Roman" pitchFamily="18" charset="0"/>
                <a:cs typeface="Times New Roman" pitchFamily="18" charset="0"/>
              </a:rPr>
              <a:t>To help explain your ideas</a:t>
            </a:r>
          </a:p>
          <a:p>
            <a:pPr marL="568325" indent="-273050"/>
            <a:r>
              <a:rPr lang="en-US" sz="4400" b="1" dirty="0" smtClean="0">
                <a:latin typeface="Times New Roman" pitchFamily="18" charset="0"/>
                <a:cs typeface="Times New Roman" pitchFamily="18" charset="0"/>
              </a:rPr>
              <a:t>T</a:t>
            </a:r>
            <a:r>
              <a:rPr lang="en-US" sz="4400" b="1" dirty="0">
                <a:latin typeface="Times New Roman" pitchFamily="18" charset="0"/>
                <a:cs typeface="Times New Roman" pitchFamily="18" charset="0"/>
              </a:rPr>
              <a:t>o</a:t>
            </a:r>
            <a:r>
              <a:rPr lang="en-US" sz="4400" b="1" dirty="0" smtClean="0">
                <a:latin typeface="Times New Roman" pitchFamily="18" charset="0"/>
                <a:cs typeface="Times New Roman" pitchFamily="18" charset="0"/>
              </a:rPr>
              <a:t> develop ideas in depth</a:t>
            </a:r>
          </a:p>
          <a:p>
            <a:pPr>
              <a:spcBef>
                <a:spcPts val="0"/>
              </a:spcBef>
              <a:buNone/>
            </a:pPr>
            <a:r>
              <a:rPr lang="en-US" sz="4400" b="1" dirty="0" smtClean="0">
                <a:latin typeface="Times New Roman" pitchFamily="18" charset="0"/>
                <a:cs typeface="Times New Roman" pitchFamily="18" charset="0"/>
              </a:rPr>
              <a:t>					</a:t>
            </a:r>
            <a:r>
              <a:rPr lang="en-US" sz="3200" b="1" i="1"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and in college essays . . . </a:t>
            </a:r>
          </a:p>
          <a:p>
            <a:pPr>
              <a:spcBef>
                <a:spcPts val="0"/>
              </a:spcBef>
              <a:buNone/>
            </a:pPr>
            <a:endParaRPr lang="en-US" sz="3600" b="1" i="1" dirty="0" smtClean="0">
              <a:latin typeface="Times New Roman" pitchFamily="18" charset="0"/>
              <a:cs typeface="Times New Roman" pitchFamily="18" charset="0"/>
            </a:endParaRPr>
          </a:p>
          <a:p>
            <a:pPr>
              <a:buNone/>
            </a:pPr>
            <a:endParaRPr lang="en-US" sz="4400" b="1" dirty="0" smtClean="0">
              <a:latin typeface="Times New Roman" pitchFamily="18" charset="0"/>
              <a:cs typeface="Times New Roman" pitchFamily="18" charset="0"/>
            </a:endParaRPr>
          </a:p>
          <a:p>
            <a:endParaRPr lang="en-US" sz="44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806450"/>
          </a:xfrm>
        </p:spPr>
        <p:txBody>
          <a:bodyPr/>
          <a:lstStyle/>
          <a:p>
            <a:r>
              <a:rPr lang="en-US" b="1" dirty="0" smtClean="0">
                <a:solidFill>
                  <a:srgbClr val="7030A0"/>
                </a:solidFill>
                <a:effectLst>
                  <a:outerShdw blurRad="38100" dist="38100" dir="2700000" algn="tl">
                    <a:srgbClr val="000000">
                      <a:alpha val="43137"/>
                    </a:srgbClr>
                  </a:outerShdw>
                </a:effectLst>
                <a:latin typeface="Arial Narrow" pitchFamily="34" charset="0"/>
              </a:rPr>
              <a:t>Cite:</a:t>
            </a:r>
            <a:endParaRPr lang="en-US" b="1" dirty="0">
              <a:solidFill>
                <a:srgbClr val="7030A0"/>
              </a:solidFill>
              <a:effectLst>
                <a:outerShdw blurRad="38100" dist="38100" dir="2700000" algn="tl">
                  <a:srgbClr val="000000">
                    <a:alpha val="43137"/>
                  </a:srgbClr>
                </a:outerShdw>
              </a:effectLst>
              <a:latin typeface="Arial Narrow" pitchFamily="34" charset="0"/>
            </a:endParaRPr>
          </a:p>
        </p:txBody>
      </p:sp>
      <p:sp>
        <p:nvSpPr>
          <p:cNvPr id="5" name="Text Placeholder 4"/>
          <p:cNvSpPr>
            <a:spLocks noGrp="1"/>
          </p:cNvSpPr>
          <p:nvPr>
            <p:ph type="body" idx="2"/>
          </p:nvPr>
        </p:nvSpPr>
        <p:spPr>
          <a:xfrm>
            <a:off x="914400" y="1295400"/>
            <a:ext cx="1905000" cy="4800600"/>
          </a:xfrm>
        </p:spPr>
        <p:txBody>
          <a:bodyPr>
            <a:normAutofit/>
          </a:bodyPr>
          <a:lstStyle/>
          <a:p>
            <a:endParaRPr lang="en-US" sz="3200"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a:p>
            <a:r>
              <a:rPr lang="en-US"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rPr>
              <a:t>Each Quotation</a:t>
            </a:r>
          </a:p>
          <a:p>
            <a:endParaRPr lang="en-US" b="1" dirty="0" smtClean="0">
              <a:solidFill>
                <a:srgbClr val="7030A0"/>
              </a:solidFill>
              <a:latin typeface="Arial Narrow" pitchFamily="34" charset="0"/>
              <a:cs typeface="Times New Roman" pitchFamily="18" charset="0"/>
            </a:endParaRPr>
          </a:p>
          <a:p>
            <a:endParaRPr lang="en-US" b="1" dirty="0" smtClean="0">
              <a:solidFill>
                <a:srgbClr val="7030A0"/>
              </a:solidFill>
              <a:latin typeface="Arial Narrow" pitchFamily="34" charset="0"/>
              <a:cs typeface="Times New Roman" pitchFamily="18" charset="0"/>
            </a:endParaRPr>
          </a:p>
        </p:txBody>
      </p:sp>
      <p:sp>
        <p:nvSpPr>
          <p:cNvPr id="4" name="Content Placeholder 3"/>
          <p:cNvSpPr>
            <a:spLocks noGrp="1"/>
          </p:cNvSpPr>
          <p:nvPr>
            <p:ph sz="quarter" idx="1"/>
          </p:nvPr>
        </p:nvSpPr>
        <p:spPr>
          <a:xfrm>
            <a:off x="2971800" y="1295400"/>
            <a:ext cx="5715000" cy="4953000"/>
          </a:xfrm>
        </p:spPr>
        <p:txBody>
          <a:bodyPr>
            <a:normAutofit/>
          </a:bodyPr>
          <a:lstStyle/>
          <a:p>
            <a:pPr marL="0" indent="0">
              <a:buNone/>
            </a:pPr>
            <a:endParaRPr lang="en-US" sz="2400" b="1" dirty="0" smtClean="0">
              <a:latin typeface="Times New Roman" pitchFamily="18" charset="0"/>
              <a:cs typeface="Times New Roman" pitchFamily="18" charset="0"/>
            </a:endParaRPr>
          </a:p>
          <a:p>
            <a:pPr marL="0" indent="0">
              <a:buNone/>
            </a:pPr>
            <a:r>
              <a:rPr lang="en-US" sz="3200" b="1" dirty="0" smtClean="0">
                <a:latin typeface="Times New Roman" pitchFamily="18" charset="0"/>
                <a:cs typeface="Times New Roman" pitchFamily="18" charset="0"/>
              </a:rPr>
              <a:t>In a UCLA study, </a:t>
            </a:r>
            <a:r>
              <a:rPr lang="en-US" sz="3200" b="1" dirty="0" smtClean="0">
                <a:solidFill>
                  <a:srgbClr val="C00000"/>
                </a:solidFill>
                <a:latin typeface="Times New Roman" pitchFamily="18" charset="0"/>
                <a:cs typeface="Times New Roman" pitchFamily="18" charset="0"/>
              </a:rPr>
              <a:t>“</a:t>
            </a:r>
            <a:r>
              <a:rPr lang="en-US" sz="3200" b="1" dirty="0" smtClean="0">
                <a:latin typeface="Times New Roman" pitchFamily="18" charset="0"/>
                <a:cs typeface="Times New Roman" pitchFamily="18" charset="0"/>
              </a:rPr>
              <a:t>only 20. 3% of the youngest subjects recognized the purpose of web advertisements</a:t>
            </a:r>
            <a:r>
              <a:rPr lang="en-US" sz="3200" b="1" dirty="0" smtClean="0">
                <a:solidFill>
                  <a:srgbClr val="C00000"/>
                </a:solidFill>
                <a:latin typeface="Times New Roman" pitchFamily="18" charset="0"/>
                <a:cs typeface="Times New Roman" pitchFamily="18" charset="0"/>
              </a:rPr>
              <a:t>”</a:t>
            </a:r>
            <a:r>
              <a:rPr lang="en-US" sz="3200" b="1" dirty="0" smtClean="0">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(Morrison 15). </a:t>
            </a:r>
            <a:r>
              <a:rPr lang="en-US" sz="3200" b="1" dirty="0" smtClean="0">
                <a:latin typeface="Times New Roman" pitchFamily="18" charset="0"/>
                <a:cs typeface="Times New Roman" pitchFamily="18" charset="0"/>
              </a:rPr>
              <a:t>When asked to state . . .</a:t>
            </a:r>
          </a:p>
          <a:p>
            <a:pPr marL="0" indent="0">
              <a:buNone/>
            </a:pPr>
            <a:endParaRPr lang="en-US" sz="3200" b="1" i="1" dirty="0" smtClean="0">
              <a:solidFill>
                <a:schemeClr val="accent1"/>
              </a:solidFill>
              <a:latin typeface="Times New Roman" pitchFamily="18" charset="0"/>
              <a:cs typeface="Times New Roman" pitchFamily="18" charset="0"/>
            </a:endParaRPr>
          </a:p>
          <a:p>
            <a:pPr marL="0" indent="0" algn="r">
              <a:buNone/>
            </a:pPr>
            <a:r>
              <a:rPr lang="en-US" sz="3200" b="1" i="1" dirty="0" smtClean="0">
                <a:solidFill>
                  <a:schemeClr val="accent1"/>
                </a:solidFill>
                <a:effectLst>
                  <a:outerShdw blurRad="38100" dist="38100" dir="2700000" algn="tl">
                    <a:srgbClr val="000000">
                      <a:alpha val="43137"/>
                    </a:srgbClr>
                  </a:outerShdw>
                </a:effectLst>
                <a:latin typeface="Arial Narrow" pitchFamily="34" charset="0"/>
                <a:cs typeface="Times New Roman" pitchFamily="18" charset="0"/>
              </a:rPr>
              <a:t> Don’t forget the quote marks!</a:t>
            </a:r>
          </a:p>
          <a:p>
            <a:pPr marL="0" indent="0">
              <a:buNone/>
            </a:pPr>
            <a:endParaRPr lang="en-US" sz="3200" b="1" dirty="0" smtClean="0">
              <a:latin typeface="Times New Roman" pitchFamily="18" charset="0"/>
              <a:cs typeface="Times New Roman" pitchFamily="18" charset="0"/>
            </a:endParaRPr>
          </a:p>
          <a:p>
            <a:pPr marL="0" indent="0">
              <a:buNone/>
            </a:pPr>
            <a:endParaRPr lang="en-US" sz="1500" b="1" dirty="0" smtClean="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806450"/>
          </a:xfrm>
        </p:spPr>
        <p:txBody>
          <a:bodyPr/>
          <a:lstStyle/>
          <a:p>
            <a:r>
              <a:rPr lang="en-US" b="1" dirty="0" smtClean="0">
                <a:solidFill>
                  <a:srgbClr val="7030A0"/>
                </a:solidFill>
                <a:effectLst>
                  <a:outerShdw blurRad="38100" dist="38100" dir="2700000" algn="tl">
                    <a:srgbClr val="000000">
                      <a:alpha val="43137"/>
                    </a:srgbClr>
                  </a:outerShdw>
                </a:effectLst>
                <a:latin typeface="Arial Narrow" pitchFamily="34" charset="0"/>
              </a:rPr>
              <a:t>Cite:</a:t>
            </a:r>
            <a:endParaRPr lang="en-US" b="1" dirty="0">
              <a:solidFill>
                <a:srgbClr val="7030A0"/>
              </a:solidFill>
              <a:effectLst>
                <a:outerShdw blurRad="38100" dist="38100" dir="2700000" algn="tl">
                  <a:srgbClr val="000000">
                    <a:alpha val="43137"/>
                  </a:srgbClr>
                </a:outerShdw>
              </a:effectLst>
              <a:latin typeface="Arial Narrow" pitchFamily="34" charset="0"/>
            </a:endParaRPr>
          </a:p>
        </p:txBody>
      </p:sp>
      <p:sp>
        <p:nvSpPr>
          <p:cNvPr id="5" name="Text Placeholder 4"/>
          <p:cNvSpPr>
            <a:spLocks noGrp="1"/>
          </p:cNvSpPr>
          <p:nvPr>
            <p:ph type="body" idx="2"/>
          </p:nvPr>
        </p:nvSpPr>
        <p:spPr>
          <a:xfrm>
            <a:off x="914400" y="1295400"/>
            <a:ext cx="1905000" cy="4800600"/>
          </a:xfrm>
        </p:spPr>
        <p:txBody>
          <a:bodyPr>
            <a:normAutofit/>
          </a:bodyPr>
          <a:lstStyle/>
          <a:p>
            <a:endParaRPr lang="en-US" sz="3200"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a:p>
            <a:r>
              <a:rPr lang="en-US"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rPr>
              <a:t>Each Paraphrase</a:t>
            </a:r>
          </a:p>
          <a:p>
            <a:endParaRPr lang="en-US" b="1" dirty="0" smtClean="0">
              <a:solidFill>
                <a:srgbClr val="7030A0"/>
              </a:solidFill>
              <a:latin typeface="Arial Narrow" pitchFamily="34" charset="0"/>
              <a:cs typeface="Times New Roman" pitchFamily="18" charset="0"/>
            </a:endParaRPr>
          </a:p>
          <a:p>
            <a:endParaRPr lang="en-US" b="1" dirty="0" smtClean="0">
              <a:solidFill>
                <a:srgbClr val="7030A0"/>
              </a:solidFill>
              <a:latin typeface="Arial Narrow" pitchFamily="34" charset="0"/>
              <a:cs typeface="Times New Roman" pitchFamily="18" charset="0"/>
            </a:endParaRPr>
          </a:p>
          <a:p>
            <a:endParaRPr lang="en-US" b="1" dirty="0" smtClean="0">
              <a:solidFill>
                <a:srgbClr val="7030A0"/>
              </a:solidFill>
              <a:latin typeface="Arial Narrow" pitchFamily="34" charset="0"/>
              <a:cs typeface="Times New Roman" pitchFamily="18" charset="0"/>
            </a:endParaRPr>
          </a:p>
          <a:p>
            <a:endParaRPr lang="en-US" b="1" dirty="0" smtClean="0">
              <a:solidFill>
                <a:srgbClr val="7030A0"/>
              </a:solidFill>
              <a:latin typeface="Arial Narrow" pitchFamily="34" charset="0"/>
              <a:cs typeface="Times New Roman" pitchFamily="18" charset="0"/>
            </a:endParaRPr>
          </a:p>
          <a:p>
            <a:endParaRPr lang="en-US" sz="3200"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p:txBody>
      </p:sp>
      <p:sp>
        <p:nvSpPr>
          <p:cNvPr id="4" name="Content Placeholder 3"/>
          <p:cNvSpPr>
            <a:spLocks noGrp="1"/>
          </p:cNvSpPr>
          <p:nvPr>
            <p:ph sz="quarter" idx="1"/>
          </p:nvPr>
        </p:nvSpPr>
        <p:spPr>
          <a:xfrm>
            <a:off x="2971800" y="1295400"/>
            <a:ext cx="5715000" cy="4953000"/>
          </a:xfrm>
        </p:spPr>
        <p:txBody>
          <a:bodyPr>
            <a:normAutofit lnSpcReduction="10000"/>
          </a:bodyPr>
          <a:lstStyle/>
          <a:p>
            <a:pPr marL="0" indent="0">
              <a:buNone/>
            </a:pPr>
            <a:endParaRPr lang="en-US" sz="3200" b="1" dirty="0" smtClean="0">
              <a:latin typeface="Times New Roman" pitchFamily="18" charset="0"/>
              <a:cs typeface="Times New Roman" pitchFamily="18" charset="0"/>
            </a:endParaRPr>
          </a:p>
          <a:p>
            <a:pPr marL="0" indent="0">
              <a:buNone/>
            </a:pPr>
            <a:r>
              <a:rPr lang="en-US" sz="3200" b="1" dirty="0" smtClean="0">
                <a:latin typeface="Times New Roman" pitchFamily="18" charset="0"/>
                <a:cs typeface="Times New Roman" pitchFamily="18" charset="0"/>
              </a:rPr>
              <a:t>In a research study of children’s responses to advertising on educational websites, only one-fifth of the children under 8 years old knew that the advertisements were created to do something besides entertain or educate </a:t>
            </a:r>
            <a:r>
              <a:rPr lang="en-US" sz="3200" b="1" dirty="0" smtClean="0">
                <a:solidFill>
                  <a:srgbClr val="7030A0"/>
                </a:solidFill>
                <a:latin typeface="Times New Roman" pitchFamily="18" charset="0"/>
                <a:cs typeface="Times New Roman" pitchFamily="18" charset="0"/>
              </a:rPr>
              <a:t>(Morrison 15).</a:t>
            </a:r>
          </a:p>
          <a:p>
            <a:pPr marL="0" indent="0">
              <a:buNone/>
            </a:pPr>
            <a:endParaRPr lang="en-US" sz="1500" b="1" dirty="0" smtClean="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806450"/>
          </a:xfrm>
        </p:spPr>
        <p:txBody>
          <a:bodyPr/>
          <a:lstStyle/>
          <a:p>
            <a:r>
              <a:rPr lang="en-US" b="1" dirty="0" smtClean="0">
                <a:solidFill>
                  <a:srgbClr val="7030A0"/>
                </a:solidFill>
                <a:effectLst>
                  <a:outerShdw blurRad="38100" dist="38100" dir="2700000" algn="tl">
                    <a:srgbClr val="000000">
                      <a:alpha val="43137"/>
                    </a:srgbClr>
                  </a:outerShdw>
                </a:effectLst>
                <a:latin typeface="Arial Narrow" pitchFamily="34" charset="0"/>
              </a:rPr>
              <a:t>Cite:</a:t>
            </a:r>
            <a:endParaRPr lang="en-US" b="1" dirty="0">
              <a:solidFill>
                <a:srgbClr val="7030A0"/>
              </a:solidFill>
              <a:effectLst>
                <a:outerShdw blurRad="38100" dist="38100" dir="2700000" algn="tl">
                  <a:srgbClr val="000000">
                    <a:alpha val="43137"/>
                  </a:srgbClr>
                </a:outerShdw>
              </a:effectLst>
              <a:latin typeface="Arial Narrow" pitchFamily="34" charset="0"/>
            </a:endParaRPr>
          </a:p>
        </p:txBody>
      </p:sp>
      <p:sp>
        <p:nvSpPr>
          <p:cNvPr id="5" name="Text Placeholder 4"/>
          <p:cNvSpPr>
            <a:spLocks noGrp="1"/>
          </p:cNvSpPr>
          <p:nvPr>
            <p:ph type="body" idx="2"/>
          </p:nvPr>
        </p:nvSpPr>
        <p:spPr>
          <a:xfrm>
            <a:off x="914400" y="1295400"/>
            <a:ext cx="1905000" cy="4800600"/>
          </a:xfrm>
        </p:spPr>
        <p:txBody>
          <a:bodyPr>
            <a:normAutofit/>
          </a:bodyPr>
          <a:lstStyle/>
          <a:p>
            <a:pPr>
              <a:spcBef>
                <a:spcPts val="0"/>
              </a:spcBef>
            </a:pPr>
            <a:endParaRPr lang="en-US" sz="800"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a:p>
            <a:pPr>
              <a:spcBef>
                <a:spcPts val="0"/>
              </a:spcBef>
            </a:pPr>
            <a:endParaRPr lang="en-US" sz="3200"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a:p>
            <a:pPr>
              <a:spcBef>
                <a:spcPts val="0"/>
              </a:spcBef>
            </a:pPr>
            <a:r>
              <a:rPr lang="en-US" b="1" dirty="0" smtClean="0">
                <a:solidFill>
                  <a:srgbClr val="7030A0"/>
                </a:solidFill>
                <a:effectLst>
                  <a:outerShdw blurRad="38100" dist="38100" dir="2700000" algn="tl">
                    <a:srgbClr val="000000">
                      <a:alpha val="43137"/>
                    </a:srgbClr>
                  </a:outerShdw>
                </a:effectLst>
                <a:latin typeface="Comic Sans MS" pitchFamily="66" charset="0"/>
                <a:cs typeface="Times New Roman" pitchFamily="18" charset="0"/>
              </a:rPr>
              <a:t>Each Summary</a:t>
            </a:r>
            <a:endParaRPr lang="en-US" b="1" dirty="0">
              <a:solidFill>
                <a:srgbClr val="7030A0"/>
              </a:solidFill>
              <a:effectLst>
                <a:outerShdw blurRad="38100" dist="38100" dir="2700000" algn="tl">
                  <a:srgbClr val="000000">
                    <a:alpha val="43137"/>
                  </a:srgbClr>
                </a:outerShdw>
              </a:effectLst>
              <a:latin typeface="Comic Sans MS" pitchFamily="66" charset="0"/>
              <a:cs typeface="Times New Roman" pitchFamily="18" charset="0"/>
            </a:endParaRPr>
          </a:p>
        </p:txBody>
      </p:sp>
      <p:sp>
        <p:nvSpPr>
          <p:cNvPr id="4" name="Content Placeholder 3"/>
          <p:cNvSpPr>
            <a:spLocks noGrp="1"/>
          </p:cNvSpPr>
          <p:nvPr>
            <p:ph sz="quarter" idx="1"/>
          </p:nvPr>
        </p:nvSpPr>
        <p:spPr>
          <a:xfrm>
            <a:off x="2971800" y="1295400"/>
            <a:ext cx="5715000" cy="4953000"/>
          </a:xfrm>
        </p:spPr>
        <p:txBody>
          <a:bodyPr>
            <a:normAutofit/>
          </a:bodyPr>
          <a:lstStyle/>
          <a:p>
            <a:pPr marL="0" indent="0">
              <a:buNone/>
            </a:pPr>
            <a:endParaRPr lang="en-US" sz="3200" b="1" dirty="0" smtClean="0">
              <a:latin typeface="Times New Roman" pitchFamily="18" charset="0"/>
              <a:cs typeface="Times New Roman" pitchFamily="18" charset="0"/>
            </a:endParaRPr>
          </a:p>
          <a:p>
            <a:pPr marL="0" indent="0">
              <a:buNone/>
            </a:pPr>
            <a:r>
              <a:rPr lang="en-US" sz="3200" b="1" dirty="0" smtClean="0">
                <a:latin typeface="Times New Roman" pitchFamily="18" charset="0"/>
                <a:cs typeface="Times New Roman" pitchFamily="18" charset="0"/>
              </a:rPr>
              <a:t>Research shows that children don’t differentiate well between advertisements and entertainment on the Internet </a:t>
            </a:r>
            <a:r>
              <a:rPr lang="en-US" sz="3200" b="1" dirty="0" smtClean="0">
                <a:solidFill>
                  <a:srgbClr val="7030A0"/>
                </a:solidFill>
                <a:latin typeface="Times New Roman" pitchFamily="18" charset="0"/>
                <a:cs typeface="Times New Roman" pitchFamily="18" charset="0"/>
              </a:rPr>
              <a:t>(Morrison 15).</a:t>
            </a:r>
            <a:endParaRPr lang="en-US" sz="3200" b="1" dirty="0">
              <a:solidFill>
                <a:srgbClr val="7030A0"/>
              </a:solidFill>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What are in-text citations?</a:t>
            </a:r>
            <a:endParaRPr lang="en-US" b="1" dirty="0">
              <a:solidFill>
                <a:srgbClr val="7030A0"/>
              </a:solidFill>
              <a:latin typeface="Arial Narrow" pitchFamily="34" charset="0"/>
            </a:endParaRPr>
          </a:p>
        </p:txBody>
      </p:sp>
      <p:sp>
        <p:nvSpPr>
          <p:cNvPr id="3" name="Content Placeholder 2"/>
          <p:cNvSpPr>
            <a:spLocks noGrp="1"/>
          </p:cNvSpPr>
          <p:nvPr>
            <p:ph sz="quarter" idx="1"/>
          </p:nvPr>
        </p:nvSpPr>
        <p:spPr/>
        <p:txBody>
          <a:bodyPr>
            <a:normAutofit/>
          </a:bodyPr>
          <a:lstStyle/>
          <a:p>
            <a:pPr marL="0" indent="0">
              <a:spcBef>
                <a:spcPts val="0"/>
              </a:spcBef>
              <a:buNone/>
            </a:pPr>
            <a:r>
              <a:rPr lang="en-US" b="1" dirty="0" smtClean="0">
                <a:latin typeface="Times New Roman" pitchFamily="18" charset="0"/>
                <a:cs typeface="Times New Roman" pitchFamily="18" charset="0"/>
              </a:rPr>
              <a:t>In MLA Style, in-text citations provide a brief reference to the source material, including the </a:t>
            </a:r>
          </a:p>
          <a:p>
            <a:pPr marL="0" indent="0">
              <a:spcBef>
                <a:spcPts val="0"/>
              </a:spcBef>
              <a:buNone/>
            </a:pPr>
            <a:r>
              <a:rPr lang="en-US" b="1"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page number </a:t>
            </a:r>
            <a:r>
              <a:rPr lang="en-US" b="1" dirty="0" smtClean="0">
                <a:latin typeface="Times New Roman" pitchFamily="18" charset="0"/>
                <a:cs typeface="Times New Roman" pitchFamily="18" charset="0"/>
              </a:rPr>
              <a:t>if there is one. The author’s last name is included if it wasn’t in the introduction to the source material. </a:t>
            </a:r>
          </a:p>
          <a:p>
            <a:pPr marL="0" indent="0">
              <a:spcBef>
                <a:spcPts val="0"/>
              </a:spcBef>
              <a:buNone/>
            </a:pPr>
            <a:endParaRPr lang="en-US" b="1" dirty="0" smtClean="0">
              <a:latin typeface="Times New Roman" pitchFamily="18" charset="0"/>
              <a:cs typeface="Times New Roman" pitchFamily="18" charset="0"/>
            </a:endParaRPr>
          </a:p>
          <a:p>
            <a:pPr marL="274320" lvl="1" indent="0">
              <a:spcBef>
                <a:spcPts val="0"/>
              </a:spcBef>
              <a:buNone/>
            </a:pPr>
            <a:r>
              <a:rPr lang="en-US" sz="3200" b="1" dirty="0" smtClean="0">
                <a:latin typeface="Arial Narrow" pitchFamily="34" charset="0"/>
                <a:cs typeface="Times New Roman" pitchFamily="18" charset="0"/>
              </a:rPr>
              <a:t>In a UCLA study, “only 20. 3% of the youngest subjects recognized the purpose of web advertisements” (</a:t>
            </a:r>
            <a:r>
              <a:rPr lang="en-US" sz="3200" b="1" dirty="0" smtClean="0">
                <a:latin typeface="Arial Narrow" pitchFamily="34" charset="0"/>
              </a:rPr>
              <a:t>Morrison </a:t>
            </a:r>
            <a:r>
              <a:rPr lang="en-US" sz="3200" b="1" dirty="0" smtClean="0">
                <a:solidFill>
                  <a:srgbClr val="00B050"/>
                </a:solidFill>
                <a:effectLst>
                  <a:outerShdw blurRad="38100" dist="38100" dir="2700000" algn="tl">
                    <a:srgbClr val="000000">
                      <a:alpha val="43137"/>
                    </a:srgbClr>
                  </a:outerShdw>
                </a:effectLst>
                <a:latin typeface="Arial Narrow" pitchFamily="34" charset="0"/>
              </a:rPr>
              <a:t>15</a:t>
            </a:r>
            <a:r>
              <a:rPr lang="en-US" sz="3200" b="1" dirty="0" smtClean="0">
                <a:latin typeface="Arial Narrow" pitchFamily="34" charset="0"/>
              </a:rPr>
              <a:t>).</a:t>
            </a:r>
          </a:p>
          <a:p>
            <a:pPr marL="0" indent="0">
              <a:spcBef>
                <a:spcPts val="600"/>
              </a:spcBef>
              <a:spcAft>
                <a:spcPts val="600"/>
              </a:spcAft>
              <a:buNone/>
            </a:pPr>
            <a:endParaRPr lang="en-US" dirty="0" smtClean="0">
              <a:latin typeface="Arial Black" pitchFamily="34" charset="0"/>
            </a:endParaRPr>
          </a:p>
          <a:p>
            <a:pPr marL="1371600" lvl="5" indent="0">
              <a:buNone/>
            </a:pPr>
            <a:endParaRPr lang="en-US" dirty="0" smtClean="0">
              <a:latin typeface="Times New Roman" pitchFamily="18" charset="0"/>
              <a:cs typeface="Times New Roman" pitchFamily="18" charset="0"/>
            </a:endParaRPr>
          </a:p>
          <a:p>
            <a:pPr marL="0" indent="0">
              <a:buNone/>
            </a:pPr>
            <a:endParaRPr lang="en-US" dirty="0" smtClean="0"/>
          </a:p>
          <a:p>
            <a:pPr marL="0" indent="0">
              <a:buNone/>
            </a:pPr>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cs typeface="Times New Roman" pitchFamily="18" charset="0"/>
              </a:rPr>
              <a:t>What are in-text citations? </a:t>
            </a:r>
            <a:r>
              <a:rPr lang="en-US" sz="2800" dirty="0" smtClean="0">
                <a:solidFill>
                  <a:srgbClr val="7030A0"/>
                </a:solidFill>
                <a:latin typeface="Arial Narrow" pitchFamily="34" charset="0"/>
                <a:cs typeface="Times New Roman" pitchFamily="18" charset="0"/>
              </a:rPr>
              <a:t>(cont.)</a:t>
            </a:r>
            <a:endParaRPr lang="en-US" sz="2800" dirty="0">
              <a:solidFill>
                <a:srgbClr val="7030A0"/>
              </a:solidFill>
              <a:latin typeface="Arial Narrow" pitchFamily="34" charset="0"/>
              <a:cs typeface="Times New Roman" pitchFamily="18" charset="0"/>
            </a:endParaRPr>
          </a:p>
        </p:txBody>
      </p:sp>
      <p:sp>
        <p:nvSpPr>
          <p:cNvPr id="3" name="Content Placeholder 2"/>
          <p:cNvSpPr>
            <a:spLocks noGrp="1"/>
          </p:cNvSpPr>
          <p:nvPr>
            <p:ph sz="quarter" idx="1"/>
          </p:nvPr>
        </p:nvSpPr>
        <p:spPr/>
        <p:txBody>
          <a:bodyPr>
            <a:normAutofit/>
          </a:bodyPr>
          <a:lstStyle/>
          <a:p>
            <a:pPr marL="0" lvl="5" indent="0">
              <a:buNone/>
            </a:pPr>
            <a:r>
              <a:rPr lang="en-US" sz="2800" dirty="0" smtClean="0">
                <a:latin typeface="Times New Roman" pitchFamily="18" charset="0"/>
                <a:cs typeface="Times New Roman" pitchFamily="18" charset="0"/>
              </a:rPr>
              <a:t>They are enclosed in </a:t>
            </a:r>
            <a:r>
              <a:rPr lang="en-US" sz="2800" b="1" dirty="0" smtClean="0">
                <a:solidFill>
                  <a:schemeClr val="accent2"/>
                </a:solidFill>
                <a:latin typeface="Times New Roman" pitchFamily="18" charset="0"/>
                <a:cs typeface="Times New Roman" pitchFamily="18" charset="0"/>
              </a:rPr>
              <a:t>parentheses</a:t>
            </a:r>
            <a:r>
              <a:rPr lang="en-US" sz="2800" dirty="0" smtClean="0">
                <a:latin typeface="Times New Roman" pitchFamily="18" charset="0"/>
                <a:cs typeface="Times New Roman" pitchFamily="18" charset="0"/>
              </a:rPr>
              <a:t>:</a:t>
            </a:r>
          </a:p>
          <a:p>
            <a:pPr marL="1371600" lvl="5" indent="0">
              <a:buFont typeface="Wingdings" pitchFamily="2" charset="2"/>
              <a:buChar char="Ø"/>
            </a:pPr>
            <a:r>
              <a:rPr lang="en-US" sz="2800" dirty="0" smtClean="0">
                <a:latin typeface="Times New Roman" pitchFamily="18" charset="0"/>
                <a:cs typeface="Times New Roman" pitchFamily="18" charset="0"/>
              </a:rPr>
              <a:t> usually at the </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end</a:t>
            </a:r>
            <a:r>
              <a:rPr lang="en-US" sz="2800" dirty="0" smtClean="0">
                <a:latin typeface="Times New Roman" pitchFamily="18" charset="0"/>
                <a:cs typeface="Times New Roman" pitchFamily="18" charset="0"/>
              </a:rPr>
              <a:t> of the sentence</a:t>
            </a:r>
          </a:p>
          <a:p>
            <a:pPr marL="1371600" lvl="5" indent="0">
              <a:buFont typeface="Wingdings" pitchFamily="2" charset="2"/>
              <a:buChar char="Ø"/>
            </a:pPr>
            <a:r>
              <a:rPr lang="en-US" sz="2800" dirty="0" smtClean="0">
                <a:latin typeface="Times New Roman" pitchFamily="18" charset="0"/>
                <a:cs typeface="Times New Roman" pitchFamily="18" charset="0"/>
              </a:rPr>
              <a:t> always </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after</a:t>
            </a:r>
            <a:r>
              <a:rPr lang="en-US" sz="2800" dirty="0" smtClean="0">
                <a:latin typeface="Times New Roman" pitchFamily="18" charset="0"/>
                <a:cs typeface="Times New Roman" pitchFamily="18" charset="0"/>
              </a:rPr>
              <a:t> any </a:t>
            </a:r>
            <a:r>
              <a:rPr lang="en-US" sz="2800" b="1" dirty="0" smtClean="0">
                <a:solidFill>
                  <a:srgbClr val="7030A0"/>
                </a:solidFill>
                <a:latin typeface="Times New Roman" pitchFamily="18" charset="0"/>
                <a:cs typeface="Times New Roman" pitchFamily="18" charset="0"/>
              </a:rPr>
              <a:t>quotation marks</a:t>
            </a:r>
          </a:p>
          <a:p>
            <a:pPr marL="1371600" lvl="5" indent="0">
              <a:buFont typeface="Wingdings" pitchFamily="2" charset="2"/>
              <a:buChar char="Ø"/>
            </a:pPr>
            <a:r>
              <a:rPr lang="en-US" sz="2800" dirty="0" smtClean="0">
                <a:latin typeface="Times New Roman" pitchFamily="18" charset="0"/>
                <a:cs typeface="Times New Roman" pitchFamily="18" charset="0"/>
              </a:rPr>
              <a:t> usually </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before</a:t>
            </a:r>
            <a:r>
              <a:rPr lang="en-US" sz="2800" dirty="0" smtClean="0">
                <a:latin typeface="Times New Roman" pitchFamily="18" charset="0"/>
                <a:cs typeface="Times New Roman" pitchFamily="18" charset="0"/>
              </a:rPr>
              <a:t> the </a:t>
            </a:r>
            <a:r>
              <a:rPr lang="en-US" sz="2800" b="1" dirty="0" smtClean="0">
                <a:solidFill>
                  <a:srgbClr val="FF0000"/>
                </a:solidFill>
                <a:latin typeface="Times New Roman" pitchFamily="18" charset="0"/>
                <a:cs typeface="Times New Roman" pitchFamily="18" charset="0"/>
              </a:rPr>
              <a:t>period</a:t>
            </a:r>
          </a:p>
          <a:p>
            <a:pPr marL="1371600" lvl="5" indent="0">
              <a:buNone/>
            </a:pPr>
            <a:endParaRPr lang="en-US" sz="1400" b="1" dirty="0" smtClean="0">
              <a:solidFill>
                <a:srgbClr val="FF0000"/>
              </a:solidFill>
              <a:latin typeface="Times New Roman" pitchFamily="18" charset="0"/>
              <a:cs typeface="Times New Roman" pitchFamily="18" charset="0"/>
            </a:endParaRPr>
          </a:p>
          <a:p>
            <a:pPr marL="400050" lvl="5" indent="0">
              <a:buNone/>
            </a:pPr>
            <a:r>
              <a:rPr lang="en-US" sz="2600" dirty="0" smtClean="0">
                <a:latin typeface="Cracked Johnnie" pitchFamily="2" charset="0"/>
              </a:rPr>
              <a:t>. . . </a:t>
            </a:r>
            <a:r>
              <a:rPr lang="en-US" sz="2600" dirty="0" smtClean="0">
                <a:latin typeface="Arial Narrow" pitchFamily="34" charset="0"/>
                <a:cs typeface="Times New Roman" pitchFamily="18" charset="0"/>
              </a:rPr>
              <a:t>web advertisements</a:t>
            </a:r>
            <a:r>
              <a:rPr lang="en-US" sz="2600" dirty="0" smtClean="0">
                <a:solidFill>
                  <a:srgbClr val="7030A0"/>
                </a:solidFill>
                <a:latin typeface="Arial Black" pitchFamily="34" charset="0"/>
              </a:rPr>
              <a:t>”</a:t>
            </a:r>
            <a:r>
              <a:rPr lang="en-US" sz="2600" dirty="0" smtClean="0">
                <a:latin typeface="Arial Black" pitchFamily="34" charset="0"/>
              </a:rPr>
              <a:t> </a:t>
            </a:r>
            <a:r>
              <a:rPr lang="en-US" sz="2600" dirty="0" smtClean="0">
                <a:solidFill>
                  <a:schemeClr val="accent2"/>
                </a:solidFill>
                <a:latin typeface="Arial Black" pitchFamily="34" charset="0"/>
              </a:rPr>
              <a:t>(</a:t>
            </a:r>
            <a:r>
              <a:rPr lang="en-US" sz="2600" dirty="0" smtClean="0">
                <a:latin typeface="Arial Narrow" pitchFamily="34" charset="0"/>
              </a:rPr>
              <a:t>Morrison 15</a:t>
            </a:r>
            <a:r>
              <a:rPr lang="en-US" sz="2600" dirty="0" smtClean="0">
                <a:solidFill>
                  <a:schemeClr val="accent2"/>
                </a:solidFill>
                <a:latin typeface="Arial Black" pitchFamily="34" charset="0"/>
              </a:rPr>
              <a:t>)</a:t>
            </a:r>
            <a:r>
              <a:rPr lang="en-US" sz="2600" dirty="0" smtClean="0">
                <a:solidFill>
                  <a:srgbClr val="FF0000"/>
                </a:solidFill>
                <a:latin typeface="Arial Black" pitchFamily="34" charset="0"/>
              </a:rPr>
              <a:t>.</a:t>
            </a:r>
            <a:endParaRPr lang="en-US" sz="2600" b="1" dirty="0" smtClean="0">
              <a:solidFill>
                <a:srgbClr val="FF0000"/>
              </a:solidFill>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If the source name appears in the signal phrase, the in-text citation </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only </a:t>
            </a:r>
            <a:r>
              <a:rPr lang="en-US" dirty="0" smtClean="0">
                <a:latin typeface="Times New Roman" pitchFamily="18" charset="0"/>
                <a:cs typeface="Times New Roman" pitchFamily="18" charset="0"/>
              </a:rPr>
              <a:t>needs the </a:t>
            </a:r>
            <a:r>
              <a:rPr lang="en-US" b="1" dirty="0" smtClean="0">
                <a:solidFill>
                  <a:srgbClr val="00B050"/>
                </a:solidFill>
                <a:latin typeface="Times New Roman" pitchFamily="18" charset="0"/>
                <a:cs typeface="Times New Roman" pitchFamily="18" charset="0"/>
              </a:rPr>
              <a:t>page number</a:t>
            </a:r>
            <a:r>
              <a:rPr lang="en-US" dirty="0" smtClean="0">
                <a:latin typeface="Times New Roman" pitchFamily="18" charset="0"/>
                <a:cs typeface="Times New Roman" pitchFamily="18" charset="0"/>
              </a:rPr>
              <a:t>. </a:t>
            </a:r>
          </a:p>
          <a:p>
            <a:pPr marL="0" indent="0" algn="ctr">
              <a:buNone/>
            </a:pPr>
            <a:r>
              <a:rPr lang="en-US" dirty="0" smtClean="0">
                <a:latin typeface="Arial Narrow" pitchFamily="34" charset="0"/>
                <a:cs typeface="Times New Roman" pitchFamily="18" charset="0"/>
              </a:rPr>
              <a:t> 	According to Dr. Morrison’s . . . advertisements</a:t>
            </a:r>
            <a:r>
              <a:rPr lang="en-US" dirty="0" smtClean="0">
                <a:latin typeface="Arial Black" pitchFamily="34" charset="0"/>
              </a:rPr>
              <a:t>” (</a:t>
            </a:r>
            <a:r>
              <a:rPr lang="en-US" b="1" dirty="0" smtClean="0">
                <a:solidFill>
                  <a:srgbClr val="00B050"/>
                </a:solidFill>
                <a:latin typeface="Arial Narrow" pitchFamily="34" charset="0"/>
              </a:rPr>
              <a:t>15</a:t>
            </a:r>
            <a:r>
              <a:rPr lang="en-US" dirty="0" smtClean="0">
                <a:latin typeface="Arial Black" pitchFamily="34" charset="0"/>
              </a:rPr>
              <a:t>). </a:t>
            </a:r>
            <a:endParaRPr lang="en-US" dirty="0" smtClean="0">
              <a:latin typeface="Times New Roman" pitchFamily="18" charset="0"/>
              <a:cs typeface="Times New Roman" pitchFamily="18" charset="0"/>
            </a:endParaRPr>
          </a:p>
          <a:p>
            <a:pPr marL="0" indent="0">
              <a:buNone/>
            </a:pPr>
            <a:endParaRPr lang="en-US" dirty="0" smtClean="0"/>
          </a:p>
          <a:p>
            <a:pPr marL="0" indent="0">
              <a:buNone/>
            </a:pPr>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a:xfrm>
            <a:off x="152400" y="3124200"/>
            <a:ext cx="8153400" cy="3276600"/>
          </a:xfrm>
          <a:prstGeom prst="wedgeEllipseCallout">
            <a:avLst>
              <a:gd name="adj1" fmla="val 21885"/>
              <a:gd name="adj2" fmla="val -63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2" name="Rectangle 1"/>
          <p:cNvSpPr/>
          <p:nvPr/>
        </p:nvSpPr>
        <p:spPr>
          <a:xfrm>
            <a:off x="152400" y="4419600"/>
            <a:ext cx="7772400" cy="584775"/>
          </a:xfrm>
          <a:prstGeom prst="rect">
            <a:avLst/>
          </a:prstGeom>
        </p:spPr>
        <p:txBody>
          <a:bodyPr wrap="square">
            <a:spAutoFit/>
          </a:bodyPr>
          <a:lstStyle/>
          <a:p>
            <a:pPr marL="457200"/>
            <a:r>
              <a:rPr lang="en-US" sz="32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What does “documenting” sources mean?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7030A0"/>
                </a:solidFill>
                <a:latin typeface="Arial Narrow" pitchFamily="34" charset="0"/>
              </a:rPr>
              <a:t>Documenting Sources includes creating a Works Cited page.</a:t>
            </a:r>
            <a:endParaRPr lang="en-US" dirty="0">
              <a:latin typeface="Arial Narrow" pitchFamily="34" charset="0"/>
            </a:endParaRPr>
          </a:p>
        </p:txBody>
      </p:sp>
      <p:sp>
        <p:nvSpPr>
          <p:cNvPr id="3" name="Content Placeholder 2"/>
          <p:cNvSpPr>
            <a:spLocks noGrp="1"/>
          </p:cNvSpPr>
          <p:nvPr>
            <p:ph sz="quarter" idx="1"/>
          </p:nvPr>
        </p:nvSpPr>
        <p:spPr/>
        <p:txBody>
          <a:bodyPr/>
          <a:lstStyle/>
          <a:p>
            <a:pPr marL="0" indent="0">
              <a:buNone/>
            </a:pPr>
            <a:r>
              <a:rPr lang="en-US" b="1" dirty="0" smtClean="0">
                <a:latin typeface="Times New Roman" pitchFamily="18" charset="0"/>
                <a:cs typeface="Times New Roman" pitchFamily="18" charset="0"/>
              </a:rPr>
              <a:t>Readers need to know how to find the source material you used, so its location appears in an alphabetical list.  The reader looks at the name in your signal phrase or in-text citation:</a:t>
            </a:r>
          </a:p>
          <a:p>
            <a:pPr marL="0" indent="0" algn="ctr">
              <a:spcBef>
                <a:spcPts val="800"/>
              </a:spcBef>
              <a:spcAft>
                <a:spcPts val="800"/>
              </a:spcAft>
              <a:buNone/>
            </a:pPr>
            <a:r>
              <a:rPr lang="en-US" dirty="0" smtClean="0">
                <a:latin typeface="Arial Black" pitchFamily="34" charset="0"/>
              </a:rPr>
              <a:t>(</a:t>
            </a:r>
            <a:r>
              <a:rPr lang="en-US" dirty="0" smtClean="0">
                <a:solidFill>
                  <a:srgbClr val="0070C0"/>
                </a:solidFill>
                <a:latin typeface="Arial Narrow" pitchFamily="34" charset="0"/>
              </a:rPr>
              <a:t>Morrison</a:t>
            </a:r>
            <a:r>
              <a:rPr lang="en-US" dirty="0" smtClean="0">
                <a:latin typeface="Arial Narrow" pitchFamily="34" charset="0"/>
              </a:rPr>
              <a:t> </a:t>
            </a:r>
            <a:r>
              <a:rPr lang="en-US" dirty="0" smtClean="0">
                <a:solidFill>
                  <a:srgbClr val="00B050"/>
                </a:solidFill>
                <a:latin typeface="Arial Narrow" pitchFamily="34" charset="0"/>
              </a:rPr>
              <a:t>15</a:t>
            </a:r>
            <a:r>
              <a:rPr lang="en-US" dirty="0" smtClean="0">
                <a:latin typeface="Arial Black" pitchFamily="34" charset="0"/>
              </a:rPr>
              <a:t>)</a:t>
            </a:r>
          </a:p>
          <a:p>
            <a:pPr marL="0" indent="0">
              <a:buNone/>
            </a:pPr>
            <a:r>
              <a:rPr lang="en-US" b="1" dirty="0" smtClean="0">
                <a:latin typeface="Times New Roman" pitchFamily="18" charset="0"/>
                <a:cs typeface="Times New Roman" pitchFamily="18" charset="0"/>
              </a:rPr>
              <a:t>and looks in the Works Cited list for:</a:t>
            </a:r>
          </a:p>
          <a:p>
            <a:pPr marL="0" indent="0">
              <a:spcBef>
                <a:spcPts val="800"/>
              </a:spcBef>
              <a:spcAft>
                <a:spcPts val="800"/>
              </a:spcAft>
              <a:buNone/>
            </a:pPr>
            <a:r>
              <a:rPr lang="en-US" dirty="0" smtClean="0">
                <a:solidFill>
                  <a:srgbClr val="0070C0"/>
                </a:solidFill>
                <a:latin typeface="Arial Narrow" pitchFamily="34" charset="0"/>
              </a:rPr>
              <a:t>Morrison</a:t>
            </a:r>
            <a:r>
              <a:rPr lang="en-US" dirty="0" smtClean="0">
                <a:latin typeface="Arial Narrow" pitchFamily="34" charset="0"/>
              </a:rPr>
              <a:t>, Kathryn. “Educational Websites: Enrichment or Brainwashing?” </a:t>
            </a:r>
            <a:r>
              <a:rPr lang="en-US" i="1" dirty="0" smtClean="0">
                <a:latin typeface="Arial Narrow" pitchFamily="34" charset="0"/>
              </a:rPr>
              <a:t>Technology Journal </a:t>
            </a:r>
            <a:r>
              <a:rPr lang="en-US" dirty="0" smtClean="0">
                <a:latin typeface="Arial Narrow" pitchFamily="34" charset="0"/>
              </a:rPr>
              <a:t>Oct. 2010: </a:t>
            </a:r>
            <a:r>
              <a:rPr lang="en-US" dirty="0" smtClean="0">
                <a:solidFill>
                  <a:srgbClr val="00B050"/>
                </a:solidFill>
                <a:latin typeface="Arial Narrow" pitchFamily="34" charset="0"/>
              </a:rPr>
              <a:t>12-18</a:t>
            </a:r>
            <a:r>
              <a:rPr lang="en-US" dirty="0" smtClean="0">
                <a:latin typeface="Arial Narrow" pitchFamily="34" charset="0"/>
              </a:rPr>
              <a:t>. Print.</a:t>
            </a:r>
          </a:p>
          <a:p>
            <a:pPr marL="0" indent="0" algn="r">
              <a:spcBef>
                <a:spcPts val="800"/>
              </a:spcBef>
              <a:spcAft>
                <a:spcPts val="800"/>
              </a:spcAft>
              <a:buNone/>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See your MLA (or APA) handbook for format details.</a:t>
            </a:r>
          </a:p>
          <a:p>
            <a:pPr marL="0" indent="0">
              <a:spcBef>
                <a:spcPts val="800"/>
              </a:spcBef>
              <a:spcAft>
                <a:spcPts val="800"/>
              </a:spcAft>
              <a:buNone/>
            </a:pPr>
            <a:endParaRPr lang="en-US" dirty="0">
              <a:effectLst>
                <a:outerShdw blurRad="38100" dist="38100" dir="2700000" algn="tl">
                  <a:srgbClr val="000000">
                    <a:alpha val="43137"/>
                  </a:srgbClr>
                </a:outerShdw>
              </a:effectLst>
              <a:latin typeface="Arial Narrow"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a:xfrm>
            <a:off x="228600" y="609600"/>
            <a:ext cx="6858000" cy="2593848"/>
          </a:xfrm>
          <a:prstGeom prst="wedgeEllipseCallout">
            <a:avLst>
              <a:gd name="adj1" fmla="val 22778"/>
              <a:gd name="adj2" fmla="val 720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219200" y="1066800"/>
            <a:ext cx="4572000" cy="1754326"/>
          </a:xfrm>
          <a:prstGeom prst="rect">
            <a:avLst/>
          </a:prstGeom>
        </p:spPr>
        <p:txBody>
          <a:bodyPr>
            <a:spAutoFit/>
          </a:bodyPr>
          <a:lstStyle/>
          <a:p>
            <a:pPr marL="457200"/>
            <a:r>
              <a:rPr lang="en-US" sz="36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Why is correct citing and documenting so important?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chemeClr val="accent1">
                    <a:lumMod val="75000"/>
                  </a:schemeClr>
                </a:solidFill>
                <a:latin typeface="Arial Narrow" pitchFamily="34" charset="0"/>
              </a:rPr>
              <a:t>Plagiarism</a:t>
            </a:r>
            <a:endParaRPr lang="en-US" b="1" dirty="0">
              <a:solidFill>
                <a:schemeClr val="accent1">
                  <a:lumMod val="75000"/>
                </a:schemeClr>
              </a:solidFill>
              <a:latin typeface="Arial Narrow" pitchFamily="34" charset="0"/>
            </a:endParaRPr>
          </a:p>
        </p:txBody>
      </p:sp>
      <p:sp>
        <p:nvSpPr>
          <p:cNvPr id="5" name="Text Placeholder 4"/>
          <p:cNvSpPr>
            <a:spLocks noGrp="1"/>
          </p:cNvSpPr>
          <p:nvPr>
            <p:ph type="body" idx="1"/>
          </p:nvPr>
        </p:nvSpPr>
        <p:spPr>
          <a:xfrm>
            <a:off x="722313" y="2547938"/>
            <a:ext cx="7772400" cy="3700462"/>
          </a:xfrm>
        </p:spPr>
        <p:txBody>
          <a:bodyPr/>
          <a:lstStyle/>
          <a:p>
            <a:r>
              <a:rPr lang="en-US" dirty="0" smtClean="0">
                <a:solidFill>
                  <a:schemeClr val="tx1"/>
                </a:solidFill>
                <a:latin typeface="Times New Roman" pitchFamily="18" charset="0"/>
                <a:cs typeface="Times New Roman" pitchFamily="18" charset="0"/>
              </a:rPr>
              <a:t>When you don’t cite </a:t>
            </a:r>
            <a:r>
              <a:rPr lang="en-US" b="1" dirty="0" smtClean="0">
                <a:solidFill>
                  <a:schemeClr val="tx1"/>
                </a:solidFill>
                <a:latin typeface="Times New Roman" pitchFamily="18" charset="0"/>
                <a:cs typeface="Times New Roman" pitchFamily="18" charset="0"/>
              </a:rPr>
              <a:t>and</a:t>
            </a:r>
            <a:r>
              <a:rPr lang="en-US" dirty="0" smtClean="0">
                <a:solidFill>
                  <a:schemeClr val="tx1"/>
                </a:solidFill>
                <a:latin typeface="Times New Roman" pitchFamily="18" charset="0"/>
                <a:cs typeface="Times New Roman" pitchFamily="18" charset="0"/>
              </a:rPr>
              <a:t> document the source of:</a:t>
            </a:r>
          </a:p>
          <a:p>
            <a:pPr marL="228600" indent="-228600">
              <a:buFont typeface="Arial" pitchFamily="34" charset="0"/>
              <a:buChar char="•"/>
            </a:pPr>
            <a:r>
              <a:rPr lang="en-US" b="1" dirty="0" smtClean="0">
                <a:solidFill>
                  <a:srgbClr val="7030A0"/>
                </a:solidFill>
                <a:latin typeface="Times New Roman" pitchFamily="18" charset="0"/>
                <a:cs typeface="Times New Roman" pitchFamily="18" charset="0"/>
              </a:rPr>
              <a:t>Other’s ideas, theories, opinions</a:t>
            </a:r>
          </a:p>
          <a:p>
            <a:pPr marL="228600" indent="-228600">
              <a:buFont typeface="Arial" pitchFamily="34" charset="0"/>
              <a:buChar char="•"/>
            </a:pPr>
            <a:r>
              <a:rPr lang="en-US" b="1" dirty="0" smtClean="0">
                <a:solidFill>
                  <a:srgbClr val="7030A0"/>
                </a:solidFill>
                <a:latin typeface="Times New Roman" pitchFamily="18" charset="0"/>
                <a:cs typeface="Times New Roman" pitchFamily="18" charset="0"/>
              </a:rPr>
              <a:t>Other’s graphs, artwork, or music</a:t>
            </a:r>
          </a:p>
          <a:p>
            <a:pPr marL="228600" indent="-228600">
              <a:buFont typeface="Arial" pitchFamily="34" charset="0"/>
              <a:buChar char="•"/>
            </a:pPr>
            <a:r>
              <a:rPr lang="en-US" b="1" dirty="0" smtClean="0">
                <a:solidFill>
                  <a:srgbClr val="7030A0"/>
                </a:solidFill>
                <a:latin typeface="Times New Roman" pitchFamily="18" charset="0"/>
                <a:cs typeface="Times New Roman" pitchFamily="18" charset="0"/>
              </a:rPr>
              <a:t>Other’s words—spoken or written</a:t>
            </a:r>
          </a:p>
          <a:p>
            <a:pPr marL="228600" indent="-228600">
              <a:buFont typeface="Arial" pitchFamily="34" charset="0"/>
              <a:buChar char="•"/>
            </a:pPr>
            <a:r>
              <a:rPr lang="en-US" b="1" dirty="0" smtClean="0">
                <a:solidFill>
                  <a:srgbClr val="7030A0"/>
                </a:solidFill>
                <a:latin typeface="Times New Roman" pitchFamily="18" charset="0"/>
                <a:cs typeface="Times New Roman" pitchFamily="18" charset="0"/>
              </a:rPr>
              <a:t>Your paraphrase or summary of their ideas or words</a:t>
            </a:r>
          </a:p>
          <a:p>
            <a:pPr marL="228600" indent="-228600">
              <a:buFont typeface="Arial" pitchFamily="34" charset="0"/>
              <a:buChar char="•"/>
            </a:pPr>
            <a:r>
              <a:rPr lang="en-US" b="1" dirty="0" smtClean="0">
                <a:solidFill>
                  <a:srgbClr val="7030A0"/>
                </a:solidFill>
                <a:latin typeface="Times New Roman" pitchFamily="18" charset="0"/>
                <a:cs typeface="Times New Roman" pitchFamily="18" charset="0"/>
              </a:rPr>
              <a:t>Your own work used in another class </a:t>
            </a:r>
            <a:r>
              <a:rPr lang="en-US" sz="2000" b="1" dirty="0" smtClean="0">
                <a:solidFill>
                  <a:srgbClr val="7030A0"/>
                </a:solidFill>
                <a:latin typeface="Times New Roman" pitchFamily="18" charset="0"/>
                <a:cs typeface="Times New Roman" pitchFamily="18" charset="0"/>
              </a:rPr>
              <a:t>(without instructor’s prior permission)</a:t>
            </a:r>
          </a:p>
          <a:p>
            <a:pPr marL="228600" indent="-228600" algn="r"/>
            <a:r>
              <a:rPr lang="en-US" sz="4000" b="1" dirty="0" smtClean="0">
                <a:solidFill>
                  <a:schemeClr val="accent1">
                    <a:lumMod val="75000"/>
                  </a:schemeClr>
                </a:solidFill>
                <a:effectLst>
                  <a:outerShdw blurRad="38100" dist="38100" dir="2700000" algn="tl">
                    <a:srgbClr val="000000">
                      <a:alpha val="43137"/>
                    </a:srgbClr>
                  </a:outerShdw>
                </a:effectLst>
                <a:latin typeface="Arial Narrow" pitchFamily="34" charset="0"/>
                <a:cs typeface="Times New Roman" pitchFamily="18" charset="0"/>
              </a:rPr>
              <a:t>That’s dishonest!</a:t>
            </a:r>
            <a:endParaRPr lang="en-US" sz="4000" b="1" dirty="0">
              <a:solidFill>
                <a:schemeClr val="accent1">
                  <a:lumMod val="75000"/>
                </a:schemeClr>
              </a:solidFill>
              <a:effectLst>
                <a:outerShdw blurRad="38100" dist="38100" dir="2700000" algn="tl">
                  <a:srgbClr val="000000">
                    <a:alpha val="43137"/>
                  </a:srgbClr>
                </a:outerShdw>
              </a:effectLst>
              <a:latin typeface="Arial Narrow" pitchFamily="34"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609600"/>
            <a:ext cx="7772400" cy="808038"/>
          </a:xfrm>
        </p:spPr>
        <p:txBody>
          <a:bodyPr/>
          <a:lstStyle/>
          <a:p>
            <a:r>
              <a:rPr lang="en-US" b="1" dirty="0" smtClean="0">
                <a:solidFill>
                  <a:schemeClr val="accent1">
                    <a:lumMod val="75000"/>
                  </a:schemeClr>
                </a:solidFill>
                <a:latin typeface="Arial Narrow" pitchFamily="34" charset="0"/>
              </a:rPr>
              <a:t>It is also dishonest to:</a:t>
            </a:r>
            <a:endParaRPr lang="en-US" b="1" dirty="0">
              <a:solidFill>
                <a:schemeClr val="accent1">
                  <a:lumMod val="75000"/>
                </a:schemeClr>
              </a:solidFill>
              <a:latin typeface="Arial Narrow" pitchFamily="34" charset="0"/>
            </a:endParaRPr>
          </a:p>
        </p:txBody>
      </p:sp>
      <p:sp>
        <p:nvSpPr>
          <p:cNvPr id="5" name="Text Placeholder 4"/>
          <p:cNvSpPr>
            <a:spLocks noGrp="1"/>
          </p:cNvSpPr>
          <p:nvPr>
            <p:ph sz="quarter" idx="1"/>
          </p:nvPr>
        </p:nvSpPr>
        <p:spPr>
          <a:xfrm>
            <a:off x="914400" y="1981200"/>
            <a:ext cx="7772400" cy="3810000"/>
          </a:xfrm>
        </p:spPr>
        <p:txBody>
          <a:bodyPr>
            <a:normAutofit/>
          </a:bodyPr>
          <a:lstStyle/>
          <a:p>
            <a:pPr marL="228600" indent="-228600">
              <a:spcBef>
                <a:spcPts val="1800"/>
              </a:spcBef>
            </a:pPr>
            <a:r>
              <a:rPr lang="en-US" sz="3600" b="1" dirty="0" smtClean="0">
                <a:latin typeface="Times New Roman" pitchFamily="18" charset="0"/>
                <a:cs typeface="Times New Roman" pitchFamily="18" charset="0"/>
              </a:rPr>
              <a:t>Omit quotation marks around another person’s words, even if the source is cited and documented</a:t>
            </a:r>
          </a:p>
          <a:p>
            <a:pPr marL="228600" indent="-228600">
              <a:spcBef>
                <a:spcPts val="1800"/>
              </a:spcBef>
            </a:pPr>
            <a:r>
              <a:rPr lang="en-US" sz="3600" b="1" dirty="0" smtClean="0">
                <a:latin typeface="Times New Roman" pitchFamily="18" charset="0"/>
                <a:cs typeface="Times New Roman" pitchFamily="18" charset="0"/>
              </a:rPr>
              <a:t>Omit the in-text citation, even if the source is documented on the Works Cited page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639762"/>
          </a:xfrm>
        </p:spPr>
        <p:txBody>
          <a:bodyPr>
            <a:normAutofit/>
          </a:bodyPr>
          <a:lstStyle/>
          <a:p>
            <a:r>
              <a:rPr lang="en-US" sz="2000" b="1" dirty="0" smtClean="0">
                <a:solidFill>
                  <a:srgbClr val="7030A0"/>
                </a:solidFill>
                <a:latin typeface="Arial Narrow" pitchFamily="34" charset="0"/>
              </a:rPr>
              <a:t>Purpose, continued</a:t>
            </a:r>
            <a:endParaRPr lang="en-US" sz="2000" dirty="0"/>
          </a:p>
        </p:txBody>
      </p:sp>
      <p:sp>
        <p:nvSpPr>
          <p:cNvPr id="3" name="Content Placeholder 2"/>
          <p:cNvSpPr>
            <a:spLocks noGrp="1"/>
          </p:cNvSpPr>
          <p:nvPr>
            <p:ph sz="quarter" idx="1"/>
          </p:nvPr>
        </p:nvSpPr>
        <p:spPr>
          <a:xfrm>
            <a:off x="609600" y="1143000"/>
            <a:ext cx="8077200" cy="5410200"/>
          </a:xfrm>
        </p:spPr>
        <p:txBody>
          <a:bodyPr>
            <a:noAutofit/>
          </a:bodyPr>
          <a:lstStyle/>
          <a:p>
            <a:r>
              <a:rPr lang="en-US" sz="4400" b="1" dirty="0" smtClean="0">
                <a:latin typeface="Times New Roman" pitchFamily="18" charset="0"/>
                <a:cs typeface="Times New Roman" pitchFamily="18" charset="0"/>
              </a:rPr>
              <a:t>To show that you know how to</a:t>
            </a:r>
            <a:r>
              <a:rPr lang="en-US" sz="4400" b="1" dirty="0" smtClean="0">
                <a:solidFill>
                  <a:schemeClr val="accent2">
                    <a:lumMod val="75000"/>
                  </a:schemeClr>
                </a:solidFill>
                <a:latin typeface="Times New Roman" pitchFamily="18" charset="0"/>
                <a:cs typeface="Times New Roman" pitchFamily="18" charset="0"/>
              </a:rPr>
              <a:t>:</a:t>
            </a:r>
          </a:p>
          <a:p>
            <a:pPr lvl="1">
              <a:spcBef>
                <a:spcPts val="400"/>
              </a:spcBef>
              <a:spcAft>
                <a:spcPts val="400"/>
              </a:spcAft>
              <a:buFont typeface="Wingdings" pitchFamily="2" charset="2"/>
              <a:buChar char="v"/>
            </a:pPr>
            <a:r>
              <a:rPr lang="en-US" sz="3600" b="1" dirty="0" smtClean="0">
                <a:solidFill>
                  <a:srgbClr val="7030A0"/>
                </a:solidFill>
                <a:latin typeface="Times New Roman" pitchFamily="18" charset="0"/>
                <a:cs typeface="Times New Roman" pitchFamily="18" charset="0"/>
              </a:rPr>
              <a:t>Find relevant information</a:t>
            </a:r>
          </a:p>
          <a:p>
            <a:pPr lvl="1">
              <a:spcBef>
                <a:spcPts val="400"/>
              </a:spcBef>
              <a:spcAft>
                <a:spcPts val="400"/>
              </a:spcAft>
              <a:buFont typeface="Wingdings" pitchFamily="2" charset="2"/>
              <a:buChar char="v"/>
            </a:pPr>
            <a:r>
              <a:rPr lang="en-US" sz="3600" b="1" dirty="0" smtClean="0">
                <a:solidFill>
                  <a:srgbClr val="7030A0"/>
                </a:solidFill>
                <a:latin typeface="Times New Roman" pitchFamily="18" charset="0"/>
                <a:cs typeface="Times New Roman" pitchFamily="18" charset="0"/>
              </a:rPr>
              <a:t>Introduce information to readers</a:t>
            </a:r>
          </a:p>
          <a:p>
            <a:pPr lvl="1">
              <a:spcBef>
                <a:spcPts val="400"/>
              </a:spcBef>
              <a:spcAft>
                <a:spcPts val="400"/>
              </a:spcAft>
              <a:buFont typeface="Wingdings" pitchFamily="2" charset="2"/>
              <a:buChar char="v"/>
            </a:pPr>
            <a:r>
              <a:rPr lang="en-US" sz="3600" b="1" dirty="0" smtClean="0">
                <a:solidFill>
                  <a:srgbClr val="7030A0"/>
                </a:solidFill>
                <a:latin typeface="Times New Roman" pitchFamily="18" charset="0"/>
                <a:cs typeface="Times New Roman" pitchFamily="18" charset="0"/>
              </a:rPr>
              <a:t>Correctly cite sources of information</a:t>
            </a:r>
          </a:p>
          <a:p>
            <a:pPr lvl="1">
              <a:spcBef>
                <a:spcPts val="400"/>
              </a:spcBef>
              <a:spcAft>
                <a:spcPts val="400"/>
              </a:spcAft>
              <a:buFont typeface="Wingdings" pitchFamily="2" charset="2"/>
              <a:buChar char="v"/>
            </a:pPr>
            <a:r>
              <a:rPr lang="en-US" sz="3600" b="1" dirty="0" smtClean="0">
                <a:solidFill>
                  <a:srgbClr val="7030A0"/>
                </a:solidFill>
                <a:latin typeface="Times New Roman" pitchFamily="18" charset="0"/>
                <a:cs typeface="Times New Roman" pitchFamily="18" charset="0"/>
              </a:rPr>
              <a:t>Accurately document the sources</a:t>
            </a:r>
          </a:p>
          <a:p>
            <a:endParaRPr lang="en-US" sz="3600" dirty="0"/>
          </a:p>
        </p:txBody>
      </p:sp>
      <p:sp>
        <p:nvSpPr>
          <p:cNvPr id="4" name="AutoShape 6"/>
          <p:cNvSpPr>
            <a:spLocks noChangeArrowheads="1"/>
          </p:cNvSpPr>
          <p:nvPr/>
        </p:nvSpPr>
        <p:spPr bwMode="auto">
          <a:xfrm flipH="1">
            <a:off x="5867400" y="4724400"/>
            <a:ext cx="2362200" cy="1219200"/>
          </a:xfrm>
          <a:prstGeom prst="wedgeEllipseCallout">
            <a:avLst>
              <a:gd name="adj1" fmla="val -63306"/>
              <a:gd name="adj2" fmla="val 39472"/>
            </a:avLst>
          </a:prstGeom>
          <a:solidFill>
            <a:srgbClr val="7030A0"/>
          </a:solidFill>
          <a:ln w="9525">
            <a:solidFill>
              <a:schemeClr val="tx1"/>
            </a:solidFill>
            <a:miter lim="800000"/>
            <a:headEnd/>
            <a:tailEnd/>
          </a:ln>
          <a:effectLst/>
        </p:spPr>
        <p:txBody>
          <a:bodyPr wrap="none" anchor="ctr"/>
          <a:lstStyle/>
          <a:p>
            <a:pPr marL="0" lvl="1" algn="ctr"/>
            <a:endParaRPr lang="en-US" b="1" dirty="0" smtClean="0">
              <a:solidFill>
                <a:srgbClr val="FFFF00"/>
              </a:solidFill>
              <a:latin typeface="Arial Narrow" pitchFamily="34" charset="0"/>
              <a:cs typeface="Times New Roman" pitchFamily="18" charset="0"/>
            </a:endParaRPr>
          </a:p>
          <a:p>
            <a:pPr marL="0" lvl="1" algn="ctr"/>
            <a:r>
              <a:rPr lang="en-US" b="1" dirty="0" smtClean="0">
                <a:solidFill>
                  <a:srgbClr val="FFFF00"/>
                </a:solidFill>
                <a:latin typeface="Arial Narrow" pitchFamily="34" charset="0"/>
                <a:cs typeface="Times New Roman" pitchFamily="18" charset="0"/>
              </a:rPr>
              <a:t>Document </a:t>
            </a:r>
            <a:r>
              <a:rPr lang="en-US" b="1" dirty="0">
                <a:solidFill>
                  <a:srgbClr val="FFFF00"/>
                </a:solidFill>
                <a:latin typeface="Arial Narrow" pitchFamily="34" charset="0"/>
                <a:cs typeface="Times New Roman" pitchFamily="18" charset="0"/>
              </a:rPr>
              <a:t>your </a:t>
            </a:r>
            <a:r>
              <a:rPr lang="en-US" b="1" dirty="0" smtClean="0">
                <a:solidFill>
                  <a:srgbClr val="FFFF00"/>
                </a:solidFill>
                <a:latin typeface="Arial Narrow" pitchFamily="34" charset="0"/>
                <a:cs typeface="Times New Roman" pitchFamily="18" charset="0"/>
              </a:rPr>
              <a:t>source!</a:t>
            </a:r>
            <a:endParaRPr lang="en-US" b="1" dirty="0">
              <a:solidFill>
                <a:srgbClr val="FFFF00"/>
              </a:solidFill>
              <a:latin typeface="Arial Narrow" pitchFamily="34" charset="0"/>
              <a:cs typeface="Times New Roman" pitchFamily="18" charset="0"/>
            </a:endParaRPr>
          </a:p>
          <a:p>
            <a:pPr algn="ct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latin typeface="Arial Narrow" pitchFamily="34" charset="0"/>
              </a:rPr>
              <a:t>Possible Consequences</a:t>
            </a:r>
            <a:endParaRPr lang="en-US" b="1" dirty="0">
              <a:solidFill>
                <a:schemeClr val="accent2"/>
              </a:solidFill>
              <a:latin typeface="Arial Narrow" pitchFamily="34" charset="0"/>
            </a:endParaRPr>
          </a:p>
        </p:txBody>
      </p:sp>
      <p:sp>
        <p:nvSpPr>
          <p:cNvPr id="3" name="Content Placeholder 2"/>
          <p:cNvSpPr>
            <a:spLocks noGrp="1"/>
          </p:cNvSpPr>
          <p:nvPr>
            <p:ph sz="quarter" idx="1"/>
          </p:nvPr>
        </p:nvSpPr>
        <p:spPr/>
        <p:txBody>
          <a:bodyPr/>
          <a:lstStyle/>
          <a:p>
            <a:r>
              <a:rPr lang="en-US" b="1" dirty="0" smtClean="0">
                <a:latin typeface="Times New Roman" pitchFamily="18" charset="0"/>
                <a:cs typeface="Times New Roman" pitchFamily="18" charset="0"/>
              </a:rPr>
              <a:t>Earning a “0” on your assignment</a:t>
            </a:r>
          </a:p>
          <a:p>
            <a:r>
              <a:rPr lang="en-US" b="1" dirty="0" smtClean="0">
                <a:latin typeface="Times New Roman" pitchFamily="18" charset="0"/>
                <a:cs typeface="Times New Roman" pitchFamily="18" charset="0"/>
              </a:rPr>
              <a:t>Having an academic dishonesty note on your record</a:t>
            </a:r>
          </a:p>
          <a:p>
            <a:r>
              <a:rPr lang="en-US" b="1" dirty="0" smtClean="0">
                <a:latin typeface="Times New Roman" pitchFamily="18" charset="0"/>
                <a:cs typeface="Times New Roman" pitchFamily="18" charset="0"/>
              </a:rPr>
              <a:t>Being dismissed from your school</a:t>
            </a:r>
          </a:p>
          <a:p>
            <a:r>
              <a:rPr lang="en-US" b="1" dirty="0" smtClean="0">
                <a:latin typeface="Times New Roman" pitchFamily="18" charset="0"/>
                <a:cs typeface="Times New Roman" pitchFamily="18" charset="0"/>
              </a:rPr>
              <a:t>Being rejected for university transfer</a:t>
            </a:r>
          </a:p>
          <a:p>
            <a:r>
              <a:rPr lang="en-US" b="1" dirty="0" smtClean="0">
                <a:latin typeface="Times New Roman" pitchFamily="18" charset="0"/>
                <a:cs typeface="Times New Roman" pitchFamily="18" charset="0"/>
              </a:rPr>
              <a:t>Losing your college degree</a:t>
            </a:r>
          </a:p>
          <a:p>
            <a:r>
              <a:rPr lang="en-US" b="1" dirty="0" smtClean="0">
                <a:latin typeface="Times New Roman" pitchFamily="18" charset="0"/>
                <a:cs typeface="Times New Roman" pitchFamily="18" charset="0"/>
              </a:rPr>
              <a:t>Being fired from your job</a:t>
            </a:r>
          </a:p>
          <a:p>
            <a:r>
              <a:rPr lang="en-US" b="1" dirty="0" smtClean="0">
                <a:latin typeface="Times New Roman" pitchFamily="18" charset="0"/>
                <a:cs typeface="Times New Roman" pitchFamily="18" charset="0"/>
              </a:rPr>
              <a:t>Losing a campaign for public office</a:t>
            </a:r>
          </a:p>
          <a:p>
            <a:pPr algn="r">
              <a:buNone/>
            </a:pPr>
            <a:endParaRPr lang="en-US" b="1" dirty="0" smtClean="0">
              <a:solidFill>
                <a:schemeClr val="accent2"/>
              </a:solidFill>
              <a:latin typeface="Times New Roman" pitchFamily="18" charset="0"/>
              <a:cs typeface="Times New Roman" pitchFamily="18" charset="0"/>
            </a:endParaRPr>
          </a:p>
          <a:p>
            <a:pPr algn="ctr">
              <a:buNone/>
            </a:pPr>
            <a:r>
              <a:rPr lang="en-US" b="1" cap="small"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Don’t Lose Your Reputation for Honesty</a:t>
            </a:r>
          </a:p>
          <a:p>
            <a:endParaRPr lang="en-US"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rial Narrow" pitchFamily="34" charset="0"/>
              </a:rPr>
              <a:t>Preserve Your Academic Reputation</a:t>
            </a:r>
            <a:endParaRPr lang="en-US" b="1" dirty="0">
              <a:solidFill>
                <a:srgbClr val="7030A0"/>
              </a:solidFill>
              <a:latin typeface="Arial Narrow" pitchFamily="34" charset="0"/>
            </a:endParaRPr>
          </a:p>
        </p:txBody>
      </p:sp>
      <p:sp>
        <p:nvSpPr>
          <p:cNvPr id="3" name="Text Placeholder 2"/>
          <p:cNvSpPr>
            <a:spLocks noGrp="1"/>
          </p:cNvSpPr>
          <p:nvPr>
            <p:ph sz="quarter" idx="1"/>
          </p:nvPr>
        </p:nvSpPr>
        <p:spPr/>
        <p:txBody>
          <a:bodyPr>
            <a:normAutofit lnSpcReduction="10000"/>
          </a:bodyPr>
          <a:lstStyle/>
          <a:p>
            <a:pPr marL="457200" indent="-457200">
              <a:buFont typeface="Wingdings" pitchFamily="2" charset="2"/>
              <a:buChar char="§"/>
            </a:pPr>
            <a:r>
              <a:rPr lang="en-US" sz="3300" dirty="0" smtClean="0">
                <a:solidFill>
                  <a:schemeClr val="tx1"/>
                </a:solidFill>
                <a:latin typeface="Times New Roman" pitchFamily="18" charset="0"/>
                <a:cs typeface="Times New Roman" pitchFamily="18" charset="0"/>
              </a:rPr>
              <a:t>Learn how to give credit correctly with quotation marks, in-text citations, and Works Cited entries.</a:t>
            </a:r>
          </a:p>
          <a:p>
            <a:pPr marL="457200" indent="-457200">
              <a:buFont typeface="Wingdings" pitchFamily="2" charset="2"/>
              <a:buChar char="§"/>
            </a:pPr>
            <a:r>
              <a:rPr lang="en-US" sz="3300" dirty="0" smtClean="0">
                <a:solidFill>
                  <a:schemeClr val="tx1"/>
                </a:solidFill>
                <a:latin typeface="Times New Roman" pitchFamily="18" charset="0"/>
                <a:cs typeface="Times New Roman" pitchFamily="18" charset="0"/>
              </a:rPr>
              <a:t>Give your writing more authority by citing the support you are presenting.</a:t>
            </a:r>
          </a:p>
          <a:p>
            <a:pPr marL="457200" indent="-457200">
              <a:buFont typeface="Wingdings" pitchFamily="2" charset="2"/>
              <a:buChar char="§"/>
            </a:pPr>
            <a:r>
              <a:rPr lang="en-US" sz="3300" dirty="0" smtClean="0">
                <a:solidFill>
                  <a:schemeClr val="tx1"/>
                </a:solidFill>
                <a:latin typeface="Times New Roman" pitchFamily="18" charset="0"/>
                <a:cs typeface="Times New Roman" pitchFamily="18" charset="0"/>
              </a:rPr>
              <a:t>Avoid the penalties for plagiarism. </a:t>
            </a:r>
            <a:br>
              <a:rPr lang="en-US" sz="3300" dirty="0" smtClean="0">
                <a:solidFill>
                  <a:schemeClr val="tx1"/>
                </a:solidFill>
                <a:latin typeface="Times New Roman" pitchFamily="18" charset="0"/>
                <a:cs typeface="Times New Roman" pitchFamily="18" charset="0"/>
              </a:rPr>
            </a:br>
            <a:r>
              <a:rPr lang="en-US" sz="3300" dirty="0" smtClean="0">
                <a:solidFill>
                  <a:schemeClr val="tx1"/>
                </a:solidFill>
                <a:latin typeface="Times New Roman" pitchFamily="18" charset="0"/>
                <a:cs typeface="Times New Roman" pitchFamily="18" charset="0"/>
              </a:rPr>
              <a:t>(Even unintentional plagiarism, such as careless paraphrasing or poor documentation can damage your future.)</a:t>
            </a:r>
          </a:p>
          <a:p>
            <a:endParaRPr lang="en-US" sz="3500"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219200"/>
            <a:ext cx="6705600" cy="1200329"/>
          </a:xfrm>
          <a:prstGeom prst="rect">
            <a:avLst/>
          </a:prstGeom>
          <a:noFill/>
        </p:spPr>
        <p:txBody>
          <a:bodyPr wrap="square" rtlCol="0">
            <a:spAutoFit/>
          </a:bodyPr>
          <a:lstStyle/>
          <a:p>
            <a:r>
              <a:rPr lang="en-US" sz="3600" b="1" dirty="0" smtClean="0">
                <a:solidFill>
                  <a:srgbClr val="C00000"/>
                </a:solidFill>
                <a:latin typeface="Times New Roman" pitchFamily="18" charset="0"/>
                <a:cs typeface="Times New Roman" pitchFamily="18" charset="0"/>
              </a:rPr>
              <a:t>Your workshop facilitator may have another activity for you.</a:t>
            </a:r>
            <a:endParaRPr lang="en-US" sz="3600" b="1" dirty="0">
              <a:solidFill>
                <a:srgbClr val="C0000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b="1" dirty="0" smtClean="0">
                <a:solidFill>
                  <a:schemeClr val="accent1">
                    <a:lumMod val="75000"/>
                  </a:schemeClr>
                </a:solidFill>
                <a:latin typeface="Arial Narrow" pitchFamily="34" charset="0"/>
              </a:rPr>
              <a:t>What about things I already know?</a:t>
            </a:r>
            <a:endParaRPr lang="en-US" b="1"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a:xfrm>
            <a:off x="914400" y="1143000"/>
            <a:ext cx="7772400" cy="4876800"/>
          </a:xfrm>
        </p:spPr>
        <p:txBody>
          <a:bodyPr>
            <a:normAutofit/>
          </a:bodyPr>
          <a:lstStyle/>
          <a:p>
            <a:pPr marL="0" lvl="1" indent="0">
              <a:lnSpc>
                <a:spcPct val="150000"/>
              </a:lnSpc>
              <a:buNone/>
            </a:pPr>
            <a:r>
              <a:rPr lang="en-US" sz="4400" b="1" dirty="0" smtClean="0">
                <a:solidFill>
                  <a:srgbClr val="7030A0"/>
                </a:solidFill>
                <a:latin typeface="Times New Roman" pitchFamily="18" charset="0"/>
                <a:cs typeface="Times New Roman" pitchFamily="18" charset="0"/>
              </a:rPr>
              <a:t>You do </a:t>
            </a:r>
            <a:r>
              <a:rPr lang="en-US" sz="4400" b="1" dirty="0" smtClean="0">
                <a:solidFill>
                  <a:schemeClr val="accent1">
                    <a:lumMod val="75000"/>
                  </a:schemeClr>
                </a:solidFill>
                <a:latin typeface="Times New Roman" pitchFamily="18" charset="0"/>
                <a:cs typeface="Times New Roman" pitchFamily="18" charset="0"/>
              </a:rPr>
              <a:t>not</a:t>
            </a:r>
            <a:r>
              <a:rPr lang="en-US" sz="4400" b="1" dirty="0" smtClean="0">
                <a:solidFill>
                  <a:srgbClr val="7030A0"/>
                </a:solidFill>
                <a:latin typeface="Times New Roman" pitchFamily="18" charset="0"/>
                <a:cs typeface="Times New Roman" pitchFamily="18" charset="0"/>
              </a:rPr>
              <a:t> have to document:</a:t>
            </a:r>
          </a:p>
          <a:p>
            <a:pPr indent="0">
              <a:lnSpc>
                <a:spcPct val="110000"/>
              </a:lnSpc>
            </a:pPr>
            <a:r>
              <a:rPr lang="en-US" sz="3000" b="1" dirty="0" smtClean="0">
                <a:solidFill>
                  <a:schemeClr val="accent1">
                    <a:lumMod val="75000"/>
                  </a:schemeClr>
                </a:solidFill>
                <a:latin typeface="Times New Roman" pitchFamily="18" charset="0"/>
                <a:cs typeface="Times New Roman" pitchFamily="18" charset="0"/>
              </a:rPr>
              <a:t>Your</a:t>
            </a:r>
            <a:r>
              <a:rPr lang="en-US" sz="3000" b="1" dirty="0" smtClean="0">
                <a:solidFill>
                  <a:srgbClr val="7030A0"/>
                </a:solidFill>
                <a:latin typeface="Times New Roman" pitchFamily="18" charset="0"/>
                <a:cs typeface="Times New Roman" pitchFamily="18" charset="0"/>
              </a:rPr>
              <a:t> observations, experiences, or reactions</a:t>
            </a:r>
          </a:p>
          <a:p>
            <a:pPr indent="0">
              <a:lnSpc>
                <a:spcPct val="150000"/>
              </a:lnSpc>
            </a:pPr>
            <a:r>
              <a:rPr lang="en-US" sz="3000" b="1" dirty="0" smtClean="0">
                <a:solidFill>
                  <a:schemeClr val="accent1">
                    <a:lumMod val="75000"/>
                  </a:schemeClr>
                </a:solidFill>
                <a:latin typeface="Times New Roman" pitchFamily="18" charset="0"/>
                <a:cs typeface="Times New Roman" pitchFamily="18" charset="0"/>
              </a:rPr>
              <a:t>Your </a:t>
            </a:r>
            <a:r>
              <a:rPr lang="en-US" sz="3000" b="1" dirty="0" smtClean="0">
                <a:solidFill>
                  <a:srgbClr val="7030A0"/>
                </a:solidFill>
                <a:latin typeface="Times New Roman" pitchFamily="18" charset="0"/>
                <a:cs typeface="Times New Roman" pitchFamily="18" charset="0"/>
              </a:rPr>
              <a:t>research experiment data/conclusions</a:t>
            </a:r>
          </a:p>
          <a:p>
            <a:pPr indent="0">
              <a:lnSpc>
                <a:spcPct val="150000"/>
              </a:lnSpc>
            </a:pPr>
            <a:r>
              <a:rPr lang="en-US" sz="3000" b="1" dirty="0" smtClean="0">
                <a:solidFill>
                  <a:srgbClr val="7030A0"/>
                </a:solidFill>
                <a:latin typeface="Times New Roman" pitchFamily="18" charset="0"/>
                <a:cs typeface="Times New Roman" pitchFamily="18" charset="0"/>
              </a:rPr>
              <a:t>Established </a:t>
            </a:r>
            <a:r>
              <a:rPr lang="en-US" sz="3000" b="1" dirty="0" smtClean="0">
                <a:solidFill>
                  <a:schemeClr val="accent1">
                    <a:lumMod val="75000"/>
                  </a:schemeClr>
                </a:solidFill>
                <a:latin typeface="Times New Roman" pitchFamily="18" charset="0"/>
                <a:cs typeface="Times New Roman" pitchFamily="18" charset="0"/>
              </a:rPr>
              <a:t>facts</a:t>
            </a:r>
            <a:r>
              <a:rPr lang="en-US" sz="3000" b="1" dirty="0" smtClean="0">
                <a:solidFill>
                  <a:srgbClr val="7030A0"/>
                </a:solidFill>
                <a:latin typeface="Times New Roman" pitchFamily="18" charset="0"/>
                <a:cs typeface="Times New Roman" pitchFamily="18" charset="0"/>
              </a:rPr>
              <a:t> that are well known</a:t>
            </a:r>
          </a:p>
          <a:p>
            <a:pPr marL="463868" indent="-182563">
              <a:spcBef>
                <a:spcPts val="1200"/>
              </a:spcBef>
            </a:pPr>
            <a:r>
              <a:rPr lang="en-US" sz="3000" b="1" dirty="0" smtClean="0">
                <a:solidFill>
                  <a:srgbClr val="7030A0"/>
                </a:solidFill>
                <a:latin typeface="Times New Roman" pitchFamily="18" charset="0"/>
                <a:cs typeface="Times New Roman" pitchFamily="18" charset="0"/>
              </a:rPr>
              <a:t>Analysis or Conclusions </a:t>
            </a:r>
            <a:r>
              <a:rPr lang="en-US" sz="3000" b="1" dirty="0" smtClean="0">
                <a:solidFill>
                  <a:schemeClr val="accent1">
                    <a:lumMod val="75000"/>
                  </a:schemeClr>
                </a:solidFill>
                <a:latin typeface="Times New Roman" pitchFamily="18" charset="0"/>
                <a:cs typeface="Times New Roman" pitchFamily="18" charset="0"/>
              </a:rPr>
              <a:t>widely established as being </a:t>
            </a:r>
            <a:r>
              <a:rPr lang="en-US" sz="3000" b="1" dirty="0" smtClean="0">
                <a:solidFill>
                  <a:schemeClr val="accent1">
                    <a:lumMod val="75000"/>
                  </a:schemeClr>
                </a:solidFill>
                <a:latin typeface="Times New Roman" pitchFamily="18" charset="0"/>
                <a:cs typeface="Times New Roman" pitchFamily="18" charset="0"/>
              </a:rPr>
              <a:t>true</a:t>
            </a:r>
            <a:endParaRPr lang="en-US" sz="2800" b="1" dirty="0" smtClean="0">
              <a:solidFill>
                <a:schemeClr val="accent1">
                  <a:lumMod val="75000"/>
                </a:schemeClr>
              </a:solidFill>
              <a:latin typeface="Times New Roman" pitchFamily="18" charset="0"/>
              <a:cs typeface="Times New Roman" pitchFamily="18" charset="0"/>
            </a:endParaRPr>
          </a:p>
          <a:p>
            <a:pPr>
              <a:buFontTx/>
              <a:buNone/>
            </a:pPr>
            <a:endParaRPr lang="en-US" b="1" dirty="0" smtClean="0">
              <a:solidFill>
                <a:srgbClr val="7030A0"/>
              </a:solidFill>
              <a:latin typeface="Times New Roman" pitchFamily="18" charset="0"/>
              <a:cs typeface="Times New Roman" pitchFamily="18" charset="0"/>
            </a:endParaRPr>
          </a:p>
          <a:p>
            <a:endParaRPr lang="en-US" dirty="0"/>
          </a:p>
        </p:txBody>
      </p:sp>
      <p:sp>
        <p:nvSpPr>
          <p:cNvPr id="4" name="AutoShape 6"/>
          <p:cNvSpPr>
            <a:spLocks noChangeArrowheads="1"/>
          </p:cNvSpPr>
          <p:nvPr/>
        </p:nvSpPr>
        <p:spPr bwMode="auto">
          <a:xfrm flipH="1">
            <a:off x="4800600" y="5486400"/>
            <a:ext cx="3352800" cy="990600"/>
          </a:xfrm>
          <a:prstGeom prst="wedgeEllipseCallout">
            <a:avLst>
              <a:gd name="adj1" fmla="val -63306"/>
              <a:gd name="adj2" fmla="val 39472"/>
            </a:avLst>
          </a:prstGeom>
          <a:solidFill>
            <a:srgbClr val="7030A0"/>
          </a:solidFill>
          <a:ln w="9525">
            <a:solidFill>
              <a:schemeClr val="tx1"/>
            </a:solidFill>
            <a:miter lim="800000"/>
            <a:headEnd/>
            <a:tailEnd/>
          </a:ln>
          <a:effectLst/>
        </p:spPr>
        <p:txBody>
          <a:bodyPr wrap="none" anchor="ctr"/>
          <a:lstStyle/>
          <a:p>
            <a:pPr algn="ctr"/>
            <a:r>
              <a:rPr lang="en-US" sz="2000" b="1" dirty="0" smtClean="0">
                <a:solidFill>
                  <a:srgbClr val="FFFF00"/>
                </a:solidFill>
                <a:latin typeface="Arial Narrow" pitchFamily="34" charset="0"/>
                <a:cs typeface="Times New Roman" pitchFamily="18" charset="0"/>
              </a:rPr>
              <a:t>It’s common knowledge…</a:t>
            </a:r>
            <a:endParaRPr lang="en-US" sz="2000" b="1" dirty="0">
              <a:solidFill>
                <a:srgbClr val="FFFF00"/>
              </a:solidFill>
              <a:latin typeface="Arial Narrow"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286000" y="304800"/>
            <a:ext cx="6324600" cy="2514600"/>
            <a:chOff x="1295400" y="304800"/>
            <a:chExt cx="6324600" cy="3352800"/>
          </a:xfrm>
        </p:grpSpPr>
        <p:sp>
          <p:nvSpPr>
            <p:cNvPr id="5" name="Oval Callout 4"/>
            <p:cNvSpPr/>
            <p:nvPr/>
          </p:nvSpPr>
          <p:spPr>
            <a:xfrm>
              <a:off x="1295400" y="304800"/>
              <a:ext cx="6324600" cy="3352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828800" y="914400"/>
              <a:ext cx="5334000" cy="2092880"/>
            </a:xfrm>
            <a:prstGeom prst="rect">
              <a:avLst/>
            </a:prstGeom>
          </p:spPr>
          <p:txBody>
            <a:bodyPr wrap="square">
              <a:spAutoFit/>
            </a:bodyPr>
            <a:lstStyle/>
            <a:p>
              <a:pPr marL="457200"/>
              <a:r>
                <a:rPr lang="en-US" sz="3200" b="1" dirty="0" smtClean="0">
                  <a:solidFill>
                    <a:srgbClr val="FFFF99"/>
                  </a:solidFill>
                  <a:effectLst>
                    <a:outerShdw blurRad="38100" dist="38100" dir="2700000" algn="tl">
                      <a:srgbClr val="000000">
                        <a:alpha val="43137"/>
                      </a:srgbClr>
                    </a:outerShdw>
                  </a:effectLst>
                  <a:latin typeface="Arial Narrow" pitchFamily="34" charset="0"/>
                  <a:cs typeface="Times New Roman" pitchFamily="18" charset="0"/>
                </a:rPr>
                <a:t>How are quotes, paraphrases and summaries worked into an essay?</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952501"/>
            <a:ext cx="7772400" cy="800100"/>
          </a:xfrm>
        </p:spPr>
        <p:txBody>
          <a:bodyPr/>
          <a:lstStyle/>
          <a:p>
            <a:pPr algn="ctr"/>
            <a:r>
              <a:rPr lang="en-US" b="1" dirty="0" smtClean="0">
                <a:solidFill>
                  <a:schemeClr val="accent1">
                    <a:lumMod val="75000"/>
                  </a:schemeClr>
                </a:solidFill>
                <a:latin typeface="Arial Narrow" pitchFamily="34" charset="0"/>
              </a:rPr>
              <a:t>Introduce the Source Material</a:t>
            </a:r>
            <a:endParaRPr lang="en-US" b="1" dirty="0">
              <a:solidFill>
                <a:schemeClr val="accent1">
                  <a:lumMod val="75000"/>
                </a:schemeClr>
              </a:solidFill>
              <a:latin typeface="Arial Narrow" pitchFamily="34" charset="0"/>
            </a:endParaRPr>
          </a:p>
        </p:txBody>
      </p:sp>
      <p:sp>
        <p:nvSpPr>
          <p:cNvPr id="3" name="Text Placeholder 2"/>
          <p:cNvSpPr>
            <a:spLocks noGrp="1"/>
          </p:cNvSpPr>
          <p:nvPr>
            <p:ph type="body" idx="1"/>
          </p:nvPr>
        </p:nvSpPr>
        <p:spPr>
          <a:xfrm>
            <a:off x="722313" y="2667000"/>
            <a:ext cx="7772400" cy="3581400"/>
          </a:xfrm>
        </p:spPr>
        <p:txBody>
          <a:bodyPr>
            <a:normAutofit/>
          </a:bodyPr>
          <a:lstStyle/>
          <a:p>
            <a:pPr marL="365760" indent="-182880">
              <a:lnSpc>
                <a:spcPct val="110000"/>
              </a:lnSpc>
              <a:spcBef>
                <a:spcPts val="1200"/>
              </a:spcBef>
              <a:buFont typeface="Arial" pitchFamily="34" charset="0"/>
              <a:buChar char="•"/>
            </a:pPr>
            <a:r>
              <a:rPr lang="en-US" b="1" dirty="0" smtClean="0">
                <a:solidFill>
                  <a:srgbClr val="7030A0"/>
                </a:solidFill>
                <a:latin typeface="Times New Roman" pitchFamily="18" charset="0"/>
                <a:cs typeface="Times New Roman" pitchFamily="18" charset="0"/>
              </a:rPr>
              <a:t>Use </a:t>
            </a:r>
            <a:r>
              <a:rPr lang="en-US" b="1" dirty="0" smtClean="0">
                <a:solidFill>
                  <a:schemeClr val="accent1">
                    <a:lumMod val="75000"/>
                  </a:schemeClr>
                </a:solidFill>
                <a:latin typeface="Times New Roman" pitchFamily="18" charset="0"/>
                <a:cs typeface="Times New Roman" pitchFamily="18" charset="0"/>
              </a:rPr>
              <a:t>your</a:t>
            </a:r>
            <a:r>
              <a:rPr lang="en-US" b="1" dirty="0" smtClean="0">
                <a:solidFill>
                  <a:srgbClr val="7030A0"/>
                </a:solidFill>
                <a:latin typeface="Times New Roman" pitchFamily="18" charset="0"/>
                <a:cs typeface="Times New Roman" pitchFamily="18" charset="0"/>
              </a:rPr>
              <a:t> </a:t>
            </a:r>
            <a:r>
              <a:rPr lang="en-US" b="1" dirty="0" smtClean="0">
                <a:solidFill>
                  <a:schemeClr val="accent1">
                    <a:lumMod val="75000"/>
                  </a:schemeClr>
                </a:solidFill>
                <a:latin typeface="Times New Roman" pitchFamily="18" charset="0"/>
                <a:cs typeface="Times New Roman" pitchFamily="18" charset="0"/>
              </a:rPr>
              <a:t>own</a:t>
            </a:r>
            <a:r>
              <a:rPr lang="en-US" b="1" dirty="0" smtClean="0">
                <a:solidFill>
                  <a:srgbClr val="7030A0"/>
                </a:solidFill>
                <a:latin typeface="Times New Roman" pitchFamily="18" charset="0"/>
                <a:cs typeface="Times New Roman" pitchFamily="18" charset="0"/>
              </a:rPr>
              <a:t> </a:t>
            </a:r>
            <a:r>
              <a:rPr lang="en-US" b="1" dirty="0" smtClean="0">
                <a:solidFill>
                  <a:schemeClr val="accent1">
                    <a:lumMod val="75000"/>
                  </a:schemeClr>
                </a:solidFill>
                <a:latin typeface="Times New Roman" pitchFamily="18" charset="0"/>
                <a:cs typeface="Times New Roman" pitchFamily="18" charset="0"/>
              </a:rPr>
              <a:t>writing voice </a:t>
            </a:r>
            <a:r>
              <a:rPr lang="en-US" b="1" dirty="0" smtClean="0">
                <a:solidFill>
                  <a:srgbClr val="7030A0"/>
                </a:solidFill>
                <a:latin typeface="Times New Roman" pitchFamily="18" charset="0"/>
                <a:cs typeface="Times New Roman" pitchFamily="18" charset="0"/>
              </a:rPr>
              <a:t>to ease the way. </a:t>
            </a:r>
            <a:br>
              <a:rPr lang="en-US" b="1" dirty="0" smtClean="0">
                <a:solidFill>
                  <a:srgbClr val="7030A0"/>
                </a:solidFill>
                <a:latin typeface="Times New Roman" pitchFamily="18" charset="0"/>
                <a:cs typeface="Times New Roman" pitchFamily="18" charset="0"/>
              </a:rPr>
            </a:br>
            <a:r>
              <a:rPr lang="en-US" dirty="0" smtClean="0">
                <a:solidFill>
                  <a:srgbClr val="7030A0"/>
                </a:solidFill>
                <a:latin typeface="Times New Roman" pitchFamily="18" charset="0"/>
                <a:cs typeface="Times New Roman" pitchFamily="18" charset="0"/>
              </a:rPr>
              <a:t>Don’t “drop” the reader into another author’s work.</a:t>
            </a:r>
          </a:p>
          <a:p>
            <a:pPr marL="365760" indent="-182880">
              <a:lnSpc>
                <a:spcPct val="110000"/>
              </a:lnSpc>
              <a:spcBef>
                <a:spcPts val="1200"/>
              </a:spcBef>
              <a:buFont typeface="Arial" pitchFamily="34" charset="0"/>
              <a:buChar char="•"/>
            </a:pPr>
            <a:r>
              <a:rPr lang="en-US" b="1" dirty="0" smtClean="0">
                <a:solidFill>
                  <a:srgbClr val="7030A0"/>
                </a:solidFill>
                <a:latin typeface="Times New Roman" pitchFamily="18" charset="0"/>
                <a:cs typeface="Times New Roman" pitchFamily="18" charset="0"/>
              </a:rPr>
              <a:t>Use </a:t>
            </a:r>
            <a:r>
              <a:rPr lang="en-US" b="1" dirty="0" smtClean="0">
                <a:solidFill>
                  <a:schemeClr val="accent1">
                    <a:lumMod val="75000"/>
                  </a:schemeClr>
                </a:solidFill>
                <a:latin typeface="Times New Roman" pitchFamily="18" charset="0"/>
                <a:cs typeface="Times New Roman" pitchFamily="18" charset="0"/>
              </a:rPr>
              <a:t>signal phrases </a:t>
            </a:r>
            <a:r>
              <a:rPr lang="en-US" b="1" dirty="0" smtClean="0">
                <a:solidFill>
                  <a:srgbClr val="7030A0"/>
                </a:solidFill>
                <a:latin typeface="Times New Roman" pitchFamily="18" charset="0"/>
                <a:cs typeface="Times New Roman" pitchFamily="18" charset="0"/>
              </a:rPr>
              <a:t>to introduce the material.</a:t>
            </a:r>
          </a:p>
          <a:p>
            <a:pPr marL="365760" indent="-182880">
              <a:lnSpc>
                <a:spcPct val="110000"/>
              </a:lnSpc>
              <a:spcBef>
                <a:spcPts val="1200"/>
              </a:spcBef>
              <a:buFont typeface="Arial" pitchFamily="34" charset="0"/>
              <a:buChar char="•"/>
            </a:pPr>
            <a:r>
              <a:rPr lang="en-US" b="1" dirty="0" smtClean="0">
                <a:solidFill>
                  <a:srgbClr val="7030A0"/>
                </a:solidFill>
                <a:latin typeface="Times New Roman" pitchFamily="18" charset="0"/>
                <a:cs typeface="Times New Roman" pitchFamily="18" charset="0"/>
              </a:rPr>
              <a:t>Use </a:t>
            </a:r>
            <a:r>
              <a:rPr lang="en-US" b="1" dirty="0" smtClean="0">
                <a:solidFill>
                  <a:schemeClr val="accent1">
                    <a:lumMod val="75000"/>
                  </a:schemeClr>
                </a:solidFill>
                <a:latin typeface="Times New Roman" pitchFamily="18" charset="0"/>
                <a:cs typeface="Times New Roman" pitchFamily="18" charset="0"/>
              </a:rPr>
              <a:t>the best verb</a:t>
            </a:r>
            <a:r>
              <a:rPr lang="en-US" b="1" dirty="0" smtClean="0">
                <a:solidFill>
                  <a:srgbClr val="7030A0"/>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Is the other author stating a belief, relating an observation, complaining or arguing? </a:t>
            </a:r>
          </a:p>
          <a:p>
            <a:pPr algn="ctr">
              <a:lnSpc>
                <a:spcPct val="110000"/>
              </a:lnSpc>
              <a:spcBef>
                <a:spcPts val="1200"/>
              </a:spcBef>
            </a:pPr>
            <a:r>
              <a:rPr lang="en-US" dirty="0" smtClean="0">
                <a:solidFill>
                  <a:schemeClr val="tx1"/>
                </a:solidFill>
                <a:latin typeface="Times New Roman" pitchFamily="18" charset="0"/>
                <a:cs typeface="Times New Roman" pitchFamily="18" charset="0"/>
              </a:rPr>
              <a:t>Study the verbs on the “Signal Phrase” sheet, and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use the best one for each piece of support.</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72400" cy="914400"/>
          </a:xfrm>
        </p:spPr>
        <p:txBody>
          <a:bodyPr anchor="t">
            <a:normAutofit fontScale="90000"/>
          </a:bodyPr>
          <a:lstStyle/>
          <a:p>
            <a:pPr>
              <a:spcAft>
                <a:spcPts val="1800"/>
              </a:spcAft>
            </a:pPr>
            <a:r>
              <a:rPr lang="en-US" b="1" dirty="0" smtClean="0">
                <a:solidFill>
                  <a:schemeClr val="accent1">
                    <a:lumMod val="75000"/>
                  </a:schemeClr>
                </a:solidFill>
                <a:latin typeface="Arial Narrow" pitchFamily="34" charset="0"/>
              </a:rPr>
              <a:t>Don’t just </a:t>
            </a:r>
            <a:r>
              <a:rPr lang="en-US" sz="6700" b="1" baseline="-25000" dirty="0" smtClean="0">
                <a:solidFill>
                  <a:schemeClr val="accent2">
                    <a:lumMod val="60000"/>
                    <a:lumOff val="40000"/>
                  </a:schemeClr>
                </a:solidFill>
                <a:latin typeface="Arial Narrow" pitchFamily="34" charset="0"/>
              </a:rPr>
              <a:t>drop</a:t>
            </a:r>
            <a:r>
              <a:rPr lang="en-US" b="1" dirty="0" smtClean="0">
                <a:solidFill>
                  <a:schemeClr val="accent2">
                    <a:lumMod val="60000"/>
                    <a:lumOff val="40000"/>
                  </a:schemeClr>
                </a:solidFill>
                <a:latin typeface="Arial Narrow" pitchFamily="34" charset="0"/>
              </a:rPr>
              <a:t> </a:t>
            </a:r>
            <a:r>
              <a:rPr lang="en-US" b="1" dirty="0" smtClean="0">
                <a:solidFill>
                  <a:schemeClr val="accent1">
                    <a:lumMod val="75000"/>
                  </a:schemeClr>
                </a:solidFill>
                <a:latin typeface="Arial Narrow" pitchFamily="34" charset="0"/>
              </a:rPr>
              <a:t>other’s work into an </a:t>
            </a:r>
            <a:r>
              <a:rPr lang="en-US" b="1" dirty="0" smtClean="0">
                <a:solidFill>
                  <a:schemeClr val="accent1">
                    <a:lumMod val="75000"/>
                  </a:schemeClr>
                </a:solidFill>
                <a:latin typeface="Arial Narrow" pitchFamily="34" charset="0"/>
              </a:rPr>
              <a:t>essay</a:t>
            </a:r>
            <a:endParaRPr lang="en-US" b="1" dirty="0">
              <a:solidFill>
                <a:schemeClr val="accent1">
                  <a:lumMod val="75000"/>
                </a:schemeClr>
              </a:solidFill>
              <a:latin typeface="Arial Narrow" pitchFamily="34" charset="0"/>
            </a:endParaRPr>
          </a:p>
        </p:txBody>
      </p:sp>
      <p:sp>
        <p:nvSpPr>
          <p:cNvPr id="3" name="Content Placeholder 2"/>
          <p:cNvSpPr>
            <a:spLocks noGrp="1"/>
          </p:cNvSpPr>
          <p:nvPr>
            <p:ph sz="quarter" idx="1"/>
          </p:nvPr>
        </p:nvSpPr>
        <p:spPr>
          <a:xfrm>
            <a:off x="914400" y="1447800"/>
            <a:ext cx="3886200" cy="5029200"/>
          </a:xfrm>
        </p:spPr>
        <p:txBody>
          <a:bodyPr>
            <a:noAutofit/>
          </a:bodyPr>
          <a:lstStyle/>
          <a:p>
            <a:pPr>
              <a:spcBef>
                <a:spcPts val="0"/>
              </a:spcBef>
              <a:buNone/>
            </a:pPr>
            <a:r>
              <a:rPr lang="en-US" sz="2000" b="1" dirty="0" smtClean="0">
                <a:solidFill>
                  <a:srgbClr val="C00000"/>
                </a:solidFill>
                <a:latin typeface="Arial Narrow" pitchFamily="34" charset="0"/>
                <a:cs typeface="Times New Roman" pitchFamily="18" charset="0"/>
              </a:rPr>
              <a:t>Nicely introduced:</a:t>
            </a:r>
          </a:p>
          <a:p>
            <a:pPr marL="0" indent="0">
              <a:lnSpc>
                <a:spcPct val="170000"/>
              </a:lnSpc>
              <a:spcBef>
                <a:spcPts val="0"/>
              </a:spcBef>
              <a:buNone/>
            </a:pPr>
            <a:r>
              <a:rPr lang="en-US" sz="2000" b="1" dirty="0" smtClean="0">
                <a:latin typeface="Arial Narrow" pitchFamily="34" charset="0"/>
                <a:cs typeface="Times New Roman" pitchFamily="18" charset="0"/>
              </a:rPr>
              <a:t>Advertisers </a:t>
            </a:r>
            <a:r>
              <a:rPr lang="en-US" sz="2000" b="1" dirty="0" smtClean="0">
                <a:latin typeface="Arial Narrow" pitchFamily="34" charset="0"/>
                <a:cs typeface="Times New Roman" pitchFamily="18" charset="0"/>
              </a:rPr>
              <a:t>take advantage of access to children via the Internet. </a:t>
            </a:r>
            <a:r>
              <a:rPr lang="en-US" sz="2000" b="1" dirty="0" smtClean="0">
                <a:solidFill>
                  <a:srgbClr val="7030A0"/>
                </a:solidFill>
                <a:latin typeface="Arial Narrow" pitchFamily="34" charset="0"/>
                <a:cs typeface="Times New Roman" pitchFamily="18" charset="0"/>
              </a:rPr>
              <a:t>In a research study of children’s responses to advertising on  educational websites, </a:t>
            </a:r>
            <a:r>
              <a:rPr lang="en-US" sz="2000" b="1" dirty="0" smtClean="0">
                <a:latin typeface="Arial Narrow" pitchFamily="34" charset="0"/>
                <a:cs typeface="Times New Roman" pitchFamily="18" charset="0"/>
              </a:rPr>
              <a:t>only one-fifth of the children under 8 years old knew that the advertisements were created to do something besides entertain or educate (Morrison 15).</a:t>
            </a:r>
            <a:endParaRPr lang="en-US" sz="2000" b="1" dirty="0">
              <a:latin typeface="Arial Narrow" pitchFamily="34" charset="0"/>
              <a:cs typeface="Times New Roman" pitchFamily="18" charset="0"/>
            </a:endParaRPr>
          </a:p>
        </p:txBody>
      </p:sp>
      <p:sp>
        <p:nvSpPr>
          <p:cNvPr id="4" name="Content Placeholder 3"/>
          <p:cNvSpPr>
            <a:spLocks noGrp="1"/>
          </p:cNvSpPr>
          <p:nvPr>
            <p:ph sz="quarter" idx="2"/>
          </p:nvPr>
        </p:nvSpPr>
        <p:spPr>
          <a:xfrm>
            <a:off x="4953000" y="1524000"/>
            <a:ext cx="3524250" cy="3810000"/>
          </a:xfrm>
        </p:spPr>
        <p:txBody>
          <a:bodyPr>
            <a:normAutofit lnSpcReduction="10000"/>
          </a:bodyPr>
          <a:lstStyle/>
          <a:p>
            <a:pPr marL="0" indent="0">
              <a:spcBef>
                <a:spcPts val="0"/>
              </a:spcBef>
              <a:buNone/>
            </a:pPr>
            <a:r>
              <a:rPr lang="en-US" sz="2000" b="1" dirty="0" smtClean="0">
                <a:solidFill>
                  <a:srgbClr val="C00000"/>
                </a:solidFill>
                <a:latin typeface="Arial Narrow" pitchFamily="34" charset="0"/>
                <a:cs typeface="Times New Roman" pitchFamily="18" charset="0"/>
              </a:rPr>
              <a:t>“Dropped</a:t>
            </a:r>
            <a:r>
              <a:rPr lang="en-US" sz="2000" b="1" dirty="0" smtClean="0">
                <a:solidFill>
                  <a:srgbClr val="C00000"/>
                </a:solidFill>
                <a:latin typeface="Arial Narrow" pitchFamily="34" charset="0"/>
                <a:cs typeface="Times New Roman" pitchFamily="18" charset="0"/>
              </a:rPr>
              <a:t>”:</a:t>
            </a:r>
            <a:endParaRPr lang="en-US" sz="2000" dirty="0" smtClean="0">
              <a:solidFill>
                <a:srgbClr val="C00000"/>
              </a:solidFill>
              <a:latin typeface="Arial Narrow" pitchFamily="34" charset="0"/>
              <a:cs typeface="Times New Roman" pitchFamily="18" charset="0"/>
            </a:endParaRPr>
          </a:p>
          <a:p>
            <a:pPr marL="0" indent="0">
              <a:lnSpc>
                <a:spcPct val="150000"/>
              </a:lnSpc>
              <a:spcBef>
                <a:spcPts val="0"/>
              </a:spcBef>
              <a:buNone/>
            </a:pPr>
            <a:r>
              <a:rPr lang="en-US" sz="2000" b="1" dirty="0" smtClean="0">
                <a:latin typeface="Arial Narrow" pitchFamily="34" charset="0"/>
                <a:cs typeface="Times New Roman" pitchFamily="18" charset="0"/>
              </a:rPr>
              <a:t>Advertisers take advantage of access to children via the Internet. Only one-fifth of children under 8 years old know that advertisements are created to do something besides entertain or educate (Morrison 15).</a:t>
            </a:r>
            <a:endParaRPr lang="en-US" sz="2000" b="1" dirty="0">
              <a:latin typeface="Arial Narrow"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7030A0"/>
                </a:solidFill>
                <a:latin typeface="Arial Narrow" pitchFamily="34" charset="0"/>
              </a:rPr>
              <a:t>How do I introduce a quotation?</a:t>
            </a:r>
            <a:endParaRPr lang="en-US" b="1" dirty="0">
              <a:solidFill>
                <a:srgbClr val="7030A0"/>
              </a:solidFill>
              <a:latin typeface="Arial Narrow" pitchFamily="34" charset="0"/>
            </a:endParaRPr>
          </a:p>
        </p:txBody>
      </p:sp>
      <p:sp>
        <p:nvSpPr>
          <p:cNvPr id="3" name="Text Placeholder 2"/>
          <p:cNvSpPr>
            <a:spLocks noGrp="1"/>
          </p:cNvSpPr>
          <p:nvPr>
            <p:ph type="body" idx="1"/>
          </p:nvPr>
        </p:nvSpPr>
        <p:spPr>
          <a:xfrm>
            <a:off x="762000" y="1676400"/>
            <a:ext cx="3886200" cy="838200"/>
          </a:xfrm>
        </p:spPr>
        <p:txBody>
          <a:bodyPr/>
          <a:lstStyle/>
          <a:p>
            <a:r>
              <a:rPr lang="en-US" dirty="0" smtClean="0">
                <a:latin typeface="Arial Narrow" pitchFamily="34" charset="0"/>
              </a:rPr>
              <a:t>A signal phrase often introduces the author:</a:t>
            </a:r>
            <a:endParaRPr lang="en-US" dirty="0">
              <a:latin typeface="Arial Narrow" pitchFamily="34" charset="0"/>
            </a:endParaRPr>
          </a:p>
        </p:txBody>
      </p:sp>
      <p:sp>
        <p:nvSpPr>
          <p:cNvPr id="4" name="Text Placeholder 3"/>
          <p:cNvSpPr>
            <a:spLocks noGrp="1"/>
          </p:cNvSpPr>
          <p:nvPr>
            <p:ph type="body" sz="half" idx="3"/>
          </p:nvPr>
        </p:nvSpPr>
        <p:spPr>
          <a:xfrm>
            <a:off x="4800600" y="1600200"/>
            <a:ext cx="3886200" cy="914400"/>
          </a:xfrm>
        </p:spPr>
        <p:txBody>
          <a:bodyPr/>
          <a:lstStyle/>
          <a:p>
            <a:r>
              <a:rPr lang="en-US" dirty="0" smtClean="0">
                <a:latin typeface="Arial Narrow" pitchFamily="34" charset="0"/>
              </a:rPr>
              <a:t>If the author is repeated, only use the last name </a:t>
            </a:r>
            <a:r>
              <a:rPr lang="en-US" sz="2000" dirty="0" smtClean="0">
                <a:latin typeface="Arial Narrow" pitchFamily="34" charset="0"/>
              </a:rPr>
              <a:t>(or a pronoun)</a:t>
            </a:r>
            <a:r>
              <a:rPr lang="en-US" dirty="0" smtClean="0">
                <a:latin typeface="Arial Narrow" pitchFamily="34" charset="0"/>
              </a:rPr>
              <a:t>: </a:t>
            </a:r>
            <a:endParaRPr lang="en-US" dirty="0">
              <a:latin typeface="Arial Narrow" pitchFamily="34" charset="0"/>
            </a:endParaRPr>
          </a:p>
        </p:txBody>
      </p:sp>
      <p:sp>
        <p:nvSpPr>
          <p:cNvPr id="5" name="Content Placeholder 4"/>
          <p:cNvSpPr>
            <a:spLocks noGrp="1"/>
          </p:cNvSpPr>
          <p:nvPr>
            <p:ph sz="half" idx="2"/>
          </p:nvPr>
        </p:nvSpPr>
        <p:spPr>
          <a:xfrm>
            <a:off x="762000" y="3048000"/>
            <a:ext cx="3886200" cy="3009900"/>
          </a:xfrm>
        </p:spPr>
        <p:txBody>
          <a:bodyPr/>
          <a:lstStyle/>
          <a:p>
            <a:pPr marL="0" indent="0">
              <a:buNone/>
            </a:pPr>
            <a:r>
              <a:rPr lang="en-US" b="1" dirty="0" smtClean="0">
                <a:latin typeface="Times New Roman" pitchFamily="18" charset="0"/>
                <a:cs typeface="Times New Roman" pitchFamily="18" charset="0"/>
              </a:rPr>
              <a:t>Opera critic Leann </a:t>
            </a: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describes the composer’s characterizations as “complex” (14). </a:t>
            </a:r>
            <a:endParaRPr lang="en-US" b="1" dirty="0">
              <a:latin typeface="Times New Roman" pitchFamily="18" charset="0"/>
              <a:cs typeface="Times New Roman" pitchFamily="18" charset="0"/>
            </a:endParaRPr>
          </a:p>
        </p:txBody>
      </p:sp>
      <p:sp>
        <p:nvSpPr>
          <p:cNvPr id="6" name="Content Placeholder 5"/>
          <p:cNvSpPr>
            <a:spLocks noGrp="1"/>
          </p:cNvSpPr>
          <p:nvPr>
            <p:ph sz="half" idx="4"/>
          </p:nvPr>
        </p:nvSpPr>
        <p:spPr>
          <a:xfrm>
            <a:off x="4800600" y="3048000"/>
            <a:ext cx="4114800" cy="2286000"/>
          </a:xfrm>
        </p:spPr>
        <p:txBody>
          <a:bodyPr/>
          <a:lstStyle/>
          <a:p>
            <a:pPr marL="0" indent="0">
              <a:buNone/>
            </a:pPr>
            <a:r>
              <a:rPr lang="en-US" b="1" dirty="0" err="1" smtClean="0">
                <a:latin typeface="Times New Roman" pitchFamily="18" charset="0"/>
                <a:cs typeface="Times New Roman" pitchFamily="18" charset="0"/>
              </a:rPr>
              <a:t>Alspaugh</a:t>
            </a:r>
            <a:r>
              <a:rPr lang="en-US" b="1" dirty="0" smtClean="0">
                <a:latin typeface="Times New Roman" pitchFamily="18" charset="0"/>
                <a:cs typeface="Times New Roman" pitchFamily="18" charset="0"/>
              </a:rPr>
              <a:t> sees poetry as Pablo Neruda’s “natural language and the means by which he interpreted the world” (14).</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Quoting, Paraphrasing &amp;amp; Summarizing Other’s Work …&amp;quot;&quot;/&gt;&lt;property id=&quot;20307&quot; value=&quot;256&quot;/&gt;&lt;/object&gt;&lt;object type=&quot;3&quot; unique_id=&quot;10005&quot;&gt;&lt;property id=&quot;20148&quot; value=&quot;5&quot;/&gt;&lt;property id=&quot;20300&quot; value=&quot;Slide 2 - &amp;quot;What is the purpose of including material from other sources?&amp;quot;&quot;/&gt;&lt;property id=&quot;20307&quot; value=&quot;258&quot;/&gt;&lt;/object&gt;&lt;object type=&quot;3&quot; unique_id=&quot;10006&quot;&gt;&lt;property id=&quot;20148&quot; value=&quot;5&quot;/&gt;&lt;property id=&quot;20300&quot; value=&quot;Slide 3 - &amp;quot;Purpose, continued&amp;quot;&quot;/&gt;&lt;property id=&quot;20307&quot; value=&quot;261&quot;/&gt;&lt;/object&gt;&lt;object type=&quot;3&quot; unique_id=&quot;10007&quot;&gt;&lt;property id=&quot;20148&quot; value=&quot;5&quot;/&gt;&lt;property id=&quot;20300&quot; value=&quot;Slide 4 - &amp;quot;What about things I already know?&amp;quot;&quot;/&gt;&lt;property id=&quot;20307&quot; value=&quot;262&quot;/&gt;&lt;/object&gt;&lt;object type=&quot;3&quot; unique_id=&quot;10008&quot;&gt;&lt;property id=&quot;20148&quot; value=&quot;5&quot;/&gt;&lt;property id=&quot;20300&quot; value=&quot;Slide 5 - &amp;quot;Introduce the Source Material&amp;quot;&quot;/&gt;&lt;property id=&quot;20307&quot; value=&quot;260&quot;/&gt;&lt;/object&gt;&lt;object type=&quot;3&quot; unique_id=&quot;10009&quot;&gt;&lt;property id=&quot;20148&quot; value=&quot;5&quot;/&gt;&lt;property id=&quot;20300&quot; value=&quot;Slide 6 - &amp;quot;How do I start?&amp;quot;&quot;/&gt;&lt;property id=&quot;20307&quot; value=&quot;264&quot;/&gt;&lt;/object&gt;&lt;object type=&quot;3&quot; unique_id=&quot;10010&quot;&gt;&lt;property id=&quot;20148&quot; value=&quot;5&quot;/&gt;&lt;property id=&quot;20300&quot; value=&quot;Slide 7 - &amp;quot;How do I start?&amp;quot;&quot;/&gt;&lt;property id=&quot;20307&quot; value=&quot;265&quot;/&gt;&lt;/object&gt;&lt;object type=&quot;3&quot; unique_id=&quot;10011&quot;&gt;&lt;property id=&quot;20148&quot; value=&quot;5&quot;/&gt;&lt;property id=&quot;20300&quot; value=&quot;Slide 8 - &amp;quot;Don’t just drop other people’s work into your essay&amp;quot;&quot;/&gt;&lt;property id=&quot;20307&quot; value=&quot;259&quot;/&gt;&lt;/object&gt;&lt;object type=&quot;3&quot; unique_id=&quot;10012&quot;&gt;&lt;property id=&quot;20148&quot; value=&quot;5&quot;/&gt;&lt;property id=&quot;20300&quot; value=&quot;Slide 9 - &amp;quot;How much material from other sources should I include?&amp;quot;&quot;/&gt;&lt;property id=&quot;20307&quot; value=&quot;257&quot;/&gt;&lt;/object&gt;&lt;object type=&quot;3&quot; unique_id=&quot;10013&quot;&gt;&lt;property id=&quot;20148&quot; value=&quot;5&quot;/&gt;&lt;property id=&quot;20300&quot; value=&quot;Slide 10 - &amp;quot;Quoting&amp;quot;&quot;/&gt;&lt;property id=&quot;20307&quot; value=&quot;266&quot;/&gt;&lt;/object&gt;&lt;object type=&quot;3&quot; unique_id=&quot;10014&quot;&gt;&lt;property id=&quot;20148&quot; value=&quot;5&quot;/&gt;&lt;property id=&quot;20300&quot; value=&quot;Slide 11 - &amp;quot;Quote when the original is the best way to:&amp;quot;&quot;/&gt;&lt;property id=&quot;20307&quot; value=&quot;276&quot;/&gt;&lt;/object&gt;&lt;object type=&quot;3&quot; unique_id=&quot;10015&quot;&gt;&lt;property id=&quot;20148&quot; value=&quot;5&quot;/&gt;&lt;property id=&quot;20300&quot; value=&quot;Slide 12 - &amp;quot;While taking notes: &amp;quot;&quot;/&gt;&lt;property id=&quot;20307&quot; value=&quot;267&quot;/&gt;&lt;/object&gt;&lt;object type=&quot;3&quot; unique_id=&quot;10016&quot;&gt;&lt;property id=&quot;20148&quot; value=&quot;5&quot;/&gt;&lt;property id=&quot;20300&quot; value=&quot;Slide 13 - &amp;quot;Some Ways to Quote&amp;quot;&quot;/&gt;&lt;property id=&quot;20307&quot; value=&quot;268&quot;/&gt;&lt;/object&gt;&lt;object type=&quot;3&quot; unique_id=&quot;10017&quot;&gt;&lt;property id=&quot;20148&quot; value=&quot;5&quot;/&gt;&lt;property id=&quot;20300&quot; value=&quot;Slide 14 - &amp;quot;More Ways to Quote&amp;quot;&quot;/&gt;&lt;property id=&quot;20307&quot; value=&quot;269&quot;/&gt;&lt;/object&gt;&lt;object type=&quot;3&quot; unique_id=&quot;10018&quot;&gt;&lt;property id=&quot;20148&quot; value=&quot;5&quot;/&gt;&lt;property id=&quot;20300&quot; value=&quot;Slide 15 - &amp;quot;Paraphrasing&amp;quot;&quot;/&gt;&lt;property id=&quot;20307&quot; value=&quot;270&quot;/&gt;&lt;/object&gt;&lt;object type=&quot;3&quot; unique_id=&quot;10019&quot;&gt;&lt;property id=&quot;20148&quot; value=&quot;5&quot;/&gt;&lt;property id=&quot;20300&quot; value=&quot;Slide 16 - &amp;quot;Paraphrase when you want to:&amp;quot;&quot;/&gt;&lt;property id=&quot;20307&quot; value=&quot;275&quot;/&gt;&lt;/object&gt;&lt;object type=&quot;3&quot; unique_id=&quot;10020&quot;&gt;&lt;property id=&quot;20148&quot; value=&quot;5&quot;/&gt;&lt;property id=&quot;20300&quot; value=&quot;Slide 17 - &amp;quot;Paraphrasing Example&amp;quot;&quot;/&gt;&lt;property id=&quot;20307&quot; value=&quot;271&quot;/&gt;&lt;/object&gt;&lt;object type=&quot;3&quot; unique_id=&quot;10021&quot;&gt;&lt;property id=&quot;20148&quot; value=&quot;5&quot;/&gt;&lt;property id=&quot;20300&quot; value=&quot;Slide 18 - &amp;quot;The Way to Paraphrase&amp;quot;&quot;/&gt;&lt;property id=&quot;20307&quot; value=&quot;272&quot;/&gt;&lt;/object&gt;&lt;object type=&quot;3&quot; unique_id=&quot;10022&quot;&gt;&lt;property id=&quot;20148&quot; value=&quot;5&quot;/&gt;&lt;property id=&quot;20300&quot; value=&quot;Slide 19 - &amp;quot;Summarizing&amp;quot;&quot;/&gt;&lt;property id=&quot;20307&quot; value=&quot;273&quot;/&gt;&lt;/object&gt;&lt;object type=&quot;3&quot; unique_id=&quot;10023&quot;&gt;&lt;property id=&quot;20148&quot; value=&quot;5&quot;/&gt;&lt;property id=&quot;20300&quot; value=&quot;Slide 20 - &amp;quot;A summary can provide:&amp;quot;&quot;/&gt;&lt;property id=&quot;20307&quot; value=&quot;274&quot;/&gt;&lt;/object&gt;&lt;object type=&quot;3&quot; unique_id=&quot;10024&quot;&gt;&lt;property id=&quot;20148&quot; value=&quot;5&quot;/&gt;&lt;property id=&quot;20300&quot; value=&quot;Slide 21 - &amp;quot;How to Summarize:&amp;quot;&quot;/&gt;&lt;property id=&quot;20307&quot; value=&quot;277&quot;/&gt;&lt;/object&gt;&lt;object type=&quot;3&quot; unique_id=&quot;10025&quot;&gt;&lt;property id=&quot;20148&quot; value=&quot;5&quot;/&gt;&lt;property id=&quot;20300&quot; value=&quot;Slide 22 - &amp;quot;Plagiarism&amp;quot;&quot;/&gt;&lt;property id=&quot;20307&quot; value=&quot;278&quot;/&gt;&lt;/object&gt;&lt;object type=&quot;3&quot; unique_id=&quot;10026&quot;&gt;&lt;property id=&quot;20148&quot; value=&quot;5&quot;/&gt;&lt;property id=&quot;20300&quot; value=&quot;Slide 23 - &amp;quot;It is also dishonest to:&amp;quot;&quot;/&gt;&lt;property id=&quot;20307&quot; value=&quot;279&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5623</TotalTime>
  <Words>1640</Words>
  <Application>Microsoft Office PowerPoint</Application>
  <PresentationFormat>On-screen Show (4:3)</PresentationFormat>
  <Paragraphs>217</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Equity</vt:lpstr>
      <vt:lpstr>Quoting, Paraphrasing &amp; Summarizing Other’s Work …</vt:lpstr>
      <vt:lpstr>You will learn the answers to:</vt:lpstr>
      <vt:lpstr>What is the purpose of including material from other sources?</vt:lpstr>
      <vt:lpstr>Purpose, continued</vt:lpstr>
      <vt:lpstr>What about things I already know?</vt:lpstr>
      <vt:lpstr>Slide 6</vt:lpstr>
      <vt:lpstr>Introduce the Source Material</vt:lpstr>
      <vt:lpstr>Don’t just drop other’s work into an essay</vt:lpstr>
      <vt:lpstr>How do I introduce a quotation?</vt:lpstr>
      <vt:lpstr>Slide 10</vt:lpstr>
      <vt:lpstr>How much material from other sources should I include?</vt:lpstr>
      <vt:lpstr>Quoting</vt:lpstr>
      <vt:lpstr>When should I use a quotation? </vt:lpstr>
      <vt:lpstr>While you are taking notes: </vt:lpstr>
      <vt:lpstr>Some Ways to Quote</vt:lpstr>
      <vt:lpstr>More Ways to Quote</vt:lpstr>
      <vt:lpstr>Paraphrasing</vt:lpstr>
      <vt:lpstr>Slide 18</vt:lpstr>
      <vt:lpstr>Paraphrase when you want to:</vt:lpstr>
      <vt:lpstr>Paraphrasing Example</vt:lpstr>
      <vt:lpstr>A Safe Way to Paraphrase</vt:lpstr>
      <vt:lpstr>A Safe Way to Paraphrase (cont.)</vt:lpstr>
      <vt:lpstr>Summarizing</vt:lpstr>
      <vt:lpstr>Slide 24</vt:lpstr>
      <vt:lpstr>A summary can provide:</vt:lpstr>
      <vt:lpstr>A Safe Way to Summarize:</vt:lpstr>
      <vt:lpstr>Slide 27</vt:lpstr>
      <vt:lpstr>Slide 28</vt:lpstr>
      <vt:lpstr>Slide 29</vt:lpstr>
      <vt:lpstr>Cite:</vt:lpstr>
      <vt:lpstr>Cite:</vt:lpstr>
      <vt:lpstr>Cite:</vt:lpstr>
      <vt:lpstr>What are in-text citations?</vt:lpstr>
      <vt:lpstr>What are in-text citations? (cont.)</vt:lpstr>
      <vt:lpstr>Slide 35</vt:lpstr>
      <vt:lpstr>Documenting Sources includes creating a Works Cited page.</vt:lpstr>
      <vt:lpstr>Slide 37</vt:lpstr>
      <vt:lpstr>Plagiarism</vt:lpstr>
      <vt:lpstr>It is also dishonest to:</vt:lpstr>
      <vt:lpstr>Possible Consequences</vt:lpstr>
      <vt:lpstr>Preserve Your Academic Reputation</vt:lpstr>
      <vt:lpstr>Slide 42</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supporting details from other’s work--</dc:title>
  <dc:creator>Mary Courtney</dc:creator>
  <cp:lastModifiedBy>martin_j</cp:lastModifiedBy>
  <cp:revision>536</cp:revision>
  <dcterms:created xsi:type="dcterms:W3CDTF">2010-10-22T23:05:10Z</dcterms:created>
  <dcterms:modified xsi:type="dcterms:W3CDTF">2011-03-15T23:22:12Z</dcterms:modified>
</cp:coreProperties>
</file>