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03" r:id="rId3"/>
    <p:sldId id="304" r:id="rId4"/>
    <p:sldId id="309" r:id="rId5"/>
    <p:sldId id="319" r:id="rId6"/>
    <p:sldId id="310" r:id="rId7"/>
    <p:sldId id="297" r:id="rId8"/>
    <p:sldId id="296" r:id="rId9"/>
    <p:sldId id="317" r:id="rId10"/>
    <p:sldId id="315" r:id="rId11"/>
    <p:sldId id="312" r:id="rId12"/>
    <p:sldId id="339" r:id="rId13"/>
    <p:sldId id="284" r:id="rId14"/>
    <p:sldId id="286" r:id="rId15"/>
    <p:sldId id="301" r:id="rId16"/>
    <p:sldId id="293" r:id="rId17"/>
    <p:sldId id="341" r:id="rId18"/>
    <p:sldId id="328" r:id="rId19"/>
    <p:sldId id="329" r:id="rId20"/>
    <p:sldId id="324" r:id="rId21"/>
    <p:sldId id="321" r:id="rId22"/>
    <p:sldId id="330" r:id="rId23"/>
    <p:sldId id="322" r:id="rId24"/>
    <p:sldId id="287" r:id="rId25"/>
    <p:sldId id="326" r:id="rId26"/>
    <p:sldId id="276" r:id="rId27"/>
    <p:sldId id="332" r:id="rId28"/>
    <p:sldId id="278" r:id="rId29"/>
    <p:sldId id="327" r:id="rId30"/>
    <p:sldId id="265" r:id="rId31"/>
    <p:sldId id="281" r:id="rId32"/>
    <p:sldId id="261" r:id="rId33"/>
    <p:sldId id="333" r:id="rId34"/>
    <p:sldId id="335" r:id="rId35"/>
    <p:sldId id="336" r:id="rId36"/>
    <p:sldId id="338" r:id="rId37"/>
    <p:sldId id="31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4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9/15/2010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9/15/2010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9/15/2010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9/15/2010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BA2AA-E184-4031-A7F7-BF082EF549BA}" type="datetimeFigureOut">
              <a:rPr lang="en-US" smtClean="0"/>
              <a:pPr/>
              <a:t>9/15/2010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9BA2AA-E184-4031-A7F7-BF082EF549BA}" type="datetimeFigureOut">
              <a:rPr lang="en-US" smtClean="0"/>
              <a:pPr/>
              <a:t>9/15/2010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BA2AA-E184-4031-A7F7-BF082EF549BA}" type="datetimeFigureOut">
              <a:rPr lang="en-US" smtClean="0"/>
              <a:pPr/>
              <a:t>9/15/2010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9BA2AA-E184-4031-A7F7-BF082EF549BA}" type="datetimeFigureOut">
              <a:rPr lang="en-US" smtClean="0"/>
              <a:pPr/>
              <a:t>9/15/2010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BA2AA-E184-4031-A7F7-BF082EF549BA}" type="datetimeFigureOut">
              <a:rPr lang="en-US" smtClean="0"/>
              <a:pPr/>
              <a:t>9/15/2010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9/15/2010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9/15/2010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BA2AA-E184-4031-A7F7-BF082EF549BA}" type="datetimeFigureOut">
              <a:rPr lang="en-US" smtClean="0"/>
              <a:pPr/>
              <a:t>9/15/2010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EFD25-D674-47B1-B257-33E7FAD347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scene3d>
              <a:camera prst="orthographicFront"/>
              <a:lightRig rig="threePt" dir="t"/>
            </a:scene3d>
            <a:sp3d extrusionH="57150">
              <a:bevelT w="82550" h="38100" prst="coolSlant"/>
            </a:sp3d>
          </a:bodyPr>
          <a:lstStyle/>
          <a:p>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tx2">
                    <a:lumMod val="75000"/>
                  </a:schemeClr>
                </a:solidFill>
              </a:rPr>
              <a:t>“How Do I Get Started?” </a:t>
            </a: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endParaRPr lang="en-US" sz="5400" b="1" dirty="0">
              <a:solidFill>
                <a:schemeClr val="accent2">
                  <a:lumMod val="75000"/>
                </a:schemeClr>
              </a:solidFill>
            </a:endParaRPr>
          </a:p>
        </p:txBody>
      </p:sp>
      <p:sp>
        <p:nvSpPr>
          <p:cNvPr id="3" name="Subtitle 2"/>
          <p:cNvSpPr>
            <a:spLocks noGrp="1"/>
          </p:cNvSpPr>
          <p:nvPr>
            <p:ph type="subTitle" idx="1"/>
          </p:nvPr>
        </p:nvSpPr>
        <p:spPr>
          <a:xfrm>
            <a:off x="762000" y="2362200"/>
            <a:ext cx="7696200" cy="3276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Autofit/>
          </a:bodyPr>
          <a:lstStyle/>
          <a:p>
            <a:r>
              <a:rPr lang="en-US" b="1" dirty="0" smtClean="0">
                <a:solidFill>
                  <a:schemeClr val="accent2">
                    <a:lumMod val="75000"/>
                  </a:schemeClr>
                </a:solidFill>
              </a:rPr>
              <a:t/>
            </a:r>
            <a:br>
              <a:rPr lang="en-US" b="1" dirty="0" smtClean="0">
                <a:solidFill>
                  <a:schemeClr val="accent2">
                    <a:lumMod val="75000"/>
                  </a:schemeClr>
                </a:solidFill>
              </a:rPr>
            </a:br>
            <a:r>
              <a:rPr lang="en-US" b="1" dirty="0" smtClean="0">
                <a:solidFill>
                  <a:schemeClr val="accent2">
                    <a:lumMod val="75000"/>
                  </a:schemeClr>
                </a:solidFill>
              </a:rPr>
              <a:t>Jump-start your paper with </a:t>
            </a:r>
            <a:r>
              <a:rPr lang="en-US" sz="6000" b="1" dirty="0" smtClean="0">
                <a:solidFill>
                  <a:schemeClr val="accent2">
                    <a:lumMod val="75000"/>
                  </a:schemeClr>
                </a:solidFill>
              </a:rPr>
              <a:t/>
            </a:r>
            <a:br>
              <a:rPr lang="en-US" sz="6000" b="1" dirty="0" smtClean="0">
                <a:solidFill>
                  <a:schemeClr val="accent2">
                    <a:lumMod val="75000"/>
                  </a:schemeClr>
                </a:solidFill>
              </a:rPr>
            </a:br>
            <a:r>
              <a:rPr lang="en-US" sz="6000" b="1" dirty="0" smtClean="0">
                <a:solidFill>
                  <a:schemeClr val="accent2">
                    <a:lumMod val="75000"/>
                  </a:schemeClr>
                </a:solidFill>
              </a:rPr>
              <a:t>Prewriting Strategies</a:t>
            </a:r>
            <a:endParaRPr lang="en-US" sz="600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descr="http://2.bp.blogspot.com/_r4TzZPyyD-c/SmCBTPnfaUI/AAAAAAAAAHI/OG-LsQ1sfWw/s400/Architect%2520Hampshire02.jpg"/>
          <p:cNvPicPr>
            <a:picLocks noChangeAspect="1" noChangeArrowheads="1"/>
          </p:cNvPicPr>
          <p:nvPr/>
        </p:nvPicPr>
        <p:blipFill>
          <a:blip r:embed="rId2" cstate="print"/>
          <a:srcRect/>
          <a:stretch>
            <a:fillRect/>
          </a:stretch>
        </p:blipFill>
        <p:spPr bwMode="auto">
          <a:xfrm>
            <a:off x="3352800" y="1143000"/>
            <a:ext cx="5410200" cy="5410200"/>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0" y="0"/>
            <a:ext cx="8686800" cy="1143000"/>
          </a:xfrm>
          <a:scene3d>
            <a:camera prst="orthographicFront"/>
            <a:lightRig rig="threePt" dir="t"/>
          </a:scene3d>
          <a:sp3d>
            <a:bevelT w="165100" prst="coolSlant"/>
          </a:sp3d>
        </p:spPr>
        <p:txBody>
          <a:bodyPr>
            <a:normAutofit fontScale="90000"/>
          </a:bodyPr>
          <a:lstStyle/>
          <a:p>
            <a:r>
              <a:rPr lang="en-US" b="1" dirty="0" smtClean="0">
                <a:solidFill>
                  <a:srgbClr val="FF0000"/>
                </a:solidFill>
              </a:rPr>
              <a:t>. . . and then develop a design or plan.</a:t>
            </a:r>
            <a:endParaRPr lang="en-US" b="1" dirty="0">
              <a:solidFill>
                <a:srgbClr val="FF0000"/>
              </a:solidFill>
            </a:endParaRPr>
          </a:p>
        </p:txBody>
      </p:sp>
      <p:pic>
        <p:nvPicPr>
          <p:cNvPr id="32770" name="Picture 2" descr="http://health.discovery.com/tools/childproof/images/house_off.gif"/>
          <p:cNvPicPr>
            <a:picLocks noChangeAspect="1" noChangeArrowheads="1"/>
          </p:cNvPicPr>
          <p:nvPr/>
        </p:nvPicPr>
        <p:blipFill>
          <a:blip r:embed="rId3" cstate="print"/>
          <a:srcRect/>
          <a:stretch>
            <a:fillRect/>
          </a:stretch>
        </p:blipFill>
        <p:spPr bwMode="auto">
          <a:xfrm>
            <a:off x="381000" y="1524000"/>
            <a:ext cx="4674751" cy="456247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You may not know where you’re headed</a:t>
            </a:r>
          </a:p>
          <a:p>
            <a:pPr algn="ctr">
              <a:buNone/>
            </a:pPr>
            <a:r>
              <a:rPr lang="en-US" dirty="0" smtClean="0"/>
              <a:t>when you begin, but by the end of the planning</a:t>
            </a:r>
          </a:p>
          <a:p>
            <a:pPr algn="ctr">
              <a:buNone/>
            </a:pPr>
            <a:r>
              <a:rPr lang="en-US" dirty="0" smtClean="0"/>
              <a:t>stage you have some kind of design in mind.</a:t>
            </a:r>
          </a:p>
        </p:txBody>
      </p:sp>
      <p:pic>
        <p:nvPicPr>
          <p:cNvPr id="4" name="Picture 2" descr="http://www.carnegieclub.co.uk/assets/images/slideshow/Castle.jpg"/>
          <p:cNvPicPr>
            <a:picLocks noChangeAspect="1" noChangeArrowheads="1"/>
          </p:cNvPicPr>
          <p:nvPr/>
        </p:nvPicPr>
        <p:blipFill>
          <a:blip r:embed="rId2" cstate="print"/>
          <a:srcRect/>
          <a:stretch>
            <a:fillRect/>
          </a:stretch>
        </p:blipFill>
        <p:spPr bwMode="auto">
          <a:xfrm>
            <a:off x="685800" y="2286000"/>
            <a:ext cx="7848600" cy="49064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Specifically, prewriting helps you . . .</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dirty="0" smtClean="0"/>
              <a:t>Develop ideas you didn’t know you had</a:t>
            </a:r>
            <a:br>
              <a:rPr lang="en-US" dirty="0" smtClean="0"/>
            </a:br>
            <a:endParaRPr lang="en-US" dirty="0" smtClean="0"/>
          </a:p>
          <a:p>
            <a:r>
              <a:rPr lang="en-US" dirty="0" smtClean="0"/>
              <a:t>Connect with, and evaluate, your own </a:t>
            </a:r>
          </a:p>
          <a:p>
            <a:pPr>
              <a:buNone/>
            </a:pPr>
            <a:r>
              <a:rPr lang="en-US" dirty="0" smtClean="0"/>
              <a:t>     knowledge, past experiences, and interests</a:t>
            </a:r>
            <a:br>
              <a:rPr lang="en-US" dirty="0" smtClean="0"/>
            </a:br>
            <a:endParaRPr lang="en-US" dirty="0" smtClean="0"/>
          </a:p>
          <a:p>
            <a:r>
              <a:rPr lang="en-US" dirty="0" smtClean="0"/>
              <a:t>Clarify your belief and attitudes</a:t>
            </a:r>
            <a:br>
              <a:rPr lang="en-US" dirty="0" smtClean="0"/>
            </a:br>
            <a:endParaRPr lang="en-US" dirty="0" smtClean="0"/>
          </a:p>
          <a:p>
            <a:r>
              <a:rPr lang="en-US" dirty="0" smtClean="0"/>
              <a:t>Identify your purpose for writing</a:t>
            </a:r>
            <a:br>
              <a:rPr lang="en-US" dirty="0" smtClean="0"/>
            </a:br>
            <a:endParaRPr lang="en-US" dirty="0" smtClean="0"/>
          </a:p>
          <a:p>
            <a:r>
              <a:rPr lang="en-US" dirty="0" smtClean="0"/>
              <a:t>Develop a sense of your audience</a:t>
            </a:r>
            <a:br>
              <a:rPr lang="en-US" dirty="0" smtClean="0"/>
            </a:br>
            <a:endParaRPr lang="en-US" dirty="0" smtClean="0"/>
          </a:p>
          <a:p>
            <a:r>
              <a:rPr lang="en-US" dirty="0" smtClean="0"/>
              <a:t>Select and organize ideas to use in your paper</a:t>
            </a:r>
          </a:p>
          <a:p>
            <a:endParaRPr lang="en-US" dirty="0"/>
          </a:p>
        </p:txBody>
      </p:sp>
      <p:pic>
        <p:nvPicPr>
          <p:cNvPr id="4"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696075" y="12192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look at five prewriting strategies:</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sz="4200" dirty="0" smtClean="0"/>
              <a:t>#1  - Asking questions</a:t>
            </a:r>
          </a:p>
          <a:p>
            <a:pPr>
              <a:buNone/>
            </a:pPr>
            <a:r>
              <a:rPr lang="en-US" sz="4200" dirty="0" smtClean="0"/>
              <a:t>#2  - Brainstorming (listing)</a:t>
            </a:r>
          </a:p>
          <a:p>
            <a:pPr>
              <a:buNone/>
            </a:pPr>
            <a:r>
              <a:rPr lang="en-US" sz="4200" dirty="0" smtClean="0"/>
              <a:t>#3  - Clustering</a:t>
            </a:r>
          </a:p>
          <a:p>
            <a:pPr>
              <a:buNone/>
            </a:pPr>
            <a:r>
              <a:rPr lang="en-US" sz="4200" dirty="0" smtClean="0"/>
              <a:t>#4  - </a:t>
            </a:r>
            <a:r>
              <a:rPr lang="en-US" sz="4200" dirty="0" err="1" smtClean="0"/>
              <a:t>Freewriting</a:t>
            </a:r>
            <a:endParaRPr lang="en-US" sz="4200" dirty="0" smtClean="0"/>
          </a:p>
          <a:p>
            <a:pPr>
              <a:buNone/>
            </a:pPr>
            <a:r>
              <a:rPr lang="en-US" sz="4200" dirty="0" smtClean="0"/>
              <a:t>#5  - Talking it out</a:t>
            </a:r>
          </a:p>
          <a:p>
            <a:pPr>
              <a:buNone/>
            </a:pPr>
            <a:endParaRPr lang="en-US" sz="4200"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#1:  Asking Questions</a:t>
            </a:r>
            <a:endParaRPr lang="en-US" dirty="0"/>
          </a:p>
        </p:txBody>
      </p:sp>
      <p:sp>
        <p:nvSpPr>
          <p:cNvPr id="3" name="Content Placeholder 2"/>
          <p:cNvSpPr>
            <a:spLocks noGrp="1"/>
          </p:cNvSpPr>
          <p:nvPr>
            <p:ph idx="1"/>
          </p:nvPr>
        </p:nvSpPr>
        <p:spPr>
          <a:xfrm>
            <a:off x="381000" y="1600200"/>
            <a:ext cx="8458200" cy="48307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lgn="ctr">
              <a:buNone/>
            </a:pPr>
            <a:r>
              <a:rPr lang="en-US" dirty="0" smtClean="0"/>
              <a:t>  Imagine that your instructor has assigned this</a:t>
            </a:r>
          </a:p>
          <a:p>
            <a:pPr algn="ctr">
              <a:buNone/>
            </a:pPr>
            <a:r>
              <a:rPr lang="en-US" dirty="0" smtClean="0"/>
              <a:t>  broad topic for an essay:  </a:t>
            </a:r>
          </a:p>
          <a:p>
            <a:pPr algn="ctr">
              <a:buNone/>
            </a:pPr>
            <a:endParaRPr lang="en-US" dirty="0" smtClean="0"/>
          </a:p>
          <a:p>
            <a:pPr algn="ctr">
              <a:buNone/>
            </a:pPr>
            <a:r>
              <a:rPr lang="en-US" b="1" dirty="0" smtClean="0">
                <a:solidFill>
                  <a:srgbClr val="FF0000"/>
                </a:solidFill>
              </a:rPr>
              <a:t>“What can an individual do </a:t>
            </a:r>
          </a:p>
          <a:p>
            <a:pPr algn="ctr">
              <a:buNone/>
            </a:pPr>
            <a:r>
              <a:rPr lang="en-US" b="1" dirty="0" smtClean="0">
                <a:solidFill>
                  <a:srgbClr val="FF0000"/>
                </a:solidFill>
              </a:rPr>
              <a:t>to reduce environmental pollution?”  </a:t>
            </a:r>
            <a:r>
              <a:rPr lang="en-US" dirty="0" smtClean="0"/>
              <a:t/>
            </a:r>
            <a:br>
              <a:rPr lang="en-US" dirty="0" smtClean="0"/>
            </a:br>
            <a:endParaRPr lang="en-US" dirty="0" smtClean="0"/>
          </a:p>
          <a:p>
            <a:pPr algn="ctr">
              <a:buNone/>
            </a:pPr>
            <a:r>
              <a:rPr lang="en-US" dirty="0" smtClean="0"/>
              <a:t>  If you ask questions about the subject, you can</a:t>
            </a:r>
          </a:p>
          <a:p>
            <a:pPr algn="ctr">
              <a:buNone/>
            </a:pPr>
            <a:r>
              <a:rPr lang="en-US" dirty="0" smtClean="0"/>
              <a:t> narrow the topic and discover ideas that you</a:t>
            </a:r>
          </a:p>
          <a:p>
            <a:pPr algn="ctr">
              <a:buNone/>
            </a:pPr>
            <a:r>
              <a:rPr lang="en-US" dirty="0" smtClean="0"/>
              <a:t>hadn’t yet considered.</a:t>
            </a:r>
          </a:p>
          <a:p>
            <a:pPr algn="ct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questions can you can ask . . . ?</a:t>
            </a:r>
            <a:endParaRPr lang="en-US" dirty="0"/>
          </a:p>
        </p:txBody>
      </p:sp>
      <p:sp>
        <p:nvSpPr>
          <p:cNvPr id="3" name="Content Placeholder 2"/>
          <p:cNvSpPr>
            <a:spLocks noGrp="1"/>
          </p:cNvSpPr>
          <p:nvPr>
            <p:ph idx="1"/>
          </p:nvPr>
        </p:nvSpPr>
        <p:spPr>
          <a:xfrm>
            <a:off x="228600" y="1600200"/>
            <a:ext cx="86868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a:bodyPr>
          <a:lstStyle/>
          <a:p>
            <a:r>
              <a:rPr lang="en-US" dirty="0" smtClean="0"/>
              <a:t>What are the various types of pollution?  </a:t>
            </a:r>
            <a:br>
              <a:rPr lang="en-US" dirty="0" smtClean="0"/>
            </a:br>
            <a:r>
              <a:rPr lang="en-US" dirty="0" smtClean="0"/>
              <a:t>(air, water, etc.)</a:t>
            </a:r>
          </a:p>
          <a:p>
            <a:r>
              <a:rPr lang="en-US" dirty="0" smtClean="0"/>
              <a:t>What causes pollution? </a:t>
            </a:r>
            <a:br>
              <a:rPr lang="en-US" dirty="0" smtClean="0"/>
            </a:br>
            <a:r>
              <a:rPr lang="en-US" dirty="0" smtClean="0"/>
              <a:t>(manufacturing, transportation, waste disposal, etc.)</a:t>
            </a:r>
          </a:p>
          <a:p>
            <a:r>
              <a:rPr lang="en-US" dirty="0" smtClean="0"/>
              <a:t>How do we contribute to pollution?  (buy harmful products, waste energy, don’t recycle, etc.)</a:t>
            </a:r>
          </a:p>
          <a:p>
            <a:r>
              <a:rPr lang="en-US" dirty="0" smtClean="0"/>
              <a:t>What harmful products do we buy?  (bottled water, batteries,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52800"/>
          </a:xfrm>
        </p:spPr>
        <p:txBody>
          <a:bodyPr>
            <a:normAutofit fontScale="90000"/>
          </a:bodyPr>
          <a:lstStyle/>
          <a:p>
            <a:r>
              <a:rPr lang="en-US" sz="4000" dirty="0" smtClean="0"/>
              <a:t>By asking questions about a topic, </a:t>
            </a:r>
            <a:br>
              <a:rPr lang="en-US" sz="4000" dirty="0" smtClean="0"/>
            </a:br>
            <a:r>
              <a:rPr lang="en-US" sz="4000" dirty="0" smtClean="0"/>
              <a:t>you can identify a possible narrowed focus for your paper—let’s say, “bottled water.”  </a:t>
            </a:r>
            <a:br>
              <a:rPr lang="en-US" sz="4000" dirty="0" smtClean="0"/>
            </a:br>
            <a:r>
              <a:rPr lang="en-US" sz="4000" dirty="0" smtClean="0"/>
              <a:t>The controlling idea for your essay       might be . . .</a:t>
            </a:r>
            <a:endParaRPr lang="en-US" sz="4000" dirty="0"/>
          </a:p>
        </p:txBody>
      </p:sp>
      <p:sp>
        <p:nvSpPr>
          <p:cNvPr id="3" name="Content Placeholder 2"/>
          <p:cNvSpPr>
            <a:spLocks noGrp="1"/>
          </p:cNvSpPr>
          <p:nvPr>
            <p:ph idx="1"/>
          </p:nvPr>
        </p:nvSpPr>
        <p:spPr>
          <a:xfrm>
            <a:off x="304800" y="3733800"/>
            <a:ext cx="8534400" cy="2743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b="1" dirty="0" smtClean="0"/>
          </a:p>
          <a:p>
            <a:pPr algn="ctr">
              <a:buNone/>
            </a:pPr>
            <a:r>
              <a:rPr lang="en-US" b="1" dirty="0" smtClean="0"/>
              <a:t>“Consumers can reduce environmental pollution by not purchasing bottled water, which is      not necessarily superior to tap water.” </a:t>
            </a:r>
          </a:p>
          <a:p>
            <a:pPr algn="ctr">
              <a:buNone/>
            </a:pP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782762"/>
          </a:xfrm>
        </p:spPr>
        <p:txBody>
          <a:bodyPr>
            <a:noAutofit/>
          </a:bodyPr>
          <a:lstStyle/>
          <a:p>
            <a:r>
              <a:rPr lang="en-US" sz="3600" dirty="0" smtClean="0"/>
              <a:t>With further work, you can generate additional ideas and sketch an outline. </a:t>
            </a:r>
            <a:endParaRPr lang="en-US" sz="3600" dirty="0"/>
          </a:p>
        </p:txBody>
      </p:sp>
      <p:sp>
        <p:nvSpPr>
          <p:cNvPr id="3" name="Content Placeholder 2"/>
          <p:cNvSpPr>
            <a:spLocks noGrp="1"/>
          </p:cNvSpPr>
          <p:nvPr>
            <p:ph idx="1"/>
          </p:nvPr>
        </p:nvSpPr>
        <p:spPr>
          <a:xfrm>
            <a:off x="228600" y="1905000"/>
            <a:ext cx="8610600" cy="5135563"/>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marL="571500" indent="-571500">
              <a:buAutoNum type="romanUcPeriod"/>
            </a:pPr>
            <a:r>
              <a:rPr lang="en-US" dirty="0" smtClean="0"/>
              <a:t>Environmental impact of bottled water</a:t>
            </a:r>
          </a:p>
          <a:p>
            <a:pPr marL="571500" indent="-571500">
              <a:buNone/>
            </a:pPr>
            <a:r>
              <a:rPr lang="en-US" dirty="0" smtClean="0"/>
              <a:t>              A.  Pollution from manufacturing bottles </a:t>
            </a:r>
          </a:p>
          <a:p>
            <a:pPr marL="571500" indent="-571500">
              <a:buNone/>
            </a:pPr>
            <a:r>
              <a:rPr lang="en-US" dirty="0" smtClean="0"/>
              <a:t>              B.  Pollution from transporting the product</a:t>
            </a:r>
          </a:p>
          <a:p>
            <a:pPr marL="571500" indent="-571500">
              <a:buNone/>
            </a:pPr>
            <a:r>
              <a:rPr lang="en-US" dirty="0" smtClean="0"/>
              <a:t>              C.  Most bottles are not recycled</a:t>
            </a:r>
          </a:p>
          <a:p>
            <a:pPr marL="571500" indent="-571500">
              <a:buNone/>
            </a:pPr>
            <a:r>
              <a:rPr lang="en-US" dirty="0" smtClean="0"/>
              <a:t> II.  Not superior to other sources of water</a:t>
            </a:r>
          </a:p>
          <a:p>
            <a:pPr marL="571500" indent="-571500">
              <a:buNone/>
            </a:pPr>
            <a:r>
              <a:rPr lang="en-US" dirty="0" smtClean="0"/>
              <a:t>              A.  Tap water has beneficial mineral content </a:t>
            </a:r>
            <a:br>
              <a:rPr lang="en-US" dirty="0" smtClean="0"/>
            </a:br>
            <a:r>
              <a:rPr lang="en-US" dirty="0" smtClean="0"/>
              <a:t>             and is processed to remove contaminants</a:t>
            </a:r>
          </a:p>
          <a:p>
            <a:pPr marL="571500" indent="-571500">
              <a:buNone/>
            </a:pPr>
            <a:r>
              <a:rPr lang="en-US" dirty="0" smtClean="0"/>
              <a:t>              B.  Filters—either on the faucet or in a </a:t>
            </a:r>
            <a:br>
              <a:rPr lang="en-US" dirty="0" smtClean="0"/>
            </a:br>
            <a:r>
              <a:rPr lang="en-US" dirty="0" smtClean="0"/>
              <a:t>             pitcher—can remove chemicals, metals, </a:t>
            </a:r>
            <a:br>
              <a:rPr lang="en-US" dirty="0" smtClean="0"/>
            </a:br>
            <a:r>
              <a:rPr lang="en-US" dirty="0" smtClean="0"/>
              <a:t>             and bacteria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#2:  Brainstorming (listing)</a:t>
            </a:r>
            <a:endParaRPr lang="en-US" dirty="0"/>
          </a:p>
        </p:txBody>
      </p:sp>
      <p:sp>
        <p:nvSpPr>
          <p:cNvPr id="3" name="Content Placeholder 2"/>
          <p:cNvSpPr>
            <a:spLocks noGrp="1"/>
          </p:cNvSpPr>
          <p:nvPr>
            <p:ph idx="1"/>
          </p:nvPr>
        </p:nvSpPr>
        <p:spPr>
          <a:xfrm>
            <a:off x="457200" y="1676400"/>
            <a:ext cx="8229600" cy="4267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dirty="0" smtClean="0"/>
              <a:t>Brainstorming can help you discover ideas for your paper, including main points and details.</a:t>
            </a:r>
          </a:p>
          <a:p>
            <a:pPr>
              <a:buNone/>
            </a:pPr>
            <a:endParaRPr lang="en-US" dirty="0" smtClean="0"/>
          </a:p>
          <a:p>
            <a:pPr>
              <a:buNone/>
            </a:pPr>
            <a:r>
              <a:rPr lang="en-US" dirty="0" smtClean="0"/>
              <a:t>   To brainstorm, list as many ideas as you can  on the assigned topic.  If you like, you can number your list.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not to censor your thoughts!</a:t>
            </a:r>
            <a:endParaRPr lang="en-US" dirty="0"/>
          </a:p>
        </p:txBody>
      </p:sp>
      <p:sp>
        <p:nvSpPr>
          <p:cNvPr id="3" name="Content Placeholder 2"/>
          <p:cNvSpPr>
            <a:spLocks noGrp="1"/>
          </p:cNvSpPr>
          <p:nvPr>
            <p:ph idx="1"/>
          </p:nvPr>
        </p:nvSpPr>
        <p:spPr>
          <a:xfrm>
            <a:off x="304800" y="1600201"/>
            <a:ext cx="8610600" cy="3505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dirty="0" smtClean="0"/>
              <a:t>Ideas that don’t seem important at first glance may prove to be useful later.  </a:t>
            </a:r>
          </a:p>
          <a:p>
            <a:pPr>
              <a:buNone/>
            </a:pPr>
            <a:endParaRPr lang="en-US" dirty="0" smtClean="0"/>
          </a:p>
          <a:p>
            <a:pPr>
              <a:buNone/>
            </a:pPr>
            <a:r>
              <a:rPr lang="en-US" dirty="0" smtClean="0"/>
              <a:t>    Just keep listing until you run out of ideas.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Don’t Know Where to Begin?</a:t>
            </a:r>
            <a:b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br>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Can’t Think of What to Write?</a:t>
            </a:r>
            <a:endParaRPr lang="en-US" sz="4800" dirty="0"/>
          </a:p>
        </p:txBody>
      </p:sp>
      <p:pic>
        <p:nvPicPr>
          <p:cNvPr id="39938" name="Picture 2" descr="http://www.techwritersblock.com/wp-content/uploads/2007/10/writers-block.jpg"/>
          <p:cNvPicPr>
            <a:picLocks noChangeAspect="1" noChangeArrowheads="1"/>
          </p:cNvPicPr>
          <p:nvPr/>
        </p:nvPicPr>
        <p:blipFill>
          <a:blip r:embed="rId2" cstate="print"/>
          <a:srcRect/>
          <a:stretch>
            <a:fillRect/>
          </a:stretch>
        </p:blipFill>
        <p:spPr bwMode="auto">
          <a:xfrm>
            <a:off x="3124200" y="2514600"/>
            <a:ext cx="2381250" cy="23812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706562"/>
          </a:xfrm>
        </p:spPr>
        <p:txBody>
          <a:bodyPr>
            <a:normAutofit fontScale="90000"/>
          </a:bodyPr>
          <a:lstStyle/>
          <a:p>
            <a:r>
              <a:rPr lang="en-US" dirty="0" smtClean="0"/>
              <a:t>Here is a brainstorm on the topic, </a:t>
            </a:r>
            <a:br>
              <a:rPr lang="en-US" dirty="0" smtClean="0"/>
            </a:br>
            <a:r>
              <a:rPr lang="en-US" dirty="0" smtClean="0"/>
              <a:t>“Women who work may face special challenges.  Discuss.”</a:t>
            </a:r>
            <a:endParaRPr lang="en-US" dirty="0"/>
          </a:p>
        </p:txBody>
      </p:sp>
      <p:sp>
        <p:nvSpPr>
          <p:cNvPr id="3" name="Content Placeholder 2"/>
          <p:cNvSpPr>
            <a:spLocks noGrp="1"/>
          </p:cNvSpPr>
          <p:nvPr>
            <p:ph idx="1"/>
          </p:nvPr>
        </p:nvSpPr>
        <p:spPr>
          <a:xfrm>
            <a:off x="457200" y="2133600"/>
            <a:ext cx="8229600" cy="45259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1.  women earn less money than men do</a:t>
            </a:r>
          </a:p>
          <a:p>
            <a:pPr>
              <a:buNone/>
            </a:pPr>
            <a:r>
              <a:rPr lang="en-US" dirty="0" smtClean="0"/>
              <a:t>2.  sexual harassment on the job</a:t>
            </a:r>
          </a:p>
          <a:p>
            <a:pPr>
              <a:buNone/>
            </a:pPr>
            <a:r>
              <a:rPr lang="en-US" dirty="0" smtClean="0"/>
              <a:t>3.  conflict with out-of-work husband</a:t>
            </a:r>
          </a:p>
          <a:p>
            <a:pPr>
              <a:buNone/>
            </a:pPr>
            <a:r>
              <a:rPr lang="en-US" dirty="0" smtClean="0"/>
              <a:t>4.  can’t keep up with household tasks</a:t>
            </a:r>
          </a:p>
          <a:p>
            <a:pPr>
              <a:buNone/>
            </a:pPr>
            <a:r>
              <a:rPr lang="en-US" dirty="0" smtClean="0"/>
              <a:t>5.  too little time for kids</a:t>
            </a:r>
          </a:p>
          <a:p>
            <a:pPr>
              <a:buNone/>
            </a:pPr>
            <a:r>
              <a:rPr lang="en-US" dirty="0" smtClean="0"/>
              <a:t>6.  too little time for self</a:t>
            </a:r>
          </a:p>
          <a:p>
            <a:pPr>
              <a:buNone/>
            </a:pPr>
            <a:r>
              <a:rPr lang="en-US" dirty="0" smtClean="0"/>
              <a:t>7.  not taken seriously by employer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3962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sz="3600" dirty="0" smtClean="0"/>
              <a:t>After brainstorming, study your list.  </a:t>
            </a:r>
          </a:p>
          <a:p>
            <a:pPr>
              <a:buNone/>
            </a:pPr>
            <a:endParaRPr lang="en-US" sz="3600" dirty="0" smtClean="0"/>
          </a:p>
          <a:p>
            <a:pPr>
              <a:buNone/>
            </a:pPr>
            <a:r>
              <a:rPr lang="en-US" sz="3600" dirty="0" smtClean="0"/>
              <a:t>   Look for relationships between ideas, </a:t>
            </a:r>
            <a:br>
              <a:rPr lang="en-US" sz="3600" dirty="0" smtClean="0"/>
            </a:br>
            <a:r>
              <a:rPr lang="en-US" sz="3600" dirty="0" smtClean="0"/>
              <a:t>and group ideas that are related.  </a:t>
            </a:r>
            <a:br>
              <a:rPr lang="en-US" sz="3600" dirty="0" smtClean="0"/>
            </a:b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457200"/>
            <a:ext cx="9144000" cy="5638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sz="2400" dirty="0" smtClean="0"/>
              <a:t/>
            </a:r>
            <a:br>
              <a:rPr lang="en-US" sz="2400" dirty="0" smtClean="0"/>
            </a:br>
            <a:r>
              <a:rPr lang="en-US" sz="2400" dirty="0" smtClean="0"/>
              <a:t>1.  earn less money than men do</a:t>
            </a:r>
            <a:br>
              <a:rPr lang="en-US" sz="2400" dirty="0" smtClean="0"/>
            </a:br>
            <a:endParaRPr lang="en-US" sz="2400" dirty="0" smtClean="0"/>
          </a:p>
          <a:p>
            <a:pPr>
              <a:buNone/>
            </a:pPr>
            <a:r>
              <a:rPr lang="en-US" sz="2400" dirty="0" smtClean="0"/>
              <a:t>     2.  sexual harassment on the job                                         </a:t>
            </a:r>
            <a:r>
              <a:rPr lang="en-US" sz="2400" b="1" dirty="0" smtClean="0">
                <a:solidFill>
                  <a:schemeClr val="accent1">
                    <a:lumMod val="75000"/>
                  </a:schemeClr>
                </a:solidFill>
                <a:latin typeface="Bradley Hand ITC" pitchFamily="66" charset="0"/>
              </a:rPr>
              <a:t/>
            </a:r>
            <a:br>
              <a:rPr lang="en-US" sz="2400" b="1" dirty="0" smtClean="0">
                <a:solidFill>
                  <a:schemeClr val="accent1">
                    <a:lumMod val="75000"/>
                  </a:schemeClr>
                </a:solidFill>
                <a:latin typeface="Bradley Hand ITC" pitchFamily="66" charset="0"/>
              </a:rPr>
            </a:br>
            <a:r>
              <a:rPr lang="en-US" sz="2400" b="1" dirty="0" smtClean="0">
                <a:solidFill>
                  <a:schemeClr val="accent1">
                    <a:lumMod val="75000"/>
                  </a:schemeClr>
                </a:solidFill>
                <a:latin typeface="Bradley Hand ITC" pitchFamily="66" charset="0"/>
              </a:rPr>
              <a:t>						          </a:t>
            </a:r>
            <a:r>
              <a:rPr lang="en-US" sz="3000" b="1" dirty="0" smtClean="0">
                <a:solidFill>
                  <a:schemeClr val="accent1">
                    <a:lumMod val="75000"/>
                  </a:schemeClr>
                </a:solidFill>
                <a:latin typeface="Bradley Hand ITC" pitchFamily="66" charset="0"/>
              </a:rPr>
              <a:t>Problems at work</a:t>
            </a:r>
            <a:r>
              <a:rPr lang="en-US" sz="2400" dirty="0" smtClean="0"/>
              <a:t/>
            </a:r>
            <a:br>
              <a:rPr lang="en-US" sz="2400" dirty="0" smtClean="0"/>
            </a:br>
            <a:r>
              <a:rPr lang="en-US" sz="2400" dirty="0" smtClean="0"/>
              <a:t>         						</a:t>
            </a:r>
          </a:p>
          <a:p>
            <a:pPr>
              <a:buNone/>
            </a:pPr>
            <a:r>
              <a:rPr lang="en-US" sz="2400" dirty="0" smtClean="0"/>
              <a:t>     3.  conflict with out-of-work husband 		</a:t>
            </a:r>
            <a:r>
              <a:rPr lang="en-US" sz="2400" b="1" dirty="0" smtClean="0">
                <a:latin typeface="Bradley Hand ITC" pitchFamily="66" charset="0"/>
              </a:rPr>
              <a:t> </a:t>
            </a:r>
            <a:r>
              <a:rPr lang="en-US" sz="4300" dirty="0" smtClean="0">
                <a:latin typeface="Chiller" pitchFamily="82" charset="0"/>
              </a:rPr>
              <a:t> </a:t>
            </a:r>
            <a:r>
              <a:rPr lang="en-US" sz="4300" dirty="0" smtClean="0"/>
              <a:t>                 </a:t>
            </a:r>
            <a:endParaRPr lang="en-US" sz="2400" dirty="0" smtClean="0">
              <a:latin typeface="Chiller" pitchFamily="82" charset="0"/>
            </a:endParaRPr>
          </a:p>
          <a:p>
            <a:pPr>
              <a:buNone/>
            </a:pPr>
            <a:r>
              <a:rPr lang="en-US" sz="2400" dirty="0" smtClean="0">
                <a:latin typeface="Chiller" pitchFamily="82" charset="0"/>
              </a:rPr>
              <a:t>    </a:t>
            </a:r>
            <a:r>
              <a:rPr lang="en-US" sz="2400" dirty="0" smtClean="0"/>
              <a:t>4.  can’t keep up with household tasks</a:t>
            </a:r>
          </a:p>
          <a:p>
            <a:pPr>
              <a:buNone/>
            </a:pPr>
            <a:r>
              <a:rPr lang="en-US" sz="2400" dirty="0" smtClean="0"/>
              <a:t>     5.  too little time for kids     </a:t>
            </a:r>
          </a:p>
          <a:p>
            <a:pPr>
              <a:buNone/>
            </a:pPr>
            <a:r>
              <a:rPr lang="en-US" sz="2400" dirty="0" smtClean="0"/>
              <a:t>     6.  too little time for self    </a:t>
            </a:r>
            <a:r>
              <a:rPr lang="en-US" sz="3000" b="1" dirty="0" smtClean="0">
                <a:solidFill>
                  <a:srgbClr val="C00000"/>
                </a:solidFill>
                <a:latin typeface="Bradley Hand ITC" pitchFamily="66" charset="0"/>
              </a:rPr>
              <a:t>Problems at home</a:t>
            </a:r>
          </a:p>
          <a:p>
            <a:pPr>
              <a:buNone/>
            </a:pPr>
            <a:r>
              <a:rPr lang="en-US" sz="1600" dirty="0" smtClean="0">
                <a:latin typeface="Chiller" pitchFamily="82" charset="0"/>
              </a:rPr>
              <a:t>		</a:t>
            </a:r>
            <a:endParaRPr lang="en-US" sz="2400" dirty="0" smtClean="0"/>
          </a:p>
          <a:p>
            <a:pPr>
              <a:buNone/>
            </a:pPr>
            <a:r>
              <a:rPr lang="en-US" sz="2400" dirty="0" smtClean="0"/>
              <a:t>       </a:t>
            </a:r>
          </a:p>
          <a:p>
            <a:pPr>
              <a:buNone/>
            </a:pPr>
            <a:r>
              <a:rPr lang="en-US" sz="2400" dirty="0" smtClean="0"/>
              <a:t>     </a:t>
            </a:r>
            <a:br>
              <a:rPr lang="en-US" sz="2400" dirty="0" smtClean="0"/>
            </a:br>
            <a:r>
              <a:rPr lang="en-US" sz="2400" dirty="0" smtClean="0"/>
              <a:t/>
            </a:r>
            <a:br>
              <a:rPr lang="en-US" sz="2400" dirty="0" smtClean="0"/>
            </a:br>
            <a:r>
              <a:rPr lang="en-US" sz="2400" dirty="0" smtClean="0"/>
              <a:t>7.  not taken seriously by employer    </a:t>
            </a:r>
            <a:br>
              <a:rPr lang="en-US" sz="2400" dirty="0" smtClean="0"/>
            </a:br>
            <a:endParaRPr lang="en-US" sz="2400" dirty="0" smtClean="0"/>
          </a:p>
          <a:p>
            <a:pPr>
              <a:buNone/>
            </a:pPr>
            <a:r>
              <a:rPr lang="en-US" sz="2400" dirty="0" smtClean="0"/>
              <a:t>     </a:t>
            </a:r>
          </a:p>
          <a:p>
            <a:endParaRPr lang="en-US" dirty="0"/>
          </a:p>
        </p:txBody>
      </p:sp>
      <p:sp>
        <p:nvSpPr>
          <p:cNvPr id="5" name="Explosion 1 4"/>
          <p:cNvSpPr/>
          <p:nvPr/>
        </p:nvSpPr>
        <p:spPr>
          <a:xfrm>
            <a:off x="4267200" y="6858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1 5"/>
          <p:cNvSpPr/>
          <p:nvPr/>
        </p:nvSpPr>
        <p:spPr>
          <a:xfrm>
            <a:off x="4267200" y="12954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p:cNvSpPr/>
          <p:nvPr/>
        </p:nvSpPr>
        <p:spPr>
          <a:xfrm>
            <a:off x="4572000" y="48006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800600" y="990600"/>
            <a:ext cx="14478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76800" y="1524000"/>
            <a:ext cx="137160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152900" y="2705100"/>
            <a:ext cx="2971800" cy="1219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52400" y="2133600"/>
            <a:ext cx="6096000" cy="25146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For your paper, select the ideas </a:t>
            </a:r>
            <a:br>
              <a:rPr lang="en-US" dirty="0" smtClean="0"/>
            </a:br>
            <a:r>
              <a:rPr lang="en-US" dirty="0" smtClean="0"/>
              <a:t>that will build a logical </a:t>
            </a:r>
            <a:r>
              <a:rPr lang="en-US" dirty="0" smtClean="0"/>
              <a:t>structure</a:t>
            </a:r>
            <a:r>
              <a:rPr lang="en-US" dirty="0" smtClean="0"/>
              <a:t>.  </a:t>
            </a:r>
            <a:br>
              <a:rPr lang="en-US" dirty="0" smtClean="0"/>
            </a:br>
            <a:r>
              <a:rPr lang="en-US" dirty="0" smtClean="0"/>
              <a:t>Scratch out ideas that you </a:t>
            </a:r>
            <a:br>
              <a:rPr lang="en-US" dirty="0" smtClean="0"/>
            </a:br>
            <a:r>
              <a:rPr lang="en-US" dirty="0" smtClean="0"/>
              <a:t>don’t want to include. </a:t>
            </a:r>
            <a:endParaRPr lang="en-US" dirty="0"/>
          </a:p>
        </p:txBody>
      </p:sp>
      <p:sp>
        <p:nvSpPr>
          <p:cNvPr id="3" name="Content Placeholder 2"/>
          <p:cNvSpPr>
            <a:spLocks noGrp="1"/>
          </p:cNvSpPr>
          <p:nvPr>
            <p:ph idx="1"/>
          </p:nvPr>
        </p:nvSpPr>
        <p:spPr>
          <a:xfrm>
            <a:off x="533400" y="3352800"/>
            <a:ext cx="8229600" cy="2514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sz="4000" dirty="0" smtClean="0"/>
              <a:t>3.  conflict with out-of-work husband</a:t>
            </a:r>
            <a:endParaRPr lang="en-US" sz="4000" dirty="0"/>
          </a:p>
        </p:txBody>
      </p:sp>
      <p:sp>
        <p:nvSpPr>
          <p:cNvPr id="5" name="Freeform 4"/>
          <p:cNvSpPr/>
          <p:nvPr/>
        </p:nvSpPr>
        <p:spPr>
          <a:xfrm>
            <a:off x="990600" y="4038600"/>
            <a:ext cx="7006107" cy="873617"/>
          </a:xfrm>
          <a:custGeom>
            <a:avLst/>
            <a:gdLst>
              <a:gd name="connsiteX0" fmla="*/ 399245 w 7006107"/>
              <a:gd name="connsiteY0" fmla="*/ 414270 h 873617"/>
              <a:gd name="connsiteX1" fmla="*/ 1403797 w 7006107"/>
              <a:gd name="connsiteY1" fmla="*/ 79420 h 873617"/>
              <a:gd name="connsiteX2" fmla="*/ 2627290 w 7006107"/>
              <a:gd name="connsiteY2" fmla="*/ 646090 h 873617"/>
              <a:gd name="connsiteX3" fmla="*/ 2112135 w 7006107"/>
              <a:gd name="connsiteY3" fmla="*/ 787758 h 873617"/>
              <a:gd name="connsiteX4" fmla="*/ 3271234 w 7006107"/>
              <a:gd name="connsiteY4" fmla="*/ 130935 h 873617"/>
              <a:gd name="connsiteX5" fmla="*/ 4687910 w 7006107"/>
              <a:gd name="connsiteY5" fmla="*/ 324118 h 873617"/>
              <a:gd name="connsiteX6" fmla="*/ 5589431 w 7006107"/>
              <a:gd name="connsiteY6" fmla="*/ 27904 h 873617"/>
              <a:gd name="connsiteX7" fmla="*/ 6465194 w 7006107"/>
              <a:gd name="connsiteY7" fmla="*/ 156693 h 873617"/>
              <a:gd name="connsiteX8" fmla="*/ 7006107 w 7006107"/>
              <a:gd name="connsiteY8" fmla="*/ 221087 h 873617"/>
              <a:gd name="connsiteX9" fmla="*/ 0 w 7006107"/>
              <a:gd name="connsiteY9" fmla="*/ 169572 h 8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6107" h="873617">
                <a:moveTo>
                  <a:pt x="399245" y="414270"/>
                </a:moveTo>
                <a:cubicBezTo>
                  <a:pt x="715850" y="227526"/>
                  <a:pt x="1032456" y="40783"/>
                  <a:pt x="1403797" y="79420"/>
                </a:cubicBezTo>
                <a:cubicBezTo>
                  <a:pt x="1775138" y="118057"/>
                  <a:pt x="2509234" y="528034"/>
                  <a:pt x="2627290" y="646090"/>
                </a:cubicBezTo>
                <a:cubicBezTo>
                  <a:pt x="2745346" y="764146"/>
                  <a:pt x="2004811" y="873617"/>
                  <a:pt x="2112135" y="787758"/>
                </a:cubicBezTo>
                <a:cubicBezTo>
                  <a:pt x="2219459" y="701899"/>
                  <a:pt x="2841938" y="208208"/>
                  <a:pt x="3271234" y="130935"/>
                </a:cubicBezTo>
                <a:cubicBezTo>
                  <a:pt x="3700530" y="53662"/>
                  <a:pt x="4301544" y="341290"/>
                  <a:pt x="4687910" y="324118"/>
                </a:cubicBezTo>
                <a:cubicBezTo>
                  <a:pt x="5074276" y="306946"/>
                  <a:pt x="5293217" y="55808"/>
                  <a:pt x="5589431" y="27904"/>
                </a:cubicBezTo>
                <a:cubicBezTo>
                  <a:pt x="5885645" y="0"/>
                  <a:pt x="6229081" y="124496"/>
                  <a:pt x="6465194" y="156693"/>
                </a:cubicBezTo>
                <a:cubicBezTo>
                  <a:pt x="6701307" y="188890"/>
                  <a:pt x="7006107" y="221087"/>
                  <a:pt x="7006107" y="221087"/>
                </a:cubicBezTo>
                <a:lnTo>
                  <a:pt x="0" y="16957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58962"/>
          </a:xfrm>
        </p:spPr>
        <p:txBody>
          <a:bodyPr>
            <a:normAutofit fontScale="90000"/>
          </a:bodyPr>
          <a:lstStyle/>
          <a:p>
            <a:r>
              <a:rPr lang="en-US" dirty="0" smtClean="0"/>
              <a:t/>
            </a:r>
            <a:br>
              <a:rPr lang="en-US" dirty="0" smtClean="0"/>
            </a:br>
            <a:r>
              <a:rPr lang="en-US" dirty="0" smtClean="0"/>
              <a:t>Strategy #3:  Clustering</a:t>
            </a:r>
            <a:br>
              <a:rPr lang="en-US" dirty="0" smtClean="0"/>
            </a:br>
            <a:r>
              <a:rPr lang="en-US" dirty="0" smtClean="0">
                <a:solidFill>
                  <a:srgbClr val="C00000"/>
                </a:solidFill>
              </a:rPr>
              <a:t>(also called a bubble diagram, web,    or mind-map)</a:t>
            </a:r>
            <a:r>
              <a:rPr lang="en-US" b="1" dirty="0" smtClean="0">
                <a:solidFill>
                  <a:srgbClr val="C00000"/>
                </a:solidFill>
              </a:rPr>
              <a:t> </a:t>
            </a:r>
            <a:r>
              <a:rPr lang="en-US" dirty="0" smtClean="0">
                <a:solidFill>
                  <a:srgbClr val="C00000"/>
                </a:solidFill>
              </a:rPr>
              <a:t/>
            </a:r>
            <a:br>
              <a:rPr lang="en-US" dirty="0" smtClean="0">
                <a:solidFill>
                  <a:srgbClr val="C00000"/>
                </a:solidFill>
              </a:rPr>
            </a:br>
            <a:endParaRPr lang="en-US" dirty="0">
              <a:solidFill>
                <a:srgbClr val="C00000"/>
              </a:solidFill>
            </a:endParaRPr>
          </a:p>
        </p:txBody>
      </p:sp>
      <p:pic>
        <p:nvPicPr>
          <p:cNvPr id="22530" name="Picture 2" descr="http://www.workshopexercises.com/cluster_diagram.gif"/>
          <p:cNvPicPr>
            <a:picLocks noChangeAspect="1" noChangeArrowheads="1"/>
          </p:cNvPicPr>
          <p:nvPr/>
        </p:nvPicPr>
        <p:blipFill>
          <a:blip r:embed="rId2" cstate="print"/>
          <a:srcRect/>
          <a:stretch>
            <a:fillRect/>
          </a:stretch>
        </p:blipFill>
        <p:spPr bwMode="auto">
          <a:xfrm>
            <a:off x="609600" y="2058948"/>
            <a:ext cx="7924800" cy="479905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t>In the middle of the page, draw a bubble for your general subject. </a:t>
            </a:r>
            <a:br>
              <a:rPr lang="en-US" dirty="0" smtClean="0"/>
            </a:br>
            <a:endParaRPr lang="en-US" dirty="0"/>
          </a:p>
        </p:txBody>
      </p:sp>
      <p:sp>
        <p:nvSpPr>
          <p:cNvPr id="3" name="Content Placeholder 2"/>
          <p:cNvSpPr>
            <a:spLocks noGrp="1"/>
          </p:cNvSpPr>
          <p:nvPr>
            <p:ph idx="1"/>
          </p:nvPr>
        </p:nvSpPr>
        <p:spPr>
          <a:xfrm>
            <a:off x="228600" y="2057400"/>
            <a:ext cx="8686800" cy="4419600"/>
          </a:xfrm>
        </p:spPr>
        <p:style>
          <a:lnRef idx="1">
            <a:schemeClr val="accent6"/>
          </a:lnRef>
          <a:fillRef idx="2">
            <a:schemeClr val="accent6"/>
          </a:fillRef>
          <a:effectRef idx="1">
            <a:schemeClr val="accent6"/>
          </a:effectRef>
          <a:fontRef idx="minor">
            <a:schemeClr val="dk1"/>
          </a:fontRef>
        </p:style>
        <p:txBody>
          <a:bodyPr/>
          <a:lstStyle/>
          <a:p>
            <a:pPr>
              <a:buNone/>
            </a:pPr>
            <a:r>
              <a:rPr lang="en-US" b="1" dirty="0" smtClean="0">
                <a:solidFill>
                  <a:srgbClr val="FF0000"/>
                </a:solidFill>
              </a:rPr>
              <a:t/>
            </a:r>
            <a:br>
              <a:rPr lang="en-US" b="1" dirty="0" smtClean="0">
                <a:solidFill>
                  <a:srgbClr val="FF0000"/>
                </a:solidFill>
              </a:rPr>
            </a:br>
            <a:r>
              <a:rPr lang="en-US" b="1" dirty="0" smtClean="0">
                <a:solidFill>
                  <a:srgbClr val="FF0000"/>
                </a:solidFill>
              </a:rPr>
              <a:t>Let’s say your instructor has assigned this topic:</a:t>
            </a:r>
            <a:br>
              <a:rPr lang="en-US" b="1" dirty="0" smtClean="0">
                <a:solidFill>
                  <a:srgbClr val="FF0000"/>
                </a:solidFill>
              </a:rPr>
            </a:br>
            <a:r>
              <a:rPr lang="en-US" dirty="0" smtClean="0"/>
              <a:t/>
            </a:r>
            <a:br>
              <a:rPr lang="en-US" dirty="0" smtClean="0"/>
            </a:br>
            <a:endParaRPr lang="en-US" dirty="0" smtClean="0"/>
          </a:p>
          <a:p>
            <a:pPr algn="ctr">
              <a:buNone/>
            </a:pPr>
            <a:r>
              <a:rPr lang="en-US" dirty="0" smtClean="0"/>
              <a:t>Challenges of first-year </a:t>
            </a:r>
          </a:p>
          <a:p>
            <a:pPr algn="ctr">
              <a:buNone/>
            </a:pPr>
            <a:r>
              <a:rPr lang="en-US" dirty="0" smtClean="0"/>
              <a:t>college students</a:t>
            </a:r>
            <a:endParaRPr lang="en-US" dirty="0"/>
          </a:p>
        </p:txBody>
      </p:sp>
      <p:sp>
        <p:nvSpPr>
          <p:cNvPr id="4" name="Oval 3"/>
          <p:cNvSpPr/>
          <p:nvPr/>
        </p:nvSpPr>
        <p:spPr>
          <a:xfrm>
            <a:off x="2286000" y="3505200"/>
            <a:ext cx="4648200" cy="21336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you think of ideas on that topic, draw lines to additional bubbles.  </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b="1" dirty="0" smtClean="0">
                <a:solidFill>
                  <a:srgbClr val="FF0000"/>
                </a:solidFill>
                <a:latin typeface="Informal Roman" pitchFamily="66" charset="0"/>
              </a:rPr>
              <a:t>No time for</a:t>
            </a:r>
            <a:r>
              <a:rPr lang="en-US" sz="3200" dirty="0" smtClean="0"/>
              <a:t> 							      </a:t>
            </a:r>
            <a:r>
              <a:rPr lang="en-US" sz="3200" b="1" dirty="0" smtClean="0">
                <a:solidFill>
                  <a:srgbClr val="FF0000"/>
                </a:solidFill>
                <a:latin typeface="Informal Roman" pitchFamily="66" charset="0"/>
              </a:rPr>
              <a:t>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each new bubble, </a:t>
            </a:r>
            <a:br>
              <a:rPr lang="en-US" dirty="0" smtClean="0"/>
            </a:br>
            <a:r>
              <a:rPr lang="en-US" dirty="0" smtClean="0"/>
              <a:t>draw lines to specific details.</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Tuition</a:t>
            </a: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Parking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1" i="0" u="none" strike="noStrike" kern="1200" cap="none" spc="0" normalizeH="0" baseline="0" noProof="0" dirty="0" smtClean="0">
                <a:ln>
                  <a:noFill/>
                </a:ln>
                <a:solidFill>
                  <a:srgbClr val="7030A0"/>
                </a:solidFill>
                <a:effectLst/>
                <a:uLnTx/>
                <a:uFillTx/>
                <a:latin typeface="Informal Roman" pitchFamily="66" charset="0"/>
              </a:rPr>
              <a:t>Books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b="1" dirty="0" smtClean="0">
                <a:solidFill>
                  <a:srgbClr val="7030A0"/>
                </a:solidFill>
                <a:latin typeface="Informal Roman" pitchFamily="66" charset="0"/>
              </a:rPr>
              <a:t>Need to  </a:t>
            </a:r>
            <a:r>
              <a:rPr lang="en-US" sz="3200" b="1" dirty="0" smtClean="0">
                <a:solidFill>
                  <a:srgbClr val="FF0000"/>
                </a:solidFill>
                <a:latin typeface="Informal Roman" pitchFamily="66" charset="0"/>
              </a:rPr>
              <a:t>					        No time for</a:t>
            </a:r>
            <a:r>
              <a:rPr lang="en-US" sz="3200" dirty="0" smtClean="0"/>
              <a:t> </a:t>
            </a:r>
            <a:r>
              <a:rPr lang="en-US" sz="3200" b="1" dirty="0" smtClean="0">
                <a:solidFill>
                  <a:srgbClr val="FF0000"/>
                </a:solidFill>
                <a:latin typeface="Informal Roman" pitchFamily="66" charset="0"/>
              </a:rPr>
              <a:t>                           </a:t>
            </a:r>
            <a:r>
              <a:rPr lang="en-US" sz="3200" b="1" dirty="0" smtClean="0">
                <a:solidFill>
                  <a:srgbClr val="7030A0"/>
                </a:solidFill>
                <a:latin typeface="Informal Roman" pitchFamily="66" charset="0"/>
              </a:rPr>
              <a:t>work</a:t>
            </a:r>
            <a:r>
              <a:rPr lang="en-US" sz="3200" b="1" dirty="0" smtClean="0">
                <a:solidFill>
                  <a:srgbClr val="FF0000"/>
                </a:solidFill>
                <a:latin typeface="Informal Roman" pitchFamily="66" charset="0"/>
              </a:rPr>
              <a:t>    				                  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33600" y="19050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95600" y="2362200"/>
            <a:ext cx="1447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2438400" y="2667000"/>
            <a:ext cx="457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133600" y="2286000"/>
            <a:ext cx="76200" cy="762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876300" y="3695700"/>
            <a:ext cx="228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52400" y="4953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5400000" flipH="1" flipV="1">
            <a:off x="114300" y="4229100"/>
            <a:ext cx="1447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2400" y="3810000"/>
            <a:ext cx="1371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dirty="0" smtClean="0"/>
              <a:t>From your diagram, you can begin to select and organize ideas for your paper:</a:t>
            </a:r>
            <a:endParaRPr lang="en-US" dirty="0"/>
          </a:p>
        </p:txBody>
      </p:sp>
      <p:sp>
        <p:nvSpPr>
          <p:cNvPr id="3" name="Content Placeholder 2"/>
          <p:cNvSpPr>
            <a:spLocks noGrp="1"/>
          </p:cNvSpPr>
          <p:nvPr>
            <p:ph idx="1"/>
          </p:nvPr>
        </p:nvSpPr>
        <p:spPr>
          <a:xfrm>
            <a:off x="533400" y="1752600"/>
            <a:ext cx="8229600" cy="4906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Challenges faced by first-year college students</a:t>
            </a:r>
          </a:p>
          <a:p>
            <a:pPr marL="571500" indent="-571500">
              <a:buNone/>
            </a:pPr>
            <a:r>
              <a:rPr lang="en-US" dirty="0" smtClean="0"/>
              <a:t>I.   Financial challenges</a:t>
            </a:r>
            <a:br>
              <a:rPr lang="en-US" dirty="0" smtClean="0"/>
            </a:br>
            <a:r>
              <a:rPr lang="en-US" dirty="0" smtClean="0"/>
              <a:t>    A.  Tuition				</a:t>
            </a:r>
            <a:r>
              <a:rPr lang="en-US" sz="2800" b="1" dirty="0" smtClean="0">
                <a:latin typeface="Informal Roman" pitchFamily="66" charset="0"/>
              </a:rPr>
              <a:t>NOTE TO SELF:</a:t>
            </a:r>
            <a:br>
              <a:rPr lang="en-US" sz="2800" b="1" dirty="0" smtClean="0">
                <a:latin typeface="Informal Roman" pitchFamily="66" charset="0"/>
              </a:rPr>
            </a:br>
            <a:r>
              <a:rPr lang="en-US" dirty="0" smtClean="0"/>
              <a:t>    B.  Books and supplies         </a:t>
            </a:r>
            <a:r>
              <a:rPr lang="en-US" b="1" dirty="0" smtClean="0">
                <a:solidFill>
                  <a:srgbClr val="FF0000"/>
                </a:solidFill>
                <a:latin typeface="Informal Roman" pitchFamily="66" charset="0"/>
              </a:rPr>
              <a:t>This affects</a:t>
            </a:r>
          </a:p>
          <a:p>
            <a:pPr marL="571500" indent="-571500">
              <a:buNone/>
            </a:pPr>
            <a:r>
              <a:rPr lang="en-US" dirty="0" smtClean="0"/>
              <a:t>          C.  Parking				</a:t>
            </a:r>
            <a:r>
              <a:rPr lang="en-US" b="1" dirty="0" smtClean="0">
                <a:solidFill>
                  <a:srgbClr val="FF0000"/>
                </a:solidFill>
                <a:latin typeface="Informal Roman" pitchFamily="66" charset="0"/>
              </a:rPr>
              <a:t>academic &amp;</a:t>
            </a:r>
          </a:p>
          <a:p>
            <a:pPr marL="571500" indent="-571500">
              <a:buNone/>
            </a:pPr>
            <a:r>
              <a:rPr lang="en-US" dirty="0" smtClean="0"/>
              <a:t>          D.  Need to work 		</a:t>
            </a:r>
            <a:r>
              <a:rPr lang="en-US" b="1" dirty="0" smtClean="0">
                <a:solidFill>
                  <a:srgbClr val="FF0000"/>
                </a:solidFill>
                <a:latin typeface="Informal Roman" pitchFamily="66" charset="0"/>
              </a:rPr>
              <a:t>social life !!! </a:t>
            </a:r>
          </a:p>
          <a:p>
            <a:pPr marL="571500" indent="-571500">
              <a:buNone/>
            </a:pPr>
            <a:r>
              <a:rPr lang="en-US" dirty="0" smtClean="0"/>
              <a:t>II.  Academic challenges          </a:t>
            </a:r>
            <a:r>
              <a:rPr lang="en-US" b="1" dirty="0" smtClean="0">
                <a:solidFill>
                  <a:srgbClr val="FF0000"/>
                </a:solidFill>
                <a:latin typeface="Informal Roman" pitchFamily="66" charset="0"/>
              </a:rPr>
              <a:t>(Write a cause-effect</a:t>
            </a:r>
          </a:p>
          <a:p>
            <a:pPr marL="571500" indent="-571500">
              <a:buNone/>
            </a:pPr>
            <a:r>
              <a:rPr lang="en-US" dirty="0" smtClean="0"/>
              <a:t>III. Social challenges		       </a:t>
            </a:r>
            <a:r>
              <a:rPr lang="en-US" b="1" dirty="0" smtClean="0">
                <a:solidFill>
                  <a:srgbClr val="FF0000"/>
                </a:solidFill>
                <a:latin typeface="Informal Roman" pitchFamily="66" charset="0"/>
              </a:rPr>
              <a:t>essay, instead? )</a:t>
            </a:r>
          </a:p>
          <a:p>
            <a:pPr>
              <a:buNone/>
            </a:pPr>
            <a:endParaRPr lang="en-US" dirty="0"/>
          </a:p>
        </p:txBody>
      </p:sp>
      <p:cxnSp>
        <p:nvCxnSpPr>
          <p:cNvPr id="6" name="Straight Arrow Connector 5"/>
          <p:cNvCxnSpPr/>
          <p:nvPr/>
        </p:nvCxnSpPr>
        <p:spPr>
          <a:xfrm rot="10800000" flipV="1">
            <a:off x="4495800" y="3352800"/>
            <a:ext cx="15240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#4:  </a:t>
            </a:r>
            <a:r>
              <a:rPr lang="en-US" dirty="0" err="1" smtClean="0"/>
              <a:t>Freewriting</a:t>
            </a:r>
            <a:r>
              <a:rPr lang="en-US" dirty="0" smtClean="0"/>
              <a:t> </a:t>
            </a:r>
            <a:br>
              <a:rPr lang="en-US" dirty="0" smtClean="0"/>
            </a:br>
            <a:r>
              <a:rPr lang="en-US" dirty="0" smtClean="0">
                <a:solidFill>
                  <a:srgbClr val="C00000"/>
                </a:solidFill>
              </a:rPr>
              <a:t>(also called </a:t>
            </a:r>
            <a:r>
              <a:rPr lang="en-US" dirty="0" err="1" smtClean="0">
                <a:solidFill>
                  <a:srgbClr val="C00000"/>
                </a:solidFill>
              </a:rPr>
              <a:t>fastwriting</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457200" y="1981200"/>
            <a:ext cx="8229600" cy="4343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In this method, you write on a topic for ten or fifteen minutes without stopping. Write whatever comes to mind.  </a:t>
            </a:r>
            <a:br>
              <a:rPr lang="en-US" dirty="0" smtClean="0"/>
            </a:br>
            <a:r>
              <a:rPr lang="en-US" dirty="0" smtClean="0"/>
              <a:t/>
            </a:r>
            <a:br>
              <a:rPr lang="en-US" dirty="0" smtClean="0"/>
            </a:br>
            <a:r>
              <a:rPr lang="en-US" dirty="0" smtClean="0"/>
              <a:t>Don’t worry if your thoughts are incomplete.  Don’t worry about grammar or punctuation</a:t>
            </a:r>
            <a:br>
              <a:rPr lang="en-US" dirty="0" smtClean="0"/>
            </a:br>
            <a:r>
              <a:rPr lang="en-US" dirty="0" smtClean="0"/>
              <a:t>     or “writing correctly.”  </a:t>
            </a:r>
            <a:br>
              <a:rPr lang="en-US" dirty="0" smtClean="0"/>
            </a:br>
            <a:r>
              <a:rPr lang="en-US" dirty="0" smtClean="0"/>
              <a:t>Don’t worry about “making sense.”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29200"/>
            <a:ext cx="8229600" cy="1143000"/>
          </a:xfrm>
        </p:spPr>
        <p:txBody>
          <a:bodyPr>
            <a:normAutofit fontScale="90000"/>
          </a:bodyPr>
          <a:lstStyle/>
          <a:p>
            <a:r>
              <a:rPr lang="en-US"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You can use a variety of methods to rev up your writing process.</a:t>
            </a:r>
            <a:endParaRPr lang="en-US" b="1"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pic>
        <p:nvPicPr>
          <p:cNvPr id="50178" name="Picture 2" descr="http://www.elantric.be/sk/don_t_panic_button.jpg"/>
          <p:cNvPicPr>
            <a:picLocks noChangeAspect="1" noChangeArrowheads="1"/>
          </p:cNvPicPr>
          <p:nvPr/>
        </p:nvPicPr>
        <p:blipFill>
          <a:blip r:embed="rId2" cstate="print"/>
          <a:srcRect/>
          <a:stretch>
            <a:fillRect/>
          </a:stretch>
        </p:blipFill>
        <p:spPr bwMode="auto">
          <a:xfrm>
            <a:off x="1524000" y="228600"/>
            <a:ext cx="6096000" cy="4557681"/>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334000"/>
          </a:xfrm>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dirty="0" smtClean="0"/>
          </a:p>
          <a:p>
            <a:pPr>
              <a:buNone/>
            </a:pPr>
            <a:r>
              <a:rPr lang="en-US" dirty="0" smtClean="0"/>
              <a:t>    Keep your pen moving on the page, even when you don’t know what to say.   Write, “I don’t know what to write next” or even “This is dumb, this is dumb.”    </a:t>
            </a:r>
          </a:p>
          <a:p>
            <a:pPr>
              <a:buNone/>
            </a:pPr>
            <a:r>
              <a:rPr lang="en-US" dirty="0" smtClean="0"/>
              <a:t/>
            </a:r>
            <a:br>
              <a:rPr lang="en-US" dirty="0" smtClean="0"/>
            </a:br>
            <a:r>
              <a:rPr lang="en-US" dirty="0" smtClean="0"/>
              <a:t>Don’t stop until you fill up a page—or until the time is up!</a:t>
            </a:r>
            <a:br>
              <a:rPr lang="en-US" dirty="0" smtClean="0"/>
            </a:br>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a sample </a:t>
            </a:r>
            <a:r>
              <a:rPr lang="en-US" dirty="0" err="1" smtClean="0"/>
              <a:t>freewrite</a:t>
            </a:r>
            <a:r>
              <a:rPr lang="en-US" dirty="0" smtClean="0"/>
              <a:t> on the topic of domestic violence:</a:t>
            </a:r>
            <a:endParaRPr lang="en-US" dirty="0"/>
          </a:p>
        </p:txBody>
      </p:sp>
      <p:sp>
        <p:nvSpPr>
          <p:cNvPr id="3" name="Content Placeholder 2"/>
          <p:cNvSpPr>
            <a:spLocks noGrp="1"/>
          </p:cNvSpPr>
          <p:nvPr>
            <p:ph idx="1"/>
          </p:nvPr>
        </p:nvSpPr>
        <p:spPr>
          <a:xfrm>
            <a:off x="457200" y="1600200"/>
            <a:ext cx="8229600" cy="4876800"/>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dirty="0" smtClean="0"/>
              <a:t>    Okay, what do I think about domestic violence?  It’s a major problem these days, I know that, but maybe it ’s just because we talk about it more?     I have a friend (we met in high school)  . . . and when we got back in touch after several years, she told me her husband was physically and emotionally abusive.  I’ve heard that abusers try to isolate their victims, so I’m glad she reached out to me.  Why do they do it?  Power?  The need to control other people?  How can domestic violence be prevented?  What are the solutions?  Where can victims get help?  I think we need more education on this topic.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078162"/>
          </a:xfrm>
        </p:spPr>
        <p:txBody>
          <a:bodyPr>
            <a:normAutofit fontScale="90000"/>
          </a:bodyPr>
          <a:lstStyle/>
          <a:p>
            <a:r>
              <a:rPr lang="en-US" dirty="0" smtClean="0"/>
              <a:t>By the time you are finished, </a:t>
            </a:r>
            <a:br>
              <a:rPr lang="en-US" dirty="0" smtClean="0"/>
            </a:br>
            <a:r>
              <a:rPr lang="en-US" dirty="0" smtClean="0"/>
              <a:t>you may have discovered a new idea, or clarified a belief you have, or arrived at a possible focus for your paper.</a:t>
            </a:r>
            <a:endParaRPr lang="en-US" dirty="0"/>
          </a:p>
        </p:txBody>
      </p:sp>
      <p:sp>
        <p:nvSpPr>
          <p:cNvPr id="3" name="Content Placeholder 2"/>
          <p:cNvSpPr>
            <a:spLocks noGrp="1"/>
          </p:cNvSpPr>
          <p:nvPr>
            <p:ph idx="1"/>
          </p:nvPr>
        </p:nvSpPr>
        <p:spPr>
          <a:xfrm>
            <a:off x="304800" y="3429000"/>
            <a:ext cx="8534400" cy="30781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The student who completed the </a:t>
            </a:r>
            <a:r>
              <a:rPr lang="en-US" dirty="0" err="1" smtClean="0"/>
              <a:t>freewrite</a:t>
            </a:r>
            <a:r>
              <a:rPr lang="en-US" dirty="0" smtClean="0"/>
              <a:t> on domestic violence might decide to focus on ways victims can get help.  After further research, perhaps the student will decide to focus on domestic violence shelters and the services they offer.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Strategy #5:  Talk it out!</a:t>
            </a:r>
            <a:endParaRPr lang="en-US" dirty="0"/>
          </a:p>
        </p:txBody>
      </p:sp>
      <p:sp>
        <p:nvSpPr>
          <p:cNvPr id="3" name="Content Placeholder 2"/>
          <p:cNvSpPr>
            <a:spLocks noGrp="1"/>
          </p:cNvSpPr>
          <p:nvPr>
            <p:ph idx="1"/>
          </p:nvPr>
        </p:nvSpPr>
        <p:spPr>
          <a:xfrm>
            <a:off x="228600" y="1066800"/>
            <a:ext cx="8686800" cy="5562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buNone/>
            </a:pPr>
            <a:r>
              <a:rPr lang="en-US" dirty="0" smtClean="0"/>
              <a:t>In this method, you will discuss the assigned topic</a:t>
            </a:r>
          </a:p>
          <a:p>
            <a:pPr>
              <a:buNone/>
            </a:pPr>
            <a:r>
              <a:rPr lang="en-US" dirty="0" smtClean="0"/>
              <a:t>with a friend or classmate—let’s say your topic is</a:t>
            </a:r>
          </a:p>
          <a:p>
            <a:pPr>
              <a:buNone/>
            </a:pPr>
            <a:r>
              <a:rPr lang="en-US" dirty="0" smtClean="0"/>
              <a:t>America’s war in</a:t>
            </a:r>
          </a:p>
          <a:p>
            <a:pPr>
              <a:buNone/>
            </a:pPr>
            <a:r>
              <a:rPr lang="en-US" dirty="0" smtClean="0"/>
              <a:t>Afghanistan. </a:t>
            </a:r>
          </a:p>
          <a:p>
            <a:pPr>
              <a:buNone/>
            </a:pPr>
            <a:endParaRPr lang="en-US" dirty="0" smtClean="0"/>
          </a:p>
          <a:p>
            <a:pPr>
              <a:buNone/>
            </a:pPr>
            <a:r>
              <a:rPr lang="en-US" dirty="0" smtClean="0"/>
              <a:t>Talk for three minutes</a:t>
            </a:r>
          </a:p>
          <a:p>
            <a:pPr>
              <a:buNone/>
            </a:pPr>
            <a:r>
              <a:rPr lang="en-US" dirty="0" smtClean="0"/>
              <a:t>on the topic while </a:t>
            </a:r>
          </a:p>
          <a:p>
            <a:pPr>
              <a:buNone/>
            </a:pPr>
            <a:r>
              <a:rPr lang="en-US" dirty="0" smtClean="0"/>
              <a:t>your partner listens.  </a:t>
            </a:r>
          </a:p>
          <a:p>
            <a:pPr>
              <a:buNone/>
            </a:pPr>
            <a:r>
              <a:rPr lang="en-US" dirty="0" smtClean="0"/>
              <a:t>    </a:t>
            </a:r>
            <a:br>
              <a:rPr lang="en-US" dirty="0" smtClean="0"/>
            </a:br>
            <a:endParaRPr lang="en-US" dirty="0"/>
          </a:p>
        </p:txBody>
      </p:sp>
      <p:pic>
        <p:nvPicPr>
          <p:cNvPr id="4" name="Picture 2" descr="http://mitocw.udsm.ac.tz/NR/rdonlyres/Foreign-Languages-and-Literatures/21F-232Spring-2007/56E0517E-9CC5-4C90-B108-F7CBF02BB8A7/0/chp_conversation.jpg"/>
          <p:cNvPicPr>
            <a:picLocks noChangeAspect="1" noChangeArrowheads="1"/>
          </p:cNvPicPr>
          <p:nvPr/>
        </p:nvPicPr>
        <p:blipFill>
          <a:blip r:embed="rId2" cstate="print"/>
          <a:srcRect/>
          <a:stretch>
            <a:fillRect/>
          </a:stretch>
        </p:blipFill>
        <p:spPr bwMode="auto">
          <a:xfrm>
            <a:off x="4114800" y="2286000"/>
            <a:ext cx="5733987" cy="43148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
            </a:r>
            <a:br>
              <a:rPr lang="en-US" dirty="0" smtClean="0"/>
            </a:br>
            <a:r>
              <a:rPr lang="en-US" dirty="0" smtClean="0"/>
              <a:t>Your partner can ask you to provide more information, clarify an idea, or even introduce a different opinion:</a:t>
            </a:r>
            <a:br>
              <a:rPr lang="en-US" dirty="0" smtClean="0"/>
            </a:br>
            <a:endParaRPr lang="en-US" dirty="0"/>
          </a:p>
        </p:txBody>
      </p:sp>
      <p:sp>
        <p:nvSpPr>
          <p:cNvPr id="3" name="Content Placeholder 2"/>
          <p:cNvSpPr>
            <a:spLocks noGrp="1"/>
          </p:cNvSpPr>
          <p:nvPr>
            <p:ph idx="1"/>
          </p:nvPr>
        </p:nvSpPr>
        <p:spPr>
          <a:xfrm>
            <a:off x="457200" y="2332037"/>
            <a:ext cx="82296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r>
              <a:rPr lang="en-US" dirty="0" smtClean="0"/>
              <a:t>I’m not sure what you mean by . . . Can you clarify that thought?</a:t>
            </a:r>
          </a:p>
          <a:p>
            <a:r>
              <a:rPr lang="en-US" dirty="0" smtClean="0"/>
              <a:t>That sounds interesting.  Tell me more!</a:t>
            </a:r>
          </a:p>
          <a:p>
            <a:r>
              <a:rPr lang="en-US" dirty="0" smtClean="0"/>
              <a:t>Can you give me some examples?</a:t>
            </a:r>
          </a:p>
          <a:p>
            <a:r>
              <a:rPr lang="en-US" dirty="0" smtClean="0"/>
              <a:t>But aren’t you assuming . . . ?</a:t>
            </a:r>
          </a:p>
          <a:p>
            <a:r>
              <a:rPr lang="en-US" dirty="0" smtClean="0"/>
              <a:t>What if someone said the opposite.  How would you respond?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971800"/>
          </a:xfrm>
        </p:spPr>
        <p:txBody>
          <a:bodyPr>
            <a:normAutofit/>
          </a:bodyPr>
          <a:lstStyle/>
          <a:p>
            <a:pPr algn="l"/>
            <a:r>
              <a:rPr lang="en-US" sz="3600" dirty="0" smtClean="0"/>
              <a:t>When your time is up, you just may have some ideas to work with!  You might also be more aware of opposing positions on the issue you’ve been discussing.</a:t>
            </a:r>
            <a:endParaRPr lang="en-US" sz="3600" dirty="0"/>
          </a:p>
        </p:txBody>
      </p:sp>
      <p:sp>
        <p:nvSpPr>
          <p:cNvPr id="3" name="Content Placeholder 2"/>
          <p:cNvSpPr>
            <a:spLocks noGrp="1"/>
          </p:cNvSpPr>
          <p:nvPr>
            <p:ph idx="1"/>
          </p:nvPr>
        </p:nvSpPr>
        <p:spPr>
          <a:xfrm>
            <a:off x="381000" y="3048000"/>
            <a:ext cx="8229600" cy="3200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a:t>
            </a:r>
            <a:br>
              <a:rPr lang="en-US" dirty="0" smtClean="0"/>
            </a:br>
            <a:r>
              <a:rPr lang="en-US" dirty="0" smtClean="0"/>
              <a:t>“Although many people support the war in Afghanistan, I believe humanitarian efforts  will be more effective than military force in achieving our objectives.”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prewriting techniques?</a:t>
            </a:r>
            <a:endParaRPr lang="en-US" dirty="0"/>
          </a:p>
        </p:txBody>
      </p:sp>
      <p:sp>
        <p:nvSpPr>
          <p:cNvPr id="3" name="Content Placeholder 2"/>
          <p:cNvSpPr>
            <a:spLocks noGrp="1"/>
          </p:cNvSpPr>
          <p:nvPr>
            <p:ph idx="1"/>
          </p:nvPr>
        </p:nvSpPr>
        <p:spPr>
          <a:xfrm>
            <a:off x="381000" y="1447800"/>
            <a:ext cx="8382000" cy="5105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55000" lnSpcReduction="20000"/>
          </a:bodyPr>
          <a:lstStyle/>
          <a:p>
            <a:endParaRPr lang="en-US" dirty="0" smtClean="0"/>
          </a:p>
          <a:p>
            <a:r>
              <a:rPr lang="en-US" sz="4100" dirty="0" smtClean="0"/>
              <a:t>You can develop ideas you didn’t know you had</a:t>
            </a:r>
            <a:br>
              <a:rPr lang="en-US" sz="4100" dirty="0" smtClean="0"/>
            </a:br>
            <a:endParaRPr lang="en-US" sz="4100" dirty="0" smtClean="0"/>
          </a:p>
          <a:p>
            <a:r>
              <a:rPr lang="en-US" sz="4100" dirty="0" smtClean="0"/>
              <a:t>You can connect with, and evaluate, your own </a:t>
            </a:r>
          </a:p>
          <a:p>
            <a:pPr>
              <a:buNone/>
            </a:pPr>
            <a:r>
              <a:rPr lang="en-US" sz="4100" dirty="0" smtClean="0"/>
              <a:t>      knowledge, past experiences, and interests</a:t>
            </a:r>
            <a:br>
              <a:rPr lang="en-US" sz="4100" dirty="0" smtClean="0"/>
            </a:br>
            <a:endParaRPr lang="en-US" sz="4100" dirty="0" smtClean="0"/>
          </a:p>
          <a:p>
            <a:r>
              <a:rPr lang="en-US" sz="4100" dirty="0" smtClean="0"/>
              <a:t>You can clarify your belief and attitudes</a:t>
            </a:r>
            <a:br>
              <a:rPr lang="en-US" sz="4100" dirty="0" smtClean="0"/>
            </a:br>
            <a:endParaRPr lang="en-US" sz="4100" dirty="0" smtClean="0"/>
          </a:p>
          <a:p>
            <a:r>
              <a:rPr lang="en-US" sz="4100" dirty="0" smtClean="0"/>
              <a:t>You can identify your purpose for writing</a:t>
            </a:r>
            <a:br>
              <a:rPr lang="en-US" sz="4100" dirty="0" smtClean="0"/>
            </a:br>
            <a:endParaRPr lang="en-US" sz="4100" dirty="0" smtClean="0"/>
          </a:p>
          <a:p>
            <a:r>
              <a:rPr lang="en-US" sz="4100" dirty="0" smtClean="0"/>
              <a:t>You can develop a sense of your audience</a:t>
            </a:r>
            <a:br>
              <a:rPr lang="en-US" sz="4100" dirty="0" smtClean="0"/>
            </a:br>
            <a:endParaRPr lang="en-US" sz="4100" dirty="0" smtClean="0"/>
          </a:p>
          <a:p>
            <a:r>
              <a:rPr lang="en-US" sz="4100" dirty="0" smtClean="0"/>
              <a:t>You can select and organize ideas to use in your paper</a:t>
            </a:r>
          </a:p>
          <a:p>
            <a:pPr>
              <a:buNone/>
            </a:pPr>
            <a:r>
              <a:rPr lang="en-US" sz="4100" dirty="0" smtClean="0"/>
              <a:t/>
            </a:r>
            <a:br>
              <a:rPr lang="en-US" sz="4100" dirty="0" smtClean="0"/>
            </a:br>
            <a:endParaRPr lang="en-US" sz="4100" dirty="0"/>
          </a:p>
        </p:txBody>
      </p:sp>
      <p:pic>
        <p:nvPicPr>
          <p:cNvPr id="31746"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477000" y="22860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Let’s try the five techniques that can jump start your writing process:</a:t>
            </a:r>
            <a:endParaRPr lang="en-US"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457200" y="2514600"/>
            <a:ext cx="8229600" cy="3352800"/>
          </a:xfrm>
        </p:spPr>
        <p:style>
          <a:lnRef idx="1">
            <a:schemeClr val="accent6"/>
          </a:lnRef>
          <a:fillRef idx="2">
            <a:schemeClr val="accent6"/>
          </a:fillRef>
          <a:effectRef idx="1">
            <a:schemeClr val="accent6"/>
          </a:effectRef>
          <a:fontRef idx="minor">
            <a:schemeClr val="dk1"/>
          </a:fontRef>
        </p:style>
        <p:txBody>
          <a:bodyPr/>
          <a:lstStyle/>
          <a:p>
            <a:r>
              <a:rPr lang="en-US" dirty="0" smtClean="0"/>
              <a:t>Asking questions</a:t>
            </a:r>
          </a:p>
          <a:p>
            <a:r>
              <a:rPr lang="en-US" dirty="0" smtClean="0"/>
              <a:t>Brainstorming</a:t>
            </a:r>
          </a:p>
          <a:p>
            <a:r>
              <a:rPr lang="en-US" dirty="0" smtClean="0"/>
              <a:t>Clustering</a:t>
            </a:r>
          </a:p>
          <a:p>
            <a:r>
              <a:rPr lang="en-US" dirty="0" err="1" smtClean="0"/>
              <a:t>Freewriting</a:t>
            </a:r>
            <a:endParaRPr lang="en-US" dirty="0" smtClean="0"/>
          </a:p>
          <a:p>
            <a:r>
              <a:rPr lang="en-US" dirty="0" smtClean="0"/>
              <a:t>Talking it out</a:t>
            </a:r>
          </a:p>
          <a:p>
            <a:endParaRPr lang="en-US" dirty="0" smtClean="0"/>
          </a:p>
        </p:txBody>
      </p:sp>
      <p:pic>
        <p:nvPicPr>
          <p:cNvPr id="5122" name="Picture 2" descr="http://jasonsaxonsmith.typepad.com/.a/6a00e54f7b76d88834011570362292970c-320wi"/>
          <p:cNvPicPr>
            <a:picLocks noChangeAspect="1" noChangeArrowheads="1"/>
          </p:cNvPicPr>
          <p:nvPr/>
        </p:nvPicPr>
        <p:blipFill>
          <a:blip r:embed="rId2" cstate="print"/>
          <a:srcRect/>
          <a:stretch>
            <a:fillRect/>
          </a:stretch>
        </p:blipFill>
        <p:spPr bwMode="auto">
          <a:xfrm>
            <a:off x="5029200" y="2743200"/>
            <a:ext cx="2857500" cy="28575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430962"/>
          </a:xfrm>
        </p:spPr>
        <p:txBody>
          <a:bodyPr>
            <a:normAutofit fontScale="90000"/>
          </a:bodyPr>
          <a:lstStyle/>
          <a:p>
            <a:r>
              <a:rPr lang="en-US" dirty="0" smtClean="0"/>
              <a:t>In today’s workshop, you’ll have a chance to practice some effective strategies.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rPr>
              <a:t>You might find one that suits your style!</a:t>
            </a:r>
            <a:br>
              <a:rPr lang="en-US" b="1" dirty="0" smtClean="0">
                <a:solidFill>
                  <a:srgbClr val="FF0000"/>
                </a:solidFill>
              </a:rPr>
            </a:br>
            <a:endParaRPr lang="en-US" b="1" dirty="0">
              <a:solidFill>
                <a:srgbClr val="FF0000"/>
              </a:solidFill>
            </a:endParaRPr>
          </a:p>
        </p:txBody>
      </p:sp>
      <p:pic>
        <p:nvPicPr>
          <p:cNvPr id="54274" name="Picture 2" descr="http://creatingconfidenceandsuccess.com/wp-content/uploads/2009/09/happy-writer-outside-150x150.jpg"/>
          <p:cNvPicPr>
            <a:picLocks noChangeAspect="1" noChangeArrowheads="1"/>
          </p:cNvPicPr>
          <p:nvPr/>
        </p:nvPicPr>
        <p:blipFill>
          <a:blip r:embed="rId2" cstate="print"/>
          <a:srcRect/>
          <a:stretch>
            <a:fillRect/>
          </a:stretch>
        </p:blipFill>
        <p:spPr bwMode="auto">
          <a:xfrm>
            <a:off x="381000" y="2286000"/>
            <a:ext cx="2590800" cy="2590800"/>
          </a:xfrm>
          <a:prstGeom prst="rect">
            <a:avLst/>
          </a:prstGeom>
          <a:noFill/>
        </p:spPr>
      </p:pic>
      <p:pic>
        <p:nvPicPr>
          <p:cNvPr id="54276" name="Picture 4" descr="http://westlanetech.orvsd.org/files/westlanetech/images/happy_male_student.jpg"/>
          <p:cNvPicPr>
            <a:picLocks noChangeAspect="1" noChangeArrowheads="1"/>
          </p:cNvPicPr>
          <p:nvPr/>
        </p:nvPicPr>
        <p:blipFill>
          <a:blip r:embed="rId3" cstate="print"/>
          <a:srcRect/>
          <a:stretch>
            <a:fillRect/>
          </a:stretch>
        </p:blipFill>
        <p:spPr bwMode="auto">
          <a:xfrm>
            <a:off x="6553200" y="1371600"/>
            <a:ext cx="1905000" cy="4296383"/>
          </a:xfrm>
          <a:prstGeom prst="rect">
            <a:avLst/>
          </a:prstGeom>
          <a:noFill/>
        </p:spPr>
      </p:pic>
      <p:pic>
        <p:nvPicPr>
          <p:cNvPr id="54278" name="Picture 6" descr="http://www.ashford.edu/campus/undergraduate/images/undergrad_main.jpg"/>
          <p:cNvPicPr>
            <a:picLocks noChangeAspect="1" noChangeArrowheads="1"/>
          </p:cNvPicPr>
          <p:nvPr/>
        </p:nvPicPr>
        <p:blipFill>
          <a:blip r:embed="rId4" cstate="print"/>
          <a:srcRect/>
          <a:stretch>
            <a:fillRect/>
          </a:stretch>
        </p:blipFill>
        <p:spPr bwMode="auto">
          <a:xfrm>
            <a:off x="3276600" y="1371600"/>
            <a:ext cx="2886075"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199"/>
            <a:ext cx="8229600" cy="2743201"/>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 </a:t>
            </a:r>
          </a:p>
          <a:p>
            <a:pPr algn="ctr">
              <a:buNone/>
            </a:pPr>
            <a:r>
              <a:rPr lang="en-US" sz="4000" dirty="0" smtClean="0"/>
              <a:t>You probably know </a:t>
            </a:r>
          </a:p>
          <a:p>
            <a:pPr algn="ctr">
              <a:buNone/>
            </a:pPr>
            <a:r>
              <a:rPr lang="en-US" sz="4000" dirty="0" smtClean="0"/>
              <a:t>what “prewriting” is.</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743200" cy="2773362"/>
          </a:xfrm>
        </p:spPr>
        <p:txBody>
          <a:bodyPr>
            <a:normAutofit fontScale="90000"/>
          </a:bodyPr>
          <a:lstStyle/>
          <a:p>
            <a:r>
              <a:rPr lang="en-US" dirty="0" smtClean="0"/>
              <a:t>It’s just the first stage in the writing process.</a:t>
            </a:r>
            <a:endParaRPr lang="en-US" dirty="0"/>
          </a:p>
        </p:txBody>
      </p:sp>
      <p:pic>
        <p:nvPicPr>
          <p:cNvPr id="55298" name="Picture 2" descr="http://www.welcome5thyear.com.ar/imagenes/writing_processS.gif"/>
          <p:cNvPicPr>
            <a:picLocks noChangeAspect="1" noChangeArrowheads="1"/>
          </p:cNvPicPr>
          <p:nvPr/>
        </p:nvPicPr>
        <p:blipFill>
          <a:blip r:embed="rId2" cstate="print"/>
          <a:srcRect/>
          <a:stretch>
            <a:fillRect/>
          </a:stretch>
        </p:blipFill>
        <p:spPr bwMode="auto">
          <a:xfrm>
            <a:off x="2743200" y="-9256"/>
            <a:ext cx="6400800" cy="686725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Prewriting can involve . . .</a:t>
            </a:r>
            <a:endParaRPr lang="en-US" dirty="0"/>
          </a:p>
        </p:txBody>
      </p:sp>
      <p:sp>
        <p:nvSpPr>
          <p:cNvPr id="3" name="Content Placeholder 2"/>
          <p:cNvSpPr>
            <a:spLocks noGrp="1"/>
          </p:cNvSpPr>
          <p:nvPr>
            <p:ph idx="1"/>
          </p:nvPr>
        </p:nvSpPr>
        <p:spPr>
          <a:xfrm>
            <a:off x="228600" y="1219200"/>
            <a:ext cx="8610600" cy="5257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r>
              <a:rPr lang="en-US" dirty="0" smtClean="0"/>
              <a:t>Choosing and narrowing a topic</a:t>
            </a:r>
          </a:p>
          <a:p>
            <a:r>
              <a:rPr lang="en-US" dirty="0" smtClean="0"/>
              <a:t>Coming up with ideas</a:t>
            </a:r>
          </a:p>
          <a:p>
            <a:r>
              <a:rPr lang="en-US" dirty="0" smtClean="0"/>
              <a:t>Finding relationships between ideas </a:t>
            </a:r>
            <a:br>
              <a:rPr lang="en-US" dirty="0" smtClean="0"/>
            </a:br>
            <a:r>
              <a:rPr lang="en-US" dirty="0" smtClean="0"/>
              <a:t>(grouping or classifying, identifying cause-effect relationships, etc.)</a:t>
            </a:r>
          </a:p>
          <a:p>
            <a:r>
              <a:rPr lang="en-US" dirty="0" smtClean="0"/>
              <a:t>Deciding on major ideas and details </a:t>
            </a:r>
          </a:p>
          <a:p>
            <a:r>
              <a:rPr lang="en-US" dirty="0" smtClean="0"/>
              <a:t>Researching </a:t>
            </a:r>
          </a:p>
          <a:p>
            <a:r>
              <a:rPr lang="en-US" dirty="0" smtClean="0"/>
              <a:t>Organizing information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657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Why is prewriting important? </a:t>
            </a:r>
            <a:br>
              <a:rPr lang="en-US" dirty="0" smtClean="0"/>
            </a:br>
            <a:r>
              <a:rPr lang="en-US" dirty="0" smtClean="0"/>
              <a:t> Writing is like building something.</a:t>
            </a:r>
            <a:br>
              <a:rPr lang="en-US" dirty="0" smtClean="0"/>
            </a:br>
            <a:r>
              <a:rPr lang="en-US" b="1" dirty="0" smtClean="0">
                <a:solidFill>
                  <a:srgbClr val="FF0000"/>
                </a:solidFill>
              </a:rPr>
              <a:t>To build a house, for example . . . </a:t>
            </a:r>
            <a:br>
              <a:rPr lang="en-US" b="1" dirty="0" smtClean="0">
                <a:solidFill>
                  <a:srgbClr val="FF0000"/>
                </a:solidFill>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32782" name="Picture 14" descr="http://www.dhsjab.com/wp-content/uploads/2009/03/building-timber-house.jpg"/>
          <p:cNvPicPr>
            <a:picLocks noChangeAspect="1" noChangeArrowheads="1"/>
          </p:cNvPicPr>
          <p:nvPr/>
        </p:nvPicPr>
        <p:blipFill>
          <a:blip r:embed="rId2" cstate="print"/>
          <a:srcRect/>
          <a:stretch>
            <a:fillRect/>
          </a:stretch>
        </p:blipFill>
        <p:spPr bwMode="auto">
          <a:xfrm>
            <a:off x="990600" y="2438400"/>
            <a:ext cx="7077075" cy="530542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4" descr="House Plan Photo, 049H-0005"/>
          <p:cNvPicPr>
            <a:picLocks noChangeAspect="1" noChangeArrowheads="1"/>
          </p:cNvPicPr>
          <p:nvPr/>
        </p:nvPicPr>
        <p:blipFill>
          <a:blip r:embed="rId2" cstate="print"/>
          <a:srcRect/>
          <a:stretch>
            <a:fillRect/>
          </a:stretch>
        </p:blipFill>
        <p:spPr bwMode="auto">
          <a:xfrm rot="21170955">
            <a:off x="4036619" y="2219171"/>
            <a:ext cx="5295900" cy="3971925"/>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457200" y="457200"/>
            <a:ext cx="8458200" cy="1219200"/>
          </a:xfrm>
        </p:spPr>
        <p:txBody>
          <a:bodyPr>
            <a:normAutofit fontScale="90000"/>
          </a:bodyPr>
          <a:lstStyle/>
          <a:p>
            <a:r>
              <a:rPr lang="en-US" dirty="0" smtClean="0"/>
              <a:t> </a:t>
            </a:r>
            <a:r>
              <a:rPr lang="en-US" b="1" dirty="0" smtClean="0">
                <a:solidFill>
                  <a:srgbClr val="FF0000"/>
                </a:solidFill>
              </a:rPr>
              <a:t>you would first come up with ideas . . . </a:t>
            </a:r>
            <a:endParaRPr lang="en-US" b="1" dirty="0">
              <a:solidFill>
                <a:srgbClr val="FF0000"/>
              </a:solidFill>
            </a:endParaRPr>
          </a:p>
        </p:txBody>
      </p:sp>
      <p:pic>
        <p:nvPicPr>
          <p:cNvPr id="32780" name="Picture 12" descr="http://www.dezinehq.com/wp-content/uploads/2008/07/treehouse-fall-04-gif.gif"/>
          <p:cNvPicPr>
            <a:picLocks noChangeAspect="1" noChangeArrowheads="1"/>
          </p:cNvPicPr>
          <p:nvPr/>
        </p:nvPicPr>
        <p:blipFill>
          <a:blip r:embed="rId3" cstate="print"/>
          <a:srcRect/>
          <a:stretch>
            <a:fillRect/>
          </a:stretch>
        </p:blipFill>
        <p:spPr bwMode="auto">
          <a:xfrm rot="21062322">
            <a:off x="-2050705" y="2670481"/>
            <a:ext cx="5205313" cy="3429000"/>
          </a:xfrm>
          <a:prstGeom prst="rect">
            <a:avLst/>
          </a:prstGeom>
          <a:noFill/>
          <a:scene3d>
            <a:camera prst="orthographicFront"/>
            <a:lightRig rig="threePt" dir="t"/>
          </a:scene3d>
          <a:sp3d>
            <a:bevelT w="165100" prst="coolSlant"/>
          </a:sp3d>
        </p:spPr>
      </p:pic>
      <p:pic>
        <p:nvPicPr>
          <p:cNvPr id="32778" name="Picture 10" descr="http://i.treehugger.com/images/2007/10/24/sarti1.jpg"/>
          <p:cNvPicPr>
            <a:picLocks noChangeAspect="1" noChangeArrowheads="1"/>
          </p:cNvPicPr>
          <p:nvPr/>
        </p:nvPicPr>
        <p:blipFill>
          <a:blip r:embed="rId4" cstate="print"/>
          <a:srcRect/>
          <a:stretch>
            <a:fillRect/>
          </a:stretch>
        </p:blipFill>
        <p:spPr bwMode="auto">
          <a:xfrm rot="1304255">
            <a:off x="2267174" y="2800575"/>
            <a:ext cx="4457700" cy="44577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TotalTime>
  <Words>876</Words>
  <Application>Microsoft Office PowerPoint</Application>
  <PresentationFormat>On-screen Show (4:3)</PresentationFormat>
  <Paragraphs>157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“How Do I Get Started?”   </vt:lpstr>
      <vt:lpstr>Don’t Know Where to Begin? Can’t Think of What to Write?</vt:lpstr>
      <vt:lpstr>You can use a variety of methods to rev up your writing process.</vt:lpstr>
      <vt:lpstr>In today’s workshop, you’ll have a chance to practice some effective strategies.        You might find one that suits your style! </vt:lpstr>
      <vt:lpstr>Slide 5</vt:lpstr>
      <vt:lpstr>It’s just the first stage in the writing process.</vt:lpstr>
      <vt:lpstr>Prewriting can involve . . .</vt:lpstr>
      <vt:lpstr>       Why is prewriting important?   Writing is like building something. To build a house, for example . . .         </vt:lpstr>
      <vt:lpstr> you would first come up with ideas . . . </vt:lpstr>
      <vt:lpstr>. . . and then develop a design or plan.</vt:lpstr>
      <vt:lpstr>Slide 11</vt:lpstr>
      <vt:lpstr>Specifically, prewriting helps you . . .</vt:lpstr>
      <vt:lpstr>Let’s look at five prewriting strategies:</vt:lpstr>
      <vt:lpstr>Strategy #1:  Asking Questions</vt:lpstr>
      <vt:lpstr>What questions can you can ask . . . ?</vt:lpstr>
      <vt:lpstr>By asking questions about a topic,  you can identify a possible narrowed focus for your paper—let’s say, “bottled water.”   The controlling idea for your essay       might be . . .</vt:lpstr>
      <vt:lpstr>With further work, you can generate additional ideas and sketch an outline. </vt:lpstr>
      <vt:lpstr>Strategy #2:  Brainstorming (listing)</vt:lpstr>
      <vt:lpstr>Try not to censor your thoughts!</vt:lpstr>
      <vt:lpstr>Here is a brainstorm on the topic,  “Women who work may face special challenges.  Discuss.”</vt:lpstr>
      <vt:lpstr>Slide 21</vt:lpstr>
      <vt:lpstr>Slide 22</vt:lpstr>
      <vt:lpstr>   For your paper, select the ideas  that will build a logical structure.   Scratch out ideas that you  don’t want to include. </vt:lpstr>
      <vt:lpstr> Strategy #3:  Clustering (also called a bubble diagram, web,    or mind-map)  </vt:lpstr>
      <vt:lpstr>In the middle of the page, draw a bubble for your general subject.  </vt:lpstr>
      <vt:lpstr>As you think of ideas on that topic, draw lines to additional bubbles.  </vt:lpstr>
      <vt:lpstr>From each new bubble,  draw lines to specific details.</vt:lpstr>
      <vt:lpstr>From your diagram, you can begin to select and organize ideas for your paper:</vt:lpstr>
      <vt:lpstr>Strategy #4:  Freewriting  (also called fastwriting)</vt:lpstr>
      <vt:lpstr>Slide 30</vt:lpstr>
      <vt:lpstr>Here is a sample freewrite on the topic of domestic violence:</vt:lpstr>
      <vt:lpstr>By the time you are finished,  you may have discovered a new idea, or clarified a belief you have, or arrived at a possible focus for your paper.</vt:lpstr>
      <vt:lpstr>Strategy #5:  Talk it out!</vt:lpstr>
      <vt:lpstr> Your partner can ask you to provide more information, clarify an idea, or even introduce a different opinion: </vt:lpstr>
      <vt:lpstr>When your time is up, you just may have some ideas to work with!  You might also be more aware of opposing positions on the issue you’ve been discussing.</vt:lpstr>
      <vt:lpstr>Why use prewriting techniques?</vt:lpstr>
      <vt:lpstr>Let’s try the five techniques that can jump start your writing process: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Prewriting Strategies</dc:title>
  <dc:creator>Authorized User</dc:creator>
  <cp:lastModifiedBy>martin_j</cp:lastModifiedBy>
  <cp:revision>349</cp:revision>
  <dcterms:created xsi:type="dcterms:W3CDTF">2010-08-16T02:28:06Z</dcterms:created>
  <dcterms:modified xsi:type="dcterms:W3CDTF">2010-09-15T22:03:35Z</dcterms:modified>
</cp:coreProperties>
</file>