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314" r:id="rId5"/>
    <p:sldId id="270" r:id="rId6"/>
    <p:sldId id="265" r:id="rId7"/>
    <p:sldId id="269" r:id="rId8"/>
    <p:sldId id="271" r:id="rId9"/>
    <p:sldId id="258" r:id="rId10"/>
    <p:sldId id="288" r:id="rId11"/>
    <p:sldId id="319" r:id="rId12"/>
    <p:sldId id="320" r:id="rId13"/>
    <p:sldId id="321" r:id="rId14"/>
    <p:sldId id="280" r:id="rId15"/>
    <p:sldId id="287" r:id="rId16"/>
    <p:sldId id="284" r:id="rId17"/>
    <p:sldId id="281" r:id="rId18"/>
    <p:sldId id="285" r:id="rId19"/>
    <p:sldId id="282" r:id="rId20"/>
    <p:sldId id="290" r:id="rId21"/>
    <p:sldId id="268" r:id="rId22"/>
    <p:sldId id="299" r:id="rId23"/>
    <p:sldId id="292" r:id="rId24"/>
    <p:sldId id="294" r:id="rId25"/>
    <p:sldId id="300" r:id="rId26"/>
    <p:sldId id="315" r:id="rId27"/>
    <p:sldId id="303" r:id="rId28"/>
    <p:sldId id="339" r:id="rId29"/>
    <p:sldId id="329" r:id="rId30"/>
    <p:sldId id="330" r:id="rId31"/>
    <p:sldId id="327" r:id="rId32"/>
    <p:sldId id="304" r:id="rId33"/>
    <p:sldId id="275" r:id="rId34"/>
    <p:sldId id="305" r:id="rId35"/>
    <p:sldId id="331" r:id="rId36"/>
    <p:sldId id="308" r:id="rId37"/>
    <p:sldId id="325" r:id="rId38"/>
    <p:sldId id="337" r:id="rId39"/>
    <p:sldId id="335" r:id="rId40"/>
    <p:sldId id="323" r:id="rId41"/>
    <p:sldId id="338" r:id="rId42"/>
    <p:sldId id="309" r:id="rId43"/>
    <p:sldId id="318" r:id="rId44"/>
    <p:sldId id="333" r:id="rId45"/>
    <p:sldId id="332" r:id="rId46"/>
    <p:sldId id="334" r:id="rId47"/>
    <p:sldId id="316" r:id="rId48"/>
    <p:sldId id="312" r:id="rId49"/>
    <p:sldId id="32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0869B85-301F-4259-9D34-F3E1E95F9AA7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69B85-301F-4259-9D34-F3E1E95F9AA7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0869B85-301F-4259-9D34-F3E1E95F9AA7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69B85-301F-4259-9D34-F3E1E95F9AA7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0869B85-301F-4259-9D34-F3E1E95F9AA7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69B85-301F-4259-9D34-F3E1E95F9AA7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69B85-301F-4259-9D34-F3E1E95F9AA7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69B85-301F-4259-9D34-F3E1E95F9AA7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0869B85-301F-4259-9D34-F3E1E95F9AA7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69B85-301F-4259-9D34-F3E1E95F9AA7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69B85-301F-4259-9D34-F3E1E95F9AA7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0869B85-301F-4259-9D34-F3E1E95F9AA7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914400"/>
            <a:ext cx="6019800" cy="4038600"/>
          </a:xfrm>
        </p:spPr>
        <p:txBody>
          <a:bodyPr/>
          <a:lstStyle/>
          <a:p>
            <a:pPr algn="l"/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/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/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/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/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/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/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/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>  timed</a:t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>  Writing:</a:t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dirty="0" smtClean="0">
                <a:solidFill>
                  <a:schemeClr val="accent4"/>
                </a:solidFill>
                <a:latin typeface="Arial Black" pitchFamily="34" charset="0"/>
              </a:rPr>
              <a:t/>
            </a:r>
            <a:br>
              <a:rPr lang="en-US" sz="4800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dirty="0" smtClean="0">
                <a:solidFill>
                  <a:schemeClr val="accent4"/>
                </a:solidFill>
                <a:latin typeface="Arial Black" pitchFamily="34" charset="0"/>
              </a:rPr>
              <a:t>  </a:t>
            </a: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>The In-Class </a:t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>  Essay</a:t>
            </a:r>
            <a:endParaRPr lang="en-US" sz="4800" i="1" dirty="0">
              <a:solidFill>
                <a:schemeClr val="accent4"/>
              </a:solidFill>
              <a:latin typeface="Arial Black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2590800" cy="258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5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Berlin Sans FB Demi" pitchFamily="34" charset="0"/>
            </a:endParaRPr>
          </a:p>
          <a:p>
            <a:pPr>
              <a:buNone/>
            </a:pP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  <a:t/>
            </a:r>
            <a:b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</a:b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  <a:t>Be sure to keep track of your time during the exam.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078" y="381000"/>
            <a:ext cx="301012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66116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rgbClr val="FF0000"/>
                </a:solidFill>
              </a:rPr>
              <a:t>Step 2</a:t>
            </a:r>
            <a:r>
              <a:rPr lang="en-US" sz="3600" dirty="0" smtClean="0">
                <a:solidFill>
                  <a:schemeClr val="tx2"/>
                </a:solidFill>
              </a:rPr>
              <a:t> - Identify all parts </a:t>
            </a:r>
            <a:br>
              <a:rPr lang="en-US" sz="3600" dirty="0" smtClean="0">
                <a:solidFill>
                  <a:schemeClr val="tx2"/>
                </a:solidFill>
              </a:rPr>
            </a:br>
            <a:r>
              <a:rPr lang="en-US" sz="3600" dirty="0" smtClean="0">
                <a:solidFill>
                  <a:schemeClr val="tx2"/>
                </a:solidFill>
              </a:rPr>
              <a:t>              of the question  or</a:t>
            </a:r>
            <a:br>
              <a:rPr lang="en-US" sz="3600" dirty="0" smtClean="0">
                <a:solidFill>
                  <a:schemeClr val="tx2"/>
                </a:solidFill>
              </a:rPr>
            </a:br>
            <a:r>
              <a:rPr lang="en-US" sz="3600" dirty="0" smtClean="0">
                <a:solidFill>
                  <a:schemeClr val="tx2"/>
                </a:solidFill>
              </a:rPr>
              <a:t>              writing 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7239000" cy="3581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800" dirty="0" smtClean="0">
                <a:latin typeface="Berlin Sans FB" pitchFamily="34" charset="0"/>
              </a:rPr>
              <a:t>This will help you figure out exactly what your instructor is asking you </a:t>
            </a:r>
          </a:p>
          <a:p>
            <a:pPr>
              <a:buNone/>
            </a:pPr>
            <a:r>
              <a:rPr lang="en-US" sz="4800" dirty="0" smtClean="0">
                <a:latin typeface="Berlin Sans FB" pitchFamily="34" charset="0"/>
              </a:rPr>
              <a:t>  to do.</a:t>
            </a:r>
          </a:p>
          <a:p>
            <a:pPr>
              <a:buNone/>
            </a:pPr>
            <a:endParaRPr lang="en-US" sz="4800" dirty="0" smtClean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Be a detective!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200" u="sng" dirty="0" smtClean="0">
                <a:latin typeface="Berlin Sans FB" pitchFamily="34" charset="0"/>
              </a:rPr>
              <a:t>Most essay questions</a:t>
            </a:r>
            <a:r>
              <a:rPr lang="en-US" sz="5200" dirty="0" smtClean="0">
                <a:latin typeface="Berlin Sans FB" pitchFamily="34" charset="0"/>
              </a:rPr>
              <a:t> are carefully worded to indicate </a:t>
            </a:r>
            <a:r>
              <a:rPr lang="en-US" sz="5200" b="1" dirty="0" smtClean="0">
                <a:latin typeface="Berlin Sans FB" pitchFamily="34" charset="0"/>
              </a:rPr>
              <a:t>WHAT</a:t>
            </a:r>
            <a:r>
              <a:rPr lang="en-US" sz="5200" dirty="0" smtClean="0">
                <a:latin typeface="Berlin Sans FB" pitchFamily="34" charset="0"/>
              </a:rPr>
              <a:t> you are supposed to write about and </a:t>
            </a:r>
            <a:r>
              <a:rPr lang="en-US" sz="5200" b="1" dirty="0" smtClean="0">
                <a:latin typeface="Berlin Sans FB" pitchFamily="34" charset="0"/>
              </a:rPr>
              <a:t>HOW</a:t>
            </a:r>
            <a:r>
              <a:rPr lang="en-US" sz="5200" dirty="0" smtClean="0">
                <a:latin typeface="Berlin Sans FB" pitchFamily="34" charset="0"/>
              </a:rPr>
              <a:t> you should organize your answer.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304800"/>
            <a:ext cx="2590800" cy="247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Sample writing prompt: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Berlin Sans FB Demi" pitchFamily="34" charset="0"/>
              </a:rPr>
              <a:t>"Define ‘economic depression’</a:t>
            </a:r>
            <a:r>
              <a:rPr lang="en-US" sz="4000" i="1" dirty="0" smtClean="0">
                <a:latin typeface="Berlin Sans FB Demi" pitchFamily="34" charset="0"/>
              </a:rPr>
              <a:t> </a:t>
            </a:r>
            <a:r>
              <a:rPr lang="en-US" sz="4000" dirty="0" smtClean="0">
                <a:latin typeface="Berlin Sans FB Demi" pitchFamily="34" charset="0"/>
              </a:rPr>
              <a:t>and discuss two probable effects a depression would have on today's society."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Note that the question is asking, “What is an economic depression?”  and “What are two probable effects a depression would have on today’s society?—Discuss them.”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two strategies: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7239000" cy="484632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5400" dirty="0" smtClean="0">
                <a:latin typeface="Berlin Sans FB Demi" pitchFamily="34" charset="0"/>
              </a:rPr>
              <a:t>Number each part of the question</a:t>
            </a:r>
            <a:br>
              <a:rPr lang="en-US" sz="5400" dirty="0" smtClean="0">
                <a:latin typeface="Berlin Sans FB Demi" pitchFamily="34" charset="0"/>
              </a:rPr>
            </a:br>
            <a:endParaRPr lang="en-US" sz="5400" dirty="0" smtClean="0">
              <a:latin typeface="Berlin Sans FB Dem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5400" dirty="0" smtClean="0">
                <a:latin typeface="Berlin Sans FB Demi" pitchFamily="34" charset="0"/>
              </a:rPr>
              <a:t>Underline the verbs that tell you how to answer each part of the question</a:t>
            </a:r>
            <a:endParaRPr lang="en-US" sz="5400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981200"/>
          </a:xfrm>
        </p:spPr>
        <p:txBody>
          <a:bodyPr>
            <a:noAutofit/>
          </a:bodyPr>
          <a:lstStyle/>
          <a:p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dirty="0" smtClean="0">
                <a:solidFill>
                  <a:srgbClr val="FF0000"/>
                </a:solidFill>
              </a:rPr>
              <a:t>Number this sample question: . .  </a:t>
            </a:r>
            <a:r>
              <a:rPr lang="en-US" sz="4000" dirty="0" smtClean="0">
                <a:solidFill>
                  <a:schemeClr val="tx2"/>
                </a:solidFill>
              </a:rPr>
              <a:t/>
            </a:r>
            <a:br>
              <a:rPr lang="en-US" sz="4000" dirty="0" smtClean="0">
                <a:solidFill>
                  <a:schemeClr val="tx2"/>
                </a:solidFill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680"/>
            <a:ext cx="7239000" cy="4846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"Define ‘economic depression’</a:t>
            </a:r>
            <a:r>
              <a:rPr lang="en-US" sz="5400" i="1" dirty="0" smtClean="0">
                <a:latin typeface="Berlin Sans FB Demi" pitchFamily="34" charset="0"/>
              </a:rPr>
              <a:t> </a:t>
            </a:r>
            <a:r>
              <a:rPr lang="en-US" sz="5400" dirty="0" smtClean="0">
                <a:latin typeface="Berlin Sans FB Demi" pitchFamily="34" charset="0"/>
              </a:rPr>
              <a:t>and discuss two probable effects a depression would have on today's society."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7239000" cy="48463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“      Define ‘economic depression’</a:t>
            </a:r>
            <a:r>
              <a:rPr lang="en-US" sz="5400" i="1" dirty="0" smtClean="0">
                <a:latin typeface="Berlin Sans FB Demi" pitchFamily="34" charset="0"/>
              </a:rPr>
              <a:t>     </a:t>
            </a:r>
            <a:r>
              <a:rPr lang="en-US" sz="5400" dirty="0" smtClean="0">
                <a:solidFill>
                  <a:srgbClr val="FF0000"/>
                </a:solidFill>
                <a:latin typeface="Berlin Sans FB Demi" pitchFamily="34" charset="0"/>
              </a:rPr>
              <a:t>and . . .</a:t>
            </a:r>
            <a:r>
              <a:rPr lang="en-US" sz="5400" dirty="0" smtClean="0">
                <a:latin typeface="Berlin Sans FB Demi" pitchFamily="34" charset="0"/>
              </a:rPr>
              <a:t>                         </a:t>
            </a:r>
            <a:br>
              <a:rPr lang="en-US" sz="5400" dirty="0" smtClean="0"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/>
            </a:r>
            <a:br>
              <a:rPr lang="en-US" sz="5400" dirty="0" smtClean="0"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>      discuss two probable effects a depression would have on today's society.”  </a:t>
            </a:r>
            <a:r>
              <a:rPr lang="en-US" sz="1800" dirty="0" smtClean="0">
                <a:latin typeface="Berlin Sans FB Demi" pitchFamily="34" charset="0"/>
              </a:rPr>
              <a:t>                       (TWO PARTS)</a:t>
            </a:r>
            <a:endParaRPr lang="en-US" sz="5400" dirty="0" smtClean="0">
              <a:latin typeface="Berlin Sans FB Demi" pitchFamily="34" charset="0"/>
            </a:endParaRP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3000" y="1676400"/>
            <a:ext cx="5334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1</a:t>
            </a:r>
            <a:endParaRPr lang="en-US" sz="4000" b="1" dirty="0"/>
          </a:p>
        </p:txBody>
      </p:sp>
      <p:sp>
        <p:nvSpPr>
          <p:cNvPr id="5" name="Oval 4"/>
          <p:cNvSpPr/>
          <p:nvPr/>
        </p:nvSpPr>
        <p:spPr>
          <a:xfrm>
            <a:off x="1066800" y="3581400"/>
            <a:ext cx="6096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848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Underline the key words that indicate what you need </a:t>
            </a:r>
            <a:r>
              <a:rPr lang="en-US" sz="3600" i="1" dirty="0" smtClean="0">
                <a:solidFill>
                  <a:srgbClr val="FF0000"/>
                </a:solidFill>
              </a:rPr>
              <a:t>to do:</a:t>
            </a:r>
            <a:endParaRPr lang="en-US" sz="36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11680"/>
            <a:ext cx="7239000" cy="48463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“      </a:t>
            </a:r>
            <a:r>
              <a:rPr lang="en-US" sz="5400" u="sng" dirty="0" smtClean="0">
                <a:solidFill>
                  <a:srgbClr val="FF0000"/>
                </a:solidFill>
                <a:latin typeface="Berlin Sans FB Demi" pitchFamily="34" charset="0"/>
              </a:rPr>
              <a:t>Define</a:t>
            </a:r>
            <a:r>
              <a:rPr lang="en-US" sz="5400" dirty="0" smtClean="0">
                <a:latin typeface="Berlin Sans FB Demi" pitchFamily="34" charset="0"/>
              </a:rPr>
              <a:t> ‘economic depression’</a:t>
            </a:r>
            <a:r>
              <a:rPr lang="en-US" sz="5400" i="1" dirty="0" smtClean="0">
                <a:latin typeface="Berlin Sans FB Demi" pitchFamily="34" charset="0"/>
              </a:rPr>
              <a:t> </a:t>
            </a:r>
            <a:r>
              <a:rPr lang="en-US" sz="5400" dirty="0" smtClean="0">
                <a:latin typeface="Berlin Sans FB Demi" pitchFamily="34" charset="0"/>
              </a:rPr>
              <a:t>and . . .                         </a:t>
            </a:r>
            <a:br>
              <a:rPr lang="en-US" sz="5400" dirty="0" smtClean="0"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> </a:t>
            </a:r>
            <a:br>
              <a:rPr lang="en-US" sz="5400" dirty="0" smtClean="0"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>      </a:t>
            </a:r>
            <a:r>
              <a:rPr lang="en-US" sz="5400" b="1" u="sng" dirty="0" smtClean="0">
                <a:solidFill>
                  <a:srgbClr val="FF0000"/>
                </a:solidFill>
                <a:latin typeface="Berlin Sans FB Demi" pitchFamily="34" charset="0"/>
              </a:rPr>
              <a:t>discuss</a:t>
            </a:r>
            <a:r>
              <a:rPr lang="en-US" sz="5400" b="1" dirty="0" smtClean="0">
                <a:solidFill>
                  <a:srgbClr val="FF0000"/>
                </a:solidFill>
                <a:latin typeface="Berlin Sans FB Demi" pitchFamily="34" charset="0"/>
              </a:rPr>
              <a:t> </a:t>
            </a:r>
            <a:r>
              <a:rPr lang="en-US" sz="5400" b="1" dirty="0" smtClean="0">
                <a:latin typeface="Berlin Sans FB Demi" pitchFamily="34" charset="0"/>
              </a:rPr>
              <a:t>two probable effects </a:t>
            </a:r>
            <a:r>
              <a:rPr lang="en-US" sz="5400" dirty="0" smtClean="0">
                <a:latin typeface="Berlin Sans FB Demi" pitchFamily="34" charset="0"/>
              </a:rPr>
              <a:t>a depression would have on today's society."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90600" y="2133600"/>
            <a:ext cx="6096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990600" y="3886200"/>
            <a:ext cx="6096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2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42048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Verbs</a:t>
            </a:r>
            <a:r>
              <a:rPr lang="en-US" dirty="0" smtClean="0">
                <a:solidFill>
                  <a:schemeClr val="accent1"/>
                </a:solidFill>
              </a:rPr>
              <a:t> are good clues!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057400"/>
            <a:ext cx="88392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erlin Sans FB Demi" pitchFamily="34" charset="0"/>
              </a:rPr>
              <a:t>Define . . . Discuss . . . Analyze . . .</a:t>
            </a:r>
          </a:p>
          <a:p>
            <a:r>
              <a:rPr lang="en-US" sz="4000" dirty="0" smtClean="0">
                <a:latin typeface="Berlin Sans FB Demi" pitchFamily="34" charset="0"/>
              </a:rPr>
              <a:t>Explain . . . Evaluate . . .</a:t>
            </a:r>
            <a:br>
              <a:rPr lang="en-US" sz="4000" dirty="0" smtClean="0">
                <a:latin typeface="Berlin Sans FB Demi" pitchFamily="34" charset="0"/>
              </a:rPr>
            </a:br>
            <a:r>
              <a:rPr lang="en-US" sz="4000" dirty="0" smtClean="0">
                <a:latin typeface="Berlin Sans FB Demi" pitchFamily="34" charset="0"/>
              </a:rPr>
              <a:t>Contrast . . . Compare . . . </a:t>
            </a:r>
            <a:br>
              <a:rPr lang="en-US" sz="4000" dirty="0" smtClean="0">
                <a:latin typeface="Berlin Sans FB Demi" pitchFamily="34" charset="0"/>
              </a:rPr>
            </a:br>
            <a:r>
              <a:rPr lang="en-US" sz="4000" dirty="0" smtClean="0">
                <a:latin typeface="Berlin Sans FB Demi" pitchFamily="34" charset="0"/>
              </a:rPr>
              <a:t>Describe . . . Classify . . . 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101084"/>
            <a:ext cx="3276600" cy="275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5849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Try this one!  </a:t>
            </a:r>
            <a:r>
              <a:rPr lang="en-US" sz="4000" dirty="0" smtClean="0">
                <a:solidFill>
                  <a:srgbClr val="FF0000"/>
                </a:solidFill>
              </a:rPr>
              <a:t>Number . . 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4000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“Briefly explain how the modern nation-state emerged in Europe in the 1400s.”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</a:rPr>
              <a:t>Writing under pressure:  </a:t>
            </a:r>
            <a:br>
              <a:rPr lang="en-US" sz="4000" dirty="0" smtClean="0">
                <a:solidFill>
                  <a:schemeClr val="tx2"/>
                </a:solidFill>
              </a:rPr>
            </a:br>
            <a:r>
              <a:rPr lang="en-US" sz="4000" dirty="0" smtClean="0">
                <a:solidFill>
                  <a:schemeClr val="tx2"/>
                </a:solidFill>
              </a:rPr>
              <a:t>How does it feel?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667000"/>
            <a:ext cx="2594532" cy="2645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828800"/>
            <a:ext cx="249410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4846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4000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“      Briefly explain how the modern nation-state emerged in Europe in the 1400s.”       </a:t>
            </a:r>
            <a:r>
              <a:rPr lang="en-US" sz="1800" dirty="0" smtClean="0">
                <a:latin typeface="Berlin Sans FB Demi" pitchFamily="34" charset="0"/>
              </a:rPr>
              <a:t>(ONE PART ONLY)</a:t>
            </a:r>
            <a:endParaRPr lang="en-US" sz="5400" dirty="0" smtClean="0">
              <a:latin typeface="Berlin Sans FB Demi" pitchFamily="34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90600" y="1828800"/>
            <a:ext cx="6096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239000" cy="15849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Underline the key </a:t>
            </a:r>
            <a:r>
              <a:rPr lang="en-US" sz="4000" dirty="0" smtClean="0">
                <a:solidFill>
                  <a:srgbClr val="FF0000"/>
                </a:solidFill>
              </a:rPr>
              <a:t>verb</a:t>
            </a:r>
            <a:r>
              <a:rPr lang="en-US" sz="4000" dirty="0" smtClean="0">
                <a:solidFill>
                  <a:schemeClr val="tx2"/>
                </a:solidFill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4000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“Briefly </a:t>
            </a:r>
            <a:r>
              <a:rPr lang="en-US" sz="5400" u="sng" dirty="0" smtClean="0">
                <a:solidFill>
                  <a:srgbClr val="FF0000"/>
                </a:solidFill>
                <a:latin typeface="Berlin Sans FB Demi" pitchFamily="34" charset="0"/>
              </a:rPr>
              <a:t>explain</a:t>
            </a:r>
            <a:r>
              <a:rPr lang="en-US" sz="5400" dirty="0" smtClean="0">
                <a:solidFill>
                  <a:srgbClr val="FF0000"/>
                </a:solidFill>
                <a:latin typeface="Berlin Sans FB Demi" pitchFamily="34" charset="0"/>
              </a:rPr>
              <a:t> </a:t>
            </a:r>
            <a:r>
              <a:rPr lang="en-US" sz="5400" dirty="0" smtClean="0">
                <a:latin typeface="Berlin Sans FB Demi" pitchFamily="34" charset="0"/>
              </a:rPr>
              <a:t>how the modern nation-state emerged in Europe in the 1400s.”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Try this one!  </a:t>
            </a:r>
            <a:r>
              <a:rPr lang="en-US" dirty="0" smtClean="0">
                <a:solidFill>
                  <a:srgbClr val="FF0000"/>
                </a:solidFill>
              </a:rPr>
              <a:t>Number . . 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400" b="1" dirty="0" smtClean="0">
                <a:latin typeface="Berlin Sans FB Demi" pitchFamily="34" charset="0"/>
              </a:rPr>
              <a:t>“Explain the difference between weather and climate, and give one example to illustrate each concept.”  </a:t>
            </a:r>
            <a:endParaRPr lang="en-US" sz="54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7239000" cy="4846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5400" b="1" dirty="0" smtClean="0">
                <a:latin typeface="Berlin Sans FB Demi" pitchFamily="34" charset="0"/>
              </a:rPr>
              <a:t>“        Explain the difference between weather and climate, </a:t>
            </a:r>
            <a:r>
              <a:rPr lang="en-US" sz="5400" b="1" dirty="0" smtClean="0">
                <a:solidFill>
                  <a:srgbClr val="FF0000"/>
                </a:solidFill>
                <a:latin typeface="Berlin Sans FB Demi" pitchFamily="34" charset="0"/>
              </a:rPr>
              <a:t>and  . . .       </a:t>
            </a:r>
            <a:r>
              <a:rPr lang="en-US" sz="5400" b="1" dirty="0" smtClean="0">
                <a:latin typeface="Berlin Sans FB Demi" pitchFamily="34" charset="0"/>
              </a:rPr>
              <a:t>give one example to illustrate each concept.” </a:t>
            </a:r>
            <a:r>
              <a:rPr lang="en-US" sz="1800" b="1" dirty="0" smtClean="0">
                <a:latin typeface="Berlin Sans FB Demi" pitchFamily="34" charset="0"/>
              </a:rPr>
              <a:t>(TWO PARTS)</a:t>
            </a:r>
            <a:endParaRPr lang="en-US" sz="5400" b="1" dirty="0">
              <a:latin typeface="Berlin Sans FB Demi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90600" y="838200"/>
            <a:ext cx="6858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505200" y="3124200"/>
            <a:ext cx="6858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2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7239000" cy="4846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5400" b="1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5400" b="1" dirty="0" smtClean="0">
                <a:latin typeface="Berlin Sans FB Demi" pitchFamily="34" charset="0"/>
              </a:rPr>
              <a:t>“</a:t>
            </a:r>
            <a:r>
              <a:rPr lang="en-US" sz="5400" b="1" u="sng" dirty="0" smtClean="0">
                <a:solidFill>
                  <a:srgbClr val="FF0000"/>
                </a:solidFill>
                <a:latin typeface="Berlin Sans FB Demi" pitchFamily="34" charset="0"/>
              </a:rPr>
              <a:t>Explain</a:t>
            </a:r>
            <a:r>
              <a:rPr lang="en-US" sz="5400" b="1" dirty="0" smtClean="0">
                <a:latin typeface="Berlin Sans FB Demi" pitchFamily="34" charset="0"/>
              </a:rPr>
              <a:t> the difference between weather and climate, and </a:t>
            </a:r>
            <a:r>
              <a:rPr lang="en-US" sz="5400" b="1" u="sng" dirty="0" smtClean="0">
                <a:solidFill>
                  <a:srgbClr val="FF0000"/>
                </a:solidFill>
                <a:latin typeface="Berlin Sans FB Demi" pitchFamily="34" charset="0"/>
              </a:rPr>
              <a:t>give</a:t>
            </a:r>
            <a:r>
              <a:rPr lang="en-US" sz="5400" b="1" dirty="0" smtClean="0">
                <a:latin typeface="Berlin Sans FB Demi" pitchFamily="34" charset="0"/>
              </a:rPr>
              <a:t> one example to illustrate each concept.”</a:t>
            </a:r>
            <a:endParaRPr lang="en-US" sz="5400" b="1" dirty="0">
              <a:latin typeface="Berlin Sans FB Dem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Underline the key verbs . . .</a:t>
            </a:r>
            <a:endParaRPr lang="en-US" sz="4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11680"/>
            <a:ext cx="7543800" cy="484632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buNone/>
            </a:pPr>
            <a:endParaRPr lang="en-US" sz="5400" b="1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5400" b="1" dirty="0" smtClean="0">
                <a:latin typeface="Berlin Sans FB Demi" pitchFamily="34" charset="0"/>
              </a:rPr>
              <a:t>“</a:t>
            </a:r>
            <a:r>
              <a:rPr lang="en-US" sz="5400" b="1" u="sng" dirty="0" smtClean="0">
                <a:solidFill>
                  <a:srgbClr val="FF0000"/>
                </a:solidFill>
                <a:latin typeface="Berlin Sans FB Demi" pitchFamily="34" charset="0"/>
              </a:rPr>
              <a:t>Explain</a:t>
            </a:r>
            <a:r>
              <a:rPr lang="en-US" sz="5400" b="1" dirty="0" smtClean="0">
                <a:latin typeface="Berlin Sans FB Demi" pitchFamily="34" charset="0"/>
              </a:rPr>
              <a:t> the difference between weather and climate, and </a:t>
            </a:r>
            <a:r>
              <a:rPr lang="en-US" sz="5400" b="1" u="sng" dirty="0" smtClean="0">
                <a:solidFill>
                  <a:srgbClr val="FF0000"/>
                </a:solidFill>
                <a:latin typeface="Berlin Sans FB Demi" pitchFamily="34" charset="0"/>
              </a:rPr>
              <a:t>give</a:t>
            </a:r>
            <a:r>
              <a:rPr lang="en-US" sz="5400" b="1" dirty="0" smtClean="0">
                <a:latin typeface="Berlin Sans FB Demi" pitchFamily="34" charset="0"/>
              </a:rPr>
              <a:t>        one example to illustrate each concept.”</a:t>
            </a:r>
            <a:endParaRPr lang="en-US" sz="5400" b="1" dirty="0">
              <a:latin typeface="Berlin Sans FB Dem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81000"/>
            <a:ext cx="8305800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Circling other key words can</a:t>
            </a:r>
          </a:p>
          <a:p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also help you to determine</a:t>
            </a:r>
          </a:p>
          <a:p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what you need to do:</a:t>
            </a:r>
            <a:endParaRPr lang="en-US" sz="4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0" y="5105400"/>
            <a:ext cx="3581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962400" y="2895600"/>
            <a:ext cx="32766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543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Key words </a:t>
            </a:r>
            <a:r>
              <a:rPr lang="en-US" dirty="0" smtClean="0">
                <a:solidFill>
                  <a:schemeClr val="accent1"/>
                </a:solidFill>
              </a:rPr>
              <a:t>can help you identify your </a:t>
            </a:r>
            <a:r>
              <a:rPr lang="en-US" dirty="0" smtClean="0">
                <a:solidFill>
                  <a:srgbClr val="FF0000"/>
                </a:solidFill>
              </a:rPr>
              <a:t>purpose</a:t>
            </a:r>
            <a:r>
              <a:rPr lang="en-US" dirty="0" smtClean="0">
                <a:solidFill>
                  <a:schemeClr val="accent1"/>
                </a:solidFill>
              </a:rPr>
              <a:t> in writing: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9416"/>
            <a:ext cx="8001000" cy="484632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000" dirty="0" smtClean="0">
                <a:latin typeface="Berlin Sans FB Demi" pitchFamily="34" charset="0"/>
              </a:rPr>
              <a:t>“Give </a:t>
            </a:r>
            <a:r>
              <a:rPr lang="en-US" sz="3000" u="sng" dirty="0" smtClean="0">
                <a:latin typeface="Berlin Sans FB Demi" pitchFamily="34" charset="0"/>
              </a:rPr>
              <a:t>examples</a:t>
            </a:r>
            <a:r>
              <a:rPr lang="en-US" sz="3000" dirty="0" smtClean="0">
                <a:latin typeface="Berlin Sans FB Demi" pitchFamily="34" charset="0"/>
              </a:rPr>
              <a:t> to show </a:t>
            </a:r>
            <a:r>
              <a:rPr lang="en-US" sz="3000" dirty="0" smtClean="0">
                <a:solidFill>
                  <a:srgbClr val="FF0000"/>
                </a:solidFill>
                <a:latin typeface="Berlin Sans FB Demi" pitchFamily="34" charset="0"/>
              </a:rPr>
              <a:t>(illustration)</a:t>
            </a:r>
          </a:p>
          <a:p>
            <a:r>
              <a:rPr lang="en-US" sz="3000" dirty="0" smtClean="0">
                <a:latin typeface="Berlin Sans FB Demi" pitchFamily="34" charset="0"/>
              </a:rPr>
              <a:t>“Explain the </a:t>
            </a:r>
            <a:r>
              <a:rPr lang="en-US" sz="3000" u="sng" dirty="0" smtClean="0">
                <a:latin typeface="Berlin Sans FB Demi" pitchFamily="34" charset="0"/>
              </a:rPr>
              <a:t>differences</a:t>
            </a:r>
            <a:r>
              <a:rPr lang="en-US" sz="3000" dirty="0" smtClean="0">
                <a:latin typeface="Berlin Sans FB Demi" pitchFamily="34" charset="0"/>
              </a:rPr>
              <a:t> between </a:t>
            </a:r>
            <a:r>
              <a:rPr lang="en-US" sz="3000" dirty="0" smtClean="0">
                <a:solidFill>
                  <a:srgbClr val="FF0000"/>
                </a:solidFill>
                <a:latin typeface="Berlin Sans FB Demi" pitchFamily="34" charset="0"/>
              </a:rPr>
              <a:t>(contrast)</a:t>
            </a:r>
          </a:p>
          <a:p>
            <a:r>
              <a:rPr lang="en-US" sz="3000" dirty="0" smtClean="0">
                <a:latin typeface="Berlin Sans FB Demi" pitchFamily="34" charset="0"/>
              </a:rPr>
              <a:t>“Describe the sequence of </a:t>
            </a:r>
            <a:r>
              <a:rPr lang="en-US" sz="3000" u="sng" dirty="0" smtClean="0">
                <a:latin typeface="Berlin Sans FB Demi" pitchFamily="34" charset="0"/>
              </a:rPr>
              <a:t>steps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latin typeface="Berlin Sans FB Demi" pitchFamily="34" charset="0"/>
              </a:rPr>
              <a:t>(process)</a:t>
            </a:r>
          </a:p>
          <a:p>
            <a:r>
              <a:rPr lang="en-US" sz="3000" dirty="0" smtClean="0">
                <a:latin typeface="Berlin Sans FB Demi" pitchFamily="34" charset="0"/>
              </a:rPr>
              <a:t>“Discuss the </a:t>
            </a:r>
            <a:r>
              <a:rPr lang="en-US" sz="3000" u="sng" dirty="0" smtClean="0">
                <a:latin typeface="Berlin Sans FB Demi" pitchFamily="34" charset="0"/>
              </a:rPr>
              <a:t>similarities</a:t>
            </a:r>
            <a:r>
              <a:rPr lang="en-US" sz="3000" dirty="0" smtClean="0">
                <a:latin typeface="Berlin Sans FB Demi" pitchFamily="34" charset="0"/>
              </a:rPr>
              <a:t> between </a:t>
            </a:r>
            <a:r>
              <a:rPr lang="en-US" sz="3000" dirty="0" smtClean="0">
                <a:solidFill>
                  <a:srgbClr val="FF0000"/>
                </a:solidFill>
                <a:latin typeface="Berlin Sans FB Demi" pitchFamily="34" charset="0"/>
              </a:rPr>
              <a:t>(compare)</a:t>
            </a:r>
          </a:p>
          <a:p>
            <a:r>
              <a:rPr lang="en-US" sz="3000" dirty="0" smtClean="0">
                <a:latin typeface="Berlin Sans FB Demi" pitchFamily="34" charset="0"/>
              </a:rPr>
              <a:t>“Analyze the various </a:t>
            </a:r>
            <a:r>
              <a:rPr lang="en-US" sz="3000" u="sng" dirty="0" smtClean="0">
                <a:latin typeface="Berlin Sans FB Demi" pitchFamily="34" charset="0"/>
              </a:rPr>
              <a:t>types</a:t>
            </a:r>
            <a:r>
              <a:rPr lang="en-US" sz="3000" dirty="0" smtClean="0">
                <a:latin typeface="Berlin Sans FB Demi" pitchFamily="34" charset="0"/>
              </a:rPr>
              <a:t> of </a:t>
            </a:r>
            <a:r>
              <a:rPr lang="en-US" sz="3000" dirty="0" smtClean="0">
                <a:solidFill>
                  <a:srgbClr val="FF0000"/>
                </a:solidFill>
                <a:latin typeface="Berlin Sans FB Demi" pitchFamily="34" charset="0"/>
              </a:rPr>
              <a:t>(classify)</a:t>
            </a:r>
          </a:p>
          <a:p>
            <a:r>
              <a:rPr lang="en-US" sz="3000" dirty="0" smtClean="0">
                <a:latin typeface="Berlin Sans FB Demi" pitchFamily="34" charset="0"/>
              </a:rPr>
              <a:t>“</a:t>
            </a:r>
            <a:r>
              <a:rPr lang="en-US" sz="3000" u="sng" dirty="0" smtClean="0">
                <a:latin typeface="Berlin Sans FB Demi" pitchFamily="34" charset="0"/>
              </a:rPr>
              <a:t>Should </a:t>
            </a:r>
            <a:r>
              <a:rPr lang="en-US" sz="3000" dirty="0" smtClean="0">
                <a:latin typeface="Berlin Sans FB Demi" pitchFamily="34" charset="0"/>
              </a:rPr>
              <a:t>smoking be outlawed in </a:t>
            </a:r>
            <a:r>
              <a:rPr lang="en-US" sz="3000" dirty="0" smtClean="0">
                <a:solidFill>
                  <a:srgbClr val="FF0000"/>
                </a:solidFill>
                <a:latin typeface="Berlin Sans FB Demi" pitchFamily="34" charset="0"/>
              </a:rPr>
              <a:t>(argument)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Step 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– Create an outline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305800" cy="39531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  First, compose a 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  thesis statement that addresses all parts 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  of the question.   </a:t>
            </a:r>
            <a:endParaRPr lang="en-US" sz="5400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5438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5400" dirty="0" smtClean="0">
                <a:latin typeface="Berlin Sans FB" pitchFamily="34" charset="0"/>
              </a:rPr>
              <a:t>Your thesis is really an answer to the question—</a:t>
            </a:r>
            <a:br>
              <a:rPr lang="en-US" sz="5400" dirty="0" smtClean="0">
                <a:latin typeface="Berlin Sans FB" pitchFamily="34" charset="0"/>
              </a:rPr>
            </a:br>
            <a:r>
              <a:rPr lang="en-US" sz="5400" dirty="0" smtClean="0">
                <a:latin typeface="Berlin Sans FB" pitchFamily="34" charset="0"/>
              </a:rPr>
              <a:t/>
            </a:r>
            <a:br>
              <a:rPr lang="en-US" sz="5400" dirty="0" smtClean="0">
                <a:latin typeface="Berlin Sans FB" pitchFamily="34" charset="0"/>
              </a:rPr>
            </a:br>
            <a:r>
              <a:rPr lang="en-US" sz="5400" u="sng" dirty="0" smtClean="0">
                <a:solidFill>
                  <a:srgbClr val="FF0000"/>
                </a:solidFill>
                <a:latin typeface="Berlin Sans FB" pitchFamily="34" charset="0"/>
              </a:rPr>
              <a:t>all parts</a:t>
            </a:r>
            <a:r>
              <a:rPr lang="en-US" sz="5400" dirty="0" smtClean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5400" dirty="0" smtClean="0">
                <a:latin typeface="Berlin Sans FB" pitchFamily="34" charset="0"/>
              </a:rPr>
              <a:t>of the question!</a:t>
            </a:r>
            <a:endParaRPr lang="en-US" sz="5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Let’s use the same Sample prompt: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4846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5400" b="1" dirty="0" smtClean="0">
                <a:latin typeface="Berlin Sans FB Demi" pitchFamily="34" charset="0"/>
              </a:rPr>
              <a:t>“Define economic depression and discuss two probable effects a depression would have on today’s society.”</a:t>
            </a:r>
            <a:endParaRPr lang="en-US" sz="54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 steps </a:t>
            </a:r>
            <a:r>
              <a:rPr lang="en-US" dirty="0" smtClean="0">
                <a:solidFill>
                  <a:schemeClr val="tx2"/>
                </a:solidFill>
              </a:rPr>
              <a:t>to success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153400" cy="4846320"/>
          </a:xfrm>
        </p:spPr>
        <p:txBody>
          <a:bodyPr>
            <a:normAutofit fontScale="85000" lnSpcReduction="20000"/>
          </a:bodyPr>
          <a:lstStyle/>
          <a:p>
            <a:endParaRPr lang="en-US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3800" dirty="0" smtClean="0">
                <a:latin typeface="Berlin Sans FB Demi" pitchFamily="34" charset="0"/>
              </a:rPr>
              <a:t>1.  </a:t>
            </a:r>
            <a:r>
              <a:rPr lang="en-US" sz="4000" dirty="0" smtClean="0">
                <a:latin typeface="Berlin Sans FB Demi" pitchFamily="34" charset="0"/>
              </a:rPr>
              <a:t>Plan your time</a:t>
            </a:r>
            <a:br>
              <a:rPr lang="en-US" sz="4000" dirty="0" smtClean="0">
                <a:latin typeface="Berlin Sans FB Demi" pitchFamily="34" charset="0"/>
              </a:rPr>
            </a:br>
            <a:endParaRPr lang="en-US" sz="4000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4000" dirty="0" smtClean="0">
                <a:latin typeface="Berlin Sans FB Demi" pitchFamily="34" charset="0"/>
              </a:rPr>
              <a:t>2. Identify all parts of the question </a:t>
            </a:r>
            <a:br>
              <a:rPr lang="en-US" sz="4000" dirty="0" smtClean="0">
                <a:latin typeface="Berlin Sans FB Demi" pitchFamily="34" charset="0"/>
              </a:rPr>
            </a:br>
            <a:endParaRPr lang="en-US" sz="4000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4000" dirty="0" smtClean="0">
                <a:latin typeface="Berlin Sans FB Demi" pitchFamily="34" charset="0"/>
              </a:rPr>
              <a:t>3. Create an outline </a:t>
            </a:r>
            <a:br>
              <a:rPr lang="en-US" sz="4000" dirty="0" smtClean="0">
                <a:latin typeface="Berlin Sans FB Demi" pitchFamily="34" charset="0"/>
              </a:rPr>
            </a:br>
            <a:endParaRPr lang="en-US" sz="4000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4000" dirty="0" smtClean="0">
                <a:latin typeface="Berlin Sans FB Demi" pitchFamily="34" charset="0"/>
              </a:rPr>
              <a:t>4. Write your essay</a:t>
            </a:r>
            <a:br>
              <a:rPr lang="en-US" sz="4000" dirty="0" smtClean="0">
                <a:latin typeface="Berlin Sans FB Demi" pitchFamily="34" charset="0"/>
              </a:rPr>
            </a:br>
            <a:endParaRPr lang="en-US" sz="4000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4000" dirty="0" smtClean="0">
                <a:latin typeface="Berlin Sans FB Demi" pitchFamily="34" charset="0"/>
              </a:rPr>
              <a:t>5. Proofread and edit your essay</a:t>
            </a:r>
          </a:p>
          <a:p>
            <a:endParaRPr lang="en-US" sz="4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Possible Thesis Statement: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524858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2800" b="1" dirty="0" smtClean="0">
              <a:solidFill>
                <a:schemeClr val="bg2">
                  <a:lumMod val="2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>
              <a:buNone/>
            </a:pPr>
            <a:r>
              <a:rPr lang="en-US" sz="4300" dirty="0" smtClean="0">
                <a:latin typeface="Berlin Sans FB Demi" pitchFamily="34" charset="0"/>
              </a:rPr>
              <a:t>  “Economic depression,” </a:t>
            </a:r>
            <a:r>
              <a:rPr lang="en-US" sz="4300" dirty="0" smtClean="0">
                <a:solidFill>
                  <a:srgbClr val="FF0000"/>
                </a:solidFill>
                <a:latin typeface="Berlin Sans FB Demi" pitchFamily="34" charset="0"/>
              </a:rPr>
              <a:t>[DEFINITION] </a:t>
            </a:r>
            <a:r>
              <a:rPr lang="en-US" sz="4300" dirty="0" smtClean="0">
                <a:latin typeface="Berlin Sans FB Demi" pitchFamily="34" charset="0"/>
              </a:rPr>
              <a:t>a term that refers to a sustained economic downturn, may have </a:t>
            </a:r>
            <a:r>
              <a:rPr lang="en-US" sz="4300" dirty="0" smtClean="0">
                <a:solidFill>
                  <a:srgbClr val="FF0000"/>
                </a:solidFill>
                <a:latin typeface="Berlin Sans FB Demi" pitchFamily="34" charset="0"/>
              </a:rPr>
              <a:t>two negative effects </a:t>
            </a:r>
            <a:r>
              <a:rPr lang="en-US" sz="4300" dirty="0" smtClean="0">
                <a:latin typeface="Berlin Sans FB Demi" pitchFamily="34" charset="0"/>
              </a:rPr>
              <a:t>on our society:   an increase in crime and an increase in intolerance.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Next, outline your main points, along with the details that will support each one: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Berlin Sans FB Demi" pitchFamily="34" charset="0"/>
              </a:rPr>
              <a:t>[Thesis statement here . . .]</a:t>
            </a:r>
          </a:p>
          <a:p>
            <a:pPr>
              <a:buNone/>
            </a:pPr>
            <a:r>
              <a:rPr lang="en-US" sz="3600" dirty="0" smtClean="0">
                <a:latin typeface="Berlin Sans FB Demi" pitchFamily="34" charset="0"/>
              </a:rPr>
              <a:t>		I.  First main point</a:t>
            </a:r>
          </a:p>
          <a:p>
            <a:pPr>
              <a:buNone/>
            </a:pPr>
            <a:r>
              <a:rPr lang="en-US" sz="3600" dirty="0" smtClean="0">
                <a:latin typeface="Berlin Sans FB Demi" pitchFamily="34" charset="0"/>
              </a:rPr>
              <a:t>			A.  Detailed support</a:t>
            </a:r>
          </a:p>
          <a:p>
            <a:pPr>
              <a:buNone/>
            </a:pPr>
            <a:r>
              <a:rPr lang="en-US" sz="3600" dirty="0" smtClean="0">
                <a:latin typeface="Berlin Sans FB Demi" pitchFamily="34" charset="0"/>
              </a:rPr>
              <a:t>			B.  Detailed support</a:t>
            </a:r>
          </a:p>
          <a:p>
            <a:pPr>
              <a:buNone/>
            </a:pPr>
            <a:r>
              <a:rPr lang="en-US" sz="3600" dirty="0" smtClean="0">
                <a:latin typeface="Berlin Sans FB Demi" pitchFamily="34" charset="0"/>
              </a:rPr>
              <a:t>		II.  Second main point</a:t>
            </a:r>
            <a:br>
              <a:rPr lang="en-US" sz="3600" dirty="0" smtClean="0">
                <a:latin typeface="Berlin Sans FB Demi" pitchFamily="34" charset="0"/>
              </a:rPr>
            </a:br>
            <a:r>
              <a:rPr lang="en-US" sz="3600" dirty="0" smtClean="0">
                <a:latin typeface="Berlin Sans FB Demi" pitchFamily="34" charset="0"/>
              </a:rPr>
              <a:t>		A.  Detailed support</a:t>
            </a:r>
          </a:p>
          <a:p>
            <a:pPr>
              <a:buNone/>
            </a:pPr>
            <a:r>
              <a:rPr lang="en-US" sz="3600" dirty="0" smtClean="0">
                <a:latin typeface="Berlin Sans FB Demi" pitchFamily="34" charset="0"/>
              </a:rPr>
              <a:t>			B.  Detailed support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7543800" cy="484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Make sure each section of your outline addresses one part           of the question.  </a:t>
            </a:r>
          </a:p>
          <a:p>
            <a:pPr>
              <a:buNone/>
            </a:pPr>
            <a:endParaRPr lang="en-US" sz="5400" dirty="0">
              <a:latin typeface="Berlin Sans FB Demi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581400"/>
            <a:ext cx="3200400" cy="28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Let’s take the same prompt: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4846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5400" b="1" dirty="0" smtClean="0">
                <a:latin typeface="Berlin Sans FB Demi" pitchFamily="34" charset="0"/>
              </a:rPr>
              <a:t>“</a:t>
            </a:r>
            <a:r>
              <a:rPr lang="en-US" sz="5400" b="1" dirty="0" smtClean="0">
                <a:solidFill>
                  <a:srgbClr val="FF0000"/>
                </a:solidFill>
                <a:latin typeface="Berlin Sans FB Demi" pitchFamily="34" charset="0"/>
              </a:rPr>
              <a:t>Define</a:t>
            </a:r>
            <a:r>
              <a:rPr lang="en-US" sz="5400" b="1" dirty="0" smtClean="0">
                <a:latin typeface="Berlin Sans FB Demi" pitchFamily="34" charset="0"/>
              </a:rPr>
              <a:t> economic depression and </a:t>
            </a:r>
            <a:r>
              <a:rPr lang="en-US" sz="5400" b="1" dirty="0" smtClean="0">
                <a:solidFill>
                  <a:srgbClr val="FF0000"/>
                </a:solidFill>
                <a:latin typeface="Berlin Sans FB Demi" pitchFamily="34" charset="0"/>
              </a:rPr>
              <a:t>discuss two probable effects </a:t>
            </a:r>
            <a:r>
              <a:rPr lang="en-US" sz="5400" b="1" dirty="0" smtClean="0">
                <a:latin typeface="Berlin Sans FB Demi" pitchFamily="34" charset="0"/>
              </a:rPr>
              <a:t>a depression would have on today’s society.”</a:t>
            </a:r>
            <a:endParaRPr lang="en-US" sz="54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05800" cy="5922336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buNone/>
            </a:pPr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THESIS:  </a:t>
            </a:r>
            <a:r>
              <a:rPr lang="en-US" sz="2800" dirty="0" smtClean="0">
                <a:latin typeface="Berlin Sans FB Demi" pitchFamily="34" charset="0"/>
              </a:rPr>
              <a:t>“Economic depression,” a term that     refers to a sustained economic downturn,        may have two negative effects on our society:   an increase in crime and an increase in intolerance.</a:t>
            </a:r>
          </a:p>
          <a:p>
            <a:pPr>
              <a:buNone/>
            </a:pPr>
            <a:r>
              <a:rPr lang="en-US" sz="3200" dirty="0" smtClean="0">
                <a:latin typeface="Berlin Sans FB Demi" pitchFamily="34" charset="0"/>
              </a:rPr>
              <a:t> 	</a:t>
            </a:r>
            <a:r>
              <a:rPr lang="en-US" sz="3200" dirty="0" smtClean="0">
                <a:solidFill>
                  <a:srgbClr val="FF0000"/>
                </a:solidFill>
                <a:latin typeface="Berlin Sans FB Demi" pitchFamily="34" charset="0"/>
              </a:rPr>
              <a:t>I.  “Depression” </a:t>
            </a:r>
            <a:r>
              <a:rPr lang="en-US" sz="3200" smtClean="0">
                <a:solidFill>
                  <a:srgbClr val="FF0000"/>
                </a:solidFill>
                <a:latin typeface="Berlin Sans FB Demi" pitchFamily="34" charset="0"/>
              </a:rPr>
              <a:t>as a sustained </a:t>
            </a:r>
            <a:r>
              <a:rPr lang="en-US" sz="3200" dirty="0" smtClean="0">
                <a:solidFill>
                  <a:srgbClr val="FF0000"/>
                </a:solidFill>
                <a:latin typeface="Berlin Sans FB Demi" pitchFamily="34" charset="0"/>
              </a:rPr>
              <a:t>downturn</a:t>
            </a:r>
            <a:r>
              <a:rPr lang="en-US" sz="3200" dirty="0" smtClean="0">
                <a:latin typeface="Berlin Sans FB Demi" pitchFamily="34" charset="0"/>
              </a:rPr>
              <a:t/>
            </a:r>
            <a:br>
              <a:rPr lang="en-US" sz="3200" dirty="0" smtClean="0">
                <a:latin typeface="Berlin Sans FB Demi" pitchFamily="34" charset="0"/>
              </a:rPr>
            </a:br>
            <a:r>
              <a:rPr lang="en-US" sz="3200" dirty="0" smtClean="0">
                <a:latin typeface="Berlin Sans FB Demi" pitchFamily="34" charset="0"/>
              </a:rPr>
              <a:t>	A.  Key characteristics </a:t>
            </a:r>
          </a:p>
          <a:p>
            <a:pPr>
              <a:buNone/>
            </a:pPr>
            <a:r>
              <a:rPr lang="en-US" sz="3200" dirty="0" smtClean="0">
                <a:latin typeface="Berlin Sans FB Demi" pitchFamily="34" charset="0"/>
              </a:rPr>
              <a:t>		B.   Worse than a “recession”</a:t>
            </a:r>
          </a:p>
          <a:p>
            <a:pPr>
              <a:buNone/>
            </a:pPr>
            <a:r>
              <a:rPr lang="en-US" sz="3200" dirty="0" smtClean="0">
                <a:latin typeface="Berlin Sans FB Demi" pitchFamily="34" charset="0"/>
              </a:rPr>
              <a:t>	</a:t>
            </a:r>
            <a:r>
              <a:rPr lang="en-US" sz="3200" dirty="0" smtClean="0">
                <a:solidFill>
                  <a:srgbClr val="FF0000"/>
                </a:solidFill>
                <a:latin typeface="Berlin Sans FB Demi" pitchFamily="34" charset="0"/>
              </a:rPr>
              <a:t>II.   Two negative effects on society</a:t>
            </a:r>
          </a:p>
          <a:p>
            <a:pPr>
              <a:buNone/>
            </a:pPr>
            <a:r>
              <a:rPr lang="en-US" sz="3200" dirty="0" smtClean="0">
                <a:latin typeface="Berlin Sans FB Demi" pitchFamily="34" charset="0"/>
              </a:rPr>
              <a:t>		A.  Increase in crime</a:t>
            </a:r>
          </a:p>
          <a:p>
            <a:pPr>
              <a:buNone/>
            </a:pPr>
            <a:r>
              <a:rPr lang="en-US" sz="3200" dirty="0" smtClean="0">
                <a:latin typeface="Berlin Sans FB Demi" pitchFamily="34" charset="0"/>
              </a:rPr>
              <a:t>		B.  Increase in intolerance</a:t>
            </a:r>
          </a:p>
          <a:p>
            <a:pPr>
              <a:buNone/>
            </a:pPr>
            <a:endParaRPr lang="en-US" sz="3200" dirty="0" smtClean="0">
              <a:latin typeface="Berlin Sans FB Demi" pitchFamily="34" charset="0"/>
            </a:endParaRPr>
          </a:p>
          <a:p>
            <a:pPr>
              <a:buNone/>
            </a:pPr>
            <a:endParaRPr lang="en-US" sz="3200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239000" cy="584613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5400" dirty="0" smtClean="0">
                <a:latin typeface="Berlin Sans FB" pitchFamily="34" charset="0"/>
              </a:rPr>
              <a:t>You now have a </a:t>
            </a:r>
            <a:r>
              <a:rPr lang="en-US" sz="5400" dirty="0" smtClean="0">
                <a:solidFill>
                  <a:srgbClr val="FF0000"/>
                </a:solidFill>
                <a:latin typeface="Berlin Sans FB" pitchFamily="34" charset="0"/>
              </a:rPr>
              <a:t>“map” </a:t>
            </a:r>
            <a:r>
              <a:rPr lang="en-US" sz="5400" dirty="0" smtClean="0">
                <a:latin typeface="Berlin Sans FB" pitchFamily="34" charset="0"/>
              </a:rPr>
              <a:t>of the essay you will write, and you’re ready </a:t>
            </a:r>
            <a:r>
              <a:rPr lang="en-US" sz="5400" dirty="0" smtClean="0">
                <a:solidFill>
                  <a:srgbClr val="FF0000"/>
                </a:solidFill>
                <a:latin typeface="Berlin Sans FB" pitchFamily="34" charset="0"/>
              </a:rPr>
              <a:t>for</a:t>
            </a:r>
            <a:r>
              <a:rPr lang="en-US" sz="5400" dirty="0" smtClean="0">
                <a:latin typeface="Berlin Sans FB" pitchFamily="34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Berlin Sans FB" pitchFamily="34" charset="0"/>
              </a:rPr>
              <a:t>Step </a:t>
            </a:r>
            <a:r>
              <a:rPr lang="en-US" sz="5400" dirty="0" smtClean="0">
                <a:solidFill>
                  <a:srgbClr val="FF0000"/>
                </a:solidFill>
                <a:latin typeface="Berlin Sans FB" pitchFamily="34" charset="0"/>
              </a:rPr>
              <a:t>4!  </a:t>
            </a:r>
            <a:endParaRPr lang="en-US" sz="54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505200"/>
            <a:ext cx="3214381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>
                <a:solidFill>
                  <a:srgbClr val="FF0000"/>
                </a:solidFill>
              </a:rPr>
              <a:t>Step 4 </a:t>
            </a:r>
            <a:r>
              <a:rPr lang="en-US" dirty="0" smtClean="0">
                <a:solidFill>
                  <a:schemeClr val="accent1"/>
                </a:solidFill>
              </a:rPr>
              <a:t>– write your essay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5400" dirty="0" smtClean="0">
                <a:latin typeface="Berlin Sans FB Demi" pitchFamily="34" charset="0"/>
              </a:rPr>
              <a:t>Use your outline to structure your essay.  Begin with an introduction that includes your thesis, and end with a concluding paragraph.</a:t>
            </a:r>
            <a:endParaRPr lang="en-US" sz="5400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239000" cy="48463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Each part 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of your outline 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will become the main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point of a paragraph,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or the main point in a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section within a 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paragraph.</a:t>
            </a:r>
            <a:endParaRPr lang="en-US" sz="5400" dirty="0">
              <a:latin typeface="Berlin Sans FB Dem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0"/>
            <a:ext cx="2514600" cy="222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7239000" cy="5562600"/>
          </a:xfr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pPr>
              <a:buNone/>
            </a:pPr>
            <a:r>
              <a:rPr lang="en-US" sz="4800" b="1" dirty="0" smtClean="0"/>
              <a:t>         </a:t>
            </a:r>
            <a:r>
              <a:rPr lang="en-US" sz="4800" dirty="0" smtClean="0">
                <a:latin typeface="Berlin Sans FB" pitchFamily="34" charset="0"/>
              </a:rPr>
              <a:t>You can make your main points </a:t>
            </a:r>
            <a:r>
              <a:rPr lang="en-US" sz="4800" dirty="0" smtClean="0">
                <a:solidFill>
                  <a:srgbClr val="FF0000"/>
                </a:solidFill>
                <a:latin typeface="Berlin Sans FB" pitchFamily="34" charset="0"/>
              </a:rPr>
              <a:t>stand out </a:t>
            </a:r>
            <a:r>
              <a:rPr lang="en-US" sz="4800" dirty="0" smtClean="0">
                <a:latin typeface="Berlin Sans FB" pitchFamily="34" charset="0"/>
              </a:rPr>
              <a:t>by separating them into distinct </a:t>
            </a:r>
            <a:r>
              <a:rPr lang="en-US" sz="4800" u="sng" dirty="0" smtClean="0">
                <a:latin typeface="Berlin Sans FB" pitchFamily="34" charset="0"/>
              </a:rPr>
              <a:t>paragraphs</a:t>
            </a:r>
            <a:r>
              <a:rPr lang="en-US" sz="4800" dirty="0" smtClean="0">
                <a:latin typeface="Berlin Sans FB" pitchFamily="34" charset="0"/>
              </a:rPr>
              <a:t>.  Use  </a:t>
            </a:r>
            <a:r>
              <a:rPr lang="en-US" sz="4800" u="sng" dirty="0" smtClean="0">
                <a:latin typeface="Berlin Sans FB" pitchFamily="34" charset="0"/>
              </a:rPr>
              <a:t>clear transitions</a:t>
            </a:r>
            <a:r>
              <a:rPr lang="en-US" sz="4800" dirty="0" smtClean="0">
                <a:latin typeface="Berlin Sans FB" pitchFamily="34" charset="0"/>
              </a:rPr>
              <a:t> to show the relationship between the main points.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38200" y="1066800"/>
            <a:ext cx="1143000" cy="1588"/>
          </a:xfrm>
          <a:prstGeom prst="straightConnector1">
            <a:avLst/>
          </a:prstGeom>
          <a:ln w="57150">
            <a:noFill/>
            <a:tailEnd type="arrow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90600" y="1066800"/>
            <a:ext cx="114300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609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57200"/>
            <a:ext cx="2971800" cy="1077218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    Introduction</a:t>
            </a:r>
          </a:p>
          <a:p>
            <a:r>
              <a:rPr lang="en-US" sz="3200" dirty="0" smtClean="0">
                <a:latin typeface="Berlin Sans FB" pitchFamily="34" charset="0"/>
              </a:rPr>
              <a:t>     and THESIS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905000"/>
            <a:ext cx="3048000" cy="107721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Body Paragraph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3200400"/>
            <a:ext cx="3048000" cy="107721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Body Paragraph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4495800"/>
            <a:ext cx="3048000" cy="107721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Body Paragraph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943600"/>
            <a:ext cx="312420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Conclusion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3200400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One likely effect of a depression is . . .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95800" y="4495800"/>
            <a:ext cx="350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second probable effect of a depression is  . . .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depression is . . .</a:t>
            </a:r>
            <a:endParaRPr lang="en-US" sz="2800" b="1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3505200" y="2209800"/>
            <a:ext cx="9144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581400" y="3505200"/>
            <a:ext cx="9144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3581400" y="4800600"/>
            <a:ext cx="9144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7239000" cy="484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These steps will help you maintain your focus, stay organized, and finish your essay on time.</a:t>
            </a:r>
            <a:endParaRPr lang="en-US" sz="5400" dirty="0">
              <a:latin typeface="Berlin Sans FB Dem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962400"/>
            <a:ext cx="2743200" cy="243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72390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4800" dirty="0" smtClean="0">
                <a:latin typeface="Berlin Sans FB" pitchFamily="34" charset="0"/>
              </a:rPr>
              <a:t>  As you write, be sure to draw on the materials you have studied to support each of your main points with specific, relevant </a:t>
            </a:r>
            <a:r>
              <a:rPr lang="en-US" sz="4800" b="1" dirty="0" smtClean="0">
                <a:latin typeface="Berlin Sans FB" pitchFamily="34" charset="0"/>
              </a:rPr>
              <a:t>evidence </a:t>
            </a:r>
            <a:r>
              <a:rPr lang="en-US" sz="4800" dirty="0" smtClean="0">
                <a:latin typeface="Berlin Sans FB" pitchFamily="34" charset="0"/>
              </a:rPr>
              <a:t>that will convince your reader of the position </a:t>
            </a:r>
          </a:p>
          <a:p>
            <a:pPr>
              <a:buNone/>
            </a:pPr>
            <a:r>
              <a:rPr lang="en-US" sz="4800" dirty="0" smtClean="0">
                <a:latin typeface="Berlin Sans FB" pitchFamily="34" charset="0"/>
              </a:rPr>
              <a:t>  you have taken </a:t>
            </a:r>
          </a:p>
          <a:p>
            <a:pPr>
              <a:buNone/>
            </a:pPr>
            <a:r>
              <a:rPr lang="en-US" sz="4800" dirty="0" smtClean="0">
                <a:latin typeface="Berlin Sans FB" pitchFamily="34" charset="0"/>
              </a:rPr>
              <a:t>  in your thesis.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4022412"/>
            <a:ext cx="3200400" cy="28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Avoid “padding” your essay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4400" dirty="0" smtClean="0">
                <a:latin typeface="Berlin Sans FB" pitchFamily="34" charset="0"/>
              </a:rPr>
              <a:t>Purdue University’s Online Writing Lab (OWL) says,   </a:t>
            </a:r>
            <a:br>
              <a:rPr lang="en-US" sz="4400" dirty="0" smtClean="0">
                <a:latin typeface="Berlin Sans FB" pitchFamily="34" charset="0"/>
              </a:rPr>
            </a:br>
            <a:r>
              <a:rPr lang="en-US" sz="4400" dirty="0" smtClean="0">
                <a:latin typeface="Berlin Sans FB" pitchFamily="34" charset="0"/>
              </a:rPr>
              <a:t/>
            </a:r>
            <a:br>
              <a:rPr lang="en-US" sz="4400" dirty="0" smtClean="0">
                <a:latin typeface="Berlin Sans FB" pitchFamily="34" charset="0"/>
              </a:rPr>
            </a:br>
            <a:r>
              <a:rPr lang="en-US" sz="4400" dirty="0" smtClean="0">
                <a:latin typeface="Berlin Sans FB" pitchFamily="34" charset="0"/>
              </a:rPr>
              <a:t>“A lot of rambling and ranting is a sure sign that the writer doesn't really know what the right answer is.”</a:t>
            </a:r>
            <a:endParaRPr lang="en-US" sz="4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Step 5 </a:t>
            </a:r>
            <a:r>
              <a:rPr lang="en-US" dirty="0" smtClean="0">
                <a:solidFill>
                  <a:schemeClr val="tx2"/>
                </a:solidFill>
              </a:rPr>
              <a:t>– proofread and edit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5400" b="1" dirty="0" smtClean="0">
                <a:latin typeface="Berlin Sans FB Demi" pitchFamily="34" charset="0"/>
              </a:rPr>
              <a:t/>
            </a:r>
            <a:br>
              <a:rPr lang="en-US" sz="5400" b="1" dirty="0" smtClean="0">
                <a:latin typeface="Berlin Sans FB Demi" pitchFamily="34" charset="0"/>
              </a:rPr>
            </a:br>
            <a:r>
              <a:rPr lang="en-US" sz="5400" b="1" dirty="0" smtClean="0">
                <a:latin typeface="Berlin Sans FB Demi" pitchFamily="34" charset="0"/>
              </a:rPr>
              <a:t>When you have finished writing, take time to reread your paper and make corrections.</a:t>
            </a:r>
          </a:p>
          <a:p>
            <a:endParaRPr lang="en-US" sz="5400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When writing under </a:t>
            </a:r>
            <a:r>
              <a:rPr lang="en-US" dirty="0" smtClean="0">
                <a:solidFill>
                  <a:srgbClr val="FF0000"/>
                </a:solidFill>
              </a:rPr>
              <a:t>pressure</a:t>
            </a:r>
            <a:r>
              <a:rPr lang="en-US" dirty="0" smtClean="0">
                <a:solidFill>
                  <a:schemeClr val="accent1"/>
                </a:solidFill>
              </a:rPr>
              <a:t>, we tend to . .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680"/>
            <a:ext cx="7239000" cy="484632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4800" dirty="0" smtClean="0">
                <a:latin typeface="Berlin Sans FB Demi" pitchFamily="34" charset="0"/>
              </a:rPr>
              <a:t>Misspell words </a:t>
            </a:r>
          </a:p>
          <a:p>
            <a:pPr lvl="0">
              <a:buFont typeface="Wingdings" pitchFamily="2" charset="2"/>
              <a:buChar char="Ø"/>
            </a:pPr>
            <a:r>
              <a:rPr lang="en-US" sz="4800" dirty="0" smtClean="0">
                <a:latin typeface="Berlin Sans FB Demi" pitchFamily="34" charset="0"/>
              </a:rPr>
              <a:t>Use run-on sentences</a:t>
            </a:r>
          </a:p>
          <a:p>
            <a:pPr lvl="0">
              <a:buFont typeface="Wingdings" pitchFamily="2" charset="2"/>
              <a:buChar char="Ø"/>
            </a:pPr>
            <a:r>
              <a:rPr lang="en-US" sz="4800" dirty="0" smtClean="0">
                <a:latin typeface="Berlin Sans FB Demi" pitchFamily="34" charset="0"/>
              </a:rPr>
              <a:t>Omit punctuation</a:t>
            </a:r>
          </a:p>
          <a:p>
            <a:pPr lvl="0">
              <a:buFont typeface="Wingdings" pitchFamily="2" charset="2"/>
              <a:buChar char="Ø"/>
            </a:pPr>
            <a:r>
              <a:rPr lang="en-US" sz="4800" dirty="0" smtClean="0">
                <a:latin typeface="Berlin Sans FB Demi" pitchFamily="34" charset="0"/>
              </a:rPr>
              <a:t>Omit words</a:t>
            </a:r>
          </a:p>
          <a:p>
            <a:pPr lvl="0">
              <a:buFont typeface="Wingdings" pitchFamily="2" charset="2"/>
              <a:buChar char="Ø"/>
            </a:pPr>
            <a:r>
              <a:rPr lang="en-US" sz="4800" dirty="0" smtClean="0">
                <a:latin typeface="Berlin Sans FB Demi" pitchFamily="34" charset="0"/>
              </a:rPr>
              <a:t>Stray from the point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Make corrections neatly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239000" cy="43341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5400" dirty="0" smtClean="0">
                <a:latin typeface="Berlin Sans FB" pitchFamily="34" charset="0"/>
              </a:rPr>
              <a:t>Your instructor should not mind the changes you make if your paper is still clear and easy to read!</a:t>
            </a:r>
            <a:endParaRPr lang="en-US" sz="5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6611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And . . . 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If you have time left over: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7239000" cy="40935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5400" dirty="0" smtClean="0">
                <a:latin typeface="Berlin Sans FB" pitchFamily="34" charset="0"/>
              </a:rPr>
              <a:t>Reread your paper again, double-checking for errors that you may have missed the first time!</a:t>
            </a:r>
            <a:endParaRPr lang="en-US" sz="5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3055"/>
            <a:ext cx="7315199" cy="629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What are the </a:t>
            </a:r>
            <a:r>
              <a:rPr lang="en-US" sz="4900" dirty="0" smtClean="0">
                <a:solidFill>
                  <a:srgbClr val="FF0000"/>
                </a:solidFill>
              </a:rPr>
              <a:t>five steps </a:t>
            </a:r>
            <a:r>
              <a:rPr lang="en-US" dirty="0" smtClean="0">
                <a:solidFill>
                  <a:schemeClr val="accent1"/>
                </a:solidFill>
              </a:rPr>
              <a:t>to success in timed writing?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5400" dirty="0" smtClean="0">
                <a:latin typeface="Berlin Sans FB Demi" pitchFamily="34" charset="0"/>
              </a:rPr>
              <a:t>1.</a:t>
            </a:r>
          </a:p>
          <a:p>
            <a:pPr>
              <a:buFont typeface="Wingdings" pitchFamily="2" charset="2"/>
              <a:buChar char="v"/>
            </a:pPr>
            <a:r>
              <a:rPr lang="en-US" sz="5400" dirty="0" smtClean="0">
                <a:latin typeface="Berlin Sans FB Demi" pitchFamily="34" charset="0"/>
              </a:rPr>
              <a:t>2.</a:t>
            </a:r>
          </a:p>
          <a:p>
            <a:pPr>
              <a:buFont typeface="Wingdings" pitchFamily="2" charset="2"/>
              <a:buChar char="v"/>
            </a:pPr>
            <a:r>
              <a:rPr lang="en-US" sz="5400" dirty="0" smtClean="0">
                <a:latin typeface="Berlin Sans FB Demi" pitchFamily="34" charset="0"/>
              </a:rPr>
              <a:t>3.</a:t>
            </a:r>
          </a:p>
          <a:p>
            <a:pPr>
              <a:buFont typeface="Wingdings" pitchFamily="2" charset="2"/>
              <a:buChar char="v"/>
            </a:pPr>
            <a:r>
              <a:rPr lang="en-US" sz="5400" dirty="0" smtClean="0">
                <a:latin typeface="Berlin Sans FB Demi" pitchFamily="34" charset="0"/>
              </a:rPr>
              <a:t>4.</a:t>
            </a:r>
          </a:p>
          <a:p>
            <a:pPr>
              <a:buFont typeface="Wingdings" pitchFamily="2" charset="2"/>
              <a:buChar char="v"/>
            </a:pPr>
            <a:r>
              <a:rPr lang="en-US" sz="5400" dirty="0" smtClean="0">
                <a:latin typeface="Berlin Sans FB Demi" pitchFamily="34" charset="0"/>
              </a:rPr>
              <a:t>5.</a:t>
            </a:r>
            <a:endParaRPr lang="en-US" sz="5400" dirty="0">
              <a:latin typeface="Berlin Sans FB Dem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133600"/>
            <a:ext cx="4450960" cy="3943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Now </a:t>
            </a:r>
            <a:r>
              <a:rPr lang="en-US" dirty="0" smtClean="0">
                <a:solidFill>
                  <a:srgbClr val="FF0000"/>
                </a:solidFill>
              </a:rPr>
              <a:t>you</a:t>
            </a:r>
            <a:r>
              <a:rPr lang="en-US" dirty="0" smtClean="0">
                <a:solidFill>
                  <a:schemeClr val="tx2"/>
                </a:solidFill>
              </a:rPr>
              <a:t> try it!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sz="4400" b="1" dirty="0" smtClean="0">
                <a:latin typeface="Berlin Sans FB Demi" pitchFamily="34" charset="0"/>
              </a:rPr>
              <a:t>  On the handout, you will see a list of essay prompts. Follow the instructions as you mark the prompts and create </a:t>
            </a:r>
            <a:r>
              <a:rPr lang="en-US" sz="4400" b="1" smtClean="0">
                <a:latin typeface="Berlin Sans FB Demi" pitchFamily="34" charset="0"/>
              </a:rPr>
              <a:t>sample outlines. </a:t>
            </a:r>
            <a:endParaRPr lang="en-US" sz="44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239000" cy="48463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 smtClean="0">
                <a:latin typeface="Berlin Sans FB Demi" pitchFamily="34" charset="0"/>
              </a:rPr>
              <a:t>   </a:t>
            </a:r>
            <a:r>
              <a:rPr lang="en-US" sz="6600" dirty="0" smtClean="0">
                <a:latin typeface="Berlin Sans FB" pitchFamily="34" charset="0"/>
              </a:rPr>
              <a:t>As you work, apply the </a:t>
            </a:r>
            <a:r>
              <a:rPr lang="en-US" sz="6600" dirty="0" smtClean="0">
                <a:solidFill>
                  <a:srgbClr val="FF0000"/>
                </a:solidFill>
                <a:latin typeface="Berlin Sans FB" pitchFamily="34" charset="0"/>
              </a:rPr>
              <a:t>five steps </a:t>
            </a:r>
            <a:r>
              <a:rPr lang="en-US" sz="6600" dirty="0" smtClean="0">
                <a:latin typeface="Berlin Sans FB" pitchFamily="34" charset="0"/>
              </a:rPr>
              <a:t>to success with timed writing!  </a:t>
            </a:r>
            <a:br>
              <a:rPr lang="en-US" sz="6600" dirty="0" smtClean="0">
                <a:latin typeface="Berlin Sans FB" pitchFamily="34" charset="0"/>
              </a:rPr>
            </a:br>
            <a:r>
              <a:rPr lang="en-US" sz="6600" dirty="0" smtClean="0">
                <a:latin typeface="Berlin Sans FB" pitchFamily="34" charset="0"/>
              </a:rPr>
              <a:t/>
            </a:r>
            <a:br>
              <a:rPr lang="en-US" sz="6600" dirty="0" smtClean="0">
                <a:latin typeface="Berlin Sans FB" pitchFamily="34" charset="0"/>
              </a:rPr>
            </a:br>
            <a:r>
              <a:rPr lang="en-US" sz="6600" dirty="0" smtClean="0">
                <a:solidFill>
                  <a:srgbClr val="FF0000"/>
                </a:solidFill>
                <a:latin typeface="Berlin Sans FB" pitchFamily="34" charset="0"/>
              </a:rPr>
              <a:t>Good luck!</a:t>
            </a:r>
            <a:endParaRPr lang="en-US" sz="66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505200"/>
            <a:ext cx="333964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600" b="1" dirty="0" smtClean="0"/>
          </a:p>
          <a:p>
            <a:pPr>
              <a:buNone/>
            </a:pPr>
            <a:r>
              <a:rPr lang="en-US" sz="6600" b="1" dirty="0" smtClean="0"/>
              <a:t>Here are two tips to keep in mind before we begin:</a:t>
            </a:r>
            <a:endParaRPr lang="en-US" sz="6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"/>
            <a:ext cx="2371725" cy="2101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0"/>
            <a:ext cx="7239000" cy="6400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5400" dirty="0" smtClean="0">
                <a:solidFill>
                  <a:srgbClr val="FF0000"/>
                </a:solidFill>
                <a:latin typeface="Berlin Sans FB Demi" pitchFamily="34" charset="0"/>
              </a:rPr>
              <a:t/>
            </a:r>
            <a:br>
              <a:rPr lang="en-US" sz="5400" dirty="0" smtClean="0">
                <a:solidFill>
                  <a:srgbClr val="FF0000"/>
                </a:solidFill>
                <a:latin typeface="Berlin Sans FB Demi" pitchFamily="34" charset="0"/>
              </a:rPr>
            </a:br>
            <a:r>
              <a:rPr lang="en-US" sz="5400" dirty="0" smtClean="0">
                <a:solidFill>
                  <a:srgbClr val="FF0000"/>
                </a:solidFill>
                <a:latin typeface="Berlin Sans FB Demi" pitchFamily="34" charset="0"/>
              </a:rPr>
              <a:t>TIP #1  </a:t>
            </a:r>
            <a:r>
              <a:rPr lang="en-US" sz="5400" dirty="0" smtClean="0">
                <a:latin typeface="Berlin Sans FB Demi" pitchFamily="34" charset="0"/>
              </a:rPr>
              <a:t>- To do well on any exam, you need to know the material well.</a:t>
            </a:r>
            <a:br>
              <a:rPr lang="en-US" sz="5400" dirty="0" smtClean="0"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/>
            </a:r>
            <a:br>
              <a:rPr lang="en-US" sz="5400" dirty="0" smtClean="0"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>Prepare for your in-class essay by attending class and studying your text and lecture notes.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7239000" cy="5715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5400" dirty="0" smtClean="0">
                <a:solidFill>
                  <a:srgbClr val="FF0000"/>
                </a:solidFill>
                <a:latin typeface="Berlin Sans FB Demi" pitchFamily="34" charset="0"/>
              </a:rPr>
              <a:t>  TIP #2  </a:t>
            </a:r>
            <a:r>
              <a:rPr lang="en-US" sz="5400" dirty="0" smtClean="0">
                <a:latin typeface="Berlin Sans FB Demi" pitchFamily="34" charset="0"/>
              </a:rPr>
              <a:t>- Know, in advance, what your instructor expects:  </a:t>
            </a:r>
            <a:br>
              <a:rPr lang="en-US" sz="5400" dirty="0" smtClean="0"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/>
            </a:r>
            <a:br>
              <a:rPr lang="en-US" sz="5400" dirty="0" smtClean="0"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>For example, will she be grading on grammar and punctuation, or mainly on content?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And now . . . 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the </a:t>
            </a:r>
            <a:r>
              <a:rPr lang="en-US" sz="6000" dirty="0" smtClean="0">
                <a:solidFill>
                  <a:srgbClr val="FF0000"/>
                </a:solidFill>
                <a:latin typeface="Berlin Sans FB Demi" pitchFamily="34" charset="0"/>
              </a:rPr>
              <a:t>5 steps </a:t>
            </a:r>
            <a:r>
              <a:rPr lang="en-US" sz="5400" dirty="0" smtClean="0">
                <a:latin typeface="Berlin Sans FB Demi" pitchFamily="34" charset="0"/>
              </a:rPr>
              <a:t>to success!  </a:t>
            </a:r>
            <a:endParaRPr lang="en-US" sz="5400" dirty="0">
              <a:latin typeface="Berlin Sans FB Dem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505200"/>
            <a:ext cx="3214381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Step 1</a:t>
            </a:r>
            <a:r>
              <a:rPr lang="en-US" dirty="0" smtClean="0">
                <a:solidFill>
                  <a:srgbClr val="FF0000"/>
                </a:solidFill>
              </a:rPr>
              <a:t> -</a:t>
            </a:r>
            <a:r>
              <a:rPr lang="en-US" dirty="0" smtClean="0">
                <a:solidFill>
                  <a:schemeClr val="tx2"/>
                </a:solidFill>
              </a:rPr>
              <a:t> Plan your time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467600" cy="524858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  <a:t/>
            </a:r>
            <a:b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</a:b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  <a:t>Take a few minutes to determine how much time you will need for each stage of the writing process, from organizing . . . </a:t>
            </a:r>
            <a:b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</a:b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  <a:t>             to writing . . . </a:t>
            </a:r>
            <a:b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</a:b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  <a:t>                       to proofreading.</a:t>
            </a:r>
          </a:p>
          <a:p>
            <a:pPr>
              <a:buNone/>
            </a:pP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  <a:t>            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  <a:t/>
            </a:r>
            <a:b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</a:br>
            <a:endParaRPr 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Berlin Sans FB Demi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651</TotalTime>
  <Words>1056</Words>
  <Application>Microsoft Office PowerPoint</Application>
  <PresentationFormat>On-screen Show (4:3)</PresentationFormat>
  <Paragraphs>150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Opulent</vt:lpstr>
      <vt:lpstr>         timed   Writing:    The In-Class    Essay</vt:lpstr>
      <vt:lpstr>Writing under pressure:   How does it feel?</vt:lpstr>
      <vt:lpstr>5 steps to success</vt:lpstr>
      <vt:lpstr>Slide 4</vt:lpstr>
      <vt:lpstr>Slide 5</vt:lpstr>
      <vt:lpstr>Slide 6</vt:lpstr>
      <vt:lpstr>Slide 7</vt:lpstr>
      <vt:lpstr>Slide 8</vt:lpstr>
      <vt:lpstr>Step 1 - Plan your time</vt:lpstr>
      <vt:lpstr>Slide 10</vt:lpstr>
      <vt:lpstr>Step 2 - Identify all parts                of the question  or               writing prompt</vt:lpstr>
      <vt:lpstr>Be a detective!</vt:lpstr>
      <vt:lpstr>Sample writing prompt:</vt:lpstr>
      <vt:lpstr>two strategies:</vt:lpstr>
      <vt:lpstr>              Number this sample question: . .   </vt:lpstr>
      <vt:lpstr>Slide 16</vt:lpstr>
      <vt:lpstr>Underline the key words that indicate what you need to do:</vt:lpstr>
      <vt:lpstr>Verbs are good clues!</vt:lpstr>
      <vt:lpstr>Try this one!  Number . . . </vt:lpstr>
      <vt:lpstr>Slide 20</vt:lpstr>
      <vt:lpstr>Underline the key verb:</vt:lpstr>
      <vt:lpstr>Try this one!  Number . . .</vt:lpstr>
      <vt:lpstr>Slide 23</vt:lpstr>
      <vt:lpstr>Slide 24</vt:lpstr>
      <vt:lpstr>Slide 25</vt:lpstr>
      <vt:lpstr>Key words can help you identify your purpose in writing:</vt:lpstr>
      <vt:lpstr>Step 3 – Create an outline </vt:lpstr>
      <vt:lpstr>Slide 28</vt:lpstr>
      <vt:lpstr>Let’s use the same Sample prompt:</vt:lpstr>
      <vt:lpstr>Possible Thesis Statement:</vt:lpstr>
      <vt:lpstr>Next, outline your main points, along with the details that will support each one:</vt:lpstr>
      <vt:lpstr>Slide 32</vt:lpstr>
      <vt:lpstr>Let’s take the same prompt:</vt:lpstr>
      <vt:lpstr>Slide 34</vt:lpstr>
      <vt:lpstr>Slide 35</vt:lpstr>
      <vt:lpstr>Step 4 – write your essay</vt:lpstr>
      <vt:lpstr>Slide 37</vt:lpstr>
      <vt:lpstr>Slide 38</vt:lpstr>
      <vt:lpstr>Slide 39</vt:lpstr>
      <vt:lpstr>Slide 40</vt:lpstr>
      <vt:lpstr>Avoid “padding” your essay</vt:lpstr>
      <vt:lpstr>Step 5 – proofread and edit</vt:lpstr>
      <vt:lpstr>When writing under pressure, we tend to . . .</vt:lpstr>
      <vt:lpstr>Make corrections neatly</vt:lpstr>
      <vt:lpstr>And . . .  If you have time left over:</vt:lpstr>
      <vt:lpstr>Slide 46</vt:lpstr>
      <vt:lpstr>What are the five steps to success in timed writing?</vt:lpstr>
      <vt:lpstr>Now you try it!</vt:lpstr>
      <vt:lpstr>Slide 49</vt:lpstr>
    </vt:vector>
  </TitlesOfParts>
  <Company>College of Canyons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gurnee_k</dc:creator>
  <cp:lastModifiedBy>martin_j</cp:lastModifiedBy>
  <cp:revision>226</cp:revision>
  <dcterms:created xsi:type="dcterms:W3CDTF">2009-09-11T18:30:09Z</dcterms:created>
  <dcterms:modified xsi:type="dcterms:W3CDTF">2011-03-25T16:12:30Z</dcterms:modified>
</cp:coreProperties>
</file>