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tags/tag35.xml" ContentType="application/vnd.openxmlformats-officedocument.presentationml.tags+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tags/tag33.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xls" ContentType="application/vnd.ms-exce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39"/>
  </p:notesMasterIdLst>
  <p:handoutMasterIdLst>
    <p:handoutMasterId r:id="rId40"/>
  </p:handoutMasterIdLst>
  <p:sldIdLst>
    <p:sldId id="256" r:id="rId2"/>
    <p:sldId id="297" r:id="rId3"/>
    <p:sldId id="298" r:id="rId4"/>
    <p:sldId id="299" r:id="rId5"/>
    <p:sldId id="300" r:id="rId6"/>
    <p:sldId id="301" r:id="rId7"/>
    <p:sldId id="302" r:id="rId8"/>
    <p:sldId id="265" r:id="rId9"/>
    <p:sldId id="266" r:id="rId10"/>
    <p:sldId id="313" r:id="rId11"/>
    <p:sldId id="258" r:id="rId12"/>
    <p:sldId id="259" r:id="rId13"/>
    <p:sldId id="268" r:id="rId14"/>
    <p:sldId id="272" r:id="rId15"/>
    <p:sldId id="303" r:id="rId16"/>
    <p:sldId id="311" r:id="rId17"/>
    <p:sldId id="305" r:id="rId18"/>
    <p:sldId id="306" r:id="rId19"/>
    <p:sldId id="314" r:id="rId20"/>
    <p:sldId id="293" r:id="rId21"/>
    <p:sldId id="282" r:id="rId22"/>
    <p:sldId id="283" r:id="rId23"/>
    <p:sldId id="280" r:id="rId24"/>
    <p:sldId id="284" r:id="rId25"/>
    <p:sldId id="273" r:id="rId26"/>
    <p:sldId id="307" r:id="rId27"/>
    <p:sldId id="274" r:id="rId28"/>
    <p:sldId id="275" r:id="rId29"/>
    <p:sldId id="276" r:id="rId30"/>
    <p:sldId id="295" r:id="rId31"/>
    <p:sldId id="277" r:id="rId32"/>
    <p:sldId id="278" r:id="rId33"/>
    <p:sldId id="310" r:id="rId34"/>
    <p:sldId id="308" r:id="rId35"/>
    <p:sldId id="309" r:id="rId36"/>
    <p:sldId id="292" r:id="rId37"/>
    <p:sldId id="294" r:id="rId38"/>
  </p:sldIdLst>
  <p:sldSz cx="9144000" cy="6858000" type="screen4x3"/>
  <p:notesSz cx="6858000" cy="9144000"/>
  <p:custDataLst>
    <p:tags r:id="rId4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8" autoAdjust="0"/>
    <p:restoredTop sz="90929"/>
  </p:normalViewPr>
  <p:slideViewPr>
    <p:cSldViewPr>
      <p:cViewPr>
        <p:scale>
          <a:sx n="90" d="100"/>
          <a:sy n="90" d="100"/>
        </p:scale>
        <p:origin x="-822"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086"/>
    </p:cViewPr>
  </p:sorterViewPr>
  <p:notesViewPr>
    <p:cSldViewPr>
      <p:cViewPr varScale="1">
        <p:scale>
          <a:sx n="70" d="100"/>
          <a:sy n="70" d="100"/>
        </p:scale>
        <p:origin x="-276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cs typeface="Times New Roman" pitchFamily="18"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cs typeface="Times New Roman" pitchFamily="18" charset="0"/>
              </a:defRPr>
            </a:lvl1pPr>
          </a:lstStyle>
          <a:p>
            <a:pPr>
              <a:defRPr/>
            </a:pPr>
            <a:fld id="{7DF2CB1D-F82C-4959-A9B0-18153D796976}" type="datetimeFigureOut">
              <a:rPr lang="en-US"/>
              <a:pPr>
                <a:defRPr/>
              </a:pPr>
              <a:t>4/19/2011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cs typeface="Times New Roman" pitchFamily="18"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cs typeface="Times New Roman" pitchFamily="18" charset="0"/>
              </a:defRPr>
            </a:lvl1pPr>
          </a:lstStyle>
          <a:p>
            <a:pPr>
              <a:defRPr/>
            </a:pPr>
            <a:fld id="{97CAACAB-1DC7-4A95-B0C4-48A3B1032165}" type="slidenum">
              <a:rPr lang="en-US"/>
              <a:pPr>
                <a:defRPr/>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cs typeface="Times New Roman" pitchFamily="18"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cs typeface="Times New Roman" pitchFamily="18" charset="0"/>
              </a:defRPr>
            </a:lvl1pPr>
          </a:lstStyle>
          <a:p>
            <a:pPr>
              <a:defRPr/>
            </a:pPr>
            <a:fld id="{AADB50CE-B73D-4882-952C-76B89806CDAF}" type="datetimeFigureOut">
              <a:rPr lang="en-US"/>
              <a:pPr>
                <a:defRPr/>
              </a:pPr>
              <a:t>4/19/2011</a:t>
            </a:fld>
            <a:endParaRPr lang="en-US"/>
          </a:p>
        </p:txBody>
      </p:sp>
      <p:sp>
        <p:nvSpPr>
          <p:cNvPr id="4" name="Slide Image Placeholder 3"/>
          <p:cNvSpPr>
            <a:spLocks noGrp="1" noRot="1" noChangeAspect="1"/>
          </p:cNvSpPr>
          <p:nvPr>
            <p:ph type="sldImg" idx="2"/>
          </p:nvPr>
        </p:nvSpPr>
        <p:spPr>
          <a:xfrm>
            <a:off x="1981200" y="228600"/>
            <a:ext cx="2819400" cy="21145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304800" y="2438400"/>
            <a:ext cx="6248400" cy="64770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cs typeface="Times New Roman" pitchFamily="18"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cs typeface="Times New Roman" pitchFamily="18" charset="0"/>
              </a:defRPr>
            </a:lvl1pPr>
          </a:lstStyle>
          <a:p>
            <a:pPr>
              <a:defRPr/>
            </a:pPr>
            <a:fld id="{A3548990-E7C7-49CC-BEE8-7869920D9476}"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1pPr>
    <a:lvl2pPr marL="457200"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2pPr>
    <a:lvl3pPr marL="914400"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3pPr>
    <a:lvl4pPr marL="1371600"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4pPr>
    <a:lvl5pPr marL="1828800"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90023FBA-BCE6-4714-B857-760DE8A93CCA}"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C2CCD30F-FD29-4D84-B92E-869C974E66ED}"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863BCA31-E35B-4EE8-A3FB-9C0767D4DDD3}"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9665AD81-6B23-4718-8159-9D51FE17DC13}"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Date Placeholder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24EB11B8-22CB-4DD7-9716-60A5A3923072}" type="datetime1">
              <a:rPr lang="en-US" smtClean="0"/>
              <a:pPr/>
              <a:t>4/19/2011</a:t>
            </a:fld>
            <a:endParaRPr lang="en-US" smtClean="0"/>
          </a:p>
        </p:txBody>
      </p:sp>
      <p:sp>
        <p:nvSpPr>
          <p:cNvPr id="3584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5EC1D7-1E84-419D-A04C-4E3804AEAFC1}"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Date Placeholder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59D98E25-D346-46C7-8C49-980157DA50F4}" type="datetime1">
              <a:rPr lang="en-US" smtClean="0"/>
              <a:pPr/>
              <a:t>4/19/2011</a:t>
            </a:fld>
            <a:endParaRPr lang="en-US" smtClean="0"/>
          </a:p>
        </p:txBody>
      </p:sp>
      <p:sp>
        <p:nvSpPr>
          <p:cNvPr id="3686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71967F-2078-4AE2-9E72-6A59BB1E829E}"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endParaRPr lang="en-US" sz="1000" dirty="0" smtClean="0">
              <a:latin typeface="Arial" pitchFamily="34" charset="0"/>
              <a:ea typeface="ＭＳ Ｐゴシック"/>
              <a:cs typeface="ＭＳ Ｐゴシック"/>
            </a:endParaRPr>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121C52-55E9-4422-B19E-79DDA53A6416}" type="slidenum">
              <a:rPr lang="en-US" smtClean="0">
                <a:latin typeface="Arial" pitchFamily="34" charset="0"/>
                <a:ea typeface="ＭＳ Ｐゴシック"/>
                <a:cs typeface="ＭＳ Ｐゴシック"/>
              </a:rPr>
              <a:pPr/>
              <a:t>15</a:t>
            </a:fld>
            <a:endParaRPr lang="en-US" smtClean="0">
              <a:latin typeface="Arial" pitchFamily="34" charset="0"/>
              <a:ea typeface="ＭＳ Ｐゴシック"/>
              <a:cs typeface="ＭＳ Ｐゴシック"/>
            </a:endParaRPr>
          </a:p>
        </p:txBody>
      </p:sp>
      <p:sp>
        <p:nvSpPr>
          <p:cNvPr id="7987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5C424D8F-89F6-48C2-A045-F8B76D0984BD}" type="datetime1">
              <a:rPr lang="en-US" smtClean="0">
                <a:latin typeface="Times New Roman" pitchFamily="18" charset="0"/>
                <a:cs typeface="Times New Roman" pitchFamily="18" charset="0"/>
              </a:rPr>
              <a:pPr/>
              <a:t>4/19/2011</a:t>
            </a:fld>
            <a:endParaRPr lang="en-US" smtClean="0">
              <a:latin typeface="Times New Roman" pitchFamily="18" charset="0"/>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68164378-FD40-40A5-BDC1-DDAF662F0CEF}"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63C7A142-955B-4596-8766-8EEAF2B286BA}"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63C7A142-955B-4596-8766-8EEAF2B286BA}"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4473C9E9-1130-43AE-B8CD-AEA694E15D49}"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i="1" dirty="0" smtClean="0">
                <a:ea typeface="ＭＳ Ｐゴシック"/>
                <a:cs typeface="ＭＳ Ｐゴシック"/>
              </a:rPr>
              <a:t>Publication Manual of the American Psychological Association</a:t>
            </a:r>
            <a:r>
              <a:rPr lang="en-US" dirty="0" smtClean="0">
                <a:ea typeface="ＭＳ Ｐゴシック"/>
                <a:cs typeface="ＭＳ Ｐゴシック"/>
              </a:rPr>
              <a:t>, 6</a:t>
            </a:r>
            <a:r>
              <a:rPr lang="en-US" baseline="30000" dirty="0" smtClean="0">
                <a:ea typeface="ＭＳ Ｐゴシック"/>
                <a:cs typeface="ＭＳ Ｐゴシック"/>
              </a:rPr>
              <a:t>th</a:t>
            </a:r>
            <a:r>
              <a:rPr lang="en-US" dirty="0" smtClean="0">
                <a:ea typeface="ＭＳ Ｐゴシック"/>
                <a:cs typeface="ＭＳ Ｐゴシック"/>
              </a:rPr>
              <a:t> </a:t>
            </a:r>
            <a:r>
              <a:rPr lang="en-US" dirty="0" err="1" smtClean="0">
                <a:ea typeface="ＭＳ Ｐゴシック"/>
                <a:cs typeface="ＭＳ Ｐゴシック"/>
              </a:rPr>
              <a:t>ed</a:t>
            </a:r>
            <a:endParaRPr lang="en-US" sz="1200" dirty="0" smtClean="0">
              <a:ea typeface="ＭＳ Ｐゴシック"/>
              <a:cs typeface="ＭＳ Ｐゴシック"/>
            </a:endParaRPr>
          </a:p>
          <a:p>
            <a:pPr eaLnBrk="1" hangingPunct="1">
              <a:lnSpc>
                <a:spcPct val="90000"/>
              </a:lnSpc>
            </a:pPr>
            <a:endParaRPr lang="en-US" sz="1200" dirty="0" smtClean="0">
              <a:ea typeface="ＭＳ Ｐゴシック"/>
              <a:cs typeface="ＭＳ Ｐゴシック"/>
            </a:endParaRPr>
          </a:p>
          <a:p>
            <a:endParaRPr lang="en-US" dirty="0"/>
          </a:p>
        </p:txBody>
      </p:sp>
      <p:sp>
        <p:nvSpPr>
          <p:cNvPr id="4" name="Date Placeholder 3"/>
          <p:cNvSpPr>
            <a:spLocks noGrp="1"/>
          </p:cNvSpPr>
          <p:nvPr>
            <p:ph type="dt" idx="10"/>
          </p:nvPr>
        </p:nvSpPr>
        <p:spPr/>
        <p:txBody>
          <a:bodyPr/>
          <a:lstStyle/>
          <a:p>
            <a:pPr>
              <a:defRPr/>
            </a:pPr>
            <a:fld id="{84942ED2-8053-4953-8415-DCC091B17404}"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FACC810F-7D7B-40CA-A44D-F1B502A492FE}"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4DD0D20D-4225-4063-9E91-CE2D30FD3598}"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21E7043-86D1-442F-BAC7-96A9FFA23D71}"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EB31FD7B-FC8E-4341-8F2F-0BE9DED87129}"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n-US" sz="1600" dirty="0" smtClean="0"/>
              <a:t>Take thorough notes regarding all citations used within text, including; authors name, year of publication, title of source, publication data, etc.   This will make it easier to transfer the information to the reference page.</a:t>
            </a:r>
          </a:p>
          <a:p>
            <a:pPr eaLnBrk="1" hangingPunct="1">
              <a:spcBef>
                <a:spcPct val="0"/>
              </a:spcBef>
            </a:pPr>
            <a:endParaRPr lang="en-US" dirty="0" smtClean="0"/>
          </a:p>
        </p:txBody>
      </p:sp>
      <p:sp>
        <p:nvSpPr>
          <p:cNvPr id="37892" name="Date Placeholder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A0E61460-2363-4BDD-8D69-76E4BAD13598}" type="datetime1">
              <a:rPr lang="en-US" smtClean="0"/>
              <a:pPr/>
              <a:t>4/19/2011</a:t>
            </a:fld>
            <a:endParaRPr lang="en-US" smtClean="0"/>
          </a:p>
        </p:txBody>
      </p:sp>
      <p:sp>
        <p:nvSpPr>
          <p:cNvPr id="3789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FCE3F5-AE76-4EA0-9A7E-CCEF9BC252D1}" type="slidenum">
              <a:rPr lang="en-US" smtClean="0"/>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36A30098-6EEC-4A61-AD2A-46DA08878B0E}"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41BF4B7E-6610-4546-896F-6A487ADC1561}"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25B725C6-DBD0-4CE2-B638-C1AF829C034C}"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6B21B42D-C53B-421B-A83D-615FD772C217}"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9C7F914D-C1B0-4298-8F04-8D3FC3151F68}"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t>APA style was developed by social and behavioral scientists to standardize scientific writing</a:t>
            </a:r>
          </a:p>
          <a:p>
            <a:pPr eaLnBrk="1" hangingPunct="1">
              <a:spcBef>
                <a:spcPct val="0"/>
              </a:spcBef>
              <a:buFontTx/>
              <a:buChar char="•"/>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B45DB2-3D59-47A1-9E43-F30B0B4653CD}" type="slidenum">
              <a:rPr lang="en-US" smtClean="0">
                <a:latin typeface="Times New Roman" pitchFamily="18" charset="0"/>
                <a:cs typeface="Times New Roman" pitchFamily="18" charset="0"/>
              </a:rPr>
              <a:pPr/>
              <a:t>3</a:t>
            </a:fld>
            <a:endParaRPr lang="en-US" smtClean="0">
              <a:latin typeface="Times New Roman" pitchFamily="18" charset="0"/>
              <a:cs typeface="Times New Roman" pitchFamily="18" charset="0"/>
            </a:endParaRPr>
          </a:p>
        </p:txBody>
      </p:sp>
      <p:sp>
        <p:nvSpPr>
          <p:cNvPr id="66565"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311A795-5FD9-4A14-94FB-4115B05FCE6B}" type="datetime1">
              <a:rPr lang="en-US" smtClean="0">
                <a:latin typeface="Times New Roman" pitchFamily="18" charset="0"/>
                <a:cs typeface="Times New Roman" pitchFamily="18" charset="0"/>
              </a:rPr>
              <a:pPr/>
              <a:t>4/19/2011</a:t>
            </a:fld>
            <a:endParaRPr lang="en-US" smtClean="0">
              <a:latin typeface="Times New Roman" pitchFamily="18" charset="0"/>
              <a:cs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1AECCA8D-98E0-4441-B974-A9EC5D82C6AA}"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0E535EB-5E9A-4A7B-9D46-67BEC2265FD1}"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D0AD1792-A323-4493-92EC-057D2B1DA814}"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the students to their handout for a list of the sources.</a:t>
            </a:r>
          </a:p>
          <a:p>
            <a:endParaRPr lang="en-US" dirty="0" smtClean="0"/>
          </a:p>
          <a:p>
            <a:r>
              <a:rPr lang="en-US" dirty="0" smtClean="0"/>
              <a:t>The student handout was specifically created with the quiz in between the list of sources and the page to create the references so that the student would not have to “flip” the paper over each time he/she looked at the source information when  creating the references page.</a:t>
            </a:r>
            <a:endParaRPr lang="en-US" dirty="0"/>
          </a:p>
        </p:txBody>
      </p:sp>
      <p:sp>
        <p:nvSpPr>
          <p:cNvPr id="4" name="Date Placeholder 3"/>
          <p:cNvSpPr>
            <a:spLocks noGrp="1"/>
          </p:cNvSpPr>
          <p:nvPr>
            <p:ph type="dt" idx="10"/>
          </p:nvPr>
        </p:nvSpPr>
        <p:spPr/>
        <p:txBody>
          <a:bodyPr/>
          <a:lstStyle/>
          <a:p>
            <a:pPr>
              <a:defRPr/>
            </a:pPr>
            <a:fld id="{6DD45BD5-6453-48D2-A676-B7BE5D8FE500}"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42BD7533-88AA-400E-BD74-B97AE25176B1}"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8F1AA18E-555F-4A4A-B9A0-5D5C43479E83}"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AA1A0B4F-54A2-451C-8B76-42E40BA59842}"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xfrm>
            <a:off x="685800" y="2514600"/>
            <a:ext cx="5486400" cy="6324600"/>
          </a:xfrm>
        </p:spPr>
        <p:txBody>
          <a:bodyPr wrap="square" numCol="1" anchor="t" anchorCtr="0" compatLnSpc="1">
            <a:prstTxWarp prst="textNoShape">
              <a:avLst/>
            </a:prstTxWarp>
            <a:normAutofit/>
          </a:bodyPr>
          <a:lstStyle/>
          <a:p>
            <a:pPr eaLnBrk="1" hangingPunct="1">
              <a:lnSpc>
                <a:spcPct val="90000"/>
              </a:lnSpc>
              <a:defRPr/>
            </a:pPr>
            <a:endParaRPr lang="en-US" dirty="0" smtClean="0">
              <a:ea typeface="ＭＳ Ｐゴシック"/>
              <a:cs typeface="ＭＳ Ｐゴシック"/>
            </a:endParaRPr>
          </a:p>
          <a:p>
            <a:pPr eaLnBrk="1" hangingPunct="1">
              <a:lnSpc>
                <a:spcPct val="90000"/>
              </a:lnSpc>
              <a:defRPr/>
            </a:pPr>
            <a:r>
              <a:rPr lang="en-US" dirty="0" smtClean="0">
                <a:ea typeface="ＭＳ Ｐゴシック"/>
                <a:cs typeface="ＭＳ Ｐゴシック"/>
              </a:rPr>
              <a:t>In-text citations help establish credibility of the writer, show respect to someone else’s intellectual property (and consequently, avoid plagiarism). </a:t>
            </a:r>
          </a:p>
          <a:p>
            <a:pPr eaLnBrk="1" hangingPunct="1">
              <a:lnSpc>
                <a:spcPct val="90000"/>
              </a:lnSpc>
              <a:defRPr/>
            </a:pPr>
            <a:r>
              <a:rPr lang="en-US" dirty="0" smtClean="0">
                <a:ea typeface="ＭＳ Ｐゴシック"/>
                <a:cs typeface="ＭＳ Ｐゴシック"/>
              </a:rPr>
              <a:t>More practically, in-text citations help readers locate the cited source in the references page. Thus, keep the in-text citation brief and make sure that the information provided in the body of the paper should be just enough so that a reader could easily cross-reference the citation with its matching entry on the reference page; i.e., the body of the paper and the in-text citation together contains the author’s name and the year of publication. </a:t>
            </a:r>
          </a:p>
          <a:p>
            <a:pPr eaLnBrk="1" hangingPunct="1">
              <a:lnSpc>
                <a:spcPct val="90000"/>
              </a:lnSpc>
              <a:defRPr/>
            </a:pPr>
            <a:endParaRPr lang="en-US" dirty="0" smtClean="0">
              <a:ea typeface="ＭＳ Ｐゴシック"/>
              <a:cs typeface="ＭＳ Ｐゴシック"/>
            </a:endParaRPr>
          </a:p>
          <a:p>
            <a:pPr eaLnBrk="1" hangingPunct="1">
              <a:lnSpc>
                <a:spcPct val="90000"/>
              </a:lnSpc>
              <a:defRPr/>
            </a:pPr>
            <a:endParaRPr lang="en-US" dirty="0" smtClean="0">
              <a:ea typeface="ＭＳ Ｐゴシック"/>
              <a:cs typeface="ＭＳ Ｐゴシック"/>
            </a:endParaRPr>
          </a:p>
          <a:p>
            <a:pPr eaLnBrk="1" hangingPunct="1">
              <a:defRPr/>
            </a:pPr>
            <a:r>
              <a:rPr lang="en-US" dirty="0" smtClean="0"/>
              <a:t>Anytime you use information from a source, provide in parenthesis the author’s name and the date of publication (Brown, 2010).</a:t>
            </a:r>
          </a:p>
          <a:p>
            <a:pPr lvl="1" eaLnBrk="1" hangingPunct="1">
              <a:defRPr/>
            </a:pPr>
            <a:r>
              <a:rPr lang="en-US" dirty="0" smtClean="0"/>
              <a:t>If you quote the author “word for word,” </a:t>
            </a:r>
            <a:r>
              <a:rPr lang="en-US" b="1" dirty="0" smtClean="0"/>
              <a:t>no matter how small</a:t>
            </a:r>
            <a:r>
              <a:rPr lang="en-US" dirty="0" smtClean="0"/>
              <a:t>, also provide the page number or paragraph number (Brown, 2010, p. 100).</a:t>
            </a:r>
          </a:p>
          <a:p>
            <a:pPr eaLnBrk="1" hangingPunct="1">
              <a:lnSpc>
                <a:spcPct val="90000"/>
              </a:lnSpc>
              <a:defRPr/>
            </a:pPr>
            <a:endParaRPr lang="en-US" sz="1400" dirty="0" smtClean="0">
              <a:latin typeface="Arial" pitchFamily="34" charset="0"/>
              <a:ea typeface="ＭＳ Ｐゴシック"/>
              <a:cs typeface="ＭＳ Ｐゴシック"/>
            </a:endParaRPr>
          </a:p>
          <a:p>
            <a:pPr>
              <a:defRPr/>
            </a:pPr>
            <a:endParaRPr lang="en-US" sz="1400" dirty="0"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D7B516-11C0-4C51-AC1A-6F557ACE6EB3}" type="slidenum">
              <a:rPr lang="en-US" smtClean="0">
                <a:latin typeface="Times New Roman" pitchFamily="18" charset="0"/>
                <a:cs typeface="Times New Roman" pitchFamily="18" charset="0"/>
              </a:rPr>
              <a:pPr/>
              <a:t>4</a:t>
            </a:fld>
            <a:endParaRPr lang="en-US" smtClean="0">
              <a:latin typeface="Times New Roman" pitchFamily="18" charset="0"/>
              <a:cs typeface="Times New Roman" pitchFamily="18" charset="0"/>
            </a:endParaRPr>
          </a:p>
        </p:txBody>
      </p:sp>
      <p:sp>
        <p:nvSpPr>
          <p:cNvPr id="72709"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376E6745-16D1-4D16-B853-1952B55702D3}" type="datetime1">
              <a:rPr lang="en-US" smtClean="0">
                <a:latin typeface="Times New Roman" pitchFamily="18" charset="0"/>
                <a:cs typeface="Times New Roman" pitchFamily="18" charset="0"/>
              </a:rPr>
              <a:pPr/>
              <a:t>4/19/2011</a:t>
            </a:fld>
            <a:endParaRPr lang="en-US" smtClean="0">
              <a:latin typeface="Times New Roman" pitchFamily="18"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7E675A37-8E36-4223-98D4-45F68C9A49BF}"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C7CECFE8-E561-4F24-BFD3-7BAD5CE860A8}"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ea typeface="ＭＳ Ｐゴシック"/>
                <a:cs typeface="ＭＳ Ｐゴシック"/>
              </a:rPr>
              <a:t>The facilitator should emphasize the importance of developing the skills of critical reading (which enables finding main claims in the text), summarizing, and paraphrasing. When paraphrasing or summarizing, the major concern should be fair and accurate representation of the ideas in the source. </a:t>
            </a:r>
          </a:p>
          <a:p>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FF9ECF6-0A16-47C2-B03E-2C248A3E1CD7}" type="slidenum">
              <a:rPr lang="en-US" smtClean="0">
                <a:latin typeface="Times New Roman" pitchFamily="18" charset="0"/>
                <a:cs typeface="Times New Roman" pitchFamily="18" charset="0"/>
              </a:rPr>
              <a:pPr/>
              <a:t>7</a:t>
            </a:fld>
            <a:endParaRPr lang="en-US" smtClean="0">
              <a:latin typeface="Times New Roman" pitchFamily="18" charset="0"/>
              <a:cs typeface="Times New Roman" pitchFamily="18" charset="0"/>
            </a:endParaRPr>
          </a:p>
        </p:txBody>
      </p:sp>
      <p:sp>
        <p:nvSpPr>
          <p:cNvPr id="7373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10C7AB50-A705-408E-AB90-60FF59134DC8}" type="datetime1">
              <a:rPr lang="en-US" smtClean="0">
                <a:latin typeface="Times New Roman" pitchFamily="18" charset="0"/>
                <a:cs typeface="Times New Roman" pitchFamily="18" charset="0"/>
              </a:rPr>
              <a:pPr/>
              <a:t>4/19/2011</a:t>
            </a:fld>
            <a:endParaRPr lang="en-US"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C2CCD30F-FD29-4D84-B92E-869C974E66ED}"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9B09DFD-0049-4BBA-B88E-187297B5000F}" type="datetime1">
              <a:rPr lang="en-US" smtClean="0"/>
              <a:pPr>
                <a:defRPr/>
              </a:pPr>
              <a:t>4/19/2011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20A47D9F-C061-4746-A550-039538C2E41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D5330C4-DD8F-492C-B7D2-6F212CF76CB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31CC5D3-BAEB-4A6F-A967-E1EDD3BBA99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C410088-B52C-446B-A955-CFA18106026D}"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50CCA170-B7AE-41F3-8A6C-B2A8A3526B98}"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368906A3-0657-4C5F-A87C-D41467933F1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0329964-EF1D-4872-AF70-0152DC219B0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666EF79C-2BB6-4201-8639-62DF8FA7DF87}"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C4A30EEE-41E4-44FC-B212-2D4AF3078C5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4C790967-5576-413B-A713-DA1D517E04D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8C72AED6-C3F6-48F7-B292-2B40CA0C95FC}"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6DDA4DF0-964A-42A8-A63D-A502213C60D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vml"/><Relationship Id="rId5" Type="http://schemas.openxmlformats.org/officeDocument/2006/relationships/oleObject" Target="../embeddings/Microsoft_Office_Excel_97-2003_Worksheet1.xls"/><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www.vanguard.edu/uploadedFiles/Psychology/references.pdf"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762000"/>
            <a:ext cx="7772400" cy="1829761"/>
          </a:xfrm>
        </p:spPr>
        <p:txBody>
          <a:bodyPr>
            <a:normAutofit fontScale="90000"/>
          </a:bodyPr>
          <a:lstStyle/>
          <a:p>
            <a:pPr algn="ctr" eaLnBrk="1" hangingPunct="1"/>
            <a:r>
              <a:rPr lang="en-US" dirty="0" smtClean="0"/>
              <a:t>APA 2: </a:t>
            </a:r>
            <a:br>
              <a:rPr lang="en-US" dirty="0" smtClean="0"/>
            </a:br>
            <a:r>
              <a:rPr lang="en-US" dirty="0" smtClean="0"/>
              <a:t>Citations &amp; Reference Page Formatting</a:t>
            </a:r>
            <a:br>
              <a:rPr lang="en-US" dirty="0" smtClean="0"/>
            </a:br>
            <a:endParaRPr lang="en-US" sz="3200" dirty="0" smtClean="0"/>
          </a:p>
        </p:txBody>
      </p:sp>
      <p:sp>
        <p:nvSpPr>
          <p:cNvPr id="4099" name="Rectangle 3"/>
          <p:cNvSpPr>
            <a:spLocks noGrp="1" noChangeArrowheads="1"/>
          </p:cNvSpPr>
          <p:nvPr>
            <p:ph type="subTitle" idx="1"/>
          </p:nvPr>
        </p:nvSpPr>
        <p:spPr>
          <a:xfrm>
            <a:off x="685800" y="2514600"/>
            <a:ext cx="8001000" cy="2560593"/>
          </a:xfrm>
        </p:spPr>
        <p:txBody>
          <a:bodyPr>
            <a:normAutofit fontScale="62500" lnSpcReduction="20000"/>
          </a:bodyPr>
          <a:lstStyle/>
          <a:p>
            <a:pPr algn="ctr" eaLnBrk="1" hangingPunct="1"/>
            <a:endParaRPr lang="en-US" dirty="0" smtClean="0"/>
          </a:p>
          <a:p>
            <a:pPr algn="l"/>
            <a:r>
              <a:rPr lang="en-US" sz="4400" u="sng" dirty="0" smtClean="0"/>
              <a:t>Student Learning Outcomes:</a:t>
            </a:r>
          </a:p>
          <a:p>
            <a:pPr algn="l">
              <a:buFont typeface="Arial" pitchFamily="34" charset="0"/>
              <a:buChar char="•"/>
            </a:pPr>
            <a:r>
              <a:rPr lang="en-US" sz="4400" dirty="0" smtClean="0"/>
              <a:t>By the end of the lesson, students will be able to:</a:t>
            </a:r>
          </a:p>
          <a:p>
            <a:pPr lvl="1" algn="l">
              <a:buFont typeface="Arial" pitchFamily="34" charset="0"/>
              <a:buChar char="•"/>
            </a:pPr>
            <a:r>
              <a:rPr lang="en-US" sz="2800" dirty="0" smtClean="0"/>
              <a:t>Quote and paraphrase material from multiple sources, using APA 6</a:t>
            </a:r>
            <a:r>
              <a:rPr lang="en-US" sz="2800" baseline="30000" dirty="0" smtClean="0"/>
              <a:t>th</a:t>
            </a:r>
            <a:r>
              <a:rPr lang="en-US" sz="2800" dirty="0" smtClean="0"/>
              <a:t> edition guidelines.</a:t>
            </a:r>
          </a:p>
          <a:p>
            <a:pPr lvl="1" algn="l">
              <a:buFont typeface="Arial" pitchFamily="34" charset="0"/>
              <a:buChar char="•"/>
            </a:pPr>
            <a:r>
              <a:rPr lang="en-US" sz="2800" dirty="0" smtClean="0"/>
              <a:t>Cite material correctly using APA 6</a:t>
            </a:r>
            <a:r>
              <a:rPr lang="en-US" sz="2800" baseline="30000" dirty="0" smtClean="0"/>
              <a:t>th</a:t>
            </a:r>
            <a:r>
              <a:rPr lang="en-US" sz="2800" dirty="0" smtClean="0"/>
              <a:t> edition guidelines.</a:t>
            </a:r>
          </a:p>
          <a:p>
            <a:pPr lvl="1" algn="l">
              <a:buFont typeface="Arial" pitchFamily="34" charset="0"/>
              <a:buChar char="•"/>
            </a:pPr>
            <a:r>
              <a:rPr lang="en-US" sz="2800" dirty="0" smtClean="0"/>
              <a:t>Create a Reference page using APA 6</a:t>
            </a:r>
            <a:r>
              <a:rPr lang="en-US" sz="2800" baseline="30000" dirty="0" smtClean="0"/>
              <a:t>th</a:t>
            </a:r>
            <a:r>
              <a:rPr lang="en-US" sz="2800" dirty="0" smtClean="0"/>
              <a:t> edition guidelines</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noFill/>
        </p:spPr>
        <p:txBody>
          <a:bodyPr>
            <a:normAutofit fontScale="92500"/>
          </a:bodyPr>
          <a:lstStyle/>
          <a:p>
            <a:r>
              <a:rPr lang="en-US" dirty="0" smtClean="0"/>
              <a:t>If the author’s name is part of the sentence, place only the year of publication in parentheses. </a:t>
            </a:r>
          </a:p>
          <a:p>
            <a:pPr lvl="1">
              <a:lnSpc>
                <a:spcPct val="90000"/>
              </a:lnSpc>
            </a:pPr>
            <a:r>
              <a:rPr lang="en-US" dirty="0" smtClean="0">
                <a:solidFill>
                  <a:schemeClr val="accent1"/>
                </a:solidFill>
              </a:rPr>
              <a:t>Example:</a:t>
            </a:r>
          </a:p>
          <a:p>
            <a:pPr lvl="1">
              <a:lnSpc>
                <a:spcPct val="90000"/>
              </a:lnSpc>
              <a:buFont typeface="Symbol" pitchFamily="18" charset="2"/>
              <a:buNone/>
            </a:pPr>
            <a:r>
              <a:rPr lang="en-US" dirty="0" smtClean="0"/>
              <a:t>	</a:t>
            </a:r>
            <a:r>
              <a:rPr lang="en-US" dirty="0" err="1" smtClean="0"/>
              <a:t>Berk</a:t>
            </a:r>
            <a:r>
              <a:rPr lang="en-US" dirty="0" smtClean="0"/>
              <a:t> (2007) found that children begin to play organized games with rules, once they reach school-age.  </a:t>
            </a:r>
          </a:p>
          <a:p>
            <a:pPr lvl="1">
              <a:lnSpc>
                <a:spcPct val="90000"/>
              </a:lnSpc>
              <a:buFont typeface="Symbol" pitchFamily="18" charset="2"/>
              <a:buNone/>
            </a:pPr>
            <a:endParaRPr lang="en-US" dirty="0" smtClean="0"/>
          </a:p>
          <a:p>
            <a:pPr>
              <a:lnSpc>
                <a:spcPct val="90000"/>
              </a:lnSpc>
            </a:pPr>
            <a:r>
              <a:rPr lang="en-US" dirty="0" smtClean="0"/>
              <a:t>When the author’s name is not part of the sentence, place both the name and the year, separated by a comma, in parentheses </a:t>
            </a:r>
          </a:p>
          <a:p>
            <a:pPr lvl="1">
              <a:lnSpc>
                <a:spcPct val="90000"/>
              </a:lnSpc>
            </a:pPr>
            <a:r>
              <a:rPr lang="en-US" dirty="0" smtClean="0">
                <a:solidFill>
                  <a:schemeClr val="accent1"/>
                </a:solidFill>
              </a:rPr>
              <a:t>Example:</a:t>
            </a:r>
          </a:p>
          <a:p>
            <a:pPr lvl="1">
              <a:lnSpc>
                <a:spcPct val="90000"/>
              </a:lnSpc>
              <a:buNone/>
            </a:pPr>
            <a:r>
              <a:rPr lang="en-US" sz="2400" dirty="0" smtClean="0"/>
              <a:t>	Studies conducted found that children begin to use organized play and games with rules at school-age (</a:t>
            </a:r>
            <a:r>
              <a:rPr lang="en-US" sz="2400" dirty="0" err="1" smtClean="0"/>
              <a:t>Berk</a:t>
            </a:r>
            <a:r>
              <a:rPr lang="en-US" sz="2400" dirty="0" smtClean="0"/>
              <a:t>, 2007).</a:t>
            </a:r>
            <a:endParaRPr lang="en-US" dirty="0" smtClean="0"/>
          </a:p>
          <a:p>
            <a:pPr lvl="3">
              <a:lnSpc>
                <a:spcPct val="90000"/>
              </a:lnSpc>
              <a:buFont typeface="Symbol" pitchFamily="18" charset="2"/>
              <a:buNone/>
            </a:pPr>
            <a:endParaRPr lang="en-US" dirty="0" smtClean="0"/>
          </a:p>
        </p:txBody>
      </p:sp>
      <p:sp>
        <p:nvSpPr>
          <p:cNvPr id="7170" name="Rectangle 2"/>
          <p:cNvSpPr>
            <a:spLocks noGrp="1" noChangeArrowheads="1"/>
          </p:cNvSpPr>
          <p:nvPr>
            <p:ph type="title"/>
          </p:nvPr>
        </p:nvSpPr>
        <p:spPr/>
        <p:txBody>
          <a:bodyPr>
            <a:normAutofit fontScale="90000"/>
          </a:bodyPr>
          <a:lstStyle/>
          <a:p>
            <a:r>
              <a:rPr lang="en-US" sz="4000" dirty="0" smtClean="0"/>
              <a:t>In-text Citations: </a:t>
            </a:r>
            <a:r>
              <a:rPr lang="en-US" sz="3100" dirty="0" smtClean="0"/>
              <a:t>What to include in the parentheses</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a:lnSpc>
                <a:spcPct val="90000"/>
              </a:lnSpc>
            </a:pPr>
            <a:r>
              <a:rPr lang="en-US" dirty="0" smtClean="0"/>
              <a:t>A </a:t>
            </a:r>
            <a:r>
              <a:rPr lang="en-US" b="1" dirty="0" smtClean="0"/>
              <a:t>direct quote </a:t>
            </a:r>
            <a:r>
              <a:rPr lang="en-US" dirty="0" smtClean="0"/>
              <a:t>is information included in a paper, which is taken directly from the source.  </a:t>
            </a:r>
          </a:p>
          <a:p>
            <a:pPr lvl="1">
              <a:lnSpc>
                <a:spcPct val="90000"/>
              </a:lnSpc>
            </a:pPr>
            <a:endParaRPr lang="en-US" dirty="0" smtClean="0"/>
          </a:p>
          <a:p>
            <a:pPr>
              <a:lnSpc>
                <a:spcPct val="90000"/>
              </a:lnSpc>
            </a:pPr>
            <a:r>
              <a:rPr lang="en-US" b="1" dirty="0" smtClean="0"/>
              <a:t>Short quotes </a:t>
            </a:r>
            <a:r>
              <a:rPr lang="en-US" sz="2800" dirty="0" smtClean="0"/>
              <a:t>= </a:t>
            </a:r>
            <a:r>
              <a:rPr lang="en-US" sz="2400" dirty="0" smtClean="0"/>
              <a:t>less than 40 words</a:t>
            </a:r>
            <a:endParaRPr lang="en-US" sz="2400" b="1" dirty="0" smtClean="0"/>
          </a:p>
          <a:p>
            <a:pPr lvl="1">
              <a:lnSpc>
                <a:spcPct val="90000"/>
              </a:lnSpc>
            </a:pPr>
            <a:r>
              <a:rPr lang="en-US" dirty="0" smtClean="0"/>
              <a:t>Enclosed within quotation marks</a:t>
            </a:r>
          </a:p>
          <a:p>
            <a:pPr lvl="1">
              <a:lnSpc>
                <a:spcPct val="90000"/>
              </a:lnSpc>
            </a:pPr>
            <a:r>
              <a:rPr lang="en-US" dirty="0" smtClean="0"/>
              <a:t>Cited using the </a:t>
            </a:r>
            <a:r>
              <a:rPr lang="en-US" b="1" dirty="0" smtClean="0"/>
              <a:t>author’s last name, year of publication, and page number </a:t>
            </a:r>
            <a:r>
              <a:rPr lang="en-US" sz="2400" dirty="0" smtClean="0"/>
              <a:t>(or paragraph number, if page number is not available.) </a:t>
            </a:r>
          </a:p>
          <a:p>
            <a:pPr eaLnBrk="1" hangingPunct="1">
              <a:lnSpc>
                <a:spcPct val="90000"/>
              </a:lnSpc>
            </a:pPr>
            <a:endParaRPr lang="en-US" dirty="0" smtClean="0"/>
          </a:p>
        </p:txBody>
      </p:sp>
      <p:sp>
        <p:nvSpPr>
          <p:cNvPr id="9218" name="Rectangle 2"/>
          <p:cNvSpPr>
            <a:spLocks noGrp="1" noChangeArrowheads="1"/>
          </p:cNvSpPr>
          <p:nvPr>
            <p:ph type="title"/>
          </p:nvPr>
        </p:nvSpPr>
        <p:spPr/>
        <p:txBody>
          <a:bodyPr/>
          <a:lstStyle/>
          <a:p>
            <a:pPr algn="ctr"/>
            <a:r>
              <a:rPr lang="en-US" sz="4000" dirty="0" smtClean="0"/>
              <a:t>In-text Citations: </a:t>
            </a:r>
            <a:r>
              <a:rPr lang="en-US" dirty="0" smtClean="0"/>
              <a:t>Short Quote</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7"/>
          <p:cNvSpPr>
            <a:spLocks noGrp="1" noChangeArrowheads="1"/>
          </p:cNvSpPr>
          <p:nvPr>
            <p:ph idx="1"/>
          </p:nvPr>
        </p:nvSpPr>
        <p:spPr>
          <a:xfrm>
            <a:off x="457200" y="1447800"/>
            <a:ext cx="8229600" cy="4525963"/>
          </a:xfrm>
        </p:spPr>
        <p:txBody>
          <a:bodyPr/>
          <a:lstStyle/>
          <a:p>
            <a:pPr eaLnBrk="1" hangingPunct="1">
              <a:lnSpc>
                <a:spcPct val="90000"/>
              </a:lnSpc>
            </a:pPr>
            <a:r>
              <a:rPr lang="en-US" dirty="0" smtClean="0"/>
              <a:t>“Reading makes use of many skills at once, taxing all aspects of our information-processing systems” (</a:t>
            </a:r>
            <a:r>
              <a:rPr lang="en-US" dirty="0" err="1" smtClean="0"/>
              <a:t>Berk</a:t>
            </a:r>
            <a:r>
              <a:rPr lang="en-US" dirty="0" smtClean="0"/>
              <a:t>, 2007, p. 306).</a:t>
            </a:r>
          </a:p>
          <a:p>
            <a:pPr eaLnBrk="1" hangingPunct="1">
              <a:lnSpc>
                <a:spcPct val="90000"/>
              </a:lnSpc>
              <a:buNone/>
            </a:pPr>
            <a:endParaRPr lang="en-US" dirty="0" smtClean="0"/>
          </a:p>
          <a:p>
            <a:pPr eaLnBrk="1" hangingPunct="1">
              <a:lnSpc>
                <a:spcPct val="90000"/>
              </a:lnSpc>
              <a:buFont typeface="Symbol" pitchFamily="18" charset="2"/>
              <a:buNone/>
            </a:pPr>
            <a:endParaRPr lang="en-US" dirty="0" smtClean="0"/>
          </a:p>
          <a:p>
            <a:pPr eaLnBrk="1" hangingPunct="1">
              <a:lnSpc>
                <a:spcPct val="90000"/>
              </a:lnSpc>
            </a:pPr>
            <a:r>
              <a:rPr lang="en-US" dirty="0" smtClean="0"/>
              <a:t>Research has shown that “mathematics teaching in elementary school builds on and greatly enriches children’s informal knowledge of number concepts and counting” (</a:t>
            </a:r>
            <a:r>
              <a:rPr lang="en-US" dirty="0" err="1" smtClean="0"/>
              <a:t>Berk</a:t>
            </a:r>
            <a:r>
              <a:rPr lang="en-US" dirty="0" smtClean="0"/>
              <a:t>, 2007, p. 307).</a:t>
            </a:r>
          </a:p>
        </p:txBody>
      </p:sp>
      <p:sp>
        <p:nvSpPr>
          <p:cNvPr id="10242" name="Rectangle 1026"/>
          <p:cNvSpPr>
            <a:spLocks noGrp="1" noChangeArrowheads="1"/>
          </p:cNvSpPr>
          <p:nvPr>
            <p:ph type="title"/>
          </p:nvPr>
        </p:nvSpPr>
        <p:spPr/>
        <p:txBody>
          <a:bodyPr>
            <a:normAutofit/>
          </a:bodyPr>
          <a:lstStyle/>
          <a:p>
            <a:pPr eaLnBrk="1" hangingPunct="1"/>
            <a:r>
              <a:rPr lang="en-US" dirty="0" smtClean="0"/>
              <a:t>Short Quote </a:t>
            </a:r>
            <a:r>
              <a:rPr lang="en-US" sz="2800" dirty="0" smtClean="0"/>
              <a:t>(&lt; 40 words) Examples</a:t>
            </a:r>
          </a:p>
        </p:txBody>
      </p:sp>
      <p:sp>
        <p:nvSpPr>
          <p:cNvPr id="4" name="TextBox 3"/>
          <p:cNvSpPr txBox="1">
            <a:spLocks noChangeArrowheads="1"/>
          </p:cNvSpPr>
          <p:nvPr/>
        </p:nvSpPr>
        <p:spPr bwMode="auto">
          <a:xfrm>
            <a:off x="3124200" y="2743200"/>
            <a:ext cx="6705600" cy="400110"/>
          </a:xfrm>
          <a:prstGeom prst="rect">
            <a:avLst/>
          </a:prstGeom>
          <a:noFill/>
          <a:ln w="9525">
            <a:noFill/>
            <a:miter lim="800000"/>
            <a:headEnd/>
            <a:tailEnd/>
          </a:ln>
        </p:spPr>
        <p:txBody>
          <a:bodyPr wrap="square">
            <a:spAutoFit/>
          </a:bodyPr>
          <a:lstStyle/>
          <a:p>
            <a:r>
              <a:rPr lang="en-US" sz="2000" b="1" dirty="0">
                <a:solidFill>
                  <a:schemeClr val="tx2"/>
                </a:solidFill>
              </a:rPr>
              <a:t>Author’s </a:t>
            </a:r>
            <a:r>
              <a:rPr lang="en-US" sz="2000" b="1" dirty="0" smtClean="0">
                <a:solidFill>
                  <a:schemeClr val="tx2"/>
                </a:solidFill>
              </a:rPr>
              <a:t>last </a:t>
            </a:r>
            <a:r>
              <a:rPr lang="en-US" sz="2000" b="1" dirty="0">
                <a:solidFill>
                  <a:schemeClr val="tx2"/>
                </a:solidFill>
              </a:rPr>
              <a:t>name, year of </a:t>
            </a:r>
            <a:r>
              <a:rPr lang="en-US" sz="2000" b="1" dirty="0" smtClean="0">
                <a:solidFill>
                  <a:schemeClr val="tx2"/>
                </a:solidFill>
              </a:rPr>
              <a:t>publication, page #                                   </a:t>
            </a:r>
            <a:endParaRPr lang="en-US" sz="2000" b="1" dirty="0">
              <a:solidFill>
                <a:schemeClr val="tx2"/>
              </a:solidFill>
            </a:endParaRPr>
          </a:p>
        </p:txBody>
      </p:sp>
      <p:cxnSp>
        <p:nvCxnSpPr>
          <p:cNvPr id="6" name="Straight Arrow Connector 5"/>
          <p:cNvCxnSpPr/>
          <p:nvPr/>
        </p:nvCxnSpPr>
        <p:spPr>
          <a:xfrm rot="5400000" flipH="1" flipV="1">
            <a:off x="5600700" y="26289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4572000" y="26670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7429500" y="26289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V="1">
            <a:off x="2400300" y="53721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1181100" y="54483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4038600" y="5334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0" y="5486400"/>
            <a:ext cx="5257800" cy="400110"/>
          </a:xfrm>
          <a:prstGeom prst="rect">
            <a:avLst/>
          </a:prstGeom>
          <a:noFill/>
          <a:ln w="9525">
            <a:noFill/>
            <a:miter lim="800000"/>
            <a:headEnd/>
            <a:tailEnd/>
          </a:ln>
        </p:spPr>
        <p:txBody>
          <a:bodyPr wrap="square">
            <a:spAutoFit/>
          </a:bodyPr>
          <a:lstStyle/>
          <a:p>
            <a:r>
              <a:rPr lang="en-US" sz="2000" b="1" dirty="0">
                <a:solidFill>
                  <a:schemeClr val="tx2"/>
                </a:solidFill>
              </a:rPr>
              <a:t>Author’s </a:t>
            </a:r>
            <a:r>
              <a:rPr lang="en-US" sz="2000" b="1" dirty="0" smtClean="0">
                <a:solidFill>
                  <a:schemeClr val="tx2"/>
                </a:solidFill>
              </a:rPr>
              <a:t>last </a:t>
            </a:r>
            <a:r>
              <a:rPr lang="en-US" sz="2000" b="1" dirty="0">
                <a:solidFill>
                  <a:schemeClr val="tx2"/>
                </a:solidFill>
              </a:rPr>
              <a:t>name, year of </a:t>
            </a:r>
            <a:r>
              <a:rPr lang="en-US" sz="2000" b="1" dirty="0" smtClean="0">
                <a:solidFill>
                  <a:schemeClr val="tx2"/>
                </a:solidFill>
              </a:rPr>
              <a:t>publication, page #                                   </a:t>
            </a:r>
            <a:endParaRPr lang="en-US" sz="2000" b="1" dirty="0">
              <a:solidFill>
                <a:schemeClr val="tx2"/>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066800" y="1219200"/>
            <a:ext cx="7620000" cy="4788091"/>
          </a:xfrm>
        </p:spPr>
        <p:txBody>
          <a:bodyPr>
            <a:normAutofit fontScale="92500" lnSpcReduction="10000"/>
          </a:bodyPr>
          <a:lstStyle/>
          <a:p>
            <a:pPr eaLnBrk="1" hangingPunct="1"/>
            <a:r>
              <a:rPr lang="en-US" sz="2800" dirty="0" smtClean="0"/>
              <a:t>Quotes over 40 words must be </a:t>
            </a:r>
            <a:r>
              <a:rPr lang="en-US" sz="2800" b="1" dirty="0" smtClean="0"/>
              <a:t>block formatted</a:t>
            </a:r>
            <a:r>
              <a:rPr lang="en-US" sz="2800" dirty="0" smtClean="0"/>
              <a:t>.  </a:t>
            </a:r>
          </a:p>
          <a:p>
            <a:pPr eaLnBrk="1" hangingPunct="1"/>
            <a:r>
              <a:rPr lang="en-US" sz="2800" dirty="0" smtClean="0"/>
              <a:t>Quotation marks are not used.  The entire block quote is indented five spaces, and double-spaced. </a:t>
            </a:r>
          </a:p>
          <a:p>
            <a:pPr eaLnBrk="1" hangingPunct="1"/>
            <a:r>
              <a:rPr lang="en-US" sz="2800" dirty="0" smtClean="0">
                <a:solidFill>
                  <a:schemeClr val="accent1"/>
                </a:solidFill>
              </a:rPr>
              <a:t>Example:</a:t>
            </a:r>
          </a:p>
          <a:p>
            <a:pPr eaLnBrk="1" hangingPunct="1">
              <a:buNone/>
            </a:pPr>
            <a:r>
              <a:rPr lang="en-US" sz="2800" dirty="0" smtClean="0">
                <a:solidFill>
                  <a:schemeClr val="accent1"/>
                </a:solidFill>
              </a:rPr>
              <a:t>	</a:t>
            </a:r>
            <a:r>
              <a:rPr lang="en-US" sz="2200" dirty="0" err="1" smtClean="0"/>
              <a:t>Berk</a:t>
            </a:r>
            <a:r>
              <a:rPr lang="en-US" sz="2200" dirty="0" smtClean="0"/>
              <a:t> (2007) found the following to be true: </a:t>
            </a:r>
          </a:p>
          <a:p>
            <a:pPr eaLnBrk="1" hangingPunct="1">
              <a:buNone/>
            </a:pPr>
            <a:r>
              <a:rPr lang="en-US" sz="2200" dirty="0" smtClean="0"/>
              <a:t>		  We have seen that middle childhood brings 		  major advances in perspective taking, the 		  	  capacity to imagine what other people may be 	  	  thinking and feeling.  These changes support 	  	  self-self esteem,  understanding of others, and a 	   	   wide variety of social skills. (p. 336)  </a:t>
            </a:r>
          </a:p>
        </p:txBody>
      </p:sp>
      <p:sp>
        <p:nvSpPr>
          <p:cNvPr id="11266" name="Rectangle 2"/>
          <p:cNvSpPr>
            <a:spLocks noGrp="1" noChangeArrowheads="1"/>
          </p:cNvSpPr>
          <p:nvPr>
            <p:ph type="title"/>
          </p:nvPr>
        </p:nvSpPr>
        <p:spPr/>
        <p:txBody>
          <a:bodyPr>
            <a:normAutofit/>
          </a:bodyPr>
          <a:lstStyle/>
          <a:p>
            <a:pPr eaLnBrk="1" hangingPunct="1"/>
            <a:r>
              <a:rPr lang="en-US" dirty="0" smtClean="0"/>
              <a:t>Long Quote </a:t>
            </a:r>
            <a:r>
              <a:rPr lang="en-US" sz="3100" dirty="0" smtClean="0"/>
              <a:t>(&gt;40 words) </a:t>
            </a:r>
            <a:r>
              <a:rPr lang="en-US" sz="2800" dirty="0" smtClean="0"/>
              <a:t>Example</a:t>
            </a:r>
          </a:p>
        </p:txBody>
      </p:sp>
      <p:sp>
        <p:nvSpPr>
          <p:cNvPr id="4" name="TextBox 3"/>
          <p:cNvSpPr txBox="1"/>
          <p:nvPr/>
        </p:nvSpPr>
        <p:spPr>
          <a:xfrm>
            <a:off x="0" y="3505201"/>
            <a:ext cx="1295400" cy="2585323"/>
          </a:xfrm>
          <a:prstGeom prst="rect">
            <a:avLst/>
          </a:prstGeom>
          <a:solidFill>
            <a:schemeClr val="accent1">
              <a:lumMod val="60000"/>
              <a:lumOff val="40000"/>
            </a:schemeClr>
          </a:solidFill>
        </p:spPr>
        <p:txBody>
          <a:bodyPr wrap="square">
            <a:spAutoFit/>
          </a:bodyPr>
          <a:lstStyle/>
          <a:p>
            <a:pPr>
              <a:defRPr/>
            </a:pPr>
            <a:r>
              <a:rPr lang="en-US" sz="1800" dirty="0" smtClean="0"/>
              <a:t>Notice: the quote is block formatted (indented 5 spaces), but quotation marks are not used</a:t>
            </a:r>
            <a:endParaRPr lang="en-US" sz="1800" dirty="0"/>
          </a:p>
        </p:txBody>
      </p:sp>
      <p:cxnSp>
        <p:nvCxnSpPr>
          <p:cNvPr id="5" name="Straight Arrow Connector 4"/>
          <p:cNvCxnSpPr/>
          <p:nvPr/>
        </p:nvCxnSpPr>
        <p:spPr>
          <a:xfrm flipV="1">
            <a:off x="1295400" y="4267200"/>
            <a:ext cx="76200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4"/>
          <p:cNvSpPr>
            <a:spLocks noGrp="1" noChangeArrowheads="1"/>
          </p:cNvSpPr>
          <p:nvPr>
            <p:ph type="title"/>
          </p:nvPr>
        </p:nvSpPr>
        <p:spPr>
          <a:xfrm>
            <a:off x="0" y="0"/>
            <a:ext cx="8229600" cy="1143000"/>
          </a:xfrm>
        </p:spPr>
        <p:txBody>
          <a:bodyPr>
            <a:noAutofit/>
          </a:bodyPr>
          <a:lstStyle/>
          <a:p>
            <a:r>
              <a:rPr lang="en-US" sz="4800" dirty="0" smtClean="0"/>
              <a:t>Citations</a:t>
            </a:r>
            <a:endParaRPr lang="en-US" sz="4800" dirty="0"/>
          </a:p>
        </p:txBody>
      </p:sp>
      <p:sp>
        <p:nvSpPr>
          <p:cNvPr id="1029" name="Text Box 55"/>
          <p:cNvSpPr txBox="1">
            <a:spLocks noChangeArrowheads="1"/>
          </p:cNvSpPr>
          <p:nvPr/>
        </p:nvSpPr>
        <p:spPr bwMode="auto">
          <a:xfrm>
            <a:off x="5562600" y="6477000"/>
            <a:ext cx="3312766" cy="523220"/>
          </a:xfrm>
          <a:prstGeom prst="rect">
            <a:avLst/>
          </a:prstGeom>
          <a:noFill/>
          <a:ln w="12700" cap="sq">
            <a:noFill/>
            <a:miter lim="800000"/>
            <a:headEnd type="none" w="sm" len="sm"/>
            <a:tailEnd type="none" w="sm" len="sm"/>
          </a:ln>
        </p:spPr>
        <p:txBody>
          <a:bodyPr wrap="square">
            <a:spAutoFit/>
          </a:bodyPr>
          <a:lstStyle/>
          <a:p>
            <a:pPr fontAlgn="t"/>
            <a:r>
              <a:rPr lang="en-US" sz="1400" dirty="0" smtClean="0"/>
              <a:t>(APA Publication Manual, 2009, 6.11-6.15)</a:t>
            </a:r>
            <a:endParaRPr lang="en-US" sz="1400" dirty="0">
              <a:latin typeface="Arial" pitchFamily="34" charset="0"/>
              <a:cs typeface="Arial" pitchFamily="34" charset="0"/>
            </a:endParaRPr>
          </a:p>
          <a:p>
            <a:endParaRPr lang="en-US" sz="1400" dirty="0"/>
          </a:p>
        </p:txBody>
      </p:sp>
      <p:graphicFrame>
        <p:nvGraphicFramePr>
          <p:cNvPr id="1026" name="Object 56"/>
          <p:cNvGraphicFramePr>
            <a:graphicFrameLocks noChangeAspect="1"/>
          </p:cNvGraphicFramePr>
          <p:nvPr/>
        </p:nvGraphicFramePr>
        <p:xfrm>
          <a:off x="0" y="1524000"/>
          <a:ext cx="8827976" cy="4343400"/>
        </p:xfrm>
        <a:graphic>
          <a:graphicData uri="http://schemas.openxmlformats.org/presentationml/2006/ole">
            <p:oleObj spid="_x0000_s1026" name="Worksheet" r:id="rId5" imgW="7667701" imgH="3705429" progId="Excel.Sheet.8">
              <p:embed/>
            </p:oleObj>
          </a:graphicData>
        </a:graphic>
      </p:graphicFrame>
      <p:sp>
        <p:nvSpPr>
          <p:cNvPr id="8" name="TextBox 7"/>
          <p:cNvSpPr txBox="1"/>
          <p:nvPr/>
        </p:nvSpPr>
        <p:spPr>
          <a:xfrm>
            <a:off x="3276600" y="0"/>
            <a:ext cx="5867400" cy="1200329"/>
          </a:xfrm>
          <a:prstGeom prst="rect">
            <a:avLst/>
          </a:prstGeom>
          <a:solidFill>
            <a:schemeClr val="accent1">
              <a:lumMod val="60000"/>
              <a:lumOff val="40000"/>
            </a:schemeClr>
          </a:solidFill>
        </p:spPr>
        <p:txBody>
          <a:bodyPr wrap="square">
            <a:spAutoFit/>
          </a:bodyPr>
          <a:lstStyle/>
          <a:p>
            <a:pPr>
              <a:defRPr/>
            </a:pPr>
            <a:r>
              <a:rPr lang="en-US" dirty="0" smtClean="0"/>
              <a:t>Note: with </a:t>
            </a:r>
            <a:r>
              <a:rPr lang="en-US" dirty="0"/>
              <a:t>3 or more authors, after the first text citation, only the first author is </a:t>
            </a:r>
            <a:r>
              <a:rPr lang="en-US" dirty="0" smtClean="0"/>
              <a:t>named. The remaining authors </a:t>
            </a:r>
            <a:r>
              <a:rPr lang="en-US" dirty="0"/>
              <a:t>are included as “et </a:t>
            </a:r>
            <a:r>
              <a:rPr lang="en-US" dirty="0" smtClean="0"/>
              <a:t>al.”</a:t>
            </a:r>
            <a:endParaRPr lang="en-US" dirty="0"/>
          </a:p>
        </p:txBody>
      </p:sp>
      <p:cxnSp>
        <p:nvCxnSpPr>
          <p:cNvPr id="11" name="Straight Arrow Connector 10"/>
          <p:cNvCxnSpPr/>
          <p:nvPr/>
        </p:nvCxnSpPr>
        <p:spPr>
          <a:xfrm rot="5400000">
            <a:off x="3962400" y="1828800"/>
            <a:ext cx="16764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95400"/>
            <a:ext cx="8229600" cy="4525963"/>
          </a:xfrm>
        </p:spPr>
        <p:txBody>
          <a:bodyPr>
            <a:normAutofit lnSpcReduction="10000"/>
          </a:bodyPr>
          <a:lstStyle/>
          <a:p>
            <a:r>
              <a:rPr lang="en-US" sz="2800" dirty="0" smtClean="0"/>
              <a:t>When citing an </a:t>
            </a:r>
            <a:r>
              <a:rPr lang="en-US" sz="2800" b="1" dirty="0" smtClean="0"/>
              <a:t>electronic document, whenever possible, cite it in the author-date style</a:t>
            </a:r>
            <a:r>
              <a:rPr lang="en-US" sz="2800" dirty="0" smtClean="0"/>
              <a:t>.  </a:t>
            </a:r>
          </a:p>
          <a:p>
            <a:r>
              <a:rPr lang="en-US" sz="2800" dirty="0" smtClean="0"/>
              <a:t>If electronic source lacks page numbers, locate and identify paragraph number or paragraph heading</a:t>
            </a:r>
          </a:p>
          <a:p>
            <a:endParaRPr lang="en-US" sz="2800" dirty="0" smtClean="0"/>
          </a:p>
          <a:p>
            <a:r>
              <a:rPr lang="en-US" sz="2800" dirty="0" smtClean="0">
                <a:solidFill>
                  <a:schemeClr val="bg2">
                    <a:lumMod val="50000"/>
                  </a:schemeClr>
                </a:solidFill>
              </a:rPr>
              <a:t>Example:</a:t>
            </a:r>
          </a:p>
          <a:p>
            <a:pPr>
              <a:buNone/>
            </a:pPr>
            <a:r>
              <a:rPr lang="en-US" sz="2800" dirty="0" smtClean="0"/>
              <a:t>Recent research has yielded similar results (Smith, 1997, </a:t>
            </a:r>
            <a:r>
              <a:rPr lang="en-US" sz="2800" dirty="0" err="1" smtClean="0"/>
              <a:t>para</a:t>
            </a:r>
            <a:r>
              <a:rPr lang="en-US" sz="2800" dirty="0" smtClean="0"/>
              <a:t>. 6).</a:t>
            </a:r>
          </a:p>
          <a:p>
            <a:endParaRPr lang="en-US" dirty="0"/>
          </a:p>
        </p:txBody>
      </p:sp>
      <p:sp>
        <p:nvSpPr>
          <p:cNvPr id="4" name="Footer Placeholder 3"/>
          <p:cNvSpPr>
            <a:spLocks noGrp="1"/>
          </p:cNvSpPr>
          <p:nvPr>
            <p:ph type="ftr" sz="quarter" idx="11"/>
          </p:nvPr>
        </p:nvSpPr>
        <p:spPr>
          <a:xfrm>
            <a:off x="4380072" y="6492875"/>
            <a:ext cx="4763928" cy="365125"/>
          </a:xfrm>
        </p:spPr>
        <p:txBody>
          <a:bodyPr/>
          <a:lstStyle/>
          <a:p>
            <a:pPr>
              <a:defRPr/>
            </a:pPr>
            <a:r>
              <a:rPr lang="en-US" dirty="0" smtClean="0"/>
              <a:t>http://owl.english.purdue.edu/owl/resource/560/03/</a:t>
            </a:r>
            <a:endParaRPr lang="en-US" dirty="0"/>
          </a:p>
        </p:txBody>
      </p:sp>
      <p:sp>
        <p:nvSpPr>
          <p:cNvPr id="33794" name="Title 1"/>
          <p:cNvSpPr>
            <a:spLocks noGrp="1"/>
          </p:cNvSpPr>
          <p:nvPr>
            <p:ph type="title"/>
          </p:nvPr>
        </p:nvSpPr>
        <p:spPr>
          <a:xfrm>
            <a:off x="152400" y="274638"/>
            <a:ext cx="8534400" cy="1143000"/>
          </a:xfrm>
        </p:spPr>
        <p:txBody>
          <a:bodyPr>
            <a:noAutofit/>
          </a:bodyPr>
          <a:lstStyle/>
          <a:p>
            <a:pPr eaLnBrk="1" hangingPunct="1">
              <a:defRPr/>
            </a:pPr>
            <a:r>
              <a:rPr lang="en-US" sz="4400" dirty="0" smtClean="0"/>
              <a:t>In-text Citations: </a:t>
            </a:r>
            <a:r>
              <a:rPr lang="en-US" sz="2800" dirty="0" smtClean="0"/>
              <a:t>Electronic sources</a:t>
            </a: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the author’s name is designated as “</a:t>
            </a:r>
            <a:r>
              <a:rPr lang="en-US" b="1" dirty="0" smtClean="0"/>
              <a:t>Anonymous</a:t>
            </a:r>
            <a:r>
              <a:rPr lang="en-US" dirty="0" smtClean="0"/>
              <a:t>” cite in text the word Anonymous followed by a comma and the date.  </a:t>
            </a:r>
          </a:p>
          <a:p>
            <a:r>
              <a:rPr lang="en-US" dirty="0" smtClean="0">
                <a:solidFill>
                  <a:schemeClr val="accent1"/>
                </a:solidFill>
              </a:rPr>
              <a:t>Example: </a:t>
            </a:r>
          </a:p>
          <a:p>
            <a:pPr>
              <a:buNone/>
            </a:pPr>
            <a:r>
              <a:rPr lang="en-US" dirty="0" smtClean="0"/>
              <a:t>   (Anonymous, 1998) </a:t>
            </a:r>
          </a:p>
          <a:p>
            <a:endParaRPr lang="en-US" dirty="0" smtClean="0"/>
          </a:p>
          <a:p>
            <a:r>
              <a:rPr lang="en-US" dirty="0" smtClean="0"/>
              <a:t>In the Reference list, an anonymous work is alphabetized by the word Anonymous as the author with the remaining publication data</a:t>
            </a:r>
            <a:endParaRPr lang="en-US" dirty="0"/>
          </a:p>
        </p:txBody>
      </p:sp>
      <p:sp>
        <p:nvSpPr>
          <p:cNvPr id="5" name="Title 2"/>
          <p:cNvSpPr txBox="1">
            <a:spLocks/>
          </p:cNvSpPr>
          <p:nvPr/>
        </p:nvSpPr>
        <p:spPr>
          <a:xfrm>
            <a:off x="609600" y="427038"/>
            <a:ext cx="8229600" cy="1143000"/>
          </a:xfrm>
          <a:prstGeom prst="rect">
            <a:avLst/>
          </a:prstGeom>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In-text Citations: Unknown author</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481328"/>
            <a:ext cx="8610600" cy="4525963"/>
          </a:xfrm>
        </p:spPr>
        <p:txBody>
          <a:bodyPr>
            <a:normAutofit fontScale="85000" lnSpcReduction="10000"/>
          </a:bodyPr>
          <a:lstStyle/>
          <a:p>
            <a:pPr lvl="0"/>
            <a:r>
              <a:rPr lang="en-US" sz="2800" dirty="0" smtClean="0"/>
              <a:t>When a work has no identified author, cite the title of the reference and the year. If it is a long title, use the first few words</a:t>
            </a:r>
          </a:p>
          <a:p>
            <a:pPr lvl="1"/>
            <a:r>
              <a:rPr lang="en-US" sz="2400" dirty="0" smtClean="0"/>
              <a:t>Use quotation marks around the title of an article, a chapter or a webpage</a:t>
            </a:r>
          </a:p>
          <a:p>
            <a:pPr lvl="1"/>
            <a:r>
              <a:rPr lang="en-US" sz="2400" dirty="0" smtClean="0"/>
              <a:t>Italicize the title of a journal, a book, a brochure or a report.</a:t>
            </a:r>
          </a:p>
          <a:p>
            <a:pPr>
              <a:buNone/>
            </a:pPr>
            <a:endParaRPr lang="en-US" sz="2800" dirty="0" smtClean="0"/>
          </a:p>
          <a:p>
            <a:r>
              <a:rPr lang="en-US" sz="2800" dirty="0" smtClean="0">
                <a:solidFill>
                  <a:schemeClr val="bg2">
                    <a:lumMod val="50000"/>
                  </a:schemeClr>
                </a:solidFill>
              </a:rPr>
              <a:t>Examples</a:t>
            </a:r>
          </a:p>
          <a:p>
            <a:pPr lvl="1"/>
            <a:r>
              <a:rPr lang="en-US" sz="2400" dirty="0" smtClean="0"/>
              <a:t>Recent research reveals (“Six Sites Meet</a:t>
            </a:r>
            <a:r>
              <a:rPr lang="en-US" sz="2400" dirty="0" smtClean="0"/>
              <a:t>,” </a:t>
            </a:r>
            <a:r>
              <a:rPr lang="en-US" sz="2400" dirty="0" smtClean="0"/>
              <a:t>2006) significantly…</a:t>
            </a:r>
          </a:p>
          <a:p>
            <a:pPr lvl="2"/>
            <a:r>
              <a:rPr lang="en-US" sz="2200" dirty="0" smtClean="0"/>
              <a:t>Full publication title is “Six sites meet for comprehensive anti-gang initiative conference.” Notice the title was shortened for the in text citation because the title was long</a:t>
            </a:r>
          </a:p>
          <a:p>
            <a:pPr lvl="1"/>
            <a:endParaRPr lang="en-US" sz="2400" dirty="0" smtClean="0"/>
          </a:p>
          <a:p>
            <a:pPr lvl="1"/>
            <a:r>
              <a:rPr lang="en-US" sz="2400" dirty="0" smtClean="0"/>
              <a:t>The book </a:t>
            </a:r>
            <a:r>
              <a:rPr lang="en-US" sz="2400" i="1" dirty="0" smtClean="0"/>
              <a:t>College Bound Seniors </a:t>
            </a:r>
            <a:r>
              <a:rPr lang="en-US" sz="2400" dirty="0" smtClean="0"/>
              <a:t>(2008) asserts that…</a:t>
            </a:r>
            <a:endParaRPr lang="en-US" sz="2800" dirty="0" smtClean="0"/>
          </a:p>
          <a:p>
            <a:pPr>
              <a:buNone/>
            </a:pPr>
            <a:endParaRPr lang="en-US" sz="2800" dirty="0" smtClean="0"/>
          </a:p>
          <a:p>
            <a:endParaRPr lang="en-US" sz="2800" dirty="0" smtClean="0"/>
          </a:p>
          <a:p>
            <a:endParaRPr lang="en-US" dirty="0"/>
          </a:p>
        </p:txBody>
      </p:sp>
      <p:sp>
        <p:nvSpPr>
          <p:cNvPr id="3" name="Title 2"/>
          <p:cNvSpPr>
            <a:spLocks noGrp="1"/>
          </p:cNvSpPr>
          <p:nvPr>
            <p:ph type="title"/>
          </p:nvPr>
        </p:nvSpPr>
        <p:spPr/>
        <p:txBody>
          <a:bodyPr>
            <a:normAutofit fontScale="90000"/>
          </a:bodyPr>
          <a:lstStyle/>
          <a:p>
            <a:r>
              <a:rPr lang="en-US" sz="4000" dirty="0" smtClean="0"/>
              <a:t>In-text Citations: Unknown author</a:t>
            </a:r>
            <a:endParaRPr lang="en-US" dirty="0"/>
          </a:p>
        </p:txBody>
      </p:sp>
      <p:sp>
        <p:nvSpPr>
          <p:cNvPr id="5" name="Footer Placeholder 3"/>
          <p:cNvSpPr>
            <a:spLocks noGrp="1"/>
          </p:cNvSpPr>
          <p:nvPr>
            <p:ph type="ftr" sz="quarter" idx="11"/>
          </p:nvPr>
        </p:nvSpPr>
        <p:spPr>
          <a:xfrm>
            <a:off x="5562600" y="6492875"/>
            <a:ext cx="3276600" cy="365125"/>
          </a:xfrm>
        </p:spPr>
        <p:txBody>
          <a:bodyPr/>
          <a:lstStyle/>
          <a:p>
            <a:pPr>
              <a:defRPr/>
            </a:pPr>
            <a:r>
              <a:rPr lang="en-US" dirty="0" smtClean="0"/>
              <a:t>APA (2010), section 6.15</a:t>
            </a:r>
            <a:endParaRPr lang="en-US" dirty="0"/>
          </a:p>
        </p:txBody>
      </p:sp>
      <p:sp>
        <p:nvSpPr>
          <p:cNvPr id="6" name="TextBox 5"/>
          <p:cNvSpPr txBox="1">
            <a:spLocks noChangeArrowheads="1"/>
          </p:cNvSpPr>
          <p:nvPr/>
        </p:nvSpPr>
        <p:spPr bwMode="auto">
          <a:xfrm>
            <a:off x="2514600" y="5943600"/>
            <a:ext cx="6324600" cy="584775"/>
          </a:xfrm>
          <a:prstGeom prst="rect">
            <a:avLst/>
          </a:prstGeom>
          <a:noFill/>
          <a:ln w="9525">
            <a:noFill/>
            <a:miter lim="800000"/>
            <a:headEnd/>
            <a:tailEnd/>
          </a:ln>
        </p:spPr>
        <p:txBody>
          <a:bodyPr wrap="square">
            <a:spAutoFit/>
          </a:bodyPr>
          <a:lstStyle/>
          <a:p>
            <a:r>
              <a:rPr lang="en-US" sz="1600" b="1" dirty="0" smtClean="0">
                <a:solidFill>
                  <a:schemeClr val="tx2"/>
                </a:solidFill>
              </a:rPr>
              <a:t>Use the title of the book with the year  in the citation when no author is named.                             </a:t>
            </a:r>
            <a:endParaRPr lang="en-US" sz="1600" b="1" dirty="0">
              <a:solidFill>
                <a:schemeClr val="tx2"/>
              </a:solidFill>
            </a:endParaRPr>
          </a:p>
        </p:txBody>
      </p:sp>
      <p:cxnSp>
        <p:nvCxnSpPr>
          <p:cNvPr id="12" name="Straight Arrow Connector 11"/>
          <p:cNvCxnSpPr/>
          <p:nvPr/>
        </p:nvCxnSpPr>
        <p:spPr>
          <a:xfrm rot="16200000" flipV="1">
            <a:off x="3352006" y="5944394"/>
            <a:ext cx="228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5372100" y="59055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3505200" y="3505200"/>
            <a:ext cx="5638800" cy="584775"/>
          </a:xfrm>
          <a:prstGeom prst="rect">
            <a:avLst/>
          </a:prstGeom>
          <a:noFill/>
          <a:ln w="9525">
            <a:noFill/>
            <a:miter lim="800000"/>
            <a:headEnd/>
            <a:tailEnd/>
          </a:ln>
        </p:spPr>
        <p:txBody>
          <a:bodyPr wrap="square">
            <a:spAutoFit/>
          </a:bodyPr>
          <a:lstStyle/>
          <a:p>
            <a:r>
              <a:rPr lang="en-US" sz="1600" b="1" dirty="0" smtClean="0">
                <a:solidFill>
                  <a:schemeClr val="tx2"/>
                </a:solidFill>
              </a:rPr>
              <a:t>Use the title of the article with the year  in the citation when no author is named</a:t>
            </a:r>
            <a:r>
              <a:rPr lang="en-US" sz="1600" dirty="0" smtClean="0">
                <a:solidFill>
                  <a:schemeClr val="tx2"/>
                </a:solidFill>
              </a:rPr>
              <a:t>.                             </a:t>
            </a:r>
            <a:endParaRPr lang="en-US" sz="1600" dirty="0">
              <a:solidFill>
                <a:schemeClr val="tx2"/>
              </a:solidFill>
            </a:endParaRPr>
          </a:p>
        </p:txBody>
      </p:sp>
      <p:cxnSp>
        <p:nvCxnSpPr>
          <p:cNvPr id="17" name="Straight Arrow Connector 16"/>
          <p:cNvCxnSpPr/>
          <p:nvPr/>
        </p:nvCxnSpPr>
        <p:spPr>
          <a:xfrm rot="5400000">
            <a:off x="6553200" y="4038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4495800" y="39624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81328"/>
            <a:ext cx="8382000" cy="4525963"/>
          </a:xfrm>
        </p:spPr>
        <p:txBody>
          <a:bodyPr>
            <a:normAutofit/>
          </a:bodyPr>
          <a:lstStyle/>
          <a:p>
            <a:pPr>
              <a:defRPr/>
            </a:pPr>
            <a:r>
              <a:rPr lang="en-US" sz="2800" dirty="0" smtClean="0"/>
              <a:t>Because there is no author listed for these sources, </a:t>
            </a:r>
            <a:r>
              <a:rPr lang="en-US" sz="2800" b="1" dirty="0" smtClean="0"/>
              <a:t>use the title in place of the author’s name in the citation and on the References page</a:t>
            </a:r>
            <a:r>
              <a:rPr lang="en-US" sz="2800" dirty="0" smtClean="0"/>
              <a:t>, in alphabetical order.</a:t>
            </a:r>
          </a:p>
          <a:p>
            <a:pPr lvl="1">
              <a:buNone/>
            </a:pPr>
            <a:endParaRPr lang="en-US" sz="2400" dirty="0" smtClean="0"/>
          </a:p>
          <a:p>
            <a:r>
              <a:rPr lang="en-US" sz="2800" dirty="0" smtClean="0">
                <a:solidFill>
                  <a:schemeClr val="bg2">
                    <a:lumMod val="50000"/>
                  </a:schemeClr>
                </a:solidFill>
              </a:rPr>
              <a:t>Examples</a:t>
            </a:r>
          </a:p>
          <a:p>
            <a:pPr lvl="1"/>
            <a:r>
              <a:rPr lang="en-US" sz="2600" dirty="0" smtClean="0"/>
              <a:t>Recent research reveals (“Six Sites Meet,” 2006) significantly…</a:t>
            </a:r>
          </a:p>
          <a:p>
            <a:pPr lvl="1"/>
            <a:r>
              <a:rPr lang="en-US" sz="2600" dirty="0" smtClean="0"/>
              <a:t>The book </a:t>
            </a:r>
            <a:r>
              <a:rPr lang="en-US" sz="2600" i="1" dirty="0" smtClean="0"/>
              <a:t>College Bound Seniors </a:t>
            </a:r>
            <a:r>
              <a:rPr lang="en-US" sz="2600" dirty="0" smtClean="0"/>
              <a:t>(2008) asserts that…</a:t>
            </a:r>
          </a:p>
          <a:p>
            <a:endParaRPr lang="en-US" sz="2800" dirty="0" smtClean="0"/>
          </a:p>
          <a:p>
            <a:endParaRPr lang="en-US" sz="2800" dirty="0" smtClean="0"/>
          </a:p>
          <a:p>
            <a:endParaRPr lang="en-US" dirty="0"/>
          </a:p>
        </p:txBody>
      </p:sp>
      <p:sp>
        <p:nvSpPr>
          <p:cNvPr id="3" name="Title 2"/>
          <p:cNvSpPr>
            <a:spLocks noGrp="1"/>
          </p:cNvSpPr>
          <p:nvPr>
            <p:ph type="title"/>
          </p:nvPr>
        </p:nvSpPr>
        <p:spPr/>
        <p:txBody>
          <a:bodyPr>
            <a:normAutofit fontScale="90000"/>
          </a:bodyPr>
          <a:lstStyle/>
          <a:p>
            <a:r>
              <a:rPr lang="en-US" sz="4000" dirty="0" smtClean="0"/>
              <a:t>In-text Citations: Unknown author</a:t>
            </a:r>
            <a:endParaRPr lang="en-US" dirty="0"/>
          </a:p>
        </p:txBody>
      </p:sp>
      <p:sp>
        <p:nvSpPr>
          <p:cNvPr id="17" name="Rectangle 16"/>
          <p:cNvSpPr/>
          <p:nvPr/>
        </p:nvSpPr>
        <p:spPr>
          <a:xfrm>
            <a:off x="4953000" y="4114800"/>
            <a:ext cx="2819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43200" y="4953000"/>
            <a:ext cx="3657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5200" y="5867400"/>
            <a:ext cx="5105400" cy="646331"/>
          </a:xfrm>
          <a:prstGeom prst="rect">
            <a:avLst/>
          </a:prstGeom>
          <a:solidFill>
            <a:schemeClr val="accent1">
              <a:lumMod val="60000"/>
              <a:lumOff val="40000"/>
            </a:schemeClr>
          </a:solidFill>
        </p:spPr>
        <p:txBody>
          <a:bodyPr wrap="square">
            <a:spAutoFit/>
          </a:bodyPr>
          <a:lstStyle/>
          <a:p>
            <a:pPr>
              <a:defRPr/>
            </a:pPr>
            <a:r>
              <a:rPr lang="en-US" sz="1800" dirty="0" smtClean="0"/>
              <a:t>On the Reference page, use the title in the place of the author’s name. Place in alphabetical order.</a:t>
            </a:r>
            <a:endParaRPr lang="en-US" sz="1800" dirty="0"/>
          </a:p>
        </p:txBody>
      </p:sp>
      <p:cxnSp>
        <p:nvCxnSpPr>
          <p:cNvPr id="11" name="Straight Arrow Connector 10"/>
          <p:cNvCxnSpPr/>
          <p:nvPr/>
        </p:nvCxnSpPr>
        <p:spPr>
          <a:xfrm rot="16200000" flipV="1">
            <a:off x="4533900" y="57531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6972300" y="52197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81328"/>
            <a:ext cx="8686800" cy="4525963"/>
          </a:xfrm>
        </p:spPr>
        <p:txBody>
          <a:bodyPr>
            <a:normAutofit/>
          </a:bodyPr>
          <a:lstStyle/>
          <a:p>
            <a:pPr>
              <a:defRPr/>
            </a:pPr>
            <a:r>
              <a:rPr lang="en-US" sz="2800" dirty="0" smtClean="0">
                <a:solidFill>
                  <a:schemeClr val="bg1">
                    <a:lumMod val="75000"/>
                  </a:schemeClr>
                </a:solidFill>
              </a:rPr>
              <a:t>Because there is no author listed for these sources, </a:t>
            </a:r>
            <a:r>
              <a:rPr lang="en-US" sz="2800" b="1" dirty="0" smtClean="0">
                <a:solidFill>
                  <a:schemeClr val="bg1">
                    <a:lumMod val="75000"/>
                  </a:schemeClr>
                </a:solidFill>
              </a:rPr>
              <a:t>use the title in place of the author’s name in the citation and on the References page</a:t>
            </a:r>
            <a:r>
              <a:rPr lang="en-US" sz="2800" dirty="0" smtClean="0">
                <a:solidFill>
                  <a:schemeClr val="bg1">
                    <a:lumMod val="75000"/>
                  </a:schemeClr>
                </a:solidFill>
              </a:rPr>
              <a:t>, in alphabetical order.</a:t>
            </a:r>
          </a:p>
          <a:p>
            <a:pPr lvl="1">
              <a:buNone/>
            </a:pPr>
            <a:endParaRPr lang="en-US" sz="2400" dirty="0" smtClean="0"/>
          </a:p>
          <a:p>
            <a:r>
              <a:rPr lang="en-US" sz="2800" dirty="0" smtClean="0">
                <a:solidFill>
                  <a:schemeClr val="bg2">
                    <a:lumMod val="50000"/>
                  </a:schemeClr>
                </a:solidFill>
              </a:rPr>
              <a:t>Examples</a:t>
            </a:r>
          </a:p>
          <a:p>
            <a:pPr lvl="1"/>
            <a:r>
              <a:rPr lang="en-US" sz="2600" dirty="0" smtClean="0"/>
              <a:t>Recent research reveals </a:t>
            </a:r>
            <a:r>
              <a:rPr lang="en-US" sz="2600" dirty="0" smtClean="0">
                <a:solidFill>
                  <a:srgbClr val="FF0000"/>
                </a:solidFill>
              </a:rPr>
              <a:t>(“Six Sites Meet,” 2006) </a:t>
            </a:r>
            <a:r>
              <a:rPr lang="en-US" sz="2600" dirty="0" smtClean="0"/>
              <a:t>significantly…</a:t>
            </a:r>
          </a:p>
          <a:p>
            <a:pPr lvl="1"/>
            <a:r>
              <a:rPr lang="en-US" sz="2600" dirty="0" smtClean="0"/>
              <a:t>The book </a:t>
            </a:r>
            <a:r>
              <a:rPr lang="en-US" sz="2600" i="1" dirty="0" smtClean="0"/>
              <a:t>College Bound Seniors </a:t>
            </a:r>
            <a:r>
              <a:rPr lang="en-US" sz="2600" dirty="0" smtClean="0">
                <a:solidFill>
                  <a:srgbClr val="FF0000"/>
                </a:solidFill>
              </a:rPr>
              <a:t>(2008) </a:t>
            </a:r>
            <a:r>
              <a:rPr lang="en-US" sz="2600" dirty="0" smtClean="0"/>
              <a:t>asserts that…</a:t>
            </a:r>
          </a:p>
          <a:p>
            <a:endParaRPr lang="en-US" sz="2800" dirty="0" smtClean="0"/>
          </a:p>
          <a:p>
            <a:endParaRPr lang="en-US" sz="2800" dirty="0" smtClean="0"/>
          </a:p>
          <a:p>
            <a:endParaRPr lang="en-US" dirty="0"/>
          </a:p>
        </p:txBody>
      </p:sp>
      <p:sp>
        <p:nvSpPr>
          <p:cNvPr id="3" name="Title 2"/>
          <p:cNvSpPr>
            <a:spLocks noGrp="1"/>
          </p:cNvSpPr>
          <p:nvPr>
            <p:ph type="title"/>
          </p:nvPr>
        </p:nvSpPr>
        <p:spPr/>
        <p:txBody>
          <a:bodyPr>
            <a:normAutofit fontScale="90000"/>
          </a:bodyPr>
          <a:lstStyle/>
          <a:p>
            <a:r>
              <a:rPr lang="en-US" sz="4000" dirty="0" smtClean="0"/>
              <a:t>In-text Citations: Unknown author</a:t>
            </a:r>
            <a:endParaRPr lang="en-US" dirty="0"/>
          </a:p>
        </p:txBody>
      </p:sp>
      <p:sp>
        <p:nvSpPr>
          <p:cNvPr id="17" name="Rectangle 16"/>
          <p:cNvSpPr/>
          <p:nvPr/>
        </p:nvSpPr>
        <p:spPr>
          <a:xfrm>
            <a:off x="4953000" y="4114800"/>
            <a:ext cx="3962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43200" y="4876800"/>
            <a:ext cx="5105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5200" y="5867400"/>
            <a:ext cx="5105400" cy="923330"/>
          </a:xfrm>
          <a:prstGeom prst="rect">
            <a:avLst/>
          </a:prstGeom>
          <a:solidFill>
            <a:schemeClr val="accent1">
              <a:lumMod val="60000"/>
              <a:lumOff val="40000"/>
            </a:schemeClr>
          </a:solidFill>
        </p:spPr>
        <p:txBody>
          <a:bodyPr wrap="square">
            <a:spAutoFit/>
          </a:bodyPr>
          <a:lstStyle/>
          <a:p>
            <a:pPr>
              <a:defRPr/>
            </a:pPr>
            <a:r>
              <a:rPr lang="en-US" sz="1800" b="1" dirty="0" smtClean="0"/>
              <a:t>The name of the book is part of the sentence structure; it is the subject of the sentence, so only the year of publication is placed in parentheses. </a:t>
            </a:r>
            <a:endParaRPr lang="en-US" sz="1800" b="1" dirty="0"/>
          </a:p>
        </p:txBody>
      </p:sp>
      <p:cxnSp>
        <p:nvCxnSpPr>
          <p:cNvPr id="11" name="Straight Arrow Connector 10"/>
          <p:cNvCxnSpPr/>
          <p:nvPr/>
        </p:nvCxnSpPr>
        <p:spPr>
          <a:xfrm rot="16200000" flipV="1">
            <a:off x="4686300" y="5600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10000" y="3124200"/>
            <a:ext cx="5334000" cy="923330"/>
          </a:xfrm>
          <a:prstGeom prst="rect">
            <a:avLst/>
          </a:prstGeom>
          <a:solidFill>
            <a:schemeClr val="accent1">
              <a:lumMod val="60000"/>
              <a:lumOff val="40000"/>
            </a:schemeClr>
          </a:solidFill>
        </p:spPr>
        <p:txBody>
          <a:bodyPr wrap="square">
            <a:spAutoFit/>
          </a:bodyPr>
          <a:lstStyle/>
          <a:p>
            <a:pPr>
              <a:defRPr/>
            </a:pPr>
            <a:r>
              <a:rPr lang="en-US" sz="1800" b="1" dirty="0" smtClean="0"/>
              <a:t>The name of the publication is NOT part of the sentence structure, so both the title and the year of publication are placed in parentheses. </a:t>
            </a:r>
            <a:endParaRPr lang="en-US" sz="1800" b="1" dirty="0"/>
          </a:p>
        </p:txBody>
      </p:sp>
      <p:cxnSp>
        <p:nvCxnSpPr>
          <p:cNvPr id="14" name="Straight Arrow Connector 13"/>
          <p:cNvCxnSpPr/>
          <p:nvPr/>
        </p:nvCxnSpPr>
        <p:spPr>
          <a:xfrm rot="16200000" flipH="1">
            <a:off x="4724400" y="39624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American Psychological Association</a:t>
            </a:r>
          </a:p>
          <a:p>
            <a:r>
              <a:rPr lang="en-US" sz="2800" dirty="0" smtClean="0"/>
              <a:t>is the most commonly used format for manuscripts in the Social Sciences.</a:t>
            </a:r>
          </a:p>
          <a:p>
            <a:r>
              <a:rPr lang="en-US" sz="2800" dirty="0" smtClean="0"/>
              <a:t>APA regulates</a:t>
            </a:r>
          </a:p>
          <a:p>
            <a:pPr lvl="1"/>
            <a:r>
              <a:rPr lang="en-US" sz="2800" dirty="0" smtClean="0"/>
              <a:t>Style</a:t>
            </a:r>
          </a:p>
          <a:p>
            <a:pPr lvl="1"/>
            <a:r>
              <a:rPr lang="en-US" sz="2800" dirty="0" smtClean="0"/>
              <a:t>In text Citations</a:t>
            </a:r>
          </a:p>
          <a:p>
            <a:pPr lvl="1"/>
            <a:r>
              <a:rPr lang="en-US" sz="2800" dirty="0" smtClean="0"/>
              <a:t>References</a:t>
            </a:r>
          </a:p>
          <a:p>
            <a:pPr lvl="1"/>
            <a:r>
              <a:rPr lang="en-US" sz="2800" dirty="0" smtClean="0"/>
              <a:t>A list of all sources used</a:t>
            </a:r>
          </a:p>
          <a:p>
            <a:endParaRPr lang="en-US" sz="2400" dirty="0" smtClean="0"/>
          </a:p>
          <a:p>
            <a:endParaRPr lang="en-US" dirty="0"/>
          </a:p>
        </p:txBody>
      </p:sp>
      <p:sp>
        <p:nvSpPr>
          <p:cNvPr id="3" name="Title 2"/>
          <p:cNvSpPr>
            <a:spLocks noGrp="1"/>
          </p:cNvSpPr>
          <p:nvPr>
            <p:ph type="title"/>
          </p:nvPr>
        </p:nvSpPr>
        <p:spPr/>
        <p:txBody>
          <a:bodyPr/>
          <a:lstStyle/>
          <a:p>
            <a:r>
              <a:rPr lang="en-US" dirty="0" smtClean="0"/>
              <a:t>What is APA?</a:t>
            </a:r>
            <a:endParaRPr lang="en-US" dirty="0"/>
          </a:p>
        </p:txBody>
      </p:sp>
      <p:pic>
        <p:nvPicPr>
          <p:cNvPr id="4" name="Picture 4" descr="APA Manual.jpg"/>
          <p:cNvPicPr>
            <a:picLocks noChangeAspect="1"/>
          </p:cNvPicPr>
          <p:nvPr/>
        </p:nvPicPr>
        <p:blipFill>
          <a:blip r:embed="rId4" cstate="print"/>
          <a:srcRect/>
          <a:stretch>
            <a:fillRect/>
          </a:stretch>
        </p:blipFill>
        <p:spPr bwMode="auto">
          <a:xfrm>
            <a:off x="6304014" y="2743200"/>
            <a:ext cx="2839986" cy="41148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US" smtClean="0"/>
              <a:t>Test your knowledge!</a:t>
            </a:r>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fontScale="92500" lnSpcReduction="10000"/>
          </a:bodyPr>
          <a:lstStyle/>
          <a:p>
            <a:pPr eaLnBrk="1" hangingPunct="1">
              <a:lnSpc>
                <a:spcPct val="90000"/>
              </a:lnSpc>
              <a:buFont typeface="Symbol" pitchFamily="18" charset="2"/>
              <a:buNone/>
            </a:pPr>
            <a:r>
              <a:rPr lang="en-US" sz="2800" smtClean="0"/>
              <a:t> Use the paragraph to write and cite a paraphrase.</a:t>
            </a:r>
          </a:p>
          <a:p>
            <a:pPr eaLnBrk="1" hangingPunct="1">
              <a:lnSpc>
                <a:spcPct val="90000"/>
              </a:lnSpc>
            </a:pPr>
            <a:endParaRPr lang="en-US" sz="2800" smtClean="0"/>
          </a:p>
          <a:p>
            <a:pPr eaLnBrk="1" hangingPunct="1">
              <a:lnSpc>
                <a:spcPct val="90000"/>
              </a:lnSpc>
            </a:pPr>
            <a:r>
              <a:rPr lang="en-US" sz="2800" smtClean="0"/>
              <a:t>When snacking, children often reach for the closest food at hand.  If your cupboard has cookies in it, that is probably what your child will eat.  However, if there are healthier items in the refrigerator or on the kitchen table, your youngster will become accustomed to snacking on these foods.  </a:t>
            </a:r>
          </a:p>
          <a:p>
            <a:pPr eaLnBrk="1" hangingPunct="1">
              <a:lnSpc>
                <a:spcPct val="90000"/>
              </a:lnSpc>
            </a:pPr>
            <a:r>
              <a:rPr lang="en-US" sz="2400" smtClean="0">
                <a:solidFill>
                  <a:schemeClr val="accent1"/>
                </a:solidFill>
              </a:rPr>
              <a:t>Note:  Source information:  Caring for your school-age child; Ages 5 – 12.  Revised in 1995.  Page 90.  Author, Edward L. Schor, MD.</a:t>
            </a:r>
            <a:r>
              <a:rPr lang="en-US" sz="2800" smtClean="0"/>
              <a:t>   </a:t>
            </a:r>
          </a:p>
          <a:p>
            <a:pPr eaLnBrk="1" hangingPunct="1">
              <a:lnSpc>
                <a:spcPct val="90000"/>
              </a:lnSpc>
            </a:pPr>
            <a:endParaRPr lang="en-US" sz="2800" smtClean="0"/>
          </a:p>
        </p:txBody>
      </p:sp>
      <p:sp>
        <p:nvSpPr>
          <p:cNvPr id="21506" name="Rectangle 2"/>
          <p:cNvSpPr>
            <a:spLocks noGrp="1" noChangeArrowheads="1"/>
          </p:cNvSpPr>
          <p:nvPr>
            <p:ph type="title"/>
          </p:nvPr>
        </p:nvSpPr>
        <p:spPr/>
        <p:txBody>
          <a:bodyPr>
            <a:normAutofit fontScale="90000"/>
          </a:bodyPr>
          <a:lstStyle/>
          <a:p>
            <a:pPr algn="ctr" eaLnBrk="1" hangingPunct="1"/>
            <a:r>
              <a:rPr lang="en-US" smtClean="0"/>
              <a:t>Exercise # 1</a:t>
            </a:r>
            <a:br>
              <a:rPr lang="en-US" smtClean="0"/>
            </a:br>
            <a:r>
              <a:rPr lang="en-US" sz="3600" smtClean="0"/>
              <a:t>Paraphrase/Citation</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lnSpcReduction="10000"/>
          </a:bodyPr>
          <a:lstStyle/>
          <a:p>
            <a:pPr eaLnBrk="1" hangingPunct="1">
              <a:lnSpc>
                <a:spcPct val="90000"/>
              </a:lnSpc>
            </a:pPr>
            <a:r>
              <a:rPr lang="en-US" sz="2800" smtClean="0"/>
              <a:t>Children will choose the foods that are available to them.  If you reduce unhealthy foods, and choose more nutritious options of food in your home, they are more likely to choose healthier snacks (Schor, 1995).  </a:t>
            </a:r>
          </a:p>
          <a:p>
            <a:pPr eaLnBrk="1" hangingPunct="1">
              <a:lnSpc>
                <a:spcPct val="90000"/>
              </a:lnSpc>
            </a:pPr>
            <a:endParaRPr lang="en-US" sz="2800" smtClean="0"/>
          </a:p>
          <a:p>
            <a:pPr eaLnBrk="1" hangingPunct="1">
              <a:lnSpc>
                <a:spcPct val="90000"/>
              </a:lnSpc>
            </a:pPr>
            <a:r>
              <a:rPr lang="en-US" sz="2800" smtClean="0"/>
              <a:t>Based on studies, Schor (1995) found that children will choose the foods that are available to them.  If you reduce unhealthy foods, and choose more nutritious options of food in your home, they are more likely to choose healthier snacks.</a:t>
            </a:r>
          </a:p>
        </p:txBody>
      </p:sp>
      <p:sp>
        <p:nvSpPr>
          <p:cNvPr id="22530" name="Rectangle 2"/>
          <p:cNvSpPr>
            <a:spLocks noGrp="1" noChangeArrowheads="1"/>
          </p:cNvSpPr>
          <p:nvPr>
            <p:ph type="title"/>
          </p:nvPr>
        </p:nvSpPr>
        <p:spPr/>
        <p:txBody>
          <a:bodyPr>
            <a:normAutofit fontScale="90000"/>
          </a:bodyPr>
          <a:lstStyle/>
          <a:p>
            <a:pPr eaLnBrk="1" hangingPunct="1"/>
            <a:r>
              <a:rPr lang="en-US" smtClean="0"/>
              <a:t>Answer # 1</a:t>
            </a:r>
            <a:br>
              <a:rPr lang="en-US" smtClean="0"/>
            </a:br>
            <a:r>
              <a:rPr lang="en-US" sz="3200" smtClean="0"/>
              <a:t>(many possible options)</a:t>
            </a:r>
            <a:r>
              <a:rPr lang="en-US" smtClean="0"/>
              <a:t> </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fontScale="92500" lnSpcReduction="10000"/>
          </a:bodyPr>
          <a:lstStyle/>
          <a:p>
            <a:pPr eaLnBrk="1" hangingPunct="1">
              <a:lnSpc>
                <a:spcPct val="90000"/>
              </a:lnSpc>
              <a:buNone/>
            </a:pPr>
            <a:r>
              <a:rPr lang="en-US" sz="2800" dirty="0" smtClean="0"/>
              <a:t>Write a short quote using the following paragraph, and cite it.  Start at beginning.  </a:t>
            </a:r>
          </a:p>
          <a:p>
            <a:pPr eaLnBrk="1" hangingPunct="1">
              <a:lnSpc>
                <a:spcPct val="90000"/>
              </a:lnSpc>
              <a:buFont typeface="Symbol" pitchFamily="18" charset="2"/>
              <a:buNone/>
            </a:pPr>
            <a:endParaRPr lang="en-US" sz="2800" dirty="0" smtClean="0"/>
          </a:p>
          <a:p>
            <a:pPr eaLnBrk="1" hangingPunct="1">
              <a:lnSpc>
                <a:spcPct val="90000"/>
              </a:lnSpc>
            </a:pPr>
            <a:r>
              <a:rPr lang="en-US" sz="2800" dirty="0" smtClean="0"/>
              <a:t>When snacking, children often reach for the closest food at hand.  If your cupboard has cookies in it, that is probably what your child will eat.  However, if there are healthier items in the refrigerator or on the kitchen table, your youngster will become accustomed to snacking on these foods.  </a:t>
            </a:r>
          </a:p>
          <a:p>
            <a:pPr eaLnBrk="1" hangingPunct="1">
              <a:lnSpc>
                <a:spcPct val="90000"/>
              </a:lnSpc>
            </a:pPr>
            <a:r>
              <a:rPr lang="en-US" sz="2400" dirty="0" smtClean="0">
                <a:solidFill>
                  <a:schemeClr val="accent1"/>
                </a:solidFill>
              </a:rPr>
              <a:t>Note:  Source information:  Caring for your school-age child; Ages 5 – 12.  Revised in 1995.  Page 90.  Author, Edward L. </a:t>
            </a:r>
            <a:r>
              <a:rPr lang="en-US" sz="2400" dirty="0" err="1" smtClean="0">
                <a:solidFill>
                  <a:schemeClr val="accent1"/>
                </a:solidFill>
              </a:rPr>
              <a:t>Schor</a:t>
            </a:r>
            <a:r>
              <a:rPr lang="en-US" sz="2400" dirty="0" smtClean="0">
                <a:solidFill>
                  <a:schemeClr val="accent1"/>
                </a:solidFill>
              </a:rPr>
              <a:t>, MD.)</a:t>
            </a:r>
            <a:r>
              <a:rPr lang="en-US" sz="2800" dirty="0" smtClean="0">
                <a:solidFill>
                  <a:schemeClr val="accent1"/>
                </a:solidFill>
              </a:rPr>
              <a:t>   </a:t>
            </a:r>
          </a:p>
        </p:txBody>
      </p:sp>
      <p:sp>
        <p:nvSpPr>
          <p:cNvPr id="23554" name="Rectangle 2"/>
          <p:cNvSpPr>
            <a:spLocks noGrp="1" noChangeArrowheads="1"/>
          </p:cNvSpPr>
          <p:nvPr>
            <p:ph type="title"/>
          </p:nvPr>
        </p:nvSpPr>
        <p:spPr/>
        <p:txBody>
          <a:bodyPr>
            <a:normAutofit fontScale="90000"/>
          </a:bodyPr>
          <a:lstStyle/>
          <a:p>
            <a:pPr algn="ctr" eaLnBrk="1" hangingPunct="1"/>
            <a:r>
              <a:rPr lang="en-US" smtClean="0"/>
              <a:t>Exercise # 2</a:t>
            </a:r>
            <a:br>
              <a:rPr lang="en-US" smtClean="0"/>
            </a:br>
            <a:r>
              <a:rPr lang="en-US" sz="3600" smtClean="0"/>
              <a:t>Citation</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buFont typeface="Symbol" pitchFamily="18" charset="2"/>
              <a:buNone/>
            </a:pPr>
            <a:r>
              <a:rPr lang="en-US" smtClean="0"/>
              <a:t>“When snacking, children often reach for the closest food at hand.  If your cupboard has cookies in it, that is probably what your child will eat” (Schor, 1995, p. 90).</a:t>
            </a:r>
          </a:p>
          <a:p>
            <a:pPr eaLnBrk="1" hangingPunct="1"/>
            <a:endParaRPr lang="en-US" smtClean="0"/>
          </a:p>
        </p:txBody>
      </p:sp>
      <p:sp>
        <p:nvSpPr>
          <p:cNvPr id="24578" name="Rectangle 2"/>
          <p:cNvSpPr>
            <a:spLocks noGrp="1" noChangeArrowheads="1"/>
          </p:cNvSpPr>
          <p:nvPr>
            <p:ph type="title"/>
          </p:nvPr>
        </p:nvSpPr>
        <p:spPr/>
        <p:txBody>
          <a:bodyPr/>
          <a:lstStyle/>
          <a:p>
            <a:pPr eaLnBrk="1" hangingPunct="1"/>
            <a:r>
              <a:rPr lang="en-US" smtClean="0"/>
              <a:t>Answer # 2:  </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219200"/>
            <a:ext cx="8229600" cy="5105400"/>
          </a:xfrm>
        </p:spPr>
        <p:txBody>
          <a:bodyPr>
            <a:normAutofit/>
          </a:bodyPr>
          <a:lstStyle/>
          <a:p>
            <a:pPr eaLnBrk="1" hangingPunct="1">
              <a:lnSpc>
                <a:spcPct val="90000"/>
              </a:lnSpc>
            </a:pPr>
            <a:r>
              <a:rPr lang="en-US" sz="3000" dirty="0" smtClean="0"/>
              <a:t>References cited throughout text are listed in alphabetical order by author’s last name on a new page following the text.</a:t>
            </a:r>
          </a:p>
          <a:p>
            <a:pPr lvl="1">
              <a:lnSpc>
                <a:spcPct val="90000"/>
              </a:lnSpc>
            </a:pPr>
            <a:r>
              <a:rPr lang="en-US" sz="2600" dirty="0" smtClean="0"/>
              <a:t>Hanging indentation is used for all references.</a:t>
            </a:r>
          </a:p>
          <a:p>
            <a:pPr lvl="1">
              <a:lnSpc>
                <a:spcPct val="90000"/>
              </a:lnSpc>
            </a:pPr>
            <a:r>
              <a:rPr lang="en-US" sz="2600" dirty="0" smtClean="0"/>
              <a:t>Entire reference page is double-spaced</a:t>
            </a:r>
          </a:p>
          <a:p>
            <a:pPr marL="603504" lvl="2" indent="-256032">
              <a:lnSpc>
                <a:spcPct val="90000"/>
              </a:lnSpc>
              <a:spcBef>
                <a:spcPts val="400"/>
              </a:spcBef>
              <a:buClr>
                <a:schemeClr val="accent1"/>
              </a:buClr>
              <a:buSzPct val="68000"/>
              <a:buNone/>
            </a:pPr>
            <a:endParaRPr lang="en-US" sz="2600" dirty="0" smtClean="0"/>
          </a:p>
          <a:p>
            <a:pPr eaLnBrk="1" hangingPunct="1">
              <a:lnSpc>
                <a:spcPct val="90000"/>
              </a:lnSpc>
            </a:pPr>
            <a:r>
              <a:rPr lang="en-US" sz="3300" dirty="0" smtClean="0"/>
              <a:t>Center the title References at the top of the page</a:t>
            </a:r>
          </a:p>
          <a:p>
            <a:pPr lvl="1">
              <a:buFont typeface="Arial" pitchFamily="34" charset="0"/>
              <a:buChar char="•"/>
              <a:defRPr/>
            </a:pPr>
            <a:r>
              <a:rPr lang="en-US" sz="2400" dirty="0" smtClean="0"/>
              <a:t>Do not bold, underline, or use quotation marks for the title.</a:t>
            </a:r>
          </a:p>
          <a:p>
            <a:pPr eaLnBrk="1" hangingPunct="1">
              <a:lnSpc>
                <a:spcPct val="90000"/>
              </a:lnSpc>
            </a:pPr>
            <a:endParaRPr lang="en-US" sz="2800" dirty="0" smtClean="0"/>
          </a:p>
          <a:p>
            <a:pPr eaLnBrk="1" hangingPunct="1">
              <a:lnSpc>
                <a:spcPct val="90000"/>
              </a:lnSpc>
              <a:buFont typeface="Symbol" pitchFamily="18" charset="2"/>
              <a:buNone/>
            </a:pPr>
            <a:endParaRPr lang="en-US" sz="2800" dirty="0" smtClean="0"/>
          </a:p>
        </p:txBody>
      </p:sp>
      <p:sp>
        <p:nvSpPr>
          <p:cNvPr id="12290" name="Rectangle 2"/>
          <p:cNvSpPr>
            <a:spLocks noGrp="1" noChangeArrowheads="1"/>
          </p:cNvSpPr>
          <p:nvPr>
            <p:ph type="title"/>
          </p:nvPr>
        </p:nvSpPr>
        <p:spPr/>
        <p:txBody>
          <a:bodyPr/>
          <a:lstStyle/>
          <a:p>
            <a:pPr eaLnBrk="1" hangingPunct="1"/>
            <a:r>
              <a:rPr lang="en-US" dirty="0" smtClean="0"/>
              <a:t>Reference Page Format</a:t>
            </a:r>
          </a:p>
        </p:txBody>
      </p:sp>
      <p:sp>
        <p:nvSpPr>
          <p:cNvPr id="4" name="Rectangle 3"/>
          <p:cNvSpPr/>
          <p:nvPr/>
        </p:nvSpPr>
        <p:spPr>
          <a:xfrm>
            <a:off x="3962400" y="6377869"/>
            <a:ext cx="5181600" cy="480131"/>
          </a:xfrm>
          <a:prstGeom prst="rect">
            <a:avLst/>
          </a:prstGeom>
        </p:spPr>
        <p:txBody>
          <a:bodyPr wrap="square">
            <a:spAutoFit/>
          </a:bodyPr>
          <a:lstStyle/>
          <a:p>
            <a:pPr marL="609600" indent="-609600" eaLnBrk="1" hangingPunct="1">
              <a:lnSpc>
                <a:spcPct val="90000"/>
              </a:lnSpc>
              <a:buFont typeface="Symbol" pitchFamily="18" charset="2"/>
              <a:buNone/>
            </a:pPr>
            <a:r>
              <a:rPr lang="en-US" sz="1400" dirty="0" smtClean="0">
                <a:solidFill>
                  <a:schemeClr val="accent1"/>
                </a:solidFill>
              </a:rPr>
              <a:t>APA Sample Reference Page:</a:t>
            </a:r>
          </a:p>
          <a:p>
            <a:pPr marL="609600" indent="-609600" eaLnBrk="1" hangingPunct="1">
              <a:lnSpc>
                <a:spcPct val="90000"/>
              </a:lnSpc>
              <a:buFont typeface="Symbol" pitchFamily="18" charset="2"/>
              <a:buNone/>
            </a:pPr>
            <a:r>
              <a:rPr lang="en-US" sz="1400" dirty="0" smtClean="0">
                <a:hlinkClick r:id="rId4"/>
              </a:rPr>
              <a:t>http://www.vanguard.edu/uploadedFiles/Psychology/references.pdf</a:t>
            </a: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534400" cy="5715000"/>
          </a:xfrm>
        </p:spPr>
        <p:txBody>
          <a:bodyPr>
            <a:normAutofit/>
          </a:bodyPr>
          <a:lstStyle/>
          <a:p>
            <a:r>
              <a:rPr lang="en-US" sz="2400" dirty="0" smtClean="0"/>
              <a:t>APA reference format always follows this basic formula regardless of the type of source. </a:t>
            </a:r>
          </a:p>
          <a:p>
            <a:endParaRPr lang="en-US" b="1" dirty="0" smtClean="0"/>
          </a:p>
          <a:p>
            <a:r>
              <a:rPr lang="en-US" b="1" dirty="0" smtClean="0"/>
              <a:t>References Formula</a:t>
            </a:r>
          </a:p>
          <a:p>
            <a:pPr>
              <a:buFont typeface="Wingdings 2" pitchFamily="18" charset="2"/>
              <a:buNone/>
            </a:pPr>
            <a:r>
              <a:rPr lang="en-US" sz="2400" dirty="0" smtClean="0"/>
              <a:t>Author(s) Last Name, First Initial. (Year of Publication). 	Title, 	Publication Data</a:t>
            </a:r>
            <a:r>
              <a:rPr lang="en-US" sz="2400" i="1" dirty="0" smtClean="0"/>
              <a:t>. </a:t>
            </a:r>
          </a:p>
          <a:p>
            <a:pPr lvl="1"/>
            <a:r>
              <a:rPr lang="en-US" sz="2000" dirty="0" smtClean="0"/>
              <a:t>Author (s) last names, include ALL authors as they are listed</a:t>
            </a:r>
          </a:p>
          <a:p>
            <a:pPr lvl="1"/>
            <a:r>
              <a:rPr lang="en-US" sz="2000" dirty="0" smtClean="0"/>
              <a:t>Year of publication--if no date is available, write (</a:t>
            </a:r>
            <a:r>
              <a:rPr lang="en-US" sz="2000" dirty="0" err="1" smtClean="0"/>
              <a:t>n.d</a:t>
            </a:r>
            <a:r>
              <a:rPr lang="en-US" sz="2000" dirty="0" smtClean="0"/>
              <a:t>)</a:t>
            </a:r>
          </a:p>
          <a:p>
            <a:pPr lvl="1"/>
            <a:r>
              <a:rPr lang="en-US" sz="2000" dirty="0" smtClean="0"/>
              <a:t>Title of the book or title of the article</a:t>
            </a:r>
          </a:p>
          <a:p>
            <a:pPr lvl="1"/>
            <a:r>
              <a:rPr lang="en-US" sz="2000" b="1" dirty="0" smtClean="0"/>
              <a:t>Publication data = where do I locate the source material? </a:t>
            </a:r>
            <a:r>
              <a:rPr lang="en-US" sz="2000" dirty="0" smtClean="0"/>
              <a:t>For example:</a:t>
            </a:r>
            <a:r>
              <a:rPr lang="en-US" sz="2000" b="1" dirty="0" smtClean="0"/>
              <a:t> </a:t>
            </a:r>
            <a:r>
              <a:rPr lang="en-US" sz="2000" dirty="0" smtClean="0"/>
              <a:t>Book publishing company information, full website address, journal name, newspaper name, magazine name or include issue and page numbers for journals, newspapers  and magazines</a:t>
            </a:r>
          </a:p>
          <a:p>
            <a:pPr>
              <a:buFont typeface="Wingdings 2" pitchFamily="18" charset="2"/>
              <a:buNone/>
            </a:pPr>
            <a:endParaRPr lang="en-US" sz="2400" i="1" dirty="0" smtClean="0"/>
          </a:p>
          <a:p>
            <a:pPr>
              <a:buFont typeface="Wingdings 2" pitchFamily="18" charset="2"/>
              <a:buNone/>
            </a:pPr>
            <a:endParaRPr lang="en-US" sz="2400" dirty="0" smtClean="0"/>
          </a:p>
          <a:p>
            <a:endParaRPr lang="en-US" dirty="0"/>
          </a:p>
        </p:txBody>
      </p:sp>
      <p:sp>
        <p:nvSpPr>
          <p:cNvPr id="3" name="Title 2"/>
          <p:cNvSpPr>
            <a:spLocks noGrp="1"/>
          </p:cNvSpPr>
          <p:nvPr>
            <p:ph type="title"/>
          </p:nvPr>
        </p:nvSpPr>
        <p:spPr/>
        <p:txBody>
          <a:bodyPr/>
          <a:lstStyle/>
          <a:p>
            <a:r>
              <a:rPr lang="en-US" dirty="0" smtClean="0"/>
              <a:t>Reference Page Format</a:t>
            </a:r>
            <a:endParaRPr lang="en-US" dirty="0"/>
          </a:p>
        </p:txBody>
      </p:sp>
      <p:sp>
        <p:nvSpPr>
          <p:cNvPr id="4" name="Rectangle 3"/>
          <p:cNvSpPr/>
          <p:nvPr/>
        </p:nvSpPr>
        <p:spPr>
          <a:xfrm>
            <a:off x="457200" y="2819400"/>
            <a:ext cx="5029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62600" y="2819400"/>
            <a:ext cx="3200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5400" y="3200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0" y="3200400"/>
            <a:ext cx="2667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4" grpId="1" uiExpand="1" animBg="1"/>
      <p:bldP spid="5" grpId="0" uiExpand="1" animBg="1"/>
      <p:bldP spid="5" grpId="1" animBg="1"/>
      <p:bldP spid="6" grpId="0" animBg="1"/>
      <p:bldP spid="6" grpId="1"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fontScale="92500"/>
          </a:bodyPr>
          <a:lstStyle/>
          <a:p>
            <a:pPr marL="609600" indent="-609600" eaLnBrk="1" hangingPunct="1">
              <a:lnSpc>
                <a:spcPct val="90000"/>
              </a:lnSpc>
              <a:buFont typeface="Symbol" pitchFamily="18" charset="2"/>
              <a:buAutoNum type="arabicPeriod"/>
            </a:pPr>
            <a:endParaRPr lang="en-US" sz="2400" b="1" dirty="0" smtClean="0"/>
          </a:p>
          <a:p>
            <a:pPr marL="609600" indent="-609600" eaLnBrk="1" hangingPunct="1">
              <a:lnSpc>
                <a:spcPct val="90000"/>
              </a:lnSpc>
              <a:buFont typeface="Symbol" pitchFamily="18" charset="2"/>
              <a:buAutoNum type="arabicPeriod"/>
            </a:pPr>
            <a:r>
              <a:rPr lang="en-US" sz="2400" b="1" dirty="0" smtClean="0"/>
              <a:t>Journal article with DOI:</a:t>
            </a:r>
          </a:p>
          <a:p>
            <a:pPr marL="609600" indent="-609600" eaLnBrk="1" hangingPunct="1">
              <a:lnSpc>
                <a:spcPct val="90000"/>
              </a:lnSpc>
              <a:buFont typeface="Symbol" pitchFamily="18" charset="2"/>
              <a:buNone/>
            </a:pPr>
            <a:r>
              <a:rPr lang="en-US" sz="2400" dirty="0" err="1" smtClean="0"/>
              <a:t>Murzynski</a:t>
            </a:r>
            <a:r>
              <a:rPr lang="en-US" sz="2400" dirty="0" smtClean="0"/>
              <a:t>, J., &amp; </a:t>
            </a:r>
            <a:r>
              <a:rPr lang="en-US" sz="2400" dirty="0" err="1" smtClean="0"/>
              <a:t>Degelman</a:t>
            </a:r>
            <a:r>
              <a:rPr lang="en-US" sz="2400" dirty="0" smtClean="0"/>
              <a:t>, D. (1996). Body language       </a:t>
            </a:r>
          </a:p>
          <a:p>
            <a:pPr marL="609600" indent="-609600" eaLnBrk="1" hangingPunct="1">
              <a:lnSpc>
                <a:spcPct val="90000"/>
              </a:lnSpc>
              <a:buFont typeface="Symbol" pitchFamily="18" charset="2"/>
              <a:buNone/>
            </a:pPr>
            <a:r>
              <a:rPr lang="en-US" sz="2400" dirty="0" smtClean="0"/>
              <a:t>	    of women and judgments of vulnerability to sexual </a:t>
            </a:r>
          </a:p>
          <a:p>
            <a:pPr marL="609600" indent="-609600" eaLnBrk="1" hangingPunct="1">
              <a:lnSpc>
                <a:spcPct val="90000"/>
              </a:lnSpc>
              <a:buFont typeface="Symbol" pitchFamily="18" charset="2"/>
              <a:buNone/>
            </a:pPr>
            <a:r>
              <a:rPr lang="en-US" sz="2400" dirty="0" smtClean="0"/>
              <a:t>		assault. </a:t>
            </a:r>
            <a:r>
              <a:rPr lang="en-US" sz="2400" i="1" dirty="0" smtClean="0"/>
              <a:t>Journal of Applied Social Psychology, 26,</a:t>
            </a:r>
            <a:r>
              <a:rPr lang="en-US" sz="2400" dirty="0" smtClean="0"/>
              <a:t> </a:t>
            </a:r>
          </a:p>
          <a:p>
            <a:pPr marL="609600" indent="-609600" eaLnBrk="1" hangingPunct="1">
              <a:lnSpc>
                <a:spcPct val="90000"/>
              </a:lnSpc>
              <a:buFont typeface="Symbol" pitchFamily="18" charset="2"/>
              <a:buNone/>
            </a:pPr>
            <a:r>
              <a:rPr lang="en-US" sz="2400" dirty="0" smtClean="0"/>
              <a:t>	    1617-1626.  doi:10.1111/j.1559-	1816.1996.tb00088.x</a:t>
            </a:r>
          </a:p>
          <a:p>
            <a:pPr marL="609600" indent="-609600" eaLnBrk="1" hangingPunct="1">
              <a:lnSpc>
                <a:spcPct val="90000"/>
              </a:lnSpc>
              <a:buFont typeface="Symbol" pitchFamily="18" charset="2"/>
              <a:buNone/>
            </a:pPr>
            <a:endParaRPr lang="en-US" sz="2400" dirty="0" smtClean="0"/>
          </a:p>
          <a:p>
            <a:pPr marL="609600" indent="-609600" eaLnBrk="1" hangingPunct="1">
              <a:lnSpc>
                <a:spcPct val="90000"/>
              </a:lnSpc>
              <a:buFont typeface="Symbol" pitchFamily="18" charset="2"/>
              <a:buAutoNum type="arabicPeriod" startAt="2"/>
            </a:pPr>
            <a:r>
              <a:rPr lang="en-US" sz="2400" b="1" dirty="0" smtClean="0"/>
              <a:t>Journal article without DOI:</a:t>
            </a:r>
          </a:p>
          <a:p>
            <a:pPr marL="609600" indent="-609600" eaLnBrk="1" hangingPunct="1">
              <a:lnSpc>
                <a:spcPct val="90000"/>
              </a:lnSpc>
              <a:buFont typeface="Symbol" pitchFamily="18" charset="2"/>
              <a:buNone/>
            </a:pPr>
            <a:r>
              <a:rPr lang="en-US" sz="2400" dirty="0" smtClean="0"/>
              <a:t>Koenig, H. G. (1990). Research on religion and mental </a:t>
            </a:r>
          </a:p>
          <a:p>
            <a:pPr marL="609600" indent="-609600" eaLnBrk="1" hangingPunct="1">
              <a:lnSpc>
                <a:spcPct val="90000"/>
              </a:lnSpc>
              <a:buFont typeface="Symbol" pitchFamily="18" charset="2"/>
              <a:buNone/>
            </a:pPr>
            <a:r>
              <a:rPr lang="en-US" sz="2400" dirty="0" smtClean="0"/>
              <a:t>	    health in later life: A review and commentary. 	</a:t>
            </a:r>
            <a:r>
              <a:rPr lang="en-US" sz="2400" i="1" dirty="0" smtClean="0"/>
              <a:t>Journal of Geriatric Psychiatry, 23,</a:t>
            </a:r>
            <a:r>
              <a:rPr lang="en-US" sz="2400" dirty="0" smtClean="0"/>
              <a:t> 23-53. </a:t>
            </a:r>
            <a:endParaRPr lang="en-US" sz="2400" b="1" i="1" dirty="0" smtClean="0"/>
          </a:p>
          <a:p>
            <a:pPr marL="609600" indent="-609600" eaLnBrk="1" hangingPunct="1">
              <a:lnSpc>
                <a:spcPct val="90000"/>
              </a:lnSpc>
              <a:buNone/>
            </a:pPr>
            <a:endParaRPr lang="en-US" sz="2400" dirty="0" smtClean="0"/>
          </a:p>
        </p:txBody>
      </p:sp>
      <p:sp>
        <p:nvSpPr>
          <p:cNvPr id="14338"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a:bodyPr>
          <a:lstStyle/>
          <a:p>
            <a:pPr marL="609600" indent="-609600" eaLnBrk="1" hangingPunct="1">
              <a:lnSpc>
                <a:spcPct val="90000"/>
              </a:lnSpc>
              <a:buFont typeface="Symbol" pitchFamily="18" charset="2"/>
              <a:buAutoNum type="arabicPeriod" startAt="3"/>
            </a:pPr>
            <a:r>
              <a:rPr lang="en-US" sz="2400" b="1" dirty="0" smtClean="0"/>
              <a:t>Journal article without DOI, retrieved online </a:t>
            </a:r>
          </a:p>
          <a:p>
            <a:pPr marL="865632" lvl="1" indent="-609600">
              <a:lnSpc>
                <a:spcPct val="90000"/>
              </a:lnSpc>
            </a:pPr>
            <a:r>
              <a:rPr lang="en-US" sz="2000" dirty="0" smtClean="0">
                <a:solidFill>
                  <a:schemeClr val="accent1"/>
                </a:solidFill>
              </a:rPr>
              <a:t>[</a:t>
            </a:r>
            <a:r>
              <a:rPr lang="en-US" sz="2000" b="1" dirty="0" smtClean="0">
                <a:solidFill>
                  <a:schemeClr val="accent1"/>
                </a:solidFill>
              </a:rPr>
              <a:t>Note:</a:t>
            </a:r>
            <a:r>
              <a:rPr lang="en-US" sz="2000" dirty="0" smtClean="0">
                <a:solidFill>
                  <a:schemeClr val="accent1"/>
                </a:solidFill>
              </a:rPr>
              <a:t> For articles retrieved from databases, include the URL of the journal home page. Database information is not needed. Do not include the date of retrieval.]:</a:t>
            </a:r>
          </a:p>
          <a:p>
            <a:pPr marL="609600" indent="-609600" eaLnBrk="1" hangingPunct="1">
              <a:lnSpc>
                <a:spcPct val="90000"/>
              </a:lnSpc>
              <a:buFont typeface="Symbol" pitchFamily="18" charset="2"/>
              <a:buNone/>
            </a:pPr>
            <a:endParaRPr lang="en-US" sz="2400" dirty="0" smtClean="0">
              <a:solidFill>
                <a:schemeClr val="accent1"/>
              </a:solidFill>
            </a:endParaRPr>
          </a:p>
          <a:p>
            <a:pPr marL="609600" indent="-609600" eaLnBrk="1" hangingPunct="1">
              <a:lnSpc>
                <a:spcPct val="90000"/>
              </a:lnSpc>
              <a:buFont typeface="Symbol" pitchFamily="18" charset="2"/>
              <a:buNone/>
            </a:pPr>
            <a:r>
              <a:rPr lang="en-US" sz="2400" dirty="0" smtClean="0"/>
              <a:t>Aldridge, D. (1991). Spirituality, healing and medicine. </a:t>
            </a:r>
            <a:r>
              <a:rPr lang="en-US" sz="2400" i="1" dirty="0" smtClean="0"/>
              <a:t>British Journal of General Practice, 41,</a:t>
            </a:r>
            <a:r>
              <a:rPr lang="en-US" sz="2400" dirty="0" smtClean="0"/>
              <a:t> 425-427.  Retrieved from 	    http://www.rcgp.org.uk/publications/bjgp.aspx</a:t>
            </a:r>
          </a:p>
          <a:p>
            <a:pPr marL="609600" indent="-609600" eaLnBrk="1" hangingPunct="1">
              <a:lnSpc>
                <a:spcPct val="90000"/>
              </a:lnSpc>
            </a:pPr>
            <a:endParaRPr lang="en-US" sz="2400" dirty="0" smtClean="0"/>
          </a:p>
          <a:p>
            <a:pPr marL="609600" indent="-609600" eaLnBrk="1" hangingPunct="1">
              <a:lnSpc>
                <a:spcPct val="90000"/>
              </a:lnSpc>
              <a:buFont typeface="Symbol" pitchFamily="18" charset="2"/>
              <a:buNone/>
            </a:pPr>
            <a:endParaRPr lang="en-US" sz="2400" dirty="0" smtClean="0"/>
          </a:p>
          <a:p>
            <a:pPr marL="609600" indent="-609600" eaLnBrk="1" hangingPunct="1">
              <a:lnSpc>
                <a:spcPct val="90000"/>
              </a:lnSpc>
            </a:pPr>
            <a:endParaRPr lang="en-US" sz="2800" dirty="0" smtClean="0"/>
          </a:p>
        </p:txBody>
      </p:sp>
      <p:sp>
        <p:nvSpPr>
          <p:cNvPr id="15362"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a:bodyPr>
          <a:lstStyle/>
          <a:p>
            <a:pPr marL="609600" indent="-609600" eaLnBrk="1" hangingPunct="1">
              <a:buFont typeface="Symbol" pitchFamily="18" charset="2"/>
              <a:buAutoNum type="arabicPeriod" startAt="4"/>
            </a:pPr>
            <a:r>
              <a:rPr lang="en-US" sz="2400" b="1" dirty="0" smtClean="0"/>
              <a:t>Book:</a:t>
            </a:r>
          </a:p>
          <a:p>
            <a:pPr marL="609600" indent="-609600" eaLnBrk="1" hangingPunct="1">
              <a:buFont typeface="Symbol" pitchFamily="18" charset="2"/>
              <a:buNone/>
            </a:pPr>
            <a:r>
              <a:rPr lang="en-US" sz="2400" dirty="0" err="1" smtClean="0"/>
              <a:t>Paloutzian</a:t>
            </a:r>
            <a:r>
              <a:rPr lang="en-US" sz="2400" dirty="0" smtClean="0"/>
              <a:t>, R. F. (1996). </a:t>
            </a:r>
            <a:r>
              <a:rPr lang="en-US" sz="2400" i="1" dirty="0" smtClean="0"/>
              <a:t>Invitation to the psychology of religion</a:t>
            </a:r>
            <a:r>
              <a:rPr lang="en-US" sz="2400" dirty="0" smtClean="0"/>
              <a:t> (2nd ed.). Boston: </a:t>
            </a:r>
            <a:r>
              <a:rPr lang="en-US" sz="2400" dirty="0" err="1" smtClean="0"/>
              <a:t>Allyn</a:t>
            </a:r>
            <a:r>
              <a:rPr lang="en-US" sz="2400" dirty="0" smtClean="0"/>
              <a:t> and Bacon.</a:t>
            </a:r>
          </a:p>
          <a:p>
            <a:pPr marL="609600" indent="-609600" eaLnBrk="1" hangingPunct="1">
              <a:buFont typeface="Symbol" pitchFamily="18" charset="2"/>
              <a:buNone/>
            </a:pPr>
            <a:endParaRPr lang="en-US" sz="2400" dirty="0" smtClean="0"/>
          </a:p>
          <a:p>
            <a:pPr marL="609600" indent="-609600" eaLnBrk="1" hangingPunct="1">
              <a:buFont typeface="Symbol" pitchFamily="18" charset="2"/>
              <a:buAutoNum type="arabicPeriod" startAt="5"/>
            </a:pPr>
            <a:r>
              <a:rPr lang="en-US" sz="2400" b="1" dirty="0" smtClean="0"/>
              <a:t>Informally published Web document:</a:t>
            </a:r>
            <a:r>
              <a:rPr lang="en-US" sz="2400" dirty="0" smtClean="0"/>
              <a:t> </a:t>
            </a:r>
          </a:p>
          <a:p>
            <a:pPr marL="609600" indent="-609600" eaLnBrk="1" hangingPunct="1">
              <a:buFont typeface="Symbol" pitchFamily="18" charset="2"/>
              <a:buNone/>
            </a:pPr>
            <a:r>
              <a:rPr lang="en-US" sz="2400" dirty="0" err="1" smtClean="0"/>
              <a:t>Degelman</a:t>
            </a:r>
            <a:r>
              <a:rPr lang="en-US" sz="2400" dirty="0" smtClean="0"/>
              <a:t>, D. (2009). </a:t>
            </a:r>
            <a:r>
              <a:rPr lang="en-US" sz="2400" i="1" dirty="0" smtClean="0"/>
              <a:t>APA style essentials.</a:t>
            </a:r>
            <a:r>
              <a:rPr lang="en-US" sz="2400" dirty="0" smtClean="0"/>
              <a:t> Retrieved </a:t>
            </a:r>
          </a:p>
          <a:p>
            <a:pPr marL="609600" indent="-609600" eaLnBrk="1" hangingPunct="1">
              <a:buFont typeface="Symbol" pitchFamily="18" charset="2"/>
              <a:buNone/>
            </a:pPr>
            <a:r>
              <a:rPr lang="en-US" sz="2400" dirty="0" smtClean="0"/>
              <a:t>	    from http://www.vanguard.edu/faculty 	/</a:t>
            </a:r>
            <a:r>
              <a:rPr lang="en-US" sz="2400" dirty="0" err="1" smtClean="0"/>
              <a:t>ddegelman</a:t>
            </a:r>
            <a:r>
              <a:rPr lang="en-US" sz="2400" dirty="0" smtClean="0"/>
              <a:t>/</a:t>
            </a:r>
            <a:r>
              <a:rPr lang="en-US" sz="2400" dirty="0" err="1" smtClean="0"/>
              <a:t>detail.aspx?doc_id</a:t>
            </a:r>
            <a:r>
              <a:rPr lang="en-US" sz="2400" dirty="0" smtClean="0"/>
              <a:t>=796  </a:t>
            </a:r>
          </a:p>
          <a:p>
            <a:pPr marL="609600" indent="-609600" eaLnBrk="1" hangingPunct="1">
              <a:buFont typeface="Symbol" pitchFamily="18" charset="2"/>
              <a:buNone/>
            </a:pPr>
            <a:endParaRPr lang="en-US" sz="2400" dirty="0" smtClean="0"/>
          </a:p>
          <a:p>
            <a:pPr marL="609600" indent="-609600" eaLnBrk="1" hangingPunct="1">
              <a:buFont typeface="Symbol" pitchFamily="18" charset="2"/>
              <a:buNone/>
            </a:pPr>
            <a:endParaRPr lang="en-US" sz="2400" dirty="0" smtClean="0"/>
          </a:p>
          <a:p>
            <a:pPr marL="609600" indent="-609600" eaLnBrk="1" hangingPunct="1"/>
            <a:endParaRPr lang="en-US" sz="2800" dirty="0" smtClean="0"/>
          </a:p>
        </p:txBody>
      </p:sp>
      <p:sp>
        <p:nvSpPr>
          <p:cNvPr id="16386"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fontAlgn="auto" hangingPunct="1">
              <a:spcAft>
                <a:spcPts val="0"/>
              </a:spcAft>
              <a:defRPr/>
            </a:pPr>
            <a:r>
              <a:rPr lang="en-US" dirty="0" smtClean="0"/>
              <a:t>When is APA Style used?</a:t>
            </a:r>
          </a:p>
        </p:txBody>
      </p:sp>
      <p:sp>
        <p:nvSpPr>
          <p:cNvPr id="14339" name="Rectangle 3"/>
          <p:cNvSpPr>
            <a:spLocks noGrp="1" noChangeArrowheads="1"/>
          </p:cNvSpPr>
          <p:nvPr>
            <p:ph idx="1"/>
          </p:nvPr>
        </p:nvSpPr>
        <p:spPr/>
        <p:txBody>
          <a:bodyPr/>
          <a:lstStyle/>
          <a:p>
            <a:pPr eaLnBrk="1" hangingPunct="1"/>
            <a:r>
              <a:rPr lang="en-US" dirty="0" smtClean="0"/>
              <a:t>Term Papers</a:t>
            </a:r>
          </a:p>
          <a:p>
            <a:pPr eaLnBrk="1" hangingPunct="1"/>
            <a:r>
              <a:rPr lang="en-US" dirty="0" smtClean="0"/>
              <a:t>Research Reports</a:t>
            </a:r>
          </a:p>
          <a:p>
            <a:pPr eaLnBrk="1" hangingPunct="1"/>
            <a:r>
              <a:rPr lang="en-US" dirty="0" smtClean="0"/>
              <a:t>Empirical Studies</a:t>
            </a:r>
          </a:p>
          <a:p>
            <a:pPr eaLnBrk="1" hangingPunct="1"/>
            <a:r>
              <a:rPr lang="en-US" dirty="0" smtClean="0"/>
              <a:t>Literature Reviews</a:t>
            </a:r>
          </a:p>
          <a:p>
            <a:pPr eaLnBrk="1" hangingPunct="1"/>
            <a:r>
              <a:rPr lang="en-US" dirty="0" smtClean="0"/>
              <a:t>Theoretical Articles</a:t>
            </a:r>
          </a:p>
          <a:p>
            <a:pPr eaLnBrk="1" hangingPunct="1"/>
            <a:r>
              <a:rPr lang="en-US" dirty="0" smtClean="0"/>
              <a:t>Methodological Articles</a:t>
            </a:r>
          </a:p>
          <a:p>
            <a:pPr eaLnBrk="1" hangingPunct="1"/>
            <a:r>
              <a:rPr lang="en-US" dirty="0" smtClean="0"/>
              <a:t>Case Studies</a:t>
            </a:r>
          </a:p>
          <a:p>
            <a:pPr eaLnBrk="1" hangingPunct="1"/>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a:bodyPr>
          <a:lstStyle/>
          <a:p>
            <a:pPr marL="609600" indent="-609600" eaLnBrk="1" hangingPunct="1">
              <a:lnSpc>
                <a:spcPct val="90000"/>
              </a:lnSpc>
              <a:buFont typeface="Symbol" pitchFamily="18" charset="2"/>
              <a:buAutoNum type="arabicPeriod" startAt="6"/>
            </a:pPr>
            <a:endParaRPr lang="en-US" sz="2400" b="1" dirty="0" smtClean="0"/>
          </a:p>
          <a:p>
            <a:pPr marL="609600" indent="-609600" eaLnBrk="1" hangingPunct="1">
              <a:lnSpc>
                <a:spcPct val="90000"/>
              </a:lnSpc>
              <a:buFont typeface="Symbol" pitchFamily="18" charset="2"/>
              <a:buAutoNum type="arabicPeriod" startAt="6"/>
            </a:pPr>
            <a:r>
              <a:rPr lang="en-US" sz="2400" b="1" dirty="0" smtClean="0"/>
              <a:t>Informally published Web document (no date):</a:t>
            </a:r>
          </a:p>
          <a:p>
            <a:pPr marL="609600" indent="-609600" eaLnBrk="1" hangingPunct="1">
              <a:lnSpc>
                <a:spcPct val="90000"/>
              </a:lnSpc>
              <a:buFont typeface="Symbol" pitchFamily="18" charset="2"/>
              <a:buNone/>
            </a:pPr>
            <a:r>
              <a:rPr lang="en-US" sz="2400" dirty="0" smtClean="0"/>
              <a:t>Nielsen, M. E. (</a:t>
            </a:r>
            <a:r>
              <a:rPr lang="en-US" sz="2400" dirty="0" err="1" smtClean="0"/>
              <a:t>n.d</a:t>
            </a:r>
            <a:r>
              <a:rPr lang="en-US" sz="2400" dirty="0" smtClean="0"/>
              <a:t>.). </a:t>
            </a:r>
            <a:r>
              <a:rPr lang="en-US" sz="2400" i="1" dirty="0" smtClean="0"/>
              <a:t>Notable people in psychology of </a:t>
            </a:r>
          </a:p>
          <a:p>
            <a:pPr marL="609600" indent="-609600" eaLnBrk="1" hangingPunct="1">
              <a:lnSpc>
                <a:spcPct val="90000"/>
              </a:lnSpc>
              <a:buFont typeface="Symbol" pitchFamily="18" charset="2"/>
              <a:buNone/>
            </a:pPr>
            <a:r>
              <a:rPr lang="en-US" sz="2400" i="1" dirty="0" smtClean="0"/>
              <a:t>	    religion.</a:t>
            </a:r>
            <a:r>
              <a:rPr lang="en-US" sz="2400" dirty="0" smtClean="0"/>
              <a:t> Retrieved from  	    		http://www.psywww.com/psyrelig/psyrelpr.ht	m</a:t>
            </a:r>
          </a:p>
          <a:p>
            <a:pPr marL="609600" indent="-609600" eaLnBrk="1" hangingPunct="1">
              <a:lnSpc>
                <a:spcPct val="90000"/>
              </a:lnSpc>
              <a:buFont typeface="Symbol" pitchFamily="18" charset="2"/>
              <a:buNone/>
            </a:pPr>
            <a:endParaRPr lang="en-US" sz="2400" dirty="0" smtClean="0"/>
          </a:p>
          <a:p>
            <a:pPr marL="609600" indent="-609600" eaLnBrk="1" hangingPunct="1">
              <a:lnSpc>
                <a:spcPct val="90000"/>
              </a:lnSpc>
              <a:buFont typeface="Symbol" pitchFamily="18" charset="2"/>
              <a:buAutoNum type="arabicPeriod" startAt="7"/>
            </a:pPr>
            <a:r>
              <a:rPr lang="en-US" sz="2400" b="1" dirty="0" smtClean="0"/>
              <a:t>Informally published Web document (no author, no date):</a:t>
            </a:r>
          </a:p>
          <a:p>
            <a:pPr marL="609600" indent="-609600" eaLnBrk="1" hangingPunct="1">
              <a:lnSpc>
                <a:spcPct val="90000"/>
              </a:lnSpc>
              <a:buFont typeface="Symbol" pitchFamily="18" charset="2"/>
              <a:buNone/>
            </a:pPr>
            <a:r>
              <a:rPr lang="en-US" sz="2400" i="1" dirty="0" smtClean="0"/>
              <a:t>Gender and society</a:t>
            </a:r>
            <a:r>
              <a:rPr lang="en-US" sz="2400" dirty="0" smtClean="0"/>
              <a:t>. (</a:t>
            </a:r>
            <a:r>
              <a:rPr lang="en-US" sz="2400" dirty="0" err="1" smtClean="0"/>
              <a:t>n.d</a:t>
            </a:r>
            <a:r>
              <a:rPr lang="en-US" sz="2400" dirty="0" smtClean="0"/>
              <a:t>.). Retrieved from   </a:t>
            </a:r>
          </a:p>
          <a:p>
            <a:pPr marL="609600" indent="-609600" eaLnBrk="1" hangingPunct="1">
              <a:lnSpc>
                <a:spcPct val="90000"/>
              </a:lnSpc>
              <a:buFont typeface="Symbol" pitchFamily="18" charset="2"/>
              <a:buNone/>
            </a:pPr>
            <a:r>
              <a:rPr lang="en-US" sz="2400" dirty="0" smtClean="0"/>
              <a:t>	    http://www.trinity.edu/~mkearl/gender.html</a:t>
            </a:r>
          </a:p>
          <a:p>
            <a:pPr marL="609600" indent="-609600" eaLnBrk="1" hangingPunct="1">
              <a:lnSpc>
                <a:spcPct val="90000"/>
              </a:lnSpc>
              <a:buFont typeface="Symbol" pitchFamily="18" charset="2"/>
              <a:buAutoNum type="arabicPeriod" startAt="7"/>
            </a:pPr>
            <a:endParaRPr lang="en-US" sz="2400" dirty="0" smtClean="0"/>
          </a:p>
        </p:txBody>
      </p:sp>
      <p:sp>
        <p:nvSpPr>
          <p:cNvPr id="17410"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pPr marL="609600" indent="-609600" eaLnBrk="1" hangingPunct="1">
              <a:lnSpc>
                <a:spcPct val="90000"/>
              </a:lnSpc>
              <a:buFont typeface="Symbol" pitchFamily="18" charset="2"/>
              <a:buNone/>
            </a:pPr>
            <a:r>
              <a:rPr lang="en-US" sz="2400" b="1" dirty="0" smtClean="0"/>
              <a:t>8.	Abstract from secondary database:</a:t>
            </a:r>
          </a:p>
          <a:p>
            <a:pPr marL="609600" indent="-609600" eaLnBrk="1" hangingPunct="1">
              <a:lnSpc>
                <a:spcPct val="90000"/>
              </a:lnSpc>
              <a:buFont typeface="Symbol" pitchFamily="18" charset="2"/>
              <a:buNone/>
            </a:pPr>
            <a:r>
              <a:rPr lang="en-US" sz="2400" dirty="0" err="1" smtClean="0"/>
              <a:t>Garrity</a:t>
            </a:r>
            <a:r>
              <a:rPr lang="en-US" sz="2400" dirty="0" smtClean="0"/>
              <a:t>, K., &amp; </a:t>
            </a:r>
            <a:r>
              <a:rPr lang="en-US" sz="2400" dirty="0" err="1" smtClean="0"/>
              <a:t>Degelman</a:t>
            </a:r>
            <a:r>
              <a:rPr lang="en-US" sz="2400" dirty="0" smtClean="0"/>
              <a:t>, D. (1990). Effect of server    </a:t>
            </a:r>
          </a:p>
          <a:p>
            <a:pPr marL="609600" indent="-609600" eaLnBrk="1" hangingPunct="1">
              <a:lnSpc>
                <a:spcPct val="90000"/>
              </a:lnSpc>
              <a:buFont typeface="Symbol" pitchFamily="18" charset="2"/>
              <a:buNone/>
            </a:pPr>
            <a:r>
              <a:rPr lang="en-US" sz="2400" dirty="0" smtClean="0"/>
              <a:t>	    introduction on restaurant tipping. </a:t>
            </a:r>
            <a:r>
              <a:rPr lang="en-US" sz="2400" i="1" dirty="0" smtClean="0"/>
              <a:t>Journal of 	Applied Social Psychology, 20,</a:t>
            </a:r>
            <a:r>
              <a:rPr lang="en-US" sz="2400" dirty="0" smtClean="0"/>
              <a:t> 168-172. 	Abstract retrieved from </a:t>
            </a:r>
            <a:r>
              <a:rPr lang="en-US" sz="2400" dirty="0" err="1" smtClean="0"/>
              <a:t>PsycINFO</a:t>
            </a:r>
            <a:r>
              <a:rPr lang="en-US" sz="2400" dirty="0" smtClean="0"/>
              <a:t> database.</a:t>
            </a:r>
          </a:p>
          <a:p>
            <a:pPr marL="609600" indent="-609600" eaLnBrk="1" hangingPunct="1">
              <a:lnSpc>
                <a:spcPct val="90000"/>
              </a:lnSpc>
            </a:pPr>
            <a:endParaRPr lang="en-US" sz="2400" b="1" dirty="0" smtClean="0"/>
          </a:p>
          <a:p>
            <a:pPr marL="609600" indent="-609600" eaLnBrk="1" hangingPunct="1">
              <a:lnSpc>
                <a:spcPct val="90000"/>
              </a:lnSpc>
              <a:buFont typeface="Symbol" pitchFamily="18" charset="2"/>
              <a:buAutoNum type="arabicPeriod" startAt="9"/>
            </a:pPr>
            <a:r>
              <a:rPr lang="en-US" sz="2400" b="1" dirty="0" smtClean="0"/>
              <a:t>Article or chapter in an edited book:</a:t>
            </a:r>
          </a:p>
          <a:p>
            <a:pPr marL="609600" indent="-609600" eaLnBrk="1" hangingPunct="1">
              <a:lnSpc>
                <a:spcPct val="90000"/>
              </a:lnSpc>
              <a:buFont typeface="Symbol" pitchFamily="18" charset="2"/>
              <a:buNone/>
            </a:pPr>
            <a:r>
              <a:rPr lang="en-US" sz="2400" dirty="0" smtClean="0"/>
              <a:t>Shea, J. D. (1992).</a:t>
            </a:r>
            <a:r>
              <a:rPr lang="en-US" sz="2800" dirty="0" smtClean="0"/>
              <a:t> </a:t>
            </a:r>
            <a:r>
              <a:rPr lang="en-US" sz="2400" dirty="0" smtClean="0"/>
              <a:t>Religion and sexual adjustment. In J. F. </a:t>
            </a:r>
            <a:r>
              <a:rPr lang="en-US" sz="2400" dirty="0" err="1" smtClean="0"/>
              <a:t>Schumaker</a:t>
            </a:r>
            <a:r>
              <a:rPr lang="en-US" sz="2400" dirty="0" smtClean="0"/>
              <a:t> (Ed.), </a:t>
            </a:r>
            <a:r>
              <a:rPr lang="en-US" sz="2400" i="1" dirty="0" smtClean="0"/>
              <a:t>Religion and mental health</a:t>
            </a:r>
            <a:r>
              <a:rPr lang="en-US" sz="2400" dirty="0" smtClean="0"/>
              <a:t> (pp. 70-84). New York: Oxford University Press.</a:t>
            </a:r>
          </a:p>
          <a:p>
            <a:pPr marL="609600" indent="-609600" eaLnBrk="1" hangingPunct="1">
              <a:lnSpc>
                <a:spcPct val="90000"/>
              </a:lnSpc>
            </a:pPr>
            <a:endParaRPr lang="en-US" sz="2800" dirty="0" smtClean="0"/>
          </a:p>
        </p:txBody>
      </p:sp>
      <p:sp>
        <p:nvSpPr>
          <p:cNvPr id="18434"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pPr marL="609600" indent="-609600" eaLnBrk="1" hangingPunct="1">
              <a:lnSpc>
                <a:spcPct val="90000"/>
              </a:lnSpc>
              <a:buFont typeface="Symbol" pitchFamily="18" charset="2"/>
              <a:buAutoNum type="arabicPeriod" startAt="10"/>
            </a:pPr>
            <a:endParaRPr lang="en-US" sz="2800" b="1" dirty="0" smtClean="0"/>
          </a:p>
          <a:p>
            <a:pPr marL="609600" indent="-609600" eaLnBrk="1" hangingPunct="1">
              <a:lnSpc>
                <a:spcPct val="90000"/>
              </a:lnSpc>
              <a:buFont typeface="Symbol" pitchFamily="18" charset="2"/>
              <a:buAutoNum type="arabicPeriod" startAt="10"/>
            </a:pPr>
            <a:r>
              <a:rPr lang="en-US" sz="2800" b="1" dirty="0" smtClean="0"/>
              <a:t>Diagnostic and Statistical Manual of Mental Disorders:</a:t>
            </a:r>
          </a:p>
          <a:p>
            <a:pPr marL="609600" indent="-609600" eaLnBrk="1" hangingPunct="1">
              <a:lnSpc>
                <a:spcPct val="90000"/>
              </a:lnSpc>
              <a:buFont typeface="Symbol" pitchFamily="18" charset="2"/>
              <a:buNone/>
            </a:pPr>
            <a:r>
              <a:rPr lang="en-US" sz="2800" dirty="0" smtClean="0"/>
              <a:t>American Psychiatric Association. (2000). </a:t>
            </a:r>
          </a:p>
          <a:p>
            <a:pPr marL="609600" indent="-609600" eaLnBrk="1" hangingPunct="1">
              <a:lnSpc>
                <a:spcPct val="90000"/>
              </a:lnSpc>
              <a:buFont typeface="Symbol" pitchFamily="18" charset="2"/>
              <a:buNone/>
            </a:pPr>
            <a:r>
              <a:rPr lang="en-US" sz="2800" dirty="0" smtClean="0"/>
              <a:t>	   </a:t>
            </a:r>
            <a:r>
              <a:rPr lang="en-US" sz="2800" i="1" dirty="0" smtClean="0"/>
              <a:t>Diagnostic and statistical manual of 	mental  disorders</a:t>
            </a:r>
            <a:r>
              <a:rPr lang="en-US" sz="2800" dirty="0" smtClean="0"/>
              <a:t> (4th ed., text rev.). 	Washington, DC: Author.</a:t>
            </a:r>
          </a:p>
          <a:p>
            <a:pPr marL="609600" indent="-609600" eaLnBrk="1" hangingPunct="1">
              <a:lnSpc>
                <a:spcPct val="90000"/>
              </a:lnSpc>
              <a:buFont typeface="Symbol" pitchFamily="18" charset="2"/>
              <a:buNone/>
            </a:pPr>
            <a:endParaRPr lang="en-US" sz="2800" dirty="0" smtClean="0"/>
          </a:p>
          <a:p>
            <a:pPr marL="609600" indent="-609600" eaLnBrk="1" hangingPunct="1">
              <a:lnSpc>
                <a:spcPct val="90000"/>
              </a:lnSpc>
              <a:buFont typeface="Symbol" pitchFamily="18" charset="2"/>
              <a:buNone/>
            </a:pPr>
            <a:endParaRPr lang="en-US" sz="2800" b="1" dirty="0" smtClean="0"/>
          </a:p>
          <a:p>
            <a:pPr marL="609600" indent="-609600" eaLnBrk="1" hangingPunct="1">
              <a:lnSpc>
                <a:spcPct val="90000"/>
              </a:lnSpc>
              <a:buFont typeface="Symbol" pitchFamily="18" charset="2"/>
              <a:buNone/>
            </a:pPr>
            <a:endParaRPr lang="en-US" sz="2800" dirty="0" smtClean="0"/>
          </a:p>
          <a:p>
            <a:pPr marL="609600" indent="-609600" eaLnBrk="1" hangingPunct="1">
              <a:lnSpc>
                <a:spcPct val="90000"/>
              </a:lnSpc>
            </a:pPr>
            <a:endParaRPr lang="en-US" dirty="0" smtClean="0"/>
          </a:p>
        </p:txBody>
      </p:sp>
      <p:sp>
        <p:nvSpPr>
          <p:cNvPr id="19458"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US" smtClean="0"/>
              <a:t>Test your knowledge!</a:t>
            </a:r>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534400" cy="5715000"/>
          </a:xfrm>
        </p:spPr>
        <p:txBody>
          <a:bodyPr>
            <a:noAutofit/>
          </a:bodyPr>
          <a:lstStyle/>
          <a:p>
            <a:pPr>
              <a:buNone/>
            </a:pPr>
            <a:r>
              <a:rPr lang="en-US" sz="1600" b="1" dirty="0" smtClean="0"/>
              <a:t>Book--</a:t>
            </a:r>
            <a:r>
              <a:rPr lang="en-US" sz="1600" dirty="0" err="1" smtClean="0"/>
              <a:t>Kornblum</a:t>
            </a:r>
            <a:r>
              <a:rPr lang="en-US" sz="1600" dirty="0" smtClean="0"/>
              <a:t>, William 2003--Sociology in a changing </a:t>
            </a:r>
            <a:r>
              <a:rPr lang="en-US" sz="1600" dirty="0" err="1" smtClean="0"/>
              <a:t>worldWadsworth</a:t>
            </a:r>
            <a:r>
              <a:rPr lang="en-US" sz="1600" dirty="0" smtClean="0"/>
              <a:t> publisher New York</a:t>
            </a:r>
          </a:p>
          <a:p>
            <a:pPr>
              <a:buNone/>
            </a:pPr>
            <a:r>
              <a:rPr lang="en-US" sz="1600" b="1" dirty="0" smtClean="0"/>
              <a:t>Chapter in an edited book--</a:t>
            </a:r>
            <a:r>
              <a:rPr lang="en-US" sz="1600" dirty="0" smtClean="0"/>
              <a:t>Chapter authors: Lydia </a:t>
            </a:r>
            <a:r>
              <a:rPr lang="en-US" sz="1600" dirty="0" err="1" smtClean="0"/>
              <a:t>Molm</a:t>
            </a:r>
            <a:r>
              <a:rPr lang="en-US" sz="1600" dirty="0" smtClean="0"/>
              <a:t> &amp; </a:t>
            </a:r>
            <a:r>
              <a:rPr lang="en-US" sz="1600" dirty="0" err="1" smtClean="0"/>
              <a:t>Karianne</a:t>
            </a:r>
            <a:r>
              <a:rPr lang="en-US" sz="1600" dirty="0" smtClean="0"/>
              <a:t> Sue </a:t>
            </a:r>
            <a:r>
              <a:rPr lang="en-US" sz="1600" dirty="0" err="1" smtClean="0"/>
              <a:t>Cook,Year</a:t>
            </a:r>
            <a:r>
              <a:rPr lang="en-US" sz="1600" dirty="0" smtClean="0"/>
              <a:t>: 1995, chapter titled: Social exchange and exchange networks, pages: 209-235, Book title: Sociological perspectives on social psychology </a:t>
            </a:r>
          </a:p>
          <a:p>
            <a:pPr>
              <a:buNone/>
            </a:pPr>
            <a:r>
              <a:rPr lang="en-US" sz="1600" dirty="0" smtClean="0"/>
              <a:t>	Edited by: </a:t>
            </a:r>
            <a:r>
              <a:rPr lang="en-US" sz="1600" dirty="0" err="1" smtClean="0"/>
              <a:t>Karianne</a:t>
            </a:r>
            <a:r>
              <a:rPr lang="en-US" sz="1600" dirty="0" smtClean="0"/>
              <a:t> Sue Cook and Gregory Allen Fine and  Jerry Samuel House Publisher is </a:t>
            </a:r>
            <a:r>
              <a:rPr lang="en-US" sz="1600" dirty="0" err="1" smtClean="0"/>
              <a:t>Allyn</a:t>
            </a:r>
            <a:r>
              <a:rPr lang="en-US" sz="1600" dirty="0" smtClean="0"/>
              <a:t> and Bacon/ Boston</a:t>
            </a:r>
          </a:p>
          <a:p>
            <a:pPr>
              <a:buNone/>
            </a:pPr>
            <a:r>
              <a:rPr lang="en-US" sz="1600" b="1" dirty="0" smtClean="0"/>
              <a:t>Journal Article--</a:t>
            </a:r>
            <a:r>
              <a:rPr lang="en-US" sz="1600" dirty="0" smtClean="0"/>
              <a:t>South, Sammie, </a:t>
            </a:r>
            <a:r>
              <a:rPr lang="en-US" sz="1600" dirty="0" err="1" smtClean="0"/>
              <a:t>Spitze</a:t>
            </a:r>
            <a:r>
              <a:rPr lang="en-US" sz="1600" dirty="0" smtClean="0"/>
              <a:t>, Gertrude, &amp; Abercrombie, Helen 1985, Women's Employment, Time Expenditure, and Divorce, Journal of Family Issues </a:t>
            </a:r>
            <a:r>
              <a:rPr lang="en-US" sz="1600" dirty="0" err="1" smtClean="0"/>
              <a:t>vol</a:t>
            </a:r>
            <a:r>
              <a:rPr lang="en-US" sz="1600" dirty="0" smtClean="0"/>
              <a:t> 6 </a:t>
            </a:r>
            <a:r>
              <a:rPr lang="en-US" sz="1600" dirty="0" err="1" smtClean="0"/>
              <a:t>iss</a:t>
            </a:r>
            <a:r>
              <a:rPr lang="en-US" sz="1600" dirty="0" smtClean="0"/>
              <a:t> 1, pg 307-329</a:t>
            </a:r>
          </a:p>
          <a:p>
            <a:pPr>
              <a:buNone/>
            </a:pPr>
            <a:r>
              <a:rPr lang="en-US" sz="1600" dirty="0" smtClean="0"/>
              <a:t> </a:t>
            </a:r>
            <a:r>
              <a:rPr lang="en-US" sz="1600" b="1" dirty="0" smtClean="0"/>
              <a:t>From the library </a:t>
            </a:r>
            <a:r>
              <a:rPr lang="en-US" sz="1600" b="1" dirty="0" err="1" smtClean="0"/>
              <a:t>Proquest</a:t>
            </a:r>
            <a:r>
              <a:rPr lang="en-US" sz="1600" b="1" dirty="0" smtClean="0"/>
              <a:t> database of journal articles </a:t>
            </a:r>
            <a:endParaRPr lang="en-US" sz="1600" dirty="0" smtClean="0"/>
          </a:p>
          <a:p>
            <a:pPr>
              <a:buNone/>
            </a:pPr>
            <a:r>
              <a:rPr lang="en-US" sz="1600" smtClean="0"/>
              <a:t>	Schoen</a:t>
            </a:r>
            <a:r>
              <a:rPr lang="en-US" sz="1600" dirty="0" smtClean="0"/>
              <a:t>, Ron, Natalie </a:t>
            </a:r>
            <a:r>
              <a:rPr lang="en-US" sz="1600" dirty="0" err="1" smtClean="0"/>
              <a:t>Marial</a:t>
            </a:r>
            <a:r>
              <a:rPr lang="en-US" sz="1600" dirty="0" smtClean="0"/>
              <a:t> </a:t>
            </a:r>
            <a:r>
              <a:rPr lang="en-US" sz="1600" dirty="0" err="1" smtClean="0"/>
              <a:t>Astone</a:t>
            </a:r>
            <a:r>
              <a:rPr lang="en-US" sz="1600" dirty="0" smtClean="0"/>
              <a:t>, Karen </a:t>
            </a:r>
            <a:r>
              <a:rPr lang="en-US" sz="1600" dirty="0" err="1" smtClean="0"/>
              <a:t>Rothert</a:t>
            </a:r>
            <a:r>
              <a:rPr lang="en-US" sz="1600" dirty="0" smtClean="0"/>
              <a:t>, Nancy Standish, and  Kim Young  Women’s Employment, Marital Happiness, and Divorce 2002.  Social Forces  volume 81 issue# 2 pages 643-662.</a:t>
            </a:r>
          </a:p>
          <a:p>
            <a:pPr>
              <a:buNone/>
            </a:pPr>
            <a:r>
              <a:rPr lang="en-US" sz="1600" b="1" dirty="0" smtClean="0"/>
              <a:t>Magazine Article--</a:t>
            </a:r>
            <a:r>
              <a:rPr lang="en-US" sz="1600" dirty="0" err="1" smtClean="0"/>
              <a:t>Hatchett</a:t>
            </a:r>
            <a:r>
              <a:rPr lang="en-US" sz="1600" dirty="0" smtClean="0"/>
              <a:t>, B. (2010, March 9).  The New Marriage.  Time volume  135  pages 28 through 31</a:t>
            </a:r>
          </a:p>
          <a:p>
            <a:pPr>
              <a:buNone/>
            </a:pPr>
            <a:r>
              <a:rPr lang="en-US" sz="1600" b="1" dirty="0" smtClean="0"/>
              <a:t>From a website--</a:t>
            </a:r>
            <a:r>
              <a:rPr lang="en-US" sz="1600" dirty="0" smtClean="0"/>
              <a:t>2010   Franco, Arlene Ann, &amp; Jonathan </a:t>
            </a:r>
            <a:r>
              <a:rPr lang="en-US" sz="1600" dirty="0" err="1" smtClean="0"/>
              <a:t>Bartholemew</a:t>
            </a:r>
            <a:r>
              <a:rPr lang="en-US" sz="1600" dirty="0" smtClean="0"/>
              <a:t>    The downside of divorce,  From the website:  Divorce Rights for Dads. Retrieved from http://www.divorceddads.com/divorcerightsfordadsjournal/2010/downside/</a:t>
            </a:r>
          </a:p>
        </p:txBody>
      </p:sp>
      <p:sp>
        <p:nvSpPr>
          <p:cNvPr id="3" name="Title 2"/>
          <p:cNvSpPr>
            <a:spLocks noGrp="1"/>
          </p:cNvSpPr>
          <p:nvPr>
            <p:ph type="title"/>
          </p:nvPr>
        </p:nvSpPr>
        <p:spPr>
          <a:xfrm>
            <a:off x="381000" y="228600"/>
            <a:ext cx="8229600" cy="868362"/>
          </a:xfrm>
        </p:spPr>
        <p:txBody>
          <a:bodyPr>
            <a:normAutofit fontScale="90000"/>
          </a:bodyPr>
          <a:lstStyle/>
          <a:p>
            <a:r>
              <a:rPr lang="en-US" dirty="0" smtClean="0"/>
              <a:t>Exercise #3: </a:t>
            </a:r>
            <a:r>
              <a:rPr lang="en-US" sz="3600" dirty="0" smtClean="0"/>
              <a:t>Create a Reference Page</a:t>
            </a:r>
            <a:endParaRPr lang="en-US" sz="3600" dirty="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4" cstate="print"/>
          <a:srcRect l="20556" t="20444" r="19722" b="7556"/>
          <a:stretch>
            <a:fillRect/>
          </a:stretch>
        </p:blipFill>
        <p:spPr bwMode="auto">
          <a:xfrm>
            <a:off x="990600" y="1202542"/>
            <a:ext cx="7505700" cy="5655458"/>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Exercise #3: Check your answers</a:t>
            </a:r>
            <a:endParaRPr lang="en-US" dirty="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normAutofit fontScale="90000"/>
          </a:bodyPr>
          <a:lstStyle/>
          <a:p>
            <a:pPr algn="ctr" eaLnBrk="1" hangingPunct="1"/>
            <a:r>
              <a:rPr lang="en-US" dirty="0" smtClean="0"/>
              <a:t>Congratulations! </a:t>
            </a:r>
            <a:br>
              <a:rPr lang="en-US" dirty="0" smtClean="0"/>
            </a:br>
            <a:r>
              <a:rPr lang="en-US" dirty="0" smtClean="0"/>
              <a:t>You have completed the APA 6</a:t>
            </a:r>
            <a:r>
              <a:rPr lang="en-US" baseline="30000" dirty="0" smtClean="0"/>
              <a:t>th</a:t>
            </a:r>
            <a:r>
              <a:rPr lang="en-US" dirty="0" smtClean="0"/>
              <a:t> ed. workshop II.</a:t>
            </a:r>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normAutofit fontScale="77500" lnSpcReduction="20000"/>
          </a:bodyPr>
          <a:lstStyle/>
          <a:p>
            <a:pPr eaLnBrk="1" hangingPunct="1">
              <a:lnSpc>
                <a:spcPct val="90000"/>
              </a:lnSpc>
              <a:buFont typeface="Symbol" pitchFamily="18" charset="2"/>
              <a:buNone/>
            </a:pPr>
            <a:r>
              <a:rPr lang="en-US" sz="2000" dirty="0" smtClean="0"/>
              <a:t>American Psychological Association (2009).  </a:t>
            </a:r>
            <a:r>
              <a:rPr lang="en-US" sz="2000" i="1" dirty="0" smtClean="0"/>
              <a:t>The Basics of</a:t>
            </a:r>
            <a:r>
              <a:rPr lang="en-US" sz="2000" dirty="0" smtClean="0"/>
              <a:t> </a:t>
            </a:r>
            <a:r>
              <a:rPr lang="en-US" sz="2000" i="1" dirty="0" smtClean="0"/>
              <a:t>APA style </a:t>
            </a:r>
          </a:p>
          <a:p>
            <a:pPr eaLnBrk="1" hangingPunct="1">
              <a:lnSpc>
                <a:spcPct val="90000"/>
              </a:lnSpc>
              <a:buFont typeface="Symbol" pitchFamily="18" charset="2"/>
              <a:buNone/>
            </a:pPr>
            <a:r>
              <a:rPr lang="en-US" sz="2000" i="1" dirty="0" smtClean="0"/>
              <a:t>         tutorial.</a:t>
            </a:r>
            <a:r>
              <a:rPr lang="en-US" sz="2000" dirty="0" smtClean="0"/>
              <a:t>  </a:t>
            </a:r>
            <a:r>
              <a:rPr lang="en-US" sz="2000" dirty="0" err="1" smtClean="0"/>
              <a:t>Retreived</a:t>
            </a:r>
            <a:r>
              <a:rPr lang="en-US" sz="2000" dirty="0" smtClean="0"/>
              <a:t> from 	http://www.apastyle.org/learn/tutorials/basics-tutorial.aspx</a:t>
            </a:r>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r>
              <a:rPr lang="en-US" sz="2000" dirty="0" smtClean="0"/>
              <a:t>American Psychological Association (2010). </a:t>
            </a:r>
            <a:r>
              <a:rPr lang="en-US" sz="2000" i="1" dirty="0" smtClean="0"/>
              <a:t>Publication Manual</a:t>
            </a:r>
            <a:r>
              <a:rPr lang="en-US" sz="2000" dirty="0" smtClean="0"/>
              <a:t>  of the American      	Psychological Association (6</a:t>
            </a:r>
            <a:r>
              <a:rPr lang="en-US" sz="2000" baseline="30000" dirty="0" smtClean="0"/>
              <a:t>th</a:t>
            </a:r>
            <a:r>
              <a:rPr lang="en-US" sz="2000" dirty="0" smtClean="0"/>
              <a:t> </a:t>
            </a:r>
            <a:r>
              <a:rPr lang="en-US" sz="2000" dirty="0" err="1" smtClean="0"/>
              <a:t>ed</a:t>
            </a:r>
            <a:r>
              <a:rPr lang="en-US" sz="2000" dirty="0" smtClean="0"/>
              <a:t>), 	Washington, DC: Author</a:t>
            </a:r>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r>
              <a:rPr lang="en-US" sz="2000" dirty="0" err="1" smtClean="0"/>
              <a:t>Berk</a:t>
            </a:r>
            <a:r>
              <a:rPr lang="en-US" sz="2000" dirty="0" smtClean="0"/>
              <a:t>, L. (2007).  </a:t>
            </a:r>
            <a:r>
              <a:rPr lang="en-US" sz="2000" i="1" dirty="0" smtClean="0"/>
              <a:t>Development through the lifespan</a:t>
            </a:r>
            <a:r>
              <a:rPr lang="en-US" sz="2000" dirty="0" smtClean="0"/>
              <a:t> </a:t>
            </a:r>
          </a:p>
          <a:p>
            <a:pPr eaLnBrk="1" hangingPunct="1">
              <a:lnSpc>
                <a:spcPct val="90000"/>
              </a:lnSpc>
              <a:buFont typeface="Symbol" pitchFamily="18" charset="2"/>
              <a:buNone/>
            </a:pPr>
            <a:r>
              <a:rPr lang="en-US" sz="2000" dirty="0" smtClean="0"/>
              <a:t>     	(4</a:t>
            </a:r>
            <a:r>
              <a:rPr lang="en-US" sz="2000" baseline="30000" dirty="0" smtClean="0"/>
              <a:t>th</a:t>
            </a:r>
            <a:r>
              <a:rPr lang="en-US" sz="2000" dirty="0" smtClean="0"/>
              <a:t> ed.).  Boston:  </a:t>
            </a:r>
            <a:r>
              <a:rPr lang="en-US" sz="2000" dirty="0" err="1" smtClean="0"/>
              <a:t>Allyn</a:t>
            </a:r>
            <a:r>
              <a:rPr lang="en-US" sz="2000" dirty="0" smtClean="0"/>
              <a:t> and Bacon.  </a:t>
            </a:r>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r>
              <a:rPr lang="en-US" sz="2000" dirty="0" err="1" smtClean="0"/>
              <a:t>Degelman</a:t>
            </a:r>
            <a:r>
              <a:rPr lang="en-US" sz="2000" dirty="0" smtClean="0"/>
              <a:t>, D. (2009). </a:t>
            </a:r>
            <a:r>
              <a:rPr lang="en-US" sz="2000" i="1" dirty="0" smtClean="0"/>
              <a:t>APA style essentials.</a:t>
            </a:r>
            <a:r>
              <a:rPr lang="en-US" sz="2000" dirty="0" smtClean="0"/>
              <a:t> 	Retrieved from 	</a:t>
            </a:r>
          </a:p>
          <a:p>
            <a:pPr eaLnBrk="1" hangingPunct="1">
              <a:lnSpc>
                <a:spcPct val="90000"/>
              </a:lnSpc>
              <a:buFont typeface="Symbol" pitchFamily="18" charset="2"/>
              <a:buNone/>
            </a:pPr>
            <a:r>
              <a:rPr lang="en-US" sz="2000" dirty="0" smtClean="0"/>
              <a:t>    	 http://www.vanguard.edu/faculty/ddegelman/d	</a:t>
            </a:r>
          </a:p>
          <a:p>
            <a:pPr eaLnBrk="1" hangingPunct="1">
              <a:lnSpc>
                <a:spcPct val="90000"/>
              </a:lnSpc>
              <a:buFont typeface="Symbol" pitchFamily="18" charset="2"/>
              <a:buNone/>
            </a:pPr>
            <a:r>
              <a:rPr lang="en-US" sz="2000" dirty="0" smtClean="0"/>
              <a:t>     	</a:t>
            </a:r>
            <a:r>
              <a:rPr lang="en-US" sz="2000" dirty="0" err="1" smtClean="0"/>
              <a:t>etail.aspx?doc_id</a:t>
            </a:r>
            <a:r>
              <a:rPr lang="en-US" sz="2000" dirty="0" smtClean="0"/>
              <a:t>=796</a:t>
            </a:r>
          </a:p>
          <a:p>
            <a:pPr eaLnBrk="1" hangingPunct="1">
              <a:lnSpc>
                <a:spcPct val="90000"/>
              </a:lnSpc>
              <a:buFont typeface="Symbol" pitchFamily="18" charset="2"/>
              <a:buNone/>
            </a:pPr>
            <a:endParaRPr lang="en-US" sz="2000" dirty="0" smtClean="0"/>
          </a:p>
          <a:p>
            <a:pPr>
              <a:lnSpc>
                <a:spcPct val="90000"/>
              </a:lnSpc>
              <a:buNone/>
            </a:pPr>
            <a:r>
              <a:rPr lang="en-US" sz="2000" dirty="0" smtClean="0"/>
              <a:t>Purdue Online Writing Lab (2010). Retrieved from 	http://owl.english.purdue.edu/owl/resource/560/03/</a:t>
            </a:r>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r>
              <a:rPr lang="en-US" sz="2000" dirty="0" err="1" smtClean="0"/>
              <a:t>Schor</a:t>
            </a:r>
            <a:r>
              <a:rPr lang="en-US" sz="2000" dirty="0" smtClean="0"/>
              <a:t>, E. (1995).  </a:t>
            </a:r>
            <a:r>
              <a:rPr lang="en-US" sz="2000" i="1" dirty="0" smtClean="0"/>
              <a:t>Caring for your school-age child; ages 5-12.  </a:t>
            </a:r>
            <a:r>
              <a:rPr lang="en-US" sz="2000" dirty="0" smtClean="0"/>
              <a:t>New </a:t>
            </a:r>
          </a:p>
          <a:p>
            <a:pPr eaLnBrk="1" hangingPunct="1">
              <a:lnSpc>
                <a:spcPct val="90000"/>
              </a:lnSpc>
              <a:buFont typeface="Symbol" pitchFamily="18" charset="2"/>
              <a:buNone/>
            </a:pPr>
            <a:r>
              <a:rPr lang="en-US" sz="2000" dirty="0" smtClean="0"/>
              <a:t>     	York:  Bantam Books.</a:t>
            </a:r>
            <a:r>
              <a:rPr lang="en-US" sz="2000" i="1" dirty="0" smtClean="0"/>
              <a:t> </a:t>
            </a:r>
          </a:p>
          <a:p>
            <a:pPr eaLnBrk="1" hangingPunct="1">
              <a:lnSpc>
                <a:spcPct val="90000"/>
              </a:lnSpc>
              <a:buFont typeface="Symbol" pitchFamily="18" charset="2"/>
              <a:buNone/>
            </a:pPr>
            <a:endParaRPr lang="en-US" sz="2000" i="1" dirty="0" smtClean="0">
              <a:latin typeface="Arial Unicode MS" pitchFamily="34" charset="-128"/>
            </a:endParaRPr>
          </a:p>
        </p:txBody>
      </p:sp>
      <p:sp>
        <p:nvSpPr>
          <p:cNvPr id="33794" name="Rectangle 2"/>
          <p:cNvSpPr>
            <a:spLocks noGrp="1" noChangeArrowheads="1"/>
          </p:cNvSpPr>
          <p:nvPr>
            <p:ph type="title"/>
          </p:nvPr>
        </p:nvSpPr>
        <p:spPr/>
        <p:txBody>
          <a:bodyPr/>
          <a:lstStyle/>
          <a:p>
            <a:pPr algn="ctr" eaLnBrk="1" hangingPunct="1"/>
            <a:r>
              <a:rPr lang="en-US" sz="2400" b="1" smtClean="0"/>
              <a:t>References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t>Text Citations</a:t>
            </a:r>
          </a:p>
        </p:txBody>
      </p:sp>
      <p:sp>
        <p:nvSpPr>
          <p:cNvPr id="22531" name="Rectangle 3"/>
          <p:cNvSpPr>
            <a:spLocks noGrp="1" noChangeArrowheads="1"/>
          </p:cNvSpPr>
          <p:nvPr>
            <p:ph idx="1"/>
          </p:nvPr>
        </p:nvSpPr>
        <p:spPr>
          <a:xfrm>
            <a:off x="457200" y="1219200"/>
            <a:ext cx="8229600" cy="4788091"/>
          </a:xfrm>
        </p:spPr>
        <p:txBody>
          <a:bodyPr>
            <a:normAutofit fontScale="92500" lnSpcReduction="20000"/>
          </a:bodyPr>
          <a:lstStyle/>
          <a:p>
            <a:pPr eaLnBrk="1" hangingPunct="1"/>
            <a:r>
              <a:rPr lang="en-US" sz="2800" dirty="0" smtClean="0"/>
              <a:t>Information from sources must be cited.  This acknowledges the author’s work, and allows the reader to access the information in the References section of your paper</a:t>
            </a:r>
          </a:p>
          <a:p>
            <a:pPr eaLnBrk="1" hangingPunct="1">
              <a:buFont typeface="Wingdings 2" pitchFamily="18" charset="2"/>
              <a:buNone/>
            </a:pPr>
            <a:endParaRPr lang="en-US" sz="2800" dirty="0" smtClean="0"/>
          </a:p>
          <a:p>
            <a:r>
              <a:rPr lang="en-US" sz="2800" dirty="0" smtClean="0"/>
              <a:t>Follow the  (author, date) method of in-text citation. If no date is available, write (</a:t>
            </a:r>
            <a:r>
              <a:rPr lang="en-US" sz="2800" dirty="0" err="1" smtClean="0"/>
              <a:t>n.d</a:t>
            </a:r>
            <a:r>
              <a:rPr lang="en-US" sz="2800" dirty="0" smtClean="0"/>
              <a:t>.) in place of the date</a:t>
            </a:r>
          </a:p>
          <a:p>
            <a:pPr eaLnBrk="1" hangingPunct="1"/>
            <a:endParaRPr lang="en-US" sz="2800" dirty="0" smtClean="0"/>
          </a:p>
          <a:p>
            <a:pPr eaLnBrk="1" hangingPunct="1"/>
            <a:r>
              <a:rPr lang="en-US" sz="2800" dirty="0" smtClean="0"/>
              <a:t>The author's last name and the year of publication for the source should appear in the text, for example </a:t>
            </a:r>
          </a:p>
          <a:p>
            <a:pPr eaLnBrk="1" hangingPunct="1">
              <a:buFont typeface="Wingdings 2" pitchFamily="18" charset="2"/>
              <a:buNone/>
            </a:pPr>
            <a:r>
              <a:rPr lang="en-US" sz="2800" dirty="0" smtClean="0"/>
              <a:t>				(Jones, 1998).</a:t>
            </a:r>
          </a:p>
          <a:p>
            <a:pPr eaLnBrk="1" hangingPunct="1"/>
            <a:endParaRPr lang="en-US" sz="2800" dirty="0" smtClean="0"/>
          </a:p>
          <a:p>
            <a:pPr lvl="1" eaLnBrk="1" hangingPunct="1">
              <a:buFont typeface="Wingdings" pitchFamily="2" charset="2"/>
              <a:buNone/>
            </a:pPr>
            <a:endParaRPr lang="en-US" sz="2400" dirty="0" smtClean="0"/>
          </a:p>
          <a:p>
            <a:pPr eaLnBrk="1" hangingPunct="1"/>
            <a:endParaRPr lang="en-US" dirty="0" smtClean="0"/>
          </a:p>
          <a:p>
            <a:pPr eaLnBrk="1" hangingPunct="1"/>
            <a:endParaRPr lang="en-US" dirty="0" smtClean="0"/>
          </a:p>
        </p:txBody>
      </p:sp>
      <p:sp>
        <p:nvSpPr>
          <p:cNvPr id="4" name="TextBox 3"/>
          <p:cNvSpPr txBox="1">
            <a:spLocks noChangeArrowheads="1"/>
          </p:cNvSpPr>
          <p:nvPr/>
        </p:nvSpPr>
        <p:spPr bwMode="auto">
          <a:xfrm>
            <a:off x="2286000" y="5715000"/>
            <a:ext cx="5486400" cy="461962"/>
          </a:xfrm>
          <a:prstGeom prst="rect">
            <a:avLst/>
          </a:prstGeom>
          <a:noFill/>
          <a:ln w="9525">
            <a:noFill/>
            <a:miter lim="800000"/>
            <a:headEnd/>
            <a:tailEnd/>
          </a:ln>
        </p:spPr>
        <p:txBody>
          <a:bodyPr>
            <a:spAutoFit/>
          </a:bodyPr>
          <a:lstStyle/>
          <a:p>
            <a:r>
              <a:rPr lang="en-US" b="1" dirty="0"/>
              <a:t>Author’s last name, year of publication</a:t>
            </a:r>
          </a:p>
        </p:txBody>
      </p:sp>
      <p:cxnSp>
        <p:nvCxnSpPr>
          <p:cNvPr id="5" name="Straight Arrow Connector 4"/>
          <p:cNvCxnSpPr/>
          <p:nvPr/>
        </p:nvCxnSpPr>
        <p:spPr>
          <a:xfrm rot="16200000" flipV="1">
            <a:off x="3771900" y="5676900"/>
            <a:ext cx="304800" cy="7620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5067300" y="5600700"/>
            <a:ext cx="228600" cy="15240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1"/>
                </a:solidFill>
              </a:rPr>
              <a:t>Text Citations</a:t>
            </a:r>
          </a:p>
        </p:txBody>
      </p:sp>
      <p:sp>
        <p:nvSpPr>
          <p:cNvPr id="23555" name="Rectangle 3"/>
          <p:cNvSpPr>
            <a:spLocks noGrp="1" noChangeArrowheads="1"/>
          </p:cNvSpPr>
          <p:nvPr>
            <p:ph idx="1"/>
          </p:nvPr>
        </p:nvSpPr>
        <p:spPr>
          <a:xfrm>
            <a:off x="457200" y="1600200"/>
            <a:ext cx="8229600" cy="4800600"/>
          </a:xfrm>
        </p:spPr>
        <p:txBody>
          <a:bodyPr/>
          <a:lstStyle/>
          <a:p>
            <a:pPr eaLnBrk="1" hangingPunct="1">
              <a:buNone/>
              <a:defRPr/>
            </a:pPr>
            <a:r>
              <a:rPr lang="en-US" sz="3200" dirty="0" smtClean="0"/>
              <a:t>Three key points in APA citations</a:t>
            </a:r>
          </a:p>
          <a:p>
            <a:pPr marL="633412" indent="-514350" eaLnBrk="1" hangingPunct="1">
              <a:buFont typeface="+mj-lt"/>
              <a:buAutoNum type="arabicPeriod"/>
              <a:defRPr/>
            </a:pPr>
            <a:r>
              <a:rPr lang="en-US" sz="2800" dirty="0" smtClean="0"/>
              <a:t>Use author, date format whenever possible.</a:t>
            </a:r>
          </a:p>
          <a:p>
            <a:pPr marL="633412" indent="-514350">
              <a:buFont typeface="+mj-lt"/>
              <a:buAutoNum type="arabicPeriod"/>
              <a:defRPr/>
            </a:pPr>
            <a:r>
              <a:rPr lang="en-US" sz="2800" dirty="0" smtClean="0"/>
              <a:t>If the source is quoted, you MUST include the page or paragraph number.</a:t>
            </a:r>
          </a:p>
          <a:p>
            <a:pPr marL="633412" indent="-514350" eaLnBrk="1" hangingPunct="1">
              <a:buFont typeface="+mj-lt"/>
              <a:buAutoNum type="arabicPeriod"/>
              <a:defRPr/>
            </a:pPr>
            <a:r>
              <a:rPr lang="en-US" sz="2800" dirty="0" smtClean="0"/>
              <a:t>If author’s name is not available, use the title of the document in place of the author’s name</a:t>
            </a:r>
          </a:p>
          <a:p>
            <a:pPr eaLnBrk="1" hangingPunct="1">
              <a:defRPr/>
            </a:pPr>
            <a:endParaRPr lang="en-US" dirty="0" smtClean="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t>Text Citations</a:t>
            </a:r>
          </a:p>
        </p:txBody>
      </p:sp>
      <p:sp>
        <p:nvSpPr>
          <p:cNvPr id="24579" name="Rectangle 3"/>
          <p:cNvSpPr>
            <a:spLocks noGrp="1" noChangeArrowheads="1"/>
          </p:cNvSpPr>
          <p:nvPr>
            <p:ph idx="1"/>
          </p:nvPr>
        </p:nvSpPr>
        <p:spPr>
          <a:xfrm>
            <a:off x="457200" y="1600200"/>
            <a:ext cx="8229600" cy="4800600"/>
          </a:xfrm>
        </p:spPr>
        <p:txBody>
          <a:bodyPr/>
          <a:lstStyle/>
          <a:p>
            <a:pPr eaLnBrk="1" hangingPunct="1"/>
            <a:r>
              <a:rPr lang="en-US" sz="3200" dirty="0" smtClean="0"/>
              <a:t>Three types of text citations: </a:t>
            </a:r>
          </a:p>
          <a:p>
            <a:pPr eaLnBrk="1" hangingPunct="1"/>
            <a:endParaRPr lang="en-US" sz="3200" dirty="0" smtClean="0"/>
          </a:p>
          <a:p>
            <a:pPr marL="907542" lvl="1" indent="-514350" eaLnBrk="1" hangingPunct="1">
              <a:buFont typeface="+mj-lt"/>
              <a:buAutoNum type="arabicPeriod"/>
            </a:pPr>
            <a:r>
              <a:rPr lang="en-US" sz="2800" dirty="0" smtClean="0"/>
              <a:t>Paraphrase (summary)</a:t>
            </a:r>
          </a:p>
          <a:p>
            <a:pPr marL="907542" lvl="1" indent="-514350" eaLnBrk="1" hangingPunct="1">
              <a:buFont typeface="+mj-lt"/>
              <a:buAutoNum type="arabicPeriod"/>
            </a:pPr>
            <a:endParaRPr lang="en-US" sz="2800" dirty="0" smtClean="0"/>
          </a:p>
          <a:p>
            <a:pPr marL="907542" lvl="1" indent="-514350" eaLnBrk="1" hangingPunct="1">
              <a:buFont typeface="+mj-lt"/>
              <a:buAutoNum type="arabicPeriod"/>
            </a:pPr>
            <a:r>
              <a:rPr lang="en-US" sz="2800" dirty="0" smtClean="0"/>
              <a:t>Short Quote = less than 40 words</a:t>
            </a:r>
          </a:p>
          <a:p>
            <a:pPr marL="907542" lvl="1" indent="-514350" eaLnBrk="1" hangingPunct="1">
              <a:buFont typeface="+mj-lt"/>
              <a:buAutoNum type="arabicPeriod"/>
            </a:pPr>
            <a:endParaRPr lang="en-US" sz="2800" dirty="0" smtClean="0"/>
          </a:p>
          <a:p>
            <a:pPr marL="907542" lvl="1" indent="-514350" eaLnBrk="1" hangingPunct="1">
              <a:buFont typeface="+mj-lt"/>
              <a:buAutoNum type="arabicPeriod"/>
            </a:pPr>
            <a:r>
              <a:rPr lang="en-US" sz="2800" dirty="0" smtClean="0"/>
              <a:t>Long Quote= more than 40 words</a:t>
            </a:r>
          </a:p>
          <a:p>
            <a:pPr eaLnBrk="1" hangingPunct="1">
              <a:buFont typeface="Wingdings 2" pitchFamily="18" charset="2"/>
              <a:buNone/>
            </a:pP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447800"/>
            <a:ext cx="8458200" cy="4953000"/>
          </a:xfrm>
        </p:spPr>
        <p:txBody>
          <a:bodyPr/>
          <a:lstStyle/>
          <a:p>
            <a:pPr eaLnBrk="1" hangingPunct="1"/>
            <a:r>
              <a:rPr lang="en-US" dirty="0" smtClean="0"/>
              <a:t>A </a:t>
            </a:r>
            <a:r>
              <a:rPr lang="en-US" b="1" dirty="0" smtClean="0"/>
              <a:t>paraphrase </a:t>
            </a:r>
            <a:r>
              <a:rPr lang="en-US" dirty="0" smtClean="0"/>
              <a:t>is material from a source which has been summarized in your own words.  </a:t>
            </a:r>
          </a:p>
          <a:p>
            <a:pPr eaLnBrk="1" hangingPunct="1">
              <a:buFont typeface="Symbol" pitchFamily="18" charset="2"/>
              <a:buNone/>
            </a:pPr>
            <a:endParaRPr lang="en-US" dirty="0" smtClean="0"/>
          </a:p>
          <a:p>
            <a:pPr eaLnBrk="1" hangingPunct="1"/>
            <a:r>
              <a:rPr lang="en-US" dirty="0" smtClean="0"/>
              <a:t>All paraphrases must be cited, using the </a:t>
            </a:r>
            <a:r>
              <a:rPr lang="en-US" b="1" dirty="0" smtClean="0"/>
              <a:t>author’s last name and year of publication</a:t>
            </a:r>
            <a:r>
              <a:rPr lang="en-US" dirty="0" smtClean="0"/>
              <a:t>.  </a:t>
            </a:r>
          </a:p>
          <a:p>
            <a:pPr eaLnBrk="1" hangingPunct="1"/>
            <a:endParaRPr lang="en-US" dirty="0" smtClean="0"/>
          </a:p>
          <a:p>
            <a:pPr eaLnBrk="1" hangingPunct="1"/>
            <a:r>
              <a:rPr lang="en-US" dirty="0" smtClean="0"/>
              <a:t>No page number is required.</a:t>
            </a:r>
          </a:p>
          <a:p>
            <a:pPr eaLnBrk="1" hangingPunct="1">
              <a:buNone/>
            </a:pPr>
            <a:endParaRPr lang="en-US" dirty="0" smtClean="0"/>
          </a:p>
        </p:txBody>
      </p:sp>
      <p:sp>
        <p:nvSpPr>
          <p:cNvPr id="4" name="Title 1"/>
          <p:cNvSpPr txBox="1">
            <a:spLocks/>
          </p:cNvSpPr>
          <p:nvPr/>
        </p:nvSpPr>
        <p:spPr>
          <a:xfrm>
            <a:off x="304800" y="0"/>
            <a:ext cx="8610600" cy="1250950"/>
          </a:xfrm>
          <a:prstGeom prst="rect">
            <a:avLst/>
          </a:prstGeom>
        </p:spPr>
        <p:txBody>
          <a:bodyPr rIns="45720" anchor="ctr">
            <a:normAutofit/>
            <a:scene3d>
              <a:camera prst="orthographicFront"/>
              <a:lightRig rig="threePt" dir="t">
                <a:rot lat="0" lon="0" rev="4800000"/>
              </a:lightRig>
            </a:scene3d>
            <a:sp3d prstMaterial="matte">
              <a:bevelT w="50800" h="10160"/>
            </a:sp3d>
          </a:bodyPr>
          <a:lstStyle/>
          <a:p>
            <a:pPr>
              <a:defRPr/>
            </a:pPr>
            <a:r>
              <a:rPr lang="en-US" sz="4400" b="1" dirty="0">
                <a:solidFill>
                  <a:schemeClr val="tx2"/>
                </a:solidFill>
                <a:latin typeface="+mj-lt"/>
                <a:ea typeface="+mj-ea"/>
                <a:cs typeface="+mj-cs"/>
              </a:rPr>
              <a:t>In-text Citations:  Paraphrase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noFill/>
        </p:spPr>
        <p:txBody>
          <a:bodyPr/>
          <a:lstStyle/>
          <a:p>
            <a:pPr eaLnBrk="1" hangingPunct="1">
              <a:lnSpc>
                <a:spcPct val="90000"/>
              </a:lnSpc>
            </a:pPr>
            <a:r>
              <a:rPr lang="en-US" dirty="0" smtClean="0"/>
              <a:t>If the author’s name is a part of the sentence structure, the year follows the author’s names in parenthesis.  Quotation marks are not included.</a:t>
            </a:r>
          </a:p>
          <a:p>
            <a:pPr eaLnBrk="1" hangingPunct="1">
              <a:lnSpc>
                <a:spcPct val="90000"/>
              </a:lnSpc>
            </a:pPr>
            <a:endParaRPr lang="en-US" dirty="0" smtClean="0"/>
          </a:p>
          <a:p>
            <a:pPr eaLnBrk="1" hangingPunct="1">
              <a:lnSpc>
                <a:spcPct val="90000"/>
              </a:lnSpc>
            </a:pPr>
            <a:r>
              <a:rPr lang="en-US" dirty="0" smtClean="0">
                <a:solidFill>
                  <a:schemeClr val="accent1"/>
                </a:solidFill>
              </a:rPr>
              <a:t>Example:</a:t>
            </a:r>
          </a:p>
          <a:p>
            <a:pPr eaLnBrk="1" hangingPunct="1">
              <a:lnSpc>
                <a:spcPct val="90000"/>
              </a:lnSpc>
              <a:buFont typeface="Symbol" pitchFamily="18" charset="2"/>
              <a:buNone/>
            </a:pPr>
            <a:endParaRPr lang="en-US" dirty="0" smtClean="0"/>
          </a:p>
          <a:p>
            <a:pPr eaLnBrk="1" hangingPunct="1">
              <a:lnSpc>
                <a:spcPct val="90000"/>
              </a:lnSpc>
              <a:buFont typeface="Symbol" pitchFamily="18" charset="2"/>
              <a:buNone/>
            </a:pPr>
            <a:endParaRPr lang="en-US" dirty="0" smtClean="0"/>
          </a:p>
          <a:p>
            <a:pPr eaLnBrk="1" hangingPunct="1">
              <a:lnSpc>
                <a:spcPct val="90000"/>
              </a:lnSpc>
              <a:buFont typeface="Symbol" pitchFamily="18" charset="2"/>
              <a:buNone/>
            </a:pPr>
            <a:r>
              <a:rPr lang="en-US" dirty="0" smtClean="0"/>
              <a:t>	</a:t>
            </a:r>
            <a:r>
              <a:rPr lang="en-US" dirty="0" err="1" smtClean="0"/>
              <a:t>Berk</a:t>
            </a:r>
            <a:r>
              <a:rPr lang="en-US" dirty="0" smtClean="0"/>
              <a:t> (2007) found that children begin to play organized games with rules, once they reach school-age.  </a:t>
            </a:r>
          </a:p>
        </p:txBody>
      </p:sp>
      <p:sp>
        <p:nvSpPr>
          <p:cNvPr id="7170" name="Rectangle 2"/>
          <p:cNvSpPr>
            <a:spLocks noGrp="1" noChangeArrowheads="1"/>
          </p:cNvSpPr>
          <p:nvPr>
            <p:ph type="title"/>
          </p:nvPr>
        </p:nvSpPr>
        <p:spPr/>
        <p:txBody>
          <a:bodyPr>
            <a:normAutofit/>
          </a:bodyPr>
          <a:lstStyle/>
          <a:p>
            <a:pPr eaLnBrk="1" hangingPunct="1"/>
            <a:r>
              <a:rPr lang="en-US" dirty="0" smtClean="0"/>
              <a:t>Paraphrase : </a:t>
            </a:r>
            <a:r>
              <a:rPr lang="en-US" sz="3600" dirty="0" smtClean="0"/>
              <a:t>Example  </a:t>
            </a:r>
          </a:p>
        </p:txBody>
      </p:sp>
      <p:sp>
        <p:nvSpPr>
          <p:cNvPr id="8" name="TextBox 7"/>
          <p:cNvSpPr txBox="1">
            <a:spLocks noChangeArrowheads="1"/>
          </p:cNvSpPr>
          <p:nvPr/>
        </p:nvSpPr>
        <p:spPr bwMode="auto">
          <a:xfrm>
            <a:off x="0" y="4114800"/>
            <a:ext cx="5486400" cy="400110"/>
          </a:xfrm>
          <a:prstGeom prst="rect">
            <a:avLst/>
          </a:prstGeom>
          <a:noFill/>
          <a:ln w="9525">
            <a:noFill/>
            <a:miter lim="800000"/>
            <a:headEnd/>
            <a:tailEnd/>
          </a:ln>
        </p:spPr>
        <p:txBody>
          <a:bodyPr>
            <a:spAutoFit/>
          </a:bodyPr>
          <a:lstStyle/>
          <a:p>
            <a:r>
              <a:rPr lang="en-US" sz="2000" b="1" dirty="0">
                <a:solidFill>
                  <a:schemeClr val="tx2"/>
                </a:solidFill>
              </a:rPr>
              <a:t>Author’s </a:t>
            </a:r>
            <a:r>
              <a:rPr lang="en-US" sz="2000" b="1" dirty="0" smtClean="0">
                <a:solidFill>
                  <a:schemeClr val="tx2"/>
                </a:solidFill>
              </a:rPr>
              <a:t>last </a:t>
            </a:r>
            <a:r>
              <a:rPr lang="en-US" sz="2000" b="1" dirty="0">
                <a:solidFill>
                  <a:schemeClr val="tx2"/>
                </a:solidFill>
              </a:rPr>
              <a:t>name, year of </a:t>
            </a:r>
            <a:r>
              <a:rPr lang="en-US" sz="2000" b="1" dirty="0" smtClean="0">
                <a:solidFill>
                  <a:schemeClr val="tx2"/>
                </a:solidFill>
              </a:rPr>
              <a:t>publication                                     </a:t>
            </a:r>
            <a:endParaRPr lang="en-US" sz="2000" b="1" dirty="0">
              <a:solidFill>
                <a:schemeClr val="tx2"/>
              </a:solidFill>
            </a:endParaRPr>
          </a:p>
        </p:txBody>
      </p:sp>
      <p:cxnSp>
        <p:nvCxnSpPr>
          <p:cNvPr id="10" name="Straight Arrow Connector 9"/>
          <p:cNvCxnSpPr/>
          <p:nvPr/>
        </p:nvCxnSpPr>
        <p:spPr>
          <a:xfrm rot="5400000">
            <a:off x="1257300" y="45339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324100" y="44577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eaLnBrk="1" hangingPunct="1">
              <a:lnSpc>
                <a:spcPct val="90000"/>
              </a:lnSpc>
            </a:pPr>
            <a:r>
              <a:rPr lang="en-US" sz="2800" dirty="0" smtClean="0"/>
              <a:t>When the author’s name is not part of the sentence structure (parenthetical citation), the author’s name and year of publication are included at the end of the citation, in parenthesis. Quotation marks are not included. </a:t>
            </a:r>
          </a:p>
          <a:p>
            <a:pPr eaLnBrk="1" hangingPunct="1">
              <a:lnSpc>
                <a:spcPct val="90000"/>
              </a:lnSpc>
            </a:pPr>
            <a:endParaRPr lang="en-US" sz="2800" dirty="0" smtClean="0">
              <a:solidFill>
                <a:schemeClr val="accent1"/>
              </a:solidFill>
            </a:endParaRPr>
          </a:p>
          <a:p>
            <a:pPr eaLnBrk="1" hangingPunct="1">
              <a:lnSpc>
                <a:spcPct val="90000"/>
              </a:lnSpc>
            </a:pPr>
            <a:r>
              <a:rPr lang="en-US" sz="2800" dirty="0" smtClean="0">
                <a:solidFill>
                  <a:schemeClr val="accent1"/>
                </a:solidFill>
              </a:rPr>
              <a:t>Example:</a:t>
            </a:r>
          </a:p>
          <a:p>
            <a:pPr eaLnBrk="1" hangingPunct="1">
              <a:lnSpc>
                <a:spcPct val="90000"/>
              </a:lnSpc>
              <a:buFont typeface="Symbol" pitchFamily="18" charset="2"/>
              <a:buNone/>
            </a:pPr>
            <a:r>
              <a:rPr lang="en-US" sz="2800" dirty="0" smtClean="0"/>
              <a:t>	Studies conducted found that children begin to use organized play and games with rules at school-age (</a:t>
            </a:r>
            <a:r>
              <a:rPr lang="en-US" sz="2800" dirty="0" err="1" smtClean="0"/>
              <a:t>Berk</a:t>
            </a:r>
            <a:r>
              <a:rPr lang="en-US" sz="2800" dirty="0" smtClean="0"/>
              <a:t>, 2007).</a:t>
            </a:r>
          </a:p>
        </p:txBody>
      </p:sp>
      <p:sp>
        <p:nvSpPr>
          <p:cNvPr id="8194" name="Rectangle 2"/>
          <p:cNvSpPr>
            <a:spLocks noGrp="1" noChangeArrowheads="1"/>
          </p:cNvSpPr>
          <p:nvPr>
            <p:ph type="title"/>
          </p:nvPr>
        </p:nvSpPr>
        <p:spPr/>
        <p:txBody>
          <a:bodyPr>
            <a:normAutofit/>
          </a:bodyPr>
          <a:lstStyle/>
          <a:p>
            <a:r>
              <a:rPr lang="en-US" dirty="0" smtClean="0"/>
              <a:t>Paraphrase : </a:t>
            </a:r>
            <a:r>
              <a:rPr lang="en-US" sz="3600" dirty="0" smtClean="0"/>
              <a:t>Example </a:t>
            </a:r>
          </a:p>
        </p:txBody>
      </p:sp>
      <p:grpSp>
        <p:nvGrpSpPr>
          <p:cNvPr id="9" name="Group 8"/>
          <p:cNvGrpSpPr/>
          <p:nvPr/>
        </p:nvGrpSpPr>
        <p:grpSpPr>
          <a:xfrm>
            <a:off x="3886200" y="5867400"/>
            <a:ext cx="5486400" cy="614065"/>
            <a:chOff x="3886200" y="5867400"/>
            <a:chExt cx="5486400" cy="614065"/>
          </a:xfrm>
        </p:grpSpPr>
        <p:sp>
          <p:nvSpPr>
            <p:cNvPr id="4" name="TextBox 3"/>
            <p:cNvSpPr txBox="1">
              <a:spLocks noChangeArrowheads="1"/>
            </p:cNvSpPr>
            <p:nvPr/>
          </p:nvSpPr>
          <p:spPr bwMode="auto">
            <a:xfrm>
              <a:off x="3886200" y="6019800"/>
              <a:ext cx="5486400" cy="461665"/>
            </a:xfrm>
            <a:prstGeom prst="rect">
              <a:avLst/>
            </a:prstGeom>
            <a:noFill/>
            <a:ln w="9525">
              <a:noFill/>
              <a:miter lim="800000"/>
              <a:headEnd/>
              <a:tailEnd/>
            </a:ln>
          </p:spPr>
          <p:txBody>
            <a:bodyPr>
              <a:spAutoFit/>
            </a:bodyPr>
            <a:lstStyle/>
            <a:p>
              <a:r>
                <a:rPr lang="en-US" b="1" dirty="0">
                  <a:solidFill>
                    <a:schemeClr val="tx2"/>
                  </a:solidFill>
                </a:rPr>
                <a:t>Author’s </a:t>
              </a:r>
              <a:r>
                <a:rPr lang="en-US" b="1" dirty="0" smtClean="0">
                  <a:solidFill>
                    <a:schemeClr val="tx2"/>
                  </a:solidFill>
                </a:rPr>
                <a:t>last </a:t>
              </a:r>
              <a:r>
                <a:rPr lang="en-US" b="1" dirty="0">
                  <a:solidFill>
                    <a:schemeClr val="tx2"/>
                  </a:solidFill>
                </a:rPr>
                <a:t>name, year of </a:t>
              </a:r>
              <a:r>
                <a:rPr lang="en-US" b="1" dirty="0" smtClean="0">
                  <a:solidFill>
                    <a:schemeClr val="tx2"/>
                  </a:solidFill>
                </a:rPr>
                <a:t>publication                                     </a:t>
              </a:r>
              <a:endParaRPr lang="en-US" b="1" dirty="0">
                <a:solidFill>
                  <a:schemeClr val="tx2"/>
                </a:solidFill>
              </a:endParaRPr>
            </a:p>
          </p:txBody>
        </p:sp>
        <p:cxnSp>
          <p:nvCxnSpPr>
            <p:cNvPr id="6" name="Straight Arrow Connector 5"/>
            <p:cNvCxnSpPr/>
            <p:nvPr/>
          </p:nvCxnSpPr>
          <p:spPr>
            <a:xfrm rot="16200000" flipV="1">
              <a:off x="5067300" y="59055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6248400" y="58674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False"/>
  <p:tag name="DISPLAYNAME" val="True"/>
  <p:tag name="PRRESPONSE7" val="4"/>
  <p:tag name="POLLINGCYCLE" val="2"/>
  <p:tag name="STDCHART" val="1"/>
  <p:tag name="RESPTABLESTYLE" val="-1"/>
  <p:tag name="CUSTOMCELLBACKCOLOR1" val="-657956"/>
  <p:tag name="PRRESPONSE4" val="7"/>
  <p:tag name="ADVANCEDSETTINGSVIEW" val="Tru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5.xml><?xml version="1.0" encoding="utf-8"?>
<p:tagLst xmlns:a="http://schemas.openxmlformats.org/drawingml/2006/main" xmlns:r="http://schemas.openxmlformats.org/officeDocument/2006/relationships" xmlns:p="http://schemas.openxmlformats.org/presentationml/2006/main">
  <p:tag name="DELIMITERS" val="3.1"/>
</p:tagLst>
</file>

<file path=ppt/tags/tag36.xml><?xml version="1.0" encoding="utf-8"?>
<p:tagLst xmlns:a="http://schemas.openxmlformats.org/drawingml/2006/main" xmlns:r="http://schemas.openxmlformats.org/officeDocument/2006/relationships" xmlns:p="http://schemas.openxmlformats.org/presentationml/2006/main">
  <p:tag name="DELIMITERS" val="3.1"/>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1357</TotalTime>
  <Words>2285</Words>
  <Application>Microsoft Office PowerPoint</Application>
  <PresentationFormat>On-screen Show (4:3)</PresentationFormat>
  <Paragraphs>346</Paragraphs>
  <Slides>37</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Concourse</vt:lpstr>
      <vt:lpstr>Worksheet</vt:lpstr>
      <vt:lpstr>APA 2:  Citations &amp; Reference Page Formatting </vt:lpstr>
      <vt:lpstr>What is APA?</vt:lpstr>
      <vt:lpstr>When is APA Style used?</vt:lpstr>
      <vt:lpstr>Text Citations</vt:lpstr>
      <vt:lpstr>Text Citations</vt:lpstr>
      <vt:lpstr>Text Citations</vt:lpstr>
      <vt:lpstr>Slide 7</vt:lpstr>
      <vt:lpstr>Paraphrase : Example  </vt:lpstr>
      <vt:lpstr>Paraphrase : Example </vt:lpstr>
      <vt:lpstr>In-text Citations: What to include in the parentheses</vt:lpstr>
      <vt:lpstr>In-text Citations: Short Quote</vt:lpstr>
      <vt:lpstr>Short Quote (&lt; 40 words) Examples</vt:lpstr>
      <vt:lpstr>Long Quote (&gt;40 words) Example</vt:lpstr>
      <vt:lpstr>Citations</vt:lpstr>
      <vt:lpstr>In-text Citations: Electronic sources</vt:lpstr>
      <vt:lpstr>Slide 16</vt:lpstr>
      <vt:lpstr>In-text Citations: Unknown author</vt:lpstr>
      <vt:lpstr>In-text Citations: Unknown author</vt:lpstr>
      <vt:lpstr>In-text Citations: Unknown author</vt:lpstr>
      <vt:lpstr>Test your knowledge!</vt:lpstr>
      <vt:lpstr>Exercise # 1 Paraphrase/Citation</vt:lpstr>
      <vt:lpstr>Answer # 1 (many possible options) </vt:lpstr>
      <vt:lpstr>Exercise # 2 Citation</vt:lpstr>
      <vt:lpstr>Answer # 2:  </vt:lpstr>
      <vt:lpstr>Reference Page Format</vt:lpstr>
      <vt:lpstr>Reference Page Format</vt:lpstr>
      <vt:lpstr>What’s on a Reference Page?  Examples of Sources</vt:lpstr>
      <vt:lpstr>What’s on a Reference Page?  Examples of Sources - continued</vt:lpstr>
      <vt:lpstr>What’s on a Reference Page?  Examples of Sources - continued</vt:lpstr>
      <vt:lpstr>What’s on a Reference Page?  Examples of Sources - continued</vt:lpstr>
      <vt:lpstr>What’s on a Reference Page?  Examples of Sources - continued</vt:lpstr>
      <vt:lpstr>What’s on a Reference Page?  Examples of Sources - continued</vt:lpstr>
      <vt:lpstr>Test your knowledge!</vt:lpstr>
      <vt:lpstr>Exercise #3: Create a Reference Page</vt:lpstr>
      <vt:lpstr>Exercise #3: Check your answers</vt:lpstr>
      <vt:lpstr>Congratulations!  You have completed the APA 6th ed. workshop II.</vt:lpstr>
      <vt:lpstr>References</vt:lpstr>
    </vt:vector>
  </TitlesOfParts>
  <Company>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Text Citations APA 6th Edition</dc:title>
  <dc:creator>Nick</dc:creator>
  <cp:lastModifiedBy>Michelle LaBrie</cp:lastModifiedBy>
  <cp:revision>132</cp:revision>
  <cp:lastPrinted>1601-01-01T00:00:00Z</cp:lastPrinted>
  <dcterms:created xsi:type="dcterms:W3CDTF">2009-08-17T00:45:27Z</dcterms:created>
  <dcterms:modified xsi:type="dcterms:W3CDTF">2011-04-19T21:12:18Z</dcterms:modified>
</cp:coreProperties>
</file>