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37"/>
  </p:notesMasterIdLst>
  <p:sldIdLst>
    <p:sldId id="272" r:id="rId2"/>
    <p:sldId id="290" r:id="rId3"/>
    <p:sldId id="296" r:id="rId4"/>
    <p:sldId id="324" r:id="rId5"/>
    <p:sldId id="298" r:id="rId6"/>
    <p:sldId id="294" r:id="rId7"/>
    <p:sldId id="297" r:id="rId8"/>
    <p:sldId id="299" r:id="rId9"/>
    <p:sldId id="295" r:id="rId10"/>
    <p:sldId id="300" r:id="rId11"/>
    <p:sldId id="301" r:id="rId12"/>
    <p:sldId id="274" r:id="rId13"/>
    <p:sldId id="273" r:id="rId14"/>
    <p:sldId id="277" r:id="rId15"/>
    <p:sldId id="303" r:id="rId16"/>
    <p:sldId id="304" r:id="rId17"/>
    <p:sldId id="323" r:id="rId18"/>
    <p:sldId id="313" r:id="rId19"/>
    <p:sldId id="314" r:id="rId20"/>
    <p:sldId id="316" r:id="rId21"/>
    <p:sldId id="317" r:id="rId22"/>
    <p:sldId id="305" r:id="rId23"/>
    <p:sldId id="318" r:id="rId24"/>
    <p:sldId id="319" r:id="rId25"/>
    <p:sldId id="310" r:id="rId26"/>
    <p:sldId id="307" r:id="rId27"/>
    <p:sldId id="309" r:id="rId28"/>
    <p:sldId id="320" r:id="rId29"/>
    <p:sldId id="311" r:id="rId30"/>
    <p:sldId id="321" r:id="rId31"/>
    <p:sldId id="322" r:id="rId32"/>
    <p:sldId id="280" r:id="rId33"/>
    <p:sldId id="279" r:id="rId34"/>
    <p:sldId id="293"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17" autoAdjust="0"/>
    <p:restoredTop sz="94660"/>
  </p:normalViewPr>
  <p:slideViewPr>
    <p:cSldViewPr snapToGrid="0">
      <p:cViewPr varScale="1">
        <p:scale>
          <a:sx n="92" d="100"/>
          <a:sy n="92" d="100"/>
        </p:scale>
        <p:origin x="5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5AA2FA-3E0F-4BA3-BE7A-7199B472A7ED}" type="doc">
      <dgm:prSet loTypeId="urn:microsoft.com/office/officeart/2005/8/layout/orgChart1" loCatId="hierarchy" qsTypeId="urn:microsoft.com/office/officeart/2005/8/quickstyle/simple1" qsCatId="simple" csTypeId="urn:microsoft.com/office/officeart/2005/8/colors/accent1_2" csCatId="accent1" phldr="1"/>
      <dgm:spPr/>
    </dgm:pt>
    <dgm:pt modelId="{AC00D253-1A27-4384-B858-3F94A978AF6E}">
      <dgm:prSet custT="1"/>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Comic Sans MS" panose="030F0702030302020204" pitchFamily="66" charset="0"/>
            </a:rPr>
            <a:t>Body and Mind</a:t>
          </a:r>
        </a:p>
      </dgm:t>
    </dgm:pt>
    <dgm:pt modelId="{75348A15-43B5-4346-B7D9-C4BE2C43046E}" type="parTrans" cxnId="{02A04043-B078-4A9A-866F-4CBD76E32874}">
      <dgm:prSet/>
      <dgm:spPr/>
      <dgm:t>
        <a:bodyPr/>
        <a:lstStyle/>
        <a:p>
          <a:endParaRPr lang="en-US"/>
        </a:p>
      </dgm:t>
    </dgm:pt>
    <dgm:pt modelId="{FA125E0B-6E89-4AD9-AD57-FA5F9BC5FDAB}" type="sibTrans" cxnId="{02A04043-B078-4A9A-866F-4CBD76E32874}">
      <dgm:prSet/>
      <dgm:spPr/>
      <dgm:t>
        <a:bodyPr/>
        <a:lstStyle/>
        <a:p>
          <a:endParaRPr lang="en-US"/>
        </a:p>
      </dgm:t>
    </dgm:pt>
    <dgm:pt modelId="{48B5AC8D-FE82-402A-84E3-F909581DEA4C}">
      <dgm:prSet custT="1">
        <dgm:style>
          <a:lnRef idx="3">
            <a:schemeClr val="lt1"/>
          </a:lnRef>
          <a:fillRef idx="1">
            <a:schemeClr val="accent1"/>
          </a:fillRef>
          <a:effectRef idx="1">
            <a:schemeClr val="accent1"/>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accent5"/>
              </a:solidFill>
              <a:effectLst/>
              <a:latin typeface="Comic Sans MS" panose="030F0702030302020204" pitchFamily="66" charset="0"/>
            </a:rPr>
            <a:t>Physiological</a:t>
          </a:r>
        </a:p>
      </dgm:t>
    </dgm:pt>
    <dgm:pt modelId="{79EFD10B-4723-4271-87B0-AE8366DA1E51}" type="parTrans" cxnId="{8689724A-B9FB-4FD4-95A6-5749F5F3BFE9}">
      <dgm:prSet/>
      <dgm:spPr/>
      <dgm:t>
        <a:bodyPr/>
        <a:lstStyle/>
        <a:p>
          <a:endParaRPr lang="en-US"/>
        </a:p>
      </dgm:t>
    </dgm:pt>
    <dgm:pt modelId="{2BFD84CD-C5DA-485D-B07D-5A5819E50888}" type="sibTrans" cxnId="{8689724A-B9FB-4FD4-95A6-5749F5F3BFE9}">
      <dgm:prSet/>
      <dgm:spPr/>
      <dgm:t>
        <a:bodyPr/>
        <a:lstStyle/>
        <a:p>
          <a:endParaRPr lang="en-US"/>
        </a:p>
      </dgm:t>
    </dgm:pt>
    <dgm:pt modelId="{5CD6566F-A0A9-41D1-A316-0BA2A4421289}">
      <dgm:prSet/>
      <dgm:spPr>
        <a:solidFill>
          <a:schemeClr val="accent4"/>
        </a:solidFill>
      </dgm:spPr>
      <dgm: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omic Sans MS" panose="030F0702030302020204" pitchFamily="66" charset="0"/>
            </a:rPr>
            <a:t>Rapid Heart Rate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omic Sans MS" panose="030F0702030302020204" pitchFamily="66" charset="0"/>
            </a:rPr>
            <a:t>Sweating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omic Sans MS" panose="030F0702030302020204" pitchFamily="66" charset="0"/>
            </a:rPr>
            <a:t>Muscle Tension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omic Sans MS" panose="030F0702030302020204" pitchFamily="66" charset="0"/>
            </a:rPr>
            <a:t>Upset Stomach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omic Sans MS" panose="030F0702030302020204" pitchFamily="66" charset="0"/>
            </a:rPr>
            <a:t>Shaking</a:t>
          </a:r>
        </a:p>
      </dgm:t>
    </dgm:pt>
    <dgm:pt modelId="{AD7FCCA6-73BF-4736-B35A-0AF98D198599}" type="parTrans" cxnId="{DC495403-25EC-4DFE-8E33-9263B125B232}">
      <dgm:prSet/>
      <dgm:spPr/>
      <dgm:t>
        <a:bodyPr/>
        <a:lstStyle/>
        <a:p>
          <a:endParaRPr lang="en-US"/>
        </a:p>
      </dgm:t>
    </dgm:pt>
    <dgm:pt modelId="{165AF424-5D27-46AC-89C4-A5442D95906E}" type="sibTrans" cxnId="{DC495403-25EC-4DFE-8E33-9263B125B232}">
      <dgm:prSet/>
      <dgm:spPr/>
      <dgm:t>
        <a:bodyPr/>
        <a:lstStyle/>
        <a:p>
          <a:endParaRPr lang="en-US"/>
        </a:p>
      </dgm:t>
    </dgm:pt>
    <dgm:pt modelId="{3A194F4C-D446-4D68-9F10-FC13CF6E2FE7}">
      <dgm:prSet custT="1"/>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00"/>
              </a:solidFill>
              <a:effectLst/>
              <a:latin typeface="Comic Sans MS" panose="030F0702030302020204" pitchFamily="66" charset="0"/>
            </a:rPr>
            <a:t>Psychological</a:t>
          </a:r>
        </a:p>
      </dgm:t>
    </dgm:pt>
    <dgm:pt modelId="{819EF82B-0265-45FD-8ECE-36BE5C4CCEAC}" type="parTrans" cxnId="{D1BD27AA-8658-4103-9EF5-152BBDFBB100}">
      <dgm:prSet/>
      <dgm:spPr/>
      <dgm:t>
        <a:bodyPr/>
        <a:lstStyle/>
        <a:p>
          <a:endParaRPr lang="en-US"/>
        </a:p>
      </dgm:t>
    </dgm:pt>
    <dgm:pt modelId="{51F8D44A-9043-4143-84AB-8D1E3C8D4DEE}" type="sibTrans" cxnId="{D1BD27AA-8658-4103-9EF5-152BBDFBB100}">
      <dgm:prSet/>
      <dgm:spPr/>
      <dgm:t>
        <a:bodyPr/>
        <a:lstStyle/>
        <a:p>
          <a:endParaRPr lang="en-US"/>
        </a:p>
      </dgm:t>
    </dgm:pt>
    <dgm:pt modelId="{376D0011-FE9A-4E11-8038-09A12318C0E0}">
      <dgm:prSet/>
      <dgm:spPr>
        <a:solidFill>
          <a:srgbClr val="FFFF00"/>
        </a:solidFill>
      </dgm:spPr>
      <dgm: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omic Sans MS" panose="030F0702030302020204" pitchFamily="66" charset="0"/>
            </a:rPr>
            <a:t>Feeling Overwhelmed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omic Sans MS" panose="030F0702030302020204" pitchFamily="66" charset="0"/>
            </a:rPr>
            <a:t>Low Self-Confidence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omic Sans MS" panose="030F0702030302020204" pitchFamily="66" charset="0"/>
            </a:rPr>
            <a:t>Mind Goes Blank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omic Sans MS" panose="030F0702030302020204" pitchFamily="66" charset="0"/>
            </a:rPr>
            <a:t>Procrastination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omic Sans MS" panose="030F0702030302020204" pitchFamily="66" charset="0"/>
            </a:rPr>
            <a:t>Avoidance</a:t>
          </a:r>
        </a:p>
      </dgm:t>
    </dgm:pt>
    <dgm:pt modelId="{34C9ADBD-97E3-462F-AF47-570D25586E16}" type="parTrans" cxnId="{E6CF3670-B837-4249-92CC-DF24718A563D}">
      <dgm:prSet/>
      <dgm:spPr/>
      <dgm:t>
        <a:bodyPr/>
        <a:lstStyle/>
        <a:p>
          <a:endParaRPr lang="en-US"/>
        </a:p>
      </dgm:t>
    </dgm:pt>
    <dgm:pt modelId="{8B5425D5-BB72-4F03-8091-A331D1519596}" type="sibTrans" cxnId="{E6CF3670-B837-4249-92CC-DF24718A563D}">
      <dgm:prSet/>
      <dgm:spPr/>
      <dgm:t>
        <a:bodyPr/>
        <a:lstStyle/>
        <a:p>
          <a:endParaRPr lang="en-US"/>
        </a:p>
      </dgm:t>
    </dgm:pt>
    <dgm:pt modelId="{30590E16-358A-436B-BC67-6C4374A1455B}" type="pres">
      <dgm:prSet presAssocID="{E25AA2FA-3E0F-4BA3-BE7A-7199B472A7ED}" presName="hierChild1" presStyleCnt="0">
        <dgm:presLayoutVars>
          <dgm:orgChart val="1"/>
          <dgm:chPref val="1"/>
          <dgm:dir/>
          <dgm:animOne val="branch"/>
          <dgm:animLvl val="lvl"/>
          <dgm:resizeHandles/>
        </dgm:presLayoutVars>
      </dgm:prSet>
      <dgm:spPr/>
    </dgm:pt>
    <dgm:pt modelId="{BC77276C-FDD6-4E39-9096-897D28CA9E37}" type="pres">
      <dgm:prSet presAssocID="{AC00D253-1A27-4384-B858-3F94A978AF6E}" presName="hierRoot1" presStyleCnt="0">
        <dgm:presLayoutVars>
          <dgm:hierBranch/>
        </dgm:presLayoutVars>
      </dgm:prSet>
      <dgm:spPr/>
    </dgm:pt>
    <dgm:pt modelId="{0AC8CA73-1E83-4240-96CC-F0923AE41625}" type="pres">
      <dgm:prSet presAssocID="{AC00D253-1A27-4384-B858-3F94A978AF6E}" presName="rootComposite1" presStyleCnt="0"/>
      <dgm:spPr/>
    </dgm:pt>
    <dgm:pt modelId="{4844014C-A387-4A77-BD86-B5F0F61D2F3D}" type="pres">
      <dgm:prSet presAssocID="{AC00D253-1A27-4384-B858-3F94A978AF6E}" presName="rootText1" presStyleLbl="node0" presStyleIdx="0" presStyleCnt="1">
        <dgm:presLayoutVars>
          <dgm:chPref val="3"/>
        </dgm:presLayoutVars>
      </dgm:prSet>
      <dgm:spPr/>
      <dgm:t>
        <a:bodyPr/>
        <a:lstStyle/>
        <a:p>
          <a:endParaRPr lang="en-US"/>
        </a:p>
      </dgm:t>
    </dgm:pt>
    <dgm:pt modelId="{DE0FE495-8834-481B-A7A3-956CC9827191}" type="pres">
      <dgm:prSet presAssocID="{AC00D253-1A27-4384-B858-3F94A978AF6E}" presName="rootConnector1" presStyleLbl="node1" presStyleIdx="0" presStyleCnt="0"/>
      <dgm:spPr/>
      <dgm:t>
        <a:bodyPr/>
        <a:lstStyle/>
        <a:p>
          <a:endParaRPr lang="en-US"/>
        </a:p>
      </dgm:t>
    </dgm:pt>
    <dgm:pt modelId="{F0AF944A-6332-4FF8-845A-C78E22C2533A}" type="pres">
      <dgm:prSet presAssocID="{AC00D253-1A27-4384-B858-3F94A978AF6E}" presName="hierChild2" presStyleCnt="0"/>
      <dgm:spPr/>
    </dgm:pt>
    <dgm:pt modelId="{284C5A67-847A-438E-A5AD-142B7DE179DC}" type="pres">
      <dgm:prSet presAssocID="{79EFD10B-4723-4271-87B0-AE8366DA1E51}" presName="Name35" presStyleLbl="parChTrans1D2" presStyleIdx="0" presStyleCnt="2"/>
      <dgm:spPr/>
      <dgm:t>
        <a:bodyPr/>
        <a:lstStyle/>
        <a:p>
          <a:endParaRPr lang="en-US"/>
        </a:p>
      </dgm:t>
    </dgm:pt>
    <dgm:pt modelId="{6FFAD63E-D2AD-4A26-80E7-5A0CDACB1323}" type="pres">
      <dgm:prSet presAssocID="{48B5AC8D-FE82-402A-84E3-F909581DEA4C}" presName="hierRoot2" presStyleCnt="0">
        <dgm:presLayoutVars>
          <dgm:hierBranch/>
        </dgm:presLayoutVars>
      </dgm:prSet>
      <dgm:spPr/>
    </dgm:pt>
    <dgm:pt modelId="{A7CBBD97-104C-4A89-87F6-1733F8AED377}" type="pres">
      <dgm:prSet presAssocID="{48B5AC8D-FE82-402A-84E3-F909581DEA4C}" presName="rootComposite" presStyleCnt="0"/>
      <dgm:spPr/>
    </dgm:pt>
    <dgm:pt modelId="{1732E670-B461-4F7B-A492-5329855208E2}" type="pres">
      <dgm:prSet presAssocID="{48B5AC8D-FE82-402A-84E3-F909581DEA4C}" presName="rootText" presStyleLbl="node2" presStyleIdx="0" presStyleCnt="2" custScaleX="88050" custScaleY="82376">
        <dgm:presLayoutVars>
          <dgm:chPref val="3"/>
        </dgm:presLayoutVars>
      </dgm:prSet>
      <dgm:spPr/>
      <dgm:t>
        <a:bodyPr/>
        <a:lstStyle/>
        <a:p>
          <a:endParaRPr lang="en-US"/>
        </a:p>
      </dgm:t>
    </dgm:pt>
    <dgm:pt modelId="{585D4783-D760-4447-94A9-523F1168E1A0}" type="pres">
      <dgm:prSet presAssocID="{48B5AC8D-FE82-402A-84E3-F909581DEA4C}" presName="rootConnector" presStyleLbl="node2" presStyleIdx="0" presStyleCnt="2"/>
      <dgm:spPr/>
      <dgm:t>
        <a:bodyPr/>
        <a:lstStyle/>
        <a:p>
          <a:endParaRPr lang="en-US"/>
        </a:p>
      </dgm:t>
    </dgm:pt>
    <dgm:pt modelId="{D620E080-407E-45FD-AEDD-3361F6463F8E}" type="pres">
      <dgm:prSet presAssocID="{48B5AC8D-FE82-402A-84E3-F909581DEA4C}" presName="hierChild4" presStyleCnt="0"/>
      <dgm:spPr/>
    </dgm:pt>
    <dgm:pt modelId="{7ADC8A4D-9684-435C-8770-37A4119E3F7E}" type="pres">
      <dgm:prSet presAssocID="{AD7FCCA6-73BF-4736-B35A-0AF98D198599}" presName="Name35" presStyleLbl="parChTrans1D3" presStyleIdx="0" presStyleCnt="2"/>
      <dgm:spPr/>
      <dgm:t>
        <a:bodyPr/>
        <a:lstStyle/>
        <a:p>
          <a:endParaRPr lang="en-US"/>
        </a:p>
      </dgm:t>
    </dgm:pt>
    <dgm:pt modelId="{E12E1F18-37FD-47FF-A0EB-117B8E482843}" type="pres">
      <dgm:prSet presAssocID="{5CD6566F-A0A9-41D1-A316-0BA2A4421289}" presName="hierRoot2" presStyleCnt="0">
        <dgm:presLayoutVars>
          <dgm:hierBranch val="r"/>
        </dgm:presLayoutVars>
      </dgm:prSet>
      <dgm:spPr/>
    </dgm:pt>
    <dgm:pt modelId="{4DFE92F2-42B2-41B6-9A48-DC9DF9225F96}" type="pres">
      <dgm:prSet presAssocID="{5CD6566F-A0A9-41D1-A316-0BA2A4421289}" presName="rootComposite" presStyleCnt="0"/>
      <dgm:spPr/>
    </dgm:pt>
    <dgm:pt modelId="{EB43A4E1-D9B2-402C-91BC-FEA914ECA1D4}" type="pres">
      <dgm:prSet presAssocID="{5CD6566F-A0A9-41D1-A316-0BA2A4421289}" presName="rootText" presStyleLbl="node3" presStyleIdx="0" presStyleCnt="2">
        <dgm:presLayoutVars>
          <dgm:chPref val="3"/>
        </dgm:presLayoutVars>
      </dgm:prSet>
      <dgm:spPr/>
      <dgm:t>
        <a:bodyPr/>
        <a:lstStyle/>
        <a:p>
          <a:endParaRPr lang="en-US"/>
        </a:p>
      </dgm:t>
    </dgm:pt>
    <dgm:pt modelId="{BB8F1531-4A4C-45BF-9F47-902DE632F3C5}" type="pres">
      <dgm:prSet presAssocID="{5CD6566F-A0A9-41D1-A316-0BA2A4421289}" presName="rootConnector" presStyleLbl="node3" presStyleIdx="0" presStyleCnt="2"/>
      <dgm:spPr/>
      <dgm:t>
        <a:bodyPr/>
        <a:lstStyle/>
        <a:p>
          <a:endParaRPr lang="en-US"/>
        </a:p>
      </dgm:t>
    </dgm:pt>
    <dgm:pt modelId="{B3A2969E-D133-4EC1-A4E8-32D1E487BE40}" type="pres">
      <dgm:prSet presAssocID="{5CD6566F-A0A9-41D1-A316-0BA2A4421289}" presName="hierChild4" presStyleCnt="0"/>
      <dgm:spPr/>
    </dgm:pt>
    <dgm:pt modelId="{4C077B80-3681-46E7-BF6E-6980BFF781CA}" type="pres">
      <dgm:prSet presAssocID="{5CD6566F-A0A9-41D1-A316-0BA2A4421289}" presName="hierChild5" presStyleCnt="0"/>
      <dgm:spPr/>
    </dgm:pt>
    <dgm:pt modelId="{941838EE-9558-4155-B631-99623AD79534}" type="pres">
      <dgm:prSet presAssocID="{48B5AC8D-FE82-402A-84E3-F909581DEA4C}" presName="hierChild5" presStyleCnt="0"/>
      <dgm:spPr/>
    </dgm:pt>
    <dgm:pt modelId="{F9BBA3D2-716B-4E04-B920-F84F02742CD7}" type="pres">
      <dgm:prSet presAssocID="{819EF82B-0265-45FD-8ECE-36BE5C4CCEAC}" presName="Name35" presStyleLbl="parChTrans1D2" presStyleIdx="1" presStyleCnt="2"/>
      <dgm:spPr/>
      <dgm:t>
        <a:bodyPr/>
        <a:lstStyle/>
        <a:p>
          <a:endParaRPr lang="en-US"/>
        </a:p>
      </dgm:t>
    </dgm:pt>
    <dgm:pt modelId="{BBE07897-85DA-4C51-9019-9100D07FE354}" type="pres">
      <dgm:prSet presAssocID="{3A194F4C-D446-4D68-9F10-FC13CF6E2FE7}" presName="hierRoot2" presStyleCnt="0">
        <dgm:presLayoutVars>
          <dgm:hierBranch/>
        </dgm:presLayoutVars>
      </dgm:prSet>
      <dgm:spPr/>
    </dgm:pt>
    <dgm:pt modelId="{20397C16-08C1-41F4-B368-9206BE7AF8F8}" type="pres">
      <dgm:prSet presAssocID="{3A194F4C-D446-4D68-9F10-FC13CF6E2FE7}" presName="rootComposite" presStyleCnt="0"/>
      <dgm:spPr/>
    </dgm:pt>
    <dgm:pt modelId="{E7B6739E-88BE-4F00-8AA2-23E9814048BE}" type="pres">
      <dgm:prSet presAssocID="{3A194F4C-D446-4D68-9F10-FC13CF6E2FE7}" presName="rootText" presStyleLbl="node2" presStyleIdx="1" presStyleCnt="2" custScaleX="81417" custScaleY="85292">
        <dgm:presLayoutVars>
          <dgm:chPref val="3"/>
        </dgm:presLayoutVars>
      </dgm:prSet>
      <dgm:spPr/>
      <dgm:t>
        <a:bodyPr/>
        <a:lstStyle/>
        <a:p>
          <a:endParaRPr lang="en-US"/>
        </a:p>
      </dgm:t>
    </dgm:pt>
    <dgm:pt modelId="{16D476BD-B060-4BEC-81C0-D0DD7C55B458}" type="pres">
      <dgm:prSet presAssocID="{3A194F4C-D446-4D68-9F10-FC13CF6E2FE7}" presName="rootConnector" presStyleLbl="node2" presStyleIdx="1" presStyleCnt="2"/>
      <dgm:spPr/>
      <dgm:t>
        <a:bodyPr/>
        <a:lstStyle/>
        <a:p>
          <a:endParaRPr lang="en-US"/>
        </a:p>
      </dgm:t>
    </dgm:pt>
    <dgm:pt modelId="{58757229-65A7-48C7-9101-8B1B48BB8157}" type="pres">
      <dgm:prSet presAssocID="{3A194F4C-D446-4D68-9F10-FC13CF6E2FE7}" presName="hierChild4" presStyleCnt="0"/>
      <dgm:spPr/>
    </dgm:pt>
    <dgm:pt modelId="{6AEEE72F-2DB6-4CB1-BCCB-2F9003559A2D}" type="pres">
      <dgm:prSet presAssocID="{34C9ADBD-97E3-462F-AF47-570D25586E16}" presName="Name35" presStyleLbl="parChTrans1D3" presStyleIdx="1" presStyleCnt="2"/>
      <dgm:spPr/>
      <dgm:t>
        <a:bodyPr/>
        <a:lstStyle/>
        <a:p>
          <a:endParaRPr lang="en-US"/>
        </a:p>
      </dgm:t>
    </dgm:pt>
    <dgm:pt modelId="{531F5FC0-BD49-4F4C-892F-BB8DF9787984}" type="pres">
      <dgm:prSet presAssocID="{376D0011-FE9A-4E11-8038-09A12318C0E0}" presName="hierRoot2" presStyleCnt="0">
        <dgm:presLayoutVars>
          <dgm:hierBranch val="r"/>
        </dgm:presLayoutVars>
      </dgm:prSet>
      <dgm:spPr/>
    </dgm:pt>
    <dgm:pt modelId="{B58D0DAD-4E3B-400A-AA36-2EF0C42447C0}" type="pres">
      <dgm:prSet presAssocID="{376D0011-FE9A-4E11-8038-09A12318C0E0}" presName="rootComposite" presStyleCnt="0"/>
      <dgm:spPr/>
    </dgm:pt>
    <dgm:pt modelId="{C96DEA65-40A3-4752-8A79-A5E077A135C7}" type="pres">
      <dgm:prSet presAssocID="{376D0011-FE9A-4E11-8038-09A12318C0E0}" presName="rootText" presStyleLbl="node3" presStyleIdx="1" presStyleCnt="2" custScaleX="106659">
        <dgm:presLayoutVars>
          <dgm:chPref val="3"/>
        </dgm:presLayoutVars>
      </dgm:prSet>
      <dgm:spPr/>
      <dgm:t>
        <a:bodyPr/>
        <a:lstStyle/>
        <a:p>
          <a:endParaRPr lang="en-US"/>
        </a:p>
      </dgm:t>
    </dgm:pt>
    <dgm:pt modelId="{8D0F351A-9251-4707-BB58-52F506D98325}" type="pres">
      <dgm:prSet presAssocID="{376D0011-FE9A-4E11-8038-09A12318C0E0}" presName="rootConnector" presStyleLbl="node3" presStyleIdx="1" presStyleCnt="2"/>
      <dgm:spPr/>
      <dgm:t>
        <a:bodyPr/>
        <a:lstStyle/>
        <a:p>
          <a:endParaRPr lang="en-US"/>
        </a:p>
      </dgm:t>
    </dgm:pt>
    <dgm:pt modelId="{E948ADEA-6C98-4B17-BE1E-7CDEBCAE4CD6}" type="pres">
      <dgm:prSet presAssocID="{376D0011-FE9A-4E11-8038-09A12318C0E0}" presName="hierChild4" presStyleCnt="0"/>
      <dgm:spPr/>
    </dgm:pt>
    <dgm:pt modelId="{5220B6D8-E52C-4D88-BAF5-64897E91E1F1}" type="pres">
      <dgm:prSet presAssocID="{376D0011-FE9A-4E11-8038-09A12318C0E0}" presName="hierChild5" presStyleCnt="0"/>
      <dgm:spPr/>
    </dgm:pt>
    <dgm:pt modelId="{55B93C75-83A8-40FE-85D7-CE029305094C}" type="pres">
      <dgm:prSet presAssocID="{3A194F4C-D446-4D68-9F10-FC13CF6E2FE7}" presName="hierChild5" presStyleCnt="0"/>
      <dgm:spPr/>
    </dgm:pt>
    <dgm:pt modelId="{C977DAE0-0AEE-4B79-AA33-8464C92C400B}" type="pres">
      <dgm:prSet presAssocID="{AC00D253-1A27-4384-B858-3F94A978AF6E}" presName="hierChild3" presStyleCnt="0"/>
      <dgm:spPr/>
    </dgm:pt>
  </dgm:ptLst>
  <dgm:cxnLst>
    <dgm:cxn modelId="{6D683A24-7460-45D6-9F9F-29A555C51074}" type="presOf" srcId="{AD7FCCA6-73BF-4736-B35A-0AF98D198599}" destId="{7ADC8A4D-9684-435C-8770-37A4119E3F7E}" srcOrd="0" destOrd="0" presId="urn:microsoft.com/office/officeart/2005/8/layout/orgChart1"/>
    <dgm:cxn modelId="{DE73DD48-F197-4777-9789-FFC63BB63DAA}" type="presOf" srcId="{819EF82B-0265-45FD-8ECE-36BE5C4CCEAC}" destId="{F9BBA3D2-716B-4E04-B920-F84F02742CD7}" srcOrd="0" destOrd="0" presId="urn:microsoft.com/office/officeart/2005/8/layout/orgChart1"/>
    <dgm:cxn modelId="{02A04043-B078-4A9A-866F-4CBD76E32874}" srcId="{E25AA2FA-3E0F-4BA3-BE7A-7199B472A7ED}" destId="{AC00D253-1A27-4384-B858-3F94A978AF6E}" srcOrd="0" destOrd="0" parTransId="{75348A15-43B5-4346-B7D9-C4BE2C43046E}" sibTransId="{FA125E0B-6E89-4AD9-AD57-FA5F9BC5FDAB}"/>
    <dgm:cxn modelId="{52AC298F-C285-46FD-B88A-11EDC184B11A}" type="presOf" srcId="{3A194F4C-D446-4D68-9F10-FC13CF6E2FE7}" destId="{16D476BD-B060-4BEC-81C0-D0DD7C55B458}" srcOrd="1" destOrd="0" presId="urn:microsoft.com/office/officeart/2005/8/layout/orgChart1"/>
    <dgm:cxn modelId="{11563B83-B565-441B-8A6B-3A06CC3B8908}" type="presOf" srcId="{E25AA2FA-3E0F-4BA3-BE7A-7199B472A7ED}" destId="{30590E16-358A-436B-BC67-6C4374A1455B}" srcOrd="0" destOrd="0" presId="urn:microsoft.com/office/officeart/2005/8/layout/orgChart1"/>
    <dgm:cxn modelId="{644D08F3-EE21-4166-9AFC-E9C48E543E8B}" type="presOf" srcId="{34C9ADBD-97E3-462F-AF47-570D25586E16}" destId="{6AEEE72F-2DB6-4CB1-BCCB-2F9003559A2D}" srcOrd="0" destOrd="0" presId="urn:microsoft.com/office/officeart/2005/8/layout/orgChart1"/>
    <dgm:cxn modelId="{AA0CCAB7-7AD8-4D23-A636-07A667F8DA83}" type="presOf" srcId="{AC00D253-1A27-4384-B858-3F94A978AF6E}" destId="{4844014C-A387-4A77-BD86-B5F0F61D2F3D}" srcOrd="0" destOrd="0" presId="urn:microsoft.com/office/officeart/2005/8/layout/orgChart1"/>
    <dgm:cxn modelId="{8689724A-B9FB-4FD4-95A6-5749F5F3BFE9}" srcId="{AC00D253-1A27-4384-B858-3F94A978AF6E}" destId="{48B5AC8D-FE82-402A-84E3-F909581DEA4C}" srcOrd="0" destOrd="0" parTransId="{79EFD10B-4723-4271-87B0-AE8366DA1E51}" sibTransId="{2BFD84CD-C5DA-485D-B07D-5A5819E50888}"/>
    <dgm:cxn modelId="{79059C8B-16A0-4164-83E0-7AD878C0D561}" type="presOf" srcId="{AC00D253-1A27-4384-B858-3F94A978AF6E}" destId="{DE0FE495-8834-481B-A7A3-956CC9827191}" srcOrd="1" destOrd="0" presId="urn:microsoft.com/office/officeart/2005/8/layout/orgChart1"/>
    <dgm:cxn modelId="{717EF9DA-1829-4A66-9608-ECB6629B41DB}" type="presOf" srcId="{5CD6566F-A0A9-41D1-A316-0BA2A4421289}" destId="{EB43A4E1-D9B2-402C-91BC-FEA914ECA1D4}" srcOrd="0" destOrd="0" presId="urn:microsoft.com/office/officeart/2005/8/layout/orgChart1"/>
    <dgm:cxn modelId="{ECD48EC7-8E73-4611-9CA0-3FD5A0A329CC}" type="presOf" srcId="{376D0011-FE9A-4E11-8038-09A12318C0E0}" destId="{C96DEA65-40A3-4752-8A79-A5E077A135C7}" srcOrd="0" destOrd="0" presId="urn:microsoft.com/office/officeart/2005/8/layout/orgChart1"/>
    <dgm:cxn modelId="{CDEC4ED2-32F4-4213-A98E-5F85A06023D3}" type="presOf" srcId="{5CD6566F-A0A9-41D1-A316-0BA2A4421289}" destId="{BB8F1531-4A4C-45BF-9F47-902DE632F3C5}" srcOrd="1" destOrd="0" presId="urn:microsoft.com/office/officeart/2005/8/layout/orgChart1"/>
    <dgm:cxn modelId="{39F3A896-BE44-4C77-B856-AEA5AC3F8261}" type="presOf" srcId="{3A194F4C-D446-4D68-9F10-FC13CF6E2FE7}" destId="{E7B6739E-88BE-4F00-8AA2-23E9814048BE}" srcOrd="0" destOrd="0" presId="urn:microsoft.com/office/officeart/2005/8/layout/orgChart1"/>
    <dgm:cxn modelId="{DC495403-25EC-4DFE-8E33-9263B125B232}" srcId="{48B5AC8D-FE82-402A-84E3-F909581DEA4C}" destId="{5CD6566F-A0A9-41D1-A316-0BA2A4421289}" srcOrd="0" destOrd="0" parTransId="{AD7FCCA6-73BF-4736-B35A-0AF98D198599}" sibTransId="{165AF424-5D27-46AC-89C4-A5442D95906E}"/>
    <dgm:cxn modelId="{D1BD27AA-8658-4103-9EF5-152BBDFBB100}" srcId="{AC00D253-1A27-4384-B858-3F94A978AF6E}" destId="{3A194F4C-D446-4D68-9F10-FC13CF6E2FE7}" srcOrd="1" destOrd="0" parTransId="{819EF82B-0265-45FD-8ECE-36BE5C4CCEAC}" sibTransId="{51F8D44A-9043-4143-84AB-8D1E3C8D4DEE}"/>
    <dgm:cxn modelId="{32493035-86EB-4C7F-9CA8-BA80590BD670}" type="presOf" srcId="{48B5AC8D-FE82-402A-84E3-F909581DEA4C}" destId="{585D4783-D760-4447-94A9-523F1168E1A0}" srcOrd="1" destOrd="0" presId="urn:microsoft.com/office/officeart/2005/8/layout/orgChart1"/>
    <dgm:cxn modelId="{4C1DAFB3-8039-414D-992E-543E938B58C2}" type="presOf" srcId="{376D0011-FE9A-4E11-8038-09A12318C0E0}" destId="{8D0F351A-9251-4707-BB58-52F506D98325}" srcOrd="1" destOrd="0" presId="urn:microsoft.com/office/officeart/2005/8/layout/orgChart1"/>
    <dgm:cxn modelId="{2B9FC4EF-C396-432F-8088-2B24C4B7D6E1}" type="presOf" srcId="{79EFD10B-4723-4271-87B0-AE8366DA1E51}" destId="{284C5A67-847A-438E-A5AD-142B7DE179DC}" srcOrd="0" destOrd="0" presId="urn:microsoft.com/office/officeart/2005/8/layout/orgChart1"/>
    <dgm:cxn modelId="{E6CF3670-B837-4249-92CC-DF24718A563D}" srcId="{3A194F4C-D446-4D68-9F10-FC13CF6E2FE7}" destId="{376D0011-FE9A-4E11-8038-09A12318C0E0}" srcOrd="0" destOrd="0" parTransId="{34C9ADBD-97E3-462F-AF47-570D25586E16}" sibTransId="{8B5425D5-BB72-4F03-8091-A331D1519596}"/>
    <dgm:cxn modelId="{E021E1EB-2218-4214-8661-824B296ED3B2}" type="presOf" srcId="{48B5AC8D-FE82-402A-84E3-F909581DEA4C}" destId="{1732E670-B461-4F7B-A492-5329855208E2}" srcOrd="0" destOrd="0" presId="urn:microsoft.com/office/officeart/2005/8/layout/orgChart1"/>
    <dgm:cxn modelId="{C413BD2B-41FA-45D7-B099-FD58FA215684}" type="presParOf" srcId="{30590E16-358A-436B-BC67-6C4374A1455B}" destId="{BC77276C-FDD6-4E39-9096-897D28CA9E37}" srcOrd="0" destOrd="0" presId="urn:microsoft.com/office/officeart/2005/8/layout/orgChart1"/>
    <dgm:cxn modelId="{F3D5669E-19C3-4EEF-B988-8CBF1F7F9D55}" type="presParOf" srcId="{BC77276C-FDD6-4E39-9096-897D28CA9E37}" destId="{0AC8CA73-1E83-4240-96CC-F0923AE41625}" srcOrd="0" destOrd="0" presId="urn:microsoft.com/office/officeart/2005/8/layout/orgChart1"/>
    <dgm:cxn modelId="{8988A2BF-0115-4286-9257-163466FFAB1F}" type="presParOf" srcId="{0AC8CA73-1E83-4240-96CC-F0923AE41625}" destId="{4844014C-A387-4A77-BD86-B5F0F61D2F3D}" srcOrd="0" destOrd="0" presId="urn:microsoft.com/office/officeart/2005/8/layout/orgChart1"/>
    <dgm:cxn modelId="{F5ADF642-E647-4E72-A373-80566EC154D4}" type="presParOf" srcId="{0AC8CA73-1E83-4240-96CC-F0923AE41625}" destId="{DE0FE495-8834-481B-A7A3-956CC9827191}" srcOrd="1" destOrd="0" presId="urn:microsoft.com/office/officeart/2005/8/layout/orgChart1"/>
    <dgm:cxn modelId="{9E7C548D-0D83-4227-968C-0BDDBF6BC60C}" type="presParOf" srcId="{BC77276C-FDD6-4E39-9096-897D28CA9E37}" destId="{F0AF944A-6332-4FF8-845A-C78E22C2533A}" srcOrd="1" destOrd="0" presId="urn:microsoft.com/office/officeart/2005/8/layout/orgChart1"/>
    <dgm:cxn modelId="{92662F31-2BCC-4200-A146-BF24C99E5BB1}" type="presParOf" srcId="{F0AF944A-6332-4FF8-845A-C78E22C2533A}" destId="{284C5A67-847A-438E-A5AD-142B7DE179DC}" srcOrd="0" destOrd="0" presId="urn:microsoft.com/office/officeart/2005/8/layout/orgChart1"/>
    <dgm:cxn modelId="{C9885B24-5D64-4CB8-89B7-A79D4A146F2D}" type="presParOf" srcId="{F0AF944A-6332-4FF8-845A-C78E22C2533A}" destId="{6FFAD63E-D2AD-4A26-80E7-5A0CDACB1323}" srcOrd="1" destOrd="0" presId="urn:microsoft.com/office/officeart/2005/8/layout/orgChart1"/>
    <dgm:cxn modelId="{021771B1-FCBF-4B72-B8D0-545B183FE055}" type="presParOf" srcId="{6FFAD63E-D2AD-4A26-80E7-5A0CDACB1323}" destId="{A7CBBD97-104C-4A89-87F6-1733F8AED377}" srcOrd="0" destOrd="0" presId="urn:microsoft.com/office/officeart/2005/8/layout/orgChart1"/>
    <dgm:cxn modelId="{BBC86A87-A8E3-4B79-B038-F287FB5D6E59}" type="presParOf" srcId="{A7CBBD97-104C-4A89-87F6-1733F8AED377}" destId="{1732E670-B461-4F7B-A492-5329855208E2}" srcOrd="0" destOrd="0" presId="urn:microsoft.com/office/officeart/2005/8/layout/orgChart1"/>
    <dgm:cxn modelId="{728CEC81-0223-4FFF-B1BB-7A54CD6149EE}" type="presParOf" srcId="{A7CBBD97-104C-4A89-87F6-1733F8AED377}" destId="{585D4783-D760-4447-94A9-523F1168E1A0}" srcOrd="1" destOrd="0" presId="urn:microsoft.com/office/officeart/2005/8/layout/orgChart1"/>
    <dgm:cxn modelId="{0C3B6F16-87EF-468A-8576-0CF902511AF8}" type="presParOf" srcId="{6FFAD63E-D2AD-4A26-80E7-5A0CDACB1323}" destId="{D620E080-407E-45FD-AEDD-3361F6463F8E}" srcOrd="1" destOrd="0" presId="urn:microsoft.com/office/officeart/2005/8/layout/orgChart1"/>
    <dgm:cxn modelId="{ACF427B8-4EBF-480D-A28C-CD6394BE3B12}" type="presParOf" srcId="{D620E080-407E-45FD-AEDD-3361F6463F8E}" destId="{7ADC8A4D-9684-435C-8770-37A4119E3F7E}" srcOrd="0" destOrd="0" presId="urn:microsoft.com/office/officeart/2005/8/layout/orgChart1"/>
    <dgm:cxn modelId="{42142088-4541-49DF-BBD4-9E19CC4ED402}" type="presParOf" srcId="{D620E080-407E-45FD-AEDD-3361F6463F8E}" destId="{E12E1F18-37FD-47FF-A0EB-117B8E482843}" srcOrd="1" destOrd="0" presId="urn:microsoft.com/office/officeart/2005/8/layout/orgChart1"/>
    <dgm:cxn modelId="{6855BEFA-0276-4EE3-B86F-4DA338E8D0D7}" type="presParOf" srcId="{E12E1F18-37FD-47FF-A0EB-117B8E482843}" destId="{4DFE92F2-42B2-41B6-9A48-DC9DF9225F96}" srcOrd="0" destOrd="0" presId="urn:microsoft.com/office/officeart/2005/8/layout/orgChart1"/>
    <dgm:cxn modelId="{A4FE01F4-C7C7-4C4B-AEB6-CF95839CBFD9}" type="presParOf" srcId="{4DFE92F2-42B2-41B6-9A48-DC9DF9225F96}" destId="{EB43A4E1-D9B2-402C-91BC-FEA914ECA1D4}" srcOrd="0" destOrd="0" presId="urn:microsoft.com/office/officeart/2005/8/layout/orgChart1"/>
    <dgm:cxn modelId="{A234661D-148A-46DA-872A-34A53AD8D752}" type="presParOf" srcId="{4DFE92F2-42B2-41B6-9A48-DC9DF9225F96}" destId="{BB8F1531-4A4C-45BF-9F47-902DE632F3C5}" srcOrd="1" destOrd="0" presId="urn:microsoft.com/office/officeart/2005/8/layout/orgChart1"/>
    <dgm:cxn modelId="{1DD1ED71-E95E-490E-B60B-6DC3B65AF4CB}" type="presParOf" srcId="{E12E1F18-37FD-47FF-A0EB-117B8E482843}" destId="{B3A2969E-D133-4EC1-A4E8-32D1E487BE40}" srcOrd="1" destOrd="0" presId="urn:microsoft.com/office/officeart/2005/8/layout/orgChart1"/>
    <dgm:cxn modelId="{814B0BB6-5EDB-48C7-8591-CF95993BCFD7}" type="presParOf" srcId="{E12E1F18-37FD-47FF-A0EB-117B8E482843}" destId="{4C077B80-3681-46E7-BF6E-6980BFF781CA}" srcOrd="2" destOrd="0" presId="urn:microsoft.com/office/officeart/2005/8/layout/orgChart1"/>
    <dgm:cxn modelId="{60CFDA20-8988-4A07-B474-C1FD1F078F27}" type="presParOf" srcId="{6FFAD63E-D2AD-4A26-80E7-5A0CDACB1323}" destId="{941838EE-9558-4155-B631-99623AD79534}" srcOrd="2" destOrd="0" presId="urn:microsoft.com/office/officeart/2005/8/layout/orgChart1"/>
    <dgm:cxn modelId="{F132BD38-DA3A-4B0D-A047-13CD326D9EE7}" type="presParOf" srcId="{F0AF944A-6332-4FF8-845A-C78E22C2533A}" destId="{F9BBA3D2-716B-4E04-B920-F84F02742CD7}" srcOrd="2" destOrd="0" presId="urn:microsoft.com/office/officeart/2005/8/layout/orgChart1"/>
    <dgm:cxn modelId="{FC23357F-3B3F-4E49-84E7-1CD72B940098}" type="presParOf" srcId="{F0AF944A-6332-4FF8-845A-C78E22C2533A}" destId="{BBE07897-85DA-4C51-9019-9100D07FE354}" srcOrd="3" destOrd="0" presId="urn:microsoft.com/office/officeart/2005/8/layout/orgChart1"/>
    <dgm:cxn modelId="{34875B69-B895-4D5E-A88E-2EE3E2001EC4}" type="presParOf" srcId="{BBE07897-85DA-4C51-9019-9100D07FE354}" destId="{20397C16-08C1-41F4-B368-9206BE7AF8F8}" srcOrd="0" destOrd="0" presId="urn:microsoft.com/office/officeart/2005/8/layout/orgChart1"/>
    <dgm:cxn modelId="{2D09EBC8-7E36-4C31-AECB-23520F2FEC3E}" type="presParOf" srcId="{20397C16-08C1-41F4-B368-9206BE7AF8F8}" destId="{E7B6739E-88BE-4F00-8AA2-23E9814048BE}" srcOrd="0" destOrd="0" presId="urn:microsoft.com/office/officeart/2005/8/layout/orgChart1"/>
    <dgm:cxn modelId="{73642651-BB3D-4A35-844F-E03ED517DF60}" type="presParOf" srcId="{20397C16-08C1-41F4-B368-9206BE7AF8F8}" destId="{16D476BD-B060-4BEC-81C0-D0DD7C55B458}" srcOrd="1" destOrd="0" presId="urn:microsoft.com/office/officeart/2005/8/layout/orgChart1"/>
    <dgm:cxn modelId="{35193BF8-83DB-4AB3-9FEB-2A5021EC715D}" type="presParOf" srcId="{BBE07897-85DA-4C51-9019-9100D07FE354}" destId="{58757229-65A7-48C7-9101-8B1B48BB8157}" srcOrd="1" destOrd="0" presId="urn:microsoft.com/office/officeart/2005/8/layout/orgChart1"/>
    <dgm:cxn modelId="{FD017FBF-AF16-4B7D-9351-5FF080EF71B2}" type="presParOf" srcId="{58757229-65A7-48C7-9101-8B1B48BB8157}" destId="{6AEEE72F-2DB6-4CB1-BCCB-2F9003559A2D}" srcOrd="0" destOrd="0" presId="urn:microsoft.com/office/officeart/2005/8/layout/orgChart1"/>
    <dgm:cxn modelId="{BB184ED1-3B84-4A54-9F11-F5364AD387A3}" type="presParOf" srcId="{58757229-65A7-48C7-9101-8B1B48BB8157}" destId="{531F5FC0-BD49-4F4C-892F-BB8DF9787984}" srcOrd="1" destOrd="0" presId="urn:microsoft.com/office/officeart/2005/8/layout/orgChart1"/>
    <dgm:cxn modelId="{CFB601D1-5E59-4BE3-855D-EA0A6FA9D39B}" type="presParOf" srcId="{531F5FC0-BD49-4F4C-892F-BB8DF9787984}" destId="{B58D0DAD-4E3B-400A-AA36-2EF0C42447C0}" srcOrd="0" destOrd="0" presId="urn:microsoft.com/office/officeart/2005/8/layout/orgChart1"/>
    <dgm:cxn modelId="{2CA6A7C3-124D-4FA6-A4BE-D52F4B678526}" type="presParOf" srcId="{B58D0DAD-4E3B-400A-AA36-2EF0C42447C0}" destId="{C96DEA65-40A3-4752-8A79-A5E077A135C7}" srcOrd="0" destOrd="0" presId="urn:microsoft.com/office/officeart/2005/8/layout/orgChart1"/>
    <dgm:cxn modelId="{33A6D7B7-CB0D-4EE5-8B44-4983C58E2E49}" type="presParOf" srcId="{B58D0DAD-4E3B-400A-AA36-2EF0C42447C0}" destId="{8D0F351A-9251-4707-BB58-52F506D98325}" srcOrd="1" destOrd="0" presId="urn:microsoft.com/office/officeart/2005/8/layout/orgChart1"/>
    <dgm:cxn modelId="{D327ED82-8F01-45EA-BB25-599AAB7019E3}" type="presParOf" srcId="{531F5FC0-BD49-4F4C-892F-BB8DF9787984}" destId="{E948ADEA-6C98-4B17-BE1E-7CDEBCAE4CD6}" srcOrd="1" destOrd="0" presId="urn:microsoft.com/office/officeart/2005/8/layout/orgChart1"/>
    <dgm:cxn modelId="{6323E6C0-BDC1-4C38-AD73-55DD0174C6BF}" type="presParOf" srcId="{531F5FC0-BD49-4F4C-892F-BB8DF9787984}" destId="{5220B6D8-E52C-4D88-BAF5-64897E91E1F1}" srcOrd="2" destOrd="0" presId="urn:microsoft.com/office/officeart/2005/8/layout/orgChart1"/>
    <dgm:cxn modelId="{9A534AC7-3B10-4649-9A25-D6A862D1FA5D}" type="presParOf" srcId="{BBE07897-85DA-4C51-9019-9100D07FE354}" destId="{55B93C75-83A8-40FE-85D7-CE029305094C}" srcOrd="2" destOrd="0" presId="urn:microsoft.com/office/officeart/2005/8/layout/orgChart1"/>
    <dgm:cxn modelId="{7DC72049-504D-46E7-B4F0-89ADF6D227F7}" type="presParOf" srcId="{BC77276C-FDD6-4E39-9096-897D28CA9E37}" destId="{C977DAE0-0AEE-4B79-AA33-8464C92C400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A3DFA2-C8A3-40C7-A86A-63DBA7B812E1}" type="doc">
      <dgm:prSet loTypeId="urn:microsoft.com/office/officeart/2005/8/layout/cycle1" loCatId="cycle" qsTypeId="urn:microsoft.com/office/officeart/2005/8/quickstyle/3d3" qsCatId="3D" csTypeId="urn:microsoft.com/office/officeart/2005/8/colors/accent1_2" csCatId="accent1" phldr="1"/>
      <dgm:spPr>
        <a:scene3d>
          <a:camera prst="orthographicFront">
            <a:rot lat="0" lon="0" rev="0"/>
          </a:camera>
          <a:lightRig rig="threePt" dir="t"/>
        </a:scene3d>
      </dgm:spPr>
    </dgm:pt>
    <dgm:pt modelId="{57D376B2-E1B3-45DD-82D9-9D1CE6180C1C}">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effectLst/>
              <a:latin typeface="Comic Sans MS" panose="030F0702030302020204" pitchFamily="66" charset="0"/>
            </a:rPr>
            <a:t>Math</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effectLst/>
              <a:latin typeface="Comic Sans MS" panose="030F0702030302020204" pitchFamily="66" charset="0"/>
            </a:rPr>
            <a:t>Experiences</a:t>
          </a:r>
        </a:p>
      </dgm:t>
    </dgm:pt>
    <dgm:pt modelId="{D780024E-F75D-4CCD-BA3C-4882F942D531}" type="parTrans" cxnId="{53236C71-F8FC-4FA0-A109-0A107019C869}">
      <dgm:prSet/>
      <dgm:spPr/>
      <dgm:t>
        <a:bodyPr/>
        <a:lstStyle/>
        <a:p>
          <a:endParaRPr lang="en-US"/>
        </a:p>
      </dgm:t>
    </dgm:pt>
    <dgm:pt modelId="{EA00AA66-F37D-4C1D-9116-D1FF0593C5D6}" type="sibTrans" cxnId="{53236C71-F8FC-4FA0-A109-0A107019C869}">
      <dgm:prSet/>
      <dgm:spPr/>
      <dgm:t>
        <a:bodyPr/>
        <a:lstStyle/>
        <a:p>
          <a:endParaRPr lang="en-US"/>
        </a:p>
      </dgm:t>
    </dgm:pt>
    <dgm:pt modelId="{39997387-5297-4FDE-917B-B0D96516A689}">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effectLst/>
              <a:latin typeface="Comic Sans MS" panose="030F0702030302020204" pitchFamily="66" charset="0"/>
            </a:rPr>
            <a:t>Math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effectLst/>
              <a:latin typeface="Comic Sans MS" panose="030F0702030302020204" pitchFamily="66" charset="0"/>
            </a:rPr>
            <a:t>Attitudes</a:t>
          </a:r>
        </a:p>
      </dgm:t>
    </dgm:pt>
    <dgm:pt modelId="{55622669-C006-4FAA-B77E-F096AC8ACC9F}" type="parTrans" cxnId="{BB97F9A3-B3F6-46BA-B4C7-B76F88A09ACF}">
      <dgm:prSet/>
      <dgm:spPr/>
      <dgm:t>
        <a:bodyPr/>
        <a:lstStyle/>
        <a:p>
          <a:endParaRPr lang="en-US"/>
        </a:p>
      </dgm:t>
    </dgm:pt>
    <dgm:pt modelId="{61DFAA9A-A965-4A83-B262-F77E2D40BA69}" type="sibTrans" cxnId="{BB97F9A3-B3F6-46BA-B4C7-B76F88A09ACF}">
      <dgm:prSet/>
      <dgm:spPr/>
      <dgm:t>
        <a:bodyPr/>
        <a:lstStyle/>
        <a:p>
          <a:endParaRPr lang="en-US"/>
        </a:p>
      </dgm:t>
    </dgm:pt>
    <dgm:pt modelId="{8373737B-01A4-4121-A8AC-B81FC8640E92}">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effectLst/>
              <a:latin typeface="Comic Sans MS" panose="030F0702030302020204" pitchFamily="66" charset="0"/>
            </a:rPr>
            <a:t>Math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effectLst/>
              <a:latin typeface="Comic Sans MS" panose="030F0702030302020204" pitchFamily="66" charset="0"/>
            </a:rPr>
            <a:t>Habits</a:t>
          </a:r>
        </a:p>
      </dgm:t>
    </dgm:pt>
    <dgm:pt modelId="{12C0AE0E-1AF7-43C8-975C-32C132ADE05C}" type="parTrans" cxnId="{FEBF8859-5F4C-4AF4-A8E4-60CD5336A05F}">
      <dgm:prSet/>
      <dgm:spPr/>
      <dgm:t>
        <a:bodyPr/>
        <a:lstStyle/>
        <a:p>
          <a:endParaRPr lang="en-US"/>
        </a:p>
      </dgm:t>
    </dgm:pt>
    <dgm:pt modelId="{F4115D02-71B0-49E8-8CE1-897BCCB9A67F}" type="sibTrans" cxnId="{FEBF8859-5F4C-4AF4-A8E4-60CD5336A05F}">
      <dgm:prSet/>
      <dgm:spPr/>
      <dgm:t>
        <a:bodyPr/>
        <a:lstStyle/>
        <a:p>
          <a:endParaRPr lang="en-US"/>
        </a:p>
      </dgm:t>
    </dgm:pt>
    <dgm:pt modelId="{6771CF59-78DB-4AF4-B874-7B667DFF0D73}" type="pres">
      <dgm:prSet presAssocID="{6FA3DFA2-C8A3-40C7-A86A-63DBA7B812E1}" presName="cycle" presStyleCnt="0">
        <dgm:presLayoutVars>
          <dgm:dir/>
          <dgm:resizeHandles val="exact"/>
        </dgm:presLayoutVars>
      </dgm:prSet>
      <dgm:spPr/>
    </dgm:pt>
    <dgm:pt modelId="{5B68A74F-BDBB-4647-BD35-38C642674334}" type="pres">
      <dgm:prSet presAssocID="{57D376B2-E1B3-45DD-82D9-9D1CE6180C1C}" presName="dummy" presStyleCnt="0"/>
      <dgm:spPr/>
    </dgm:pt>
    <dgm:pt modelId="{38572613-C849-4E67-BABC-36E476B811D7}" type="pres">
      <dgm:prSet presAssocID="{57D376B2-E1B3-45DD-82D9-9D1CE6180C1C}" presName="node" presStyleLbl="revTx" presStyleIdx="0" presStyleCnt="3">
        <dgm:presLayoutVars>
          <dgm:bulletEnabled val="1"/>
        </dgm:presLayoutVars>
      </dgm:prSet>
      <dgm:spPr/>
      <dgm:t>
        <a:bodyPr/>
        <a:lstStyle/>
        <a:p>
          <a:endParaRPr lang="en-US"/>
        </a:p>
      </dgm:t>
    </dgm:pt>
    <dgm:pt modelId="{5A62AAA9-A589-46F9-8049-21FF6BF7A021}" type="pres">
      <dgm:prSet presAssocID="{EA00AA66-F37D-4C1D-9116-D1FF0593C5D6}" presName="sibTrans" presStyleLbl="node1" presStyleIdx="0" presStyleCnt="3"/>
      <dgm:spPr/>
      <dgm:t>
        <a:bodyPr/>
        <a:lstStyle/>
        <a:p>
          <a:endParaRPr lang="en-US"/>
        </a:p>
      </dgm:t>
    </dgm:pt>
    <dgm:pt modelId="{39892F20-573B-42F7-9A41-BD6FD676965F}" type="pres">
      <dgm:prSet presAssocID="{39997387-5297-4FDE-917B-B0D96516A689}" presName="dummy" presStyleCnt="0"/>
      <dgm:spPr/>
    </dgm:pt>
    <dgm:pt modelId="{D0E86A4B-E767-4C05-B0F2-B932698767AB}" type="pres">
      <dgm:prSet presAssocID="{39997387-5297-4FDE-917B-B0D96516A689}" presName="node" presStyleLbl="revTx" presStyleIdx="1" presStyleCnt="3">
        <dgm:presLayoutVars>
          <dgm:bulletEnabled val="1"/>
        </dgm:presLayoutVars>
      </dgm:prSet>
      <dgm:spPr/>
      <dgm:t>
        <a:bodyPr/>
        <a:lstStyle/>
        <a:p>
          <a:endParaRPr lang="en-US"/>
        </a:p>
      </dgm:t>
    </dgm:pt>
    <dgm:pt modelId="{E93DF090-800B-4F4E-8172-15A9203C41B7}" type="pres">
      <dgm:prSet presAssocID="{61DFAA9A-A965-4A83-B262-F77E2D40BA69}" presName="sibTrans" presStyleLbl="node1" presStyleIdx="1" presStyleCnt="3"/>
      <dgm:spPr/>
      <dgm:t>
        <a:bodyPr/>
        <a:lstStyle/>
        <a:p>
          <a:endParaRPr lang="en-US"/>
        </a:p>
      </dgm:t>
    </dgm:pt>
    <dgm:pt modelId="{A35D237C-F0D4-481A-931D-F5872EB9DFAB}" type="pres">
      <dgm:prSet presAssocID="{8373737B-01A4-4121-A8AC-B81FC8640E92}" presName="dummy" presStyleCnt="0"/>
      <dgm:spPr/>
    </dgm:pt>
    <dgm:pt modelId="{44A31F1D-E2F7-4206-B33F-99E6D0F7C00C}" type="pres">
      <dgm:prSet presAssocID="{8373737B-01A4-4121-A8AC-B81FC8640E92}" presName="node" presStyleLbl="revTx" presStyleIdx="2" presStyleCnt="3">
        <dgm:presLayoutVars>
          <dgm:bulletEnabled val="1"/>
        </dgm:presLayoutVars>
      </dgm:prSet>
      <dgm:spPr/>
      <dgm:t>
        <a:bodyPr/>
        <a:lstStyle/>
        <a:p>
          <a:endParaRPr lang="en-US"/>
        </a:p>
      </dgm:t>
    </dgm:pt>
    <dgm:pt modelId="{D3F0CE4F-51AE-43DA-9140-14B6EAB722B8}" type="pres">
      <dgm:prSet presAssocID="{F4115D02-71B0-49E8-8CE1-897BCCB9A67F}" presName="sibTrans" presStyleLbl="node1" presStyleIdx="2" presStyleCnt="3"/>
      <dgm:spPr/>
      <dgm:t>
        <a:bodyPr/>
        <a:lstStyle/>
        <a:p>
          <a:endParaRPr lang="en-US"/>
        </a:p>
      </dgm:t>
    </dgm:pt>
  </dgm:ptLst>
  <dgm:cxnLst>
    <dgm:cxn modelId="{FEBF8859-5F4C-4AF4-A8E4-60CD5336A05F}" srcId="{6FA3DFA2-C8A3-40C7-A86A-63DBA7B812E1}" destId="{8373737B-01A4-4121-A8AC-B81FC8640E92}" srcOrd="2" destOrd="0" parTransId="{12C0AE0E-1AF7-43C8-975C-32C132ADE05C}" sibTransId="{F4115D02-71B0-49E8-8CE1-897BCCB9A67F}"/>
    <dgm:cxn modelId="{53236C71-F8FC-4FA0-A109-0A107019C869}" srcId="{6FA3DFA2-C8A3-40C7-A86A-63DBA7B812E1}" destId="{57D376B2-E1B3-45DD-82D9-9D1CE6180C1C}" srcOrd="0" destOrd="0" parTransId="{D780024E-F75D-4CCD-BA3C-4882F942D531}" sibTransId="{EA00AA66-F37D-4C1D-9116-D1FF0593C5D6}"/>
    <dgm:cxn modelId="{BB97F9A3-B3F6-46BA-B4C7-B76F88A09ACF}" srcId="{6FA3DFA2-C8A3-40C7-A86A-63DBA7B812E1}" destId="{39997387-5297-4FDE-917B-B0D96516A689}" srcOrd="1" destOrd="0" parTransId="{55622669-C006-4FAA-B77E-F096AC8ACC9F}" sibTransId="{61DFAA9A-A965-4A83-B262-F77E2D40BA69}"/>
    <dgm:cxn modelId="{FDE2444B-AC2F-4FA3-9A18-1AEF17EC6FA8}" type="presOf" srcId="{EA00AA66-F37D-4C1D-9116-D1FF0593C5D6}" destId="{5A62AAA9-A589-46F9-8049-21FF6BF7A021}" srcOrd="0" destOrd="0" presId="urn:microsoft.com/office/officeart/2005/8/layout/cycle1"/>
    <dgm:cxn modelId="{F6AA8723-C943-41BF-84C1-B746A886A82C}" type="presOf" srcId="{8373737B-01A4-4121-A8AC-B81FC8640E92}" destId="{44A31F1D-E2F7-4206-B33F-99E6D0F7C00C}" srcOrd="0" destOrd="0" presId="urn:microsoft.com/office/officeart/2005/8/layout/cycle1"/>
    <dgm:cxn modelId="{1473DC51-780B-4F2B-93BF-6EBDDDE0F48A}" type="presOf" srcId="{39997387-5297-4FDE-917B-B0D96516A689}" destId="{D0E86A4B-E767-4C05-B0F2-B932698767AB}" srcOrd="0" destOrd="0" presId="urn:microsoft.com/office/officeart/2005/8/layout/cycle1"/>
    <dgm:cxn modelId="{3121A9F4-336C-441E-9CA7-943FDD26F9A9}" type="presOf" srcId="{57D376B2-E1B3-45DD-82D9-9D1CE6180C1C}" destId="{38572613-C849-4E67-BABC-36E476B811D7}" srcOrd="0" destOrd="0" presId="urn:microsoft.com/office/officeart/2005/8/layout/cycle1"/>
    <dgm:cxn modelId="{59C45687-9644-4F7F-BFE6-75EAD68B2721}" type="presOf" srcId="{F4115D02-71B0-49E8-8CE1-897BCCB9A67F}" destId="{D3F0CE4F-51AE-43DA-9140-14B6EAB722B8}" srcOrd="0" destOrd="0" presId="urn:microsoft.com/office/officeart/2005/8/layout/cycle1"/>
    <dgm:cxn modelId="{E91795AA-DD6C-4CE9-AB79-2E4B89BD6E14}" type="presOf" srcId="{6FA3DFA2-C8A3-40C7-A86A-63DBA7B812E1}" destId="{6771CF59-78DB-4AF4-B874-7B667DFF0D73}" srcOrd="0" destOrd="0" presId="urn:microsoft.com/office/officeart/2005/8/layout/cycle1"/>
    <dgm:cxn modelId="{715A89D5-6318-4E56-9D5F-F708E0205BCD}" type="presOf" srcId="{61DFAA9A-A965-4A83-B262-F77E2D40BA69}" destId="{E93DF090-800B-4F4E-8172-15A9203C41B7}" srcOrd="0" destOrd="0" presId="urn:microsoft.com/office/officeart/2005/8/layout/cycle1"/>
    <dgm:cxn modelId="{C7AD7462-2F5A-4CA7-B0D3-23D862821DC5}" type="presParOf" srcId="{6771CF59-78DB-4AF4-B874-7B667DFF0D73}" destId="{5B68A74F-BDBB-4647-BD35-38C642674334}" srcOrd="0" destOrd="0" presId="urn:microsoft.com/office/officeart/2005/8/layout/cycle1"/>
    <dgm:cxn modelId="{6A52C5A0-1537-4F96-8B2D-4BA2D76618C6}" type="presParOf" srcId="{6771CF59-78DB-4AF4-B874-7B667DFF0D73}" destId="{38572613-C849-4E67-BABC-36E476B811D7}" srcOrd="1" destOrd="0" presId="urn:microsoft.com/office/officeart/2005/8/layout/cycle1"/>
    <dgm:cxn modelId="{059778A2-E035-4D10-91D5-E641AC36774B}" type="presParOf" srcId="{6771CF59-78DB-4AF4-B874-7B667DFF0D73}" destId="{5A62AAA9-A589-46F9-8049-21FF6BF7A021}" srcOrd="2" destOrd="0" presId="urn:microsoft.com/office/officeart/2005/8/layout/cycle1"/>
    <dgm:cxn modelId="{2E0E3CD6-FE71-45B1-8BE2-DD73B2EFB0B9}" type="presParOf" srcId="{6771CF59-78DB-4AF4-B874-7B667DFF0D73}" destId="{39892F20-573B-42F7-9A41-BD6FD676965F}" srcOrd="3" destOrd="0" presId="urn:microsoft.com/office/officeart/2005/8/layout/cycle1"/>
    <dgm:cxn modelId="{FA1B35C2-BF5A-4B3B-A650-1BC7A6748849}" type="presParOf" srcId="{6771CF59-78DB-4AF4-B874-7B667DFF0D73}" destId="{D0E86A4B-E767-4C05-B0F2-B932698767AB}" srcOrd="4" destOrd="0" presId="urn:microsoft.com/office/officeart/2005/8/layout/cycle1"/>
    <dgm:cxn modelId="{D988AEA5-9AE0-4D53-A7E5-E5345F814A96}" type="presParOf" srcId="{6771CF59-78DB-4AF4-B874-7B667DFF0D73}" destId="{E93DF090-800B-4F4E-8172-15A9203C41B7}" srcOrd="5" destOrd="0" presId="urn:microsoft.com/office/officeart/2005/8/layout/cycle1"/>
    <dgm:cxn modelId="{CF4E3E08-666F-477A-A72E-B420B93409DA}" type="presParOf" srcId="{6771CF59-78DB-4AF4-B874-7B667DFF0D73}" destId="{A35D237C-F0D4-481A-931D-F5872EB9DFAB}" srcOrd="6" destOrd="0" presId="urn:microsoft.com/office/officeart/2005/8/layout/cycle1"/>
    <dgm:cxn modelId="{A72D3406-9D1D-4EDB-B39D-A221BBC2EB54}" type="presParOf" srcId="{6771CF59-78DB-4AF4-B874-7B667DFF0D73}" destId="{44A31F1D-E2F7-4206-B33F-99E6D0F7C00C}" srcOrd="7" destOrd="0" presId="urn:microsoft.com/office/officeart/2005/8/layout/cycle1"/>
    <dgm:cxn modelId="{A19D7FD5-4EB6-4568-B75E-03A89350B447}" type="presParOf" srcId="{6771CF59-78DB-4AF4-B874-7B667DFF0D73}" destId="{D3F0CE4F-51AE-43DA-9140-14B6EAB722B8}" srcOrd="8"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EEE72F-2DB6-4CB1-BCCB-2F9003559A2D}">
      <dsp:nvSpPr>
        <dsp:cNvPr id="0" name=""/>
        <dsp:cNvSpPr/>
      </dsp:nvSpPr>
      <dsp:spPr>
        <a:xfrm>
          <a:off x="6128440" y="3369820"/>
          <a:ext cx="91440" cy="622245"/>
        </a:xfrm>
        <a:custGeom>
          <a:avLst/>
          <a:gdLst/>
          <a:ahLst/>
          <a:cxnLst/>
          <a:rect l="0" t="0" r="0" b="0"/>
          <a:pathLst>
            <a:path>
              <a:moveTo>
                <a:pt x="45720" y="0"/>
              </a:moveTo>
              <a:lnTo>
                <a:pt x="45720" y="62224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BBA3D2-716B-4E04-B920-F84F02742CD7}">
      <dsp:nvSpPr>
        <dsp:cNvPr id="0" name=""/>
        <dsp:cNvSpPr/>
      </dsp:nvSpPr>
      <dsp:spPr>
        <a:xfrm>
          <a:off x="4283037" y="1483941"/>
          <a:ext cx="1891123" cy="622245"/>
        </a:xfrm>
        <a:custGeom>
          <a:avLst/>
          <a:gdLst/>
          <a:ahLst/>
          <a:cxnLst/>
          <a:rect l="0" t="0" r="0" b="0"/>
          <a:pathLst>
            <a:path>
              <a:moveTo>
                <a:pt x="0" y="0"/>
              </a:moveTo>
              <a:lnTo>
                <a:pt x="0" y="311122"/>
              </a:lnTo>
              <a:lnTo>
                <a:pt x="1891123" y="311122"/>
              </a:lnTo>
              <a:lnTo>
                <a:pt x="1891123" y="62224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DC8A4D-9684-435C-8770-37A4119E3F7E}">
      <dsp:nvSpPr>
        <dsp:cNvPr id="0" name=""/>
        <dsp:cNvSpPr/>
      </dsp:nvSpPr>
      <dsp:spPr>
        <a:xfrm>
          <a:off x="2444464" y="3326618"/>
          <a:ext cx="91440" cy="622245"/>
        </a:xfrm>
        <a:custGeom>
          <a:avLst/>
          <a:gdLst/>
          <a:ahLst/>
          <a:cxnLst/>
          <a:rect l="0" t="0" r="0" b="0"/>
          <a:pathLst>
            <a:path>
              <a:moveTo>
                <a:pt x="45720" y="0"/>
              </a:moveTo>
              <a:lnTo>
                <a:pt x="45720" y="62224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4C5A67-847A-438E-A5AD-142B7DE179DC}">
      <dsp:nvSpPr>
        <dsp:cNvPr id="0" name=""/>
        <dsp:cNvSpPr/>
      </dsp:nvSpPr>
      <dsp:spPr>
        <a:xfrm>
          <a:off x="2490184" y="1483941"/>
          <a:ext cx="1792852" cy="622245"/>
        </a:xfrm>
        <a:custGeom>
          <a:avLst/>
          <a:gdLst/>
          <a:ahLst/>
          <a:cxnLst/>
          <a:rect l="0" t="0" r="0" b="0"/>
          <a:pathLst>
            <a:path>
              <a:moveTo>
                <a:pt x="1792852" y="0"/>
              </a:moveTo>
              <a:lnTo>
                <a:pt x="1792852" y="311122"/>
              </a:lnTo>
              <a:lnTo>
                <a:pt x="0" y="311122"/>
              </a:lnTo>
              <a:lnTo>
                <a:pt x="0" y="62224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44014C-A387-4A77-BD86-B5F0F61D2F3D}">
      <dsp:nvSpPr>
        <dsp:cNvPr id="0" name=""/>
        <dsp:cNvSpPr/>
      </dsp:nvSpPr>
      <dsp:spPr>
        <a:xfrm>
          <a:off x="2801499" y="2404"/>
          <a:ext cx="2963074" cy="148153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kern="1200" cap="none" normalizeH="0" baseline="0" dirty="0" smtClean="0">
              <a:ln>
                <a:noFill/>
              </a:ln>
              <a:solidFill>
                <a:schemeClr val="bg1"/>
              </a:solidFill>
              <a:effectLst/>
              <a:latin typeface="Comic Sans MS" panose="030F0702030302020204" pitchFamily="66" charset="0"/>
            </a:rPr>
            <a:t>Body and Mind</a:t>
          </a:r>
        </a:p>
      </dsp:txBody>
      <dsp:txXfrm>
        <a:off x="2801499" y="2404"/>
        <a:ext cx="2963074" cy="1481537"/>
      </dsp:txXfrm>
    </dsp:sp>
    <dsp:sp modelId="{1732E670-B461-4F7B-A492-5329855208E2}">
      <dsp:nvSpPr>
        <dsp:cNvPr id="0" name=""/>
        <dsp:cNvSpPr/>
      </dsp:nvSpPr>
      <dsp:spPr>
        <a:xfrm>
          <a:off x="1185690" y="2106187"/>
          <a:ext cx="2608987" cy="1220431"/>
        </a:xfrm>
        <a:prstGeom prst="rect">
          <a:avLst/>
        </a:prstGeom>
        <a:solidFill>
          <a:schemeClr val="accent1"/>
        </a:solidFill>
        <a:ln w="25400" cap="rnd"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15240" tIns="15240" rIns="15240" bIns="1524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kern="1200" cap="none" normalizeH="0" baseline="0" dirty="0" smtClean="0">
              <a:ln>
                <a:noFill/>
              </a:ln>
              <a:solidFill>
                <a:schemeClr val="accent5"/>
              </a:solidFill>
              <a:effectLst/>
              <a:latin typeface="Comic Sans MS" panose="030F0702030302020204" pitchFamily="66" charset="0"/>
            </a:rPr>
            <a:t>Physiological</a:t>
          </a:r>
        </a:p>
      </dsp:txBody>
      <dsp:txXfrm>
        <a:off x="1185690" y="2106187"/>
        <a:ext cx="2608987" cy="1220431"/>
      </dsp:txXfrm>
    </dsp:sp>
    <dsp:sp modelId="{EB43A4E1-D9B2-402C-91BC-FEA914ECA1D4}">
      <dsp:nvSpPr>
        <dsp:cNvPr id="0" name=""/>
        <dsp:cNvSpPr/>
      </dsp:nvSpPr>
      <dsp:spPr>
        <a:xfrm>
          <a:off x="1008646" y="3948864"/>
          <a:ext cx="2963074" cy="1481537"/>
        </a:xfrm>
        <a:prstGeom prst="rect">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smtClean="0">
              <a:ln>
                <a:noFill/>
              </a:ln>
              <a:solidFill>
                <a:schemeClr val="tx1"/>
              </a:solidFill>
              <a:effectLst/>
              <a:latin typeface="Comic Sans MS" panose="030F0702030302020204" pitchFamily="66" charset="0"/>
            </a:rPr>
            <a:t>Rapid Heart Rate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smtClean="0">
              <a:ln>
                <a:noFill/>
              </a:ln>
              <a:solidFill>
                <a:schemeClr val="tx1"/>
              </a:solidFill>
              <a:effectLst/>
              <a:latin typeface="Comic Sans MS" panose="030F0702030302020204" pitchFamily="66" charset="0"/>
            </a:rPr>
            <a:t>Sweating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smtClean="0">
              <a:ln>
                <a:noFill/>
              </a:ln>
              <a:solidFill>
                <a:schemeClr val="tx1"/>
              </a:solidFill>
              <a:effectLst/>
              <a:latin typeface="Comic Sans MS" panose="030F0702030302020204" pitchFamily="66" charset="0"/>
            </a:rPr>
            <a:t>Muscle Tension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smtClean="0">
              <a:ln>
                <a:noFill/>
              </a:ln>
              <a:solidFill>
                <a:schemeClr val="tx1"/>
              </a:solidFill>
              <a:effectLst/>
              <a:latin typeface="Comic Sans MS" panose="030F0702030302020204" pitchFamily="66" charset="0"/>
            </a:rPr>
            <a:t>Upset Stomach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smtClean="0">
              <a:ln>
                <a:noFill/>
              </a:ln>
              <a:solidFill>
                <a:schemeClr val="tx1"/>
              </a:solidFill>
              <a:effectLst/>
              <a:latin typeface="Comic Sans MS" panose="030F0702030302020204" pitchFamily="66" charset="0"/>
            </a:rPr>
            <a:t>Shaking</a:t>
          </a:r>
        </a:p>
      </dsp:txBody>
      <dsp:txXfrm>
        <a:off x="1008646" y="3948864"/>
        <a:ext cx="2963074" cy="1481537"/>
      </dsp:txXfrm>
    </dsp:sp>
    <dsp:sp modelId="{E7B6739E-88BE-4F00-8AA2-23E9814048BE}">
      <dsp:nvSpPr>
        <dsp:cNvPr id="0" name=""/>
        <dsp:cNvSpPr/>
      </dsp:nvSpPr>
      <dsp:spPr>
        <a:xfrm>
          <a:off x="4967936" y="2106187"/>
          <a:ext cx="2412446" cy="126363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kern="1200" cap="none" normalizeH="0" baseline="0" dirty="0" smtClean="0">
              <a:ln>
                <a:noFill/>
              </a:ln>
              <a:solidFill>
                <a:srgbClr val="FFFF00"/>
              </a:solidFill>
              <a:effectLst/>
              <a:latin typeface="Comic Sans MS" panose="030F0702030302020204" pitchFamily="66" charset="0"/>
            </a:rPr>
            <a:t>Psychological</a:t>
          </a:r>
        </a:p>
      </dsp:txBody>
      <dsp:txXfrm>
        <a:off x="4967936" y="2106187"/>
        <a:ext cx="2412446" cy="1263632"/>
      </dsp:txXfrm>
    </dsp:sp>
    <dsp:sp modelId="{C96DEA65-40A3-4752-8A79-A5E077A135C7}">
      <dsp:nvSpPr>
        <dsp:cNvPr id="0" name=""/>
        <dsp:cNvSpPr/>
      </dsp:nvSpPr>
      <dsp:spPr>
        <a:xfrm>
          <a:off x="4593967" y="3992066"/>
          <a:ext cx="3160386" cy="1481537"/>
        </a:xfrm>
        <a:prstGeom prst="rect">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smtClean="0">
              <a:ln>
                <a:noFill/>
              </a:ln>
              <a:solidFill>
                <a:schemeClr val="tx1"/>
              </a:solidFill>
              <a:effectLst/>
              <a:latin typeface="Comic Sans MS" panose="030F0702030302020204" pitchFamily="66" charset="0"/>
            </a:rPr>
            <a:t>Feeling Overwhelmed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smtClean="0">
              <a:ln>
                <a:noFill/>
              </a:ln>
              <a:solidFill>
                <a:schemeClr val="tx1"/>
              </a:solidFill>
              <a:effectLst/>
              <a:latin typeface="Comic Sans MS" panose="030F0702030302020204" pitchFamily="66" charset="0"/>
            </a:rPr>
            <a:t>Low Self-Confidence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smtClean="0">
              <a:ln>
                <a:noFill/>
              </a:ln>
              <a:solidFill>
                <a:schemeClr val="tx1"/>
              </a:solidFill>
              <a:effectLst/>
              <a:latin typeface="Comic Sans MS" panose="030F0702030302020204" pitchFamily="66" charset="0"/>
            </a:rPr>
            <a:t>Mind Goes Blank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smtClean="0">
              <a:ln>
                <a:noFill/>
              </a:ln>
              <a:solidFill>
                <a:schemeClr val="tx1"/>
              </a:solidFill>
              <a:effectLst/>
              <a:latin typeface="Comic Sans MS" panose="030F0702030302020204" pitchFamily="66" charset="0"/>
            </a:rPr>
            <a:t>Procrastination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smtClean="0">
              <a:ln>
                <a:noFill/>
              </a:ln>
              <a:solidFill>
                <a:schemeClr val="tx1"/>
              </a:solidFill>
              <a:effectLst/>
              <a:latin typeface="Comic Sans MS" panose="030F0702030302020204" pitchFamily="66" charset="0"/>
            </a:rPr>
            <a:t>Avoidance</a:t>
          </a:r>
        </a:p>
      </dsp:txBody>
      <dsp:txXfrm>
        <a:off x="4593967" y="3992066"/>
        <a:ext cx="3160386" cy="14815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572613-C849-4E67-BABC-36E476B811D7}">
      <dsp:nvSpPr>
        <dsp:cNvPr id="0" name=""/>
        <dsp:cNvSpPr/>
      </dsp:nvSpPr>
      <dsp:spPr>
        <a:xfrm>
          <a:off x="4274631" y="342922"/>
          <a:ext cx="1745794" cy="1745794"/>
        </a:xfrm>
        <a:prstGeom prst="rect">
          <a:avLst/>
        </a:prstGeom>
        <a:noFill/>
        <a:ln w="12700" cap="rnd" cmpd="sng" algn="ctr">
          <a:solidFill>
            <a:schemeClr val="dk1">
              <a:alpha val="0"/>
              <a:hueOff val="0"/>
              <a:satOff val="0"/>
              <a:lumOff val="0"/>
              <a:alphaOff val="0"/>
            </a:schemeClr>
          </a:solidFill>
          <a:prstDash val="solid"/>
        </a:ln>
        <a:effectLst/>
        <a:scene3d>
          <a:camera prst="orthographicFront">
            <a:rot lat="0" lon="0" rev="0"/>
          </a:camera>
          <a:lightRig rig="threePt" dir="t"/>
        </a:scene3d>
      </dsp:spPr>
      <dsp:style>
        <a:lnRef idx="1">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300" b="0" i="0" u="none" strike="noStrike" kern="1200" cap="none" normalizeH="0" baseline="0" dirty="0" smtClean="0">
              <a:ln/>
              <a:effectLst/>
              <a:latin typeface="Comic Sans MS" panose="030F0702030302020204" pitchFamily="66" charset="0"/>
            </a:rPr>
            <a:t>Math</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300" b="0" i="0" u="none" strike="noStrike" kern="1200" cap="none" normalizeH="0" baseline="0" dirty="0" smtClean="0">
              <a:ln/>
              <a:effectLst/>
              <a:latin typeface="Comic Sans MS" panose="030F0702030302020204" pitchFamily="66" charset="0"/>
            </a:rPr>
            <a:t>Experiences</a:t>
          </a:r>
        </a:p>
      </dsp:txBody>
      <dsp:txXfrm>
        <a:off x="4274631" y="342922"/>
        <a:ext cx="1745794" cy="1745794"/>
      </dsp:txXfrm>
    </dsp:sp>
    <dsp:sp modelId="{5A62AAA9-A589-46F9-8049-21FF6BF7A021}">
      <dsp:nvSpPr>
        <dsp:cNvPr id="0" name=""/>
        <dsp:cNvSpPr/>
      </dsp:nvSpPr>
      <dsp:spPr>
        <a:xfrm>
          <a:off x="1613157" y="-1191"/>
          <a:ext cx="4130448" cy="4130448"/>
        </a:xfrm>
        <a:prstGeom prst="circularArrow">
          <a:avLst>
            <a:gd name="adj1" fmla="val 8242"/>
            <a:gd name="adj2" fmla="val 575563"/>
            <a:gd name="adj3" fmla="val 2966390"/>
            <a:gd name="adj4" fmla="val 50025"/>
            <a:gd name="adj5" fmla="val 9616"/>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threePt" dir="t"/>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0E86A4B-E767-4C05-B0F2-B932698767AB}">
      <dsp:nvSpPr>
        <dsp:cNvPr id="0" name=""/>
        <dsp:cNvSpPr/>
      </dsp:nvSpPr>
      <dsp:spPr>
        <a:xfrm>
          <a:off x="2805484" y="2887560"/>
          <a:ext cx="1745794" cy="1745794"/>
        </a:xfrm>
        <a:prstGeom prst="rect">
          <a:avLst/>
        </a:prstGeom>
        <a:noFill/>
        <a:ln w="12700" cap="rnd" cmpd="sng" algn="ctr">
          <a:solidFill>
            <a:schemeClr val="dk1">
              <a:alpha val="0"/>
              <a:hueOff val="0"/>
              <a:satOff val="0"/>
              <a:lumOff val="0"/>
              <a:alphaOff val="0"/>
            </a:schemeClr>
          </a:solidFill>
          <a:prstDash val="solid"/>
        </a:ln>
        <a:effectLst/>
        <a:scene3d>
          <a:camera prst="orthographicFront">
            <a:rot lat="0" lon="0" rev="0"/>
          </a:camera>
          <a:lightRig rig="threePt" dir="t"/>
        </a:scene3d>
      </dsp:spPr>
      <dsp:style>
        <a:lnRef idx="1">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300" b="0" i="0" u="none" strike="noStrike" kern="1200" cap="none" normalizeH="0" baseline="0" dirty="0" smtClean="0">
              <a:ln/>
              <a:effectLst/>
              <a:latin typeface="Comic Sans MS" panose="030F0702030302020204" pitchFamily="66" charset="0"/>
            </a:rPr>
            <a:t>Math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300" b="0" i="0" u="none" strike="noStrike" kern="1200" cap="none" normalizeH="0" baseline="0" dirty="0" smtClean="0">
              <a:ln/>
              <a:effectLst/>
              <a:latin typeface="Comic Sans MS" panose="030F0702030302020204" pitchFamily="66" charset="0"/>
            </a:rPr>
            <a:t>Attitudes</a:t>
          </a:r>
        </a:p>
      </dsp:txBody>
      <dsp:txXfrm>
        <a:off x="2805484" y="2887560"/>
        <a:ext cx="1745794" cy="1745794"/>
      </dsp:txXfrm>
    </dsp:sp>
    <dsp:sp modelId="{E93DF090-800B-4F4E-8172-15A9203C41B7}">
      <dsp:nvSpPr>
        <dsp:cNvPr id="0" name=""/>
        <dsp:cNvSpPr/>
      </dsp:nvSpPr>
      <dsp:spPr>
        <a:xfrm>
          <a:off x="1613157" y="-1191"/>
          <a:ext cx="4130448" cy="4130448"/>
        </a:xfrm>
        <a:prstGeom prst="circularArrow">
          <a:avLst>
            <a:gd name="adj1" fmla="val 8242"/>
            <a:gd name="adj2" fmla="val 575563"/>
            <a:gd name="adj3" fmla="val 10174412"/>
            <a:gd name="adj4" fmla="val 7258047"/>
            <a:gd name="adj5" fmla="val 9616"/>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threePt" dir="t"/>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4A31F1D-E2F7-4206-B33F-99E6D0F7C00C}">
      <dsp:nvSpPr>
        <dsp:cNvPr id="0" name=""/>
        <dsp:cNvSpPr/>
      </dsp:nvSpPr>
      <dsp:spPr>
        <a:xfrm>
          <a:off x="1336337" y="342922"/>
          <a:ext cx="1745794" cy="1745794"/>
        </a:xfrm>
        <a:prstGeom prst="rect">
          <a:avLst/>
        </a:prstGeom>
        <a:noFill/>
        <a:ln w="12700" cap="rnd" cmpd="sng" algn="ctr">
          <a:solidFill>
            <a:schemeClr val="dk1">
              <a:alpha val="0"/>
              <a:hueOff val="0"/>
              <a:satOff val="0"/>
              <a:lumOff val="0"/>
              <a:alphaOff val="0"/>
            </a:schemeClr>
          </a:solidFill>
          <a:prstDash val="solid"/>
        </a:ln>
        <a:effectLst/>
        <a:scene3d>
          <a:camera prst="orthographicFront">
            <a:rot lat="0" lon="0" rev="0"/>
          </a:camera>
          <a:lightRig rig="threePt" dir="t"/>
        </a:scene3d>
      </dsp:spPr>
      <dsp:style>
        <a:lnRef idx="1">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300" b="0" i="0" u="none" strike="noStrike" kern="1200" cap="none" normalizeH="0" baseline="0" dirty="0" smtClean="0">
              <a:ln/>
              <a:effectLst/>
              <a:latin typeface="Comic Sans MS" panose="030F0702030302020204" pitchFamily="66" charset="0"/>
            </a:rPr>
            <a:t>Math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300" b="0" i="0" u="none" strike="noStrike" kern="1200" cap="none" normalizeH="0" baseline="0" dirty="0" smtClean="0">
              <a:ln/>
              <a:effectLst/>
              <a:latin typeface="Comic Sans MS" panose="030F0702030302020204" pitchFamily="66" charset="0"/>
            </a:rPr>
            <a:t>Habits</a:t>
          </a:r>
        </a:p>
      </dsp:txBody>
      <dsp:txXfrm>
        <a:off x="1336337" y="342922"/>
        <a:ext cx="1745794" cy="1745794"/>
      </dsp:txXfrm>
    </dsp:sp>
    <dsp:sp modelId="{D3F0CE4F-51AE-43DA-9140-14B6EAB722B8}">
      <dsp:nvSpPr>
        <dsp:cNvPr id="0" name=""/>
        <dsp:cNvSpPr/>
      </dsp:nvSpPr>
      <dsp:spPr>
        <a:xfrm>
          <a:off x="1613157" y="-1191"/>
          <a:ext cx="4130448" cy="4130448"/>
        </a:xfrm>
        <a:prstGeom prst="circularArrow">
          <a:avLst>
            <a:gd name="adj1" fmla="val 8242"/>
            <a:gd name="adj2" fmla="val 575563"/>
            <a:gd name="adj3" fmla="val 16859088"/>
            <a:gd name="adj4" fmla="val 14965349"/>
            <a:gd name="adj5" fmla="val 9616"/>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threePt" dir="t"/>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88B80C-CF92-4CE2-9AEB-4DC51BD11479}" type="datetimeFigureOut">
              <a:rPr lang="en-US" smtClean="0"/>
              <a:t>4/4/2013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0AB7C-C611-4181-803C-52670B5373E1}" type="slidenum">
              <a:rPr lang="en-US" smtClean="0"/>
              <a:t>‹#›</a:t>
            </a:fld>
            <a:endParaRPr lang="en-US"/>
          </a:p>
        </p:txBody>
      </p:sp>
    </p:spTree>
    <p:extLst>
      <p:ext uri="{BB962C8B-B14F-4D97-AF65-F5344CB8AC3E}">
        <p14:creationId xmlns:p14="http://schemas.microsoft.com/office/powerpoint/2010/main" val="1963188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1CB626-4D42-4D57-A43B-E3E7A62200C6}" type="slidenum">
              <a:rPr lang="en-US"/>
              <a:pPr/>
              <a:t>1</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660927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E2C9FD1-13D9-49D1-85D3-031A10C88A75}" type="slidenum">
              <a:rPr lang="en-US"/>
              <a:pPr/>
              <a:t>12</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291602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E3684AC-3210-4482-9FB4-062DECCE6320}" type="slidenum">
              <a:rPr lang="en-US"/>
              <a:pPr/>
              <a:t>14</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070364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D714B94-6929-4CA4-931C-AE1B9E1E20FA}" type="slidenum">
              <a:rPr lang="en-US"/>
              <a:pPr/>
              <a:t>32</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404758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165F07C-FF88-466E-B48E-BCC6468D8DBC}" type="slidenum">
              <a:rPr lang="en-US"/>
              <a:pPr/>
              <a:t>33</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500024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CBCDC6-CB06-4EDB-8874-562A8DBC6F76}" type="datetimeFigureOut">
              <a:rPr lang="en-US" smtClean="0"/>
              <a:t>4/4/2013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EDA50-F1B7-44DE-AE45-1439702AAAAA}" type="slidenum">
              <a:rPr lang="en-US" smtClean="0"/>
              <a:t>‹#›</a:t>
            </a:fld>
            <a:endParaRPr lang="en-US"/>
          </a:p>
        </p:txBody>
      </p:sp>
    </p:spTree>
    <p:extLst>
      <p:ext uri="{BB962C8B-B14F-4D97-AF65-F5344CB8AC3E}">
        <p14:creationId xmlns:p14="http://schemas.microsoft.com/office/powerpoint/2010/main" val="3124358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CBCDC6-CB06-4EDB-8874-562A8DBC6F76}" type="datetimeFigureOut">
              <a:rPr lang="en-US" smtClean="0"/>
              <a:t>4/4/2013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EDA50-F1B7-44DE-AE45-1439702AAAAA}" type="slidenum">
              <a:rPr lang="en-US" smtClean="0"/>
              <a:t>‹#›</a:t>
            </a:fld>
            <a:endParaRPr lang="en-US"/>
          </a:p>
        </p:txBody>
      </p:sp>
    </p:spTree>
    <p:extLst>
      <p:ext uri="{BB962C8B-B14F-4D97-AF65-F5344CB8AC3E}">
        <p14:creationId xmlns:p14="http://schemas.microsoft.com/office/powerpoint/2010/main" val="1764654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CBCDC6-CB06-4EDB-8874-562A8DBC6F76}" type="datetimeFigureOut">
              <a:rPr lang="en-US" smtClean="0"/>
              <a:t>4/4/2013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EDA50-F1B7-44DE-AE45-1439702AAAA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9750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CBCDC6-CB06-4EDB-8874-562A8DBC6F76}" type="datetimeFigureOut">
              <a:rPr lang="en-US" smtClean="0"/>
              <a:t>4/4/2013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EDA50-F1B7-44DE-AE45-1439702AAAAA}" type="slidenum">
              <a:rPr lang="en-US" smtClean="0"/>
              <a:t>‹#›</a:t>
            </a:fld>
            <a:endParaRPr lang="en-US"/>
          </a:p>
        </p:txBody>
      </p:sp>
    </p:spTree>
    <p:extLst>
      <p:ext uri="{BB962C8B-B14F-4D97-AF65-F5344CB8AC3E}">
        <p14:creationId xmlns:p14="http://schemas.microsoft.com/office/powerpoint/2010/main" val="1043524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CBCDC6-CB06-4EDB-8874-562A8DBC6F76}" type="datetimeFigureOut">
              <a:rPr lang="en-US" smtClean="0"/>
              <a:t>4/4/2013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EDA50-F1B7-44DE-AE45-1439702AAAA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8738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CBCDC6-CB06-4EDB-8874-562A8DBC6F76}" type="datetimeFigureOut">
              <a:rPr lang="en-US" smtClean="0"/>
              <a:t>4/4/2013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EDA50-F1B7-44DE-AE45-1439702AAAAA}" type="slidenum">
              <a:rPr lang="en-US" smtClean="0"/>
              <a:t>‹#›</a:t>
            </a:fld>
            <a:endParaRPr lang="en-US"/>
          </a:p>
        </p:txBody>
      </p:sp>
    </p:spTree>
    <p:extLst>
      <p:ext uri="{BB962C8B-B14F-4D97-AF65-F5344CB8AC3E}">
        <p14:creationId xmlns:p14="http://schemas.microsoft.com/office/powerpoint/2010/main" val="506713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CBCDC6-CB06-4EDB-8874-562A8DBC6F76}" type="datetimeFigureOut">
              <a:rPr lang="en-US" smtClean="0"/>
              <a:t>4/4/2013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EDA50-F1B7-44DE-AE45-1439702AAAAA}" type="slidenum">
              <a:rPr lang="en-US" smtClean="0"/>
              <a:t>‹#›</a:t>
            </a:fld>
            <a:endParaRPr lang="en-US"/>
          </a:p>
        </p:txBody>
      </p:sp>
    </p:spTree>
    <p:extLst>
      <p:ext uri="{BB962C8B-B14F-4D97-AF65-F5344CB8AC3E}">
        <p14:creationId xmlns:p14="http://schemas.microsoft.com/office/powerpoint/2010/main" val="927678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CBCDC6-CB06-4EDB-8874-562A8DBC6F76}" type="datetimeFigureOut">
              <a:rPr lang="en-US" smtClean="0"/>
              <a:t>4/4/2013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EDA50-F1B7-44DE-AE45-1439702AAAAA}" type="slidenum">
              <a:rPr lang="en-US" smtClean="0"/>
              <a:t>‹#›</a:t>
            </a:fld>
            <a:endParaRPr lang="en-US"/>
          </a:p>
        </p:txBody>
      </p:sp>
    </p:spTree>
    <p:extLst>
      <p:ext uri="{BB962C8B-B14F-4D97-AF65-F5344CB8AC3E}">
        <p14:creationId xmlns:p14="http://schemas.microsoft.com/office/powerpoint/2010/main" val="1394877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105664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1117601" y="2362201"/>
            <a:ext cx="10257367" cy="3724275"/>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fld id="{D21572F4-45C9-4C9D-A821-8E41C273BC39}" type="slidenum">
              <a:rPr lang="en-US"/>
              <a:pPr/>
              <a:t>‹#›</a:t>
            </a:fld>
            <a:endParaRPr lang="en-US"/>
          </a:p>
        </p:txBody>
      </p:sp>
    </p:spTree>
    <p:extLst>
      <p:ext uri="{BB962C8B-B14F-4D97-AF65-F5344CB8AC3E}">
        <p14:creationId xmlns:p14="http://schemas.microsoft.com/office/powerpoint/2010/main" val="1637791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CBCDC6-CB06-4EDB-8874-562A8DBC6F76}" type="datetimeFigureOut">
              <a:rPr lang="en-US" smtClean="0"/>
              <a:t>4/4/2013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EDA50-F1B7-44DE-AE45-1439702AAAAA}" type="slidenum">
              <a:rPr lang="en-US" smtClean="0"/>
              <a:t>‹#›</a:t>
            </a:fld>
            <a:endParaRPr lang="en-US"/>
          </a:p>
        </p:txBody>
      </p:sp>
    </p:spTree>
    <p:extLst>
      <p:ext uri="{BB962C8B-B14F-4D97-AF65-F5344CB8AC3E}">
        <p14:creationId xmlns:p14="http://schemas.microsoft.com/office/powerpoint/2010/main" val="348287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CBCDC6-CB06-4EDB-8874-562A8DBC6F76}" type="datetimeFigureOut">
              <a:rPr lang="en-US" smtClean="0"/>
              <a:t>4/4/2013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EDA50-F1B7-44DE-AE45-1439702AAAAA}" type="slidenum">
              <a:rPr lang="en-US" smtClean="0"/>
              <a:t>‹#›</a:t>
            </a:fld>
            <a:endParaRPr lang="en-US"/>
          </a:p>
        </p:txBody>
      </p:sp>
    </p:spTree>
    <p:extLst>
      <p:ext uri="{BB962C8B-B14F-4D97-AF65-F5344CB8AC3E}">
        <p14:creationId xmlns:p14="http://schemas.microsoft.com/office/powerpoint/2010/main" val="345824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CBCDC6-CB06-4EDB-8874-562A8DBC6F76}" type="datetimeFigureOut">
              <a:rPr lang="en-US" smtClean="0"/>
              <a:t>4/4/2013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EDA50-F1B7-44DE-AE45-1439702AAAAA}" type="slidenum">
              <a:rPr lang="en-US" smtClean="0"/>
              <a:t>‹#›</a:t>
            </a:fld>
            <a:endParaRPr lang="en-US"/>
          </a:p>
        </p:txBody>
      </p:sp>
    </p:spTree>
    <p:extLst>
      <p:ext uri="{BB962C8B-B14F-4D97-AF65-F5344CB8AC3E}">
        <p14:creationId xmlns:p14="http://schemas.microsoft.com/office/powerpoint/2010/main" val="3741337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CBCDC6-CB06-4EDB-8874-562A8DBC6F76}" type="datetimeFigureOut">
              <a:rPr lang="en-US" smtClean="0"/>
              <a:t>4/4/2013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0EDA50-F1B7-44DE-AE45-1439702AAAAA}" type="slidenum">
              <a:rPr lang="en-US" smtClean="0"/>
              <a:t>‹#›</a:t>
            </a:fld>
            <a:endParaRPr lang="en-US"/>
          </a:p>
        </p:txBody>
      </p:sp>
    </p:spTree>
    <p:extLst>
      <p:ext uri="{BB962C8B-B14F-4D97-AF65-F5344CB8AC3E}">
        <p14:creationId xmlns:p14="http://schemas.microsoft.com/office/powerpoint/2010/main" val="181035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CBCDC6-CB06-4EDB-8874-562A8DBC6F76}" type="datetimeFigureOut">
              <a:rPr lang="en-US" smtClean="0"/>
              <a:t>4/4/2013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0EDA50-F1B7-44DE-AE45-1439702AAAAA}" type="slidenum">
              <a:rPr lang="en-US" smtClean="0"/>
              <a:t>‹#›</a:t>
            </a:fld>
            <a:endParaRPr lang="en-US"/>
          </a:p>
        </p:txBody>
      </p:sp>
    </p:spTree>
    <p:extLst>
      <p:ext uri="{BB962C8B-B14F-4D97-AF65-F5344CB8AC3E}">
        <p14:creationId xmlns:p14="http://schemas.microsoft.com/office/powerpoint/2010/main" val="3479881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BCDC6-CB06-4EDB-8874-562A8DBC6F76}" type="datetimeFigureOut">
              <a:rPr lang="en-US" smtClean="0"/>
              <a:t>4/4/2013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0EDA50-F1B7-44DE-AE45-1439702AAAAA}" type="slidenum">
              <a:rPr lang="en-US" smtClean="0"/>
              <a:t>‹#›</a:t>
            </a:fld>
            <a:endParaRPr lang="en-US"/>
          </a:p>
        </p:txBody>
      </p:sp>
    </p:spTree>
    <p:extLst>
      <p:ext uri="{BB962C8B-B14F-4D97-AF65-F5344CB8AC3E}">
        <p14:creationId xmlns:p14="http://schemas.microsoft.com/office/powerpoint/2010/main" val="212519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CBCDC6-CB06-4EDB-8874-562A8DBC6F76}" type="datetimeFigureOut">
              <a:rPr lang="en-US" smtClean="0"/>
              <a:t>4/4/2013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EDA50-F1B7-44DE-AE45-1439702AAAAA}" type="slidenum">
              <a:rPr lang="en-US" smtClean="0"/>
              <a:t>‹#›</a:t>
            </a:fld>
            <a:endParaRPr lang="en-US"/>
          </a:p>
        </p:txBody>
      </p:sp>
    </p:spTree>
    <p:extLst>
      <p:ext uri="{BB962C8B-B14F-4D97-AF65-F5344CB8AC3E}">
        <p14:creationId xmlns:p14="http://schemas.microsoft.com/office/powerpoint/2010/main" val="357627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CBCDC6-CB06-4EDB-8874-562A8DBC6F76}" type="datetimeFigureOut">
              <a:rPr lang="en-US" smtClean="0"/>
              <a:t>4/4/2013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EDA50-F1B7-44DE-AE45-1439702AAAAA}" type="slidenum">
              <a:rPr lang="en-US" smtClean="0"/>
              <a:t>‹#›</a:t>
            </a:fld>
            <a:endParaRPr lang="en-US"/>
          </a:p>
        </p:txBody>
      </p:sp>
    </p:spTree>
    <p:extLst>
      <p:ext uri="{BB962C8B-B14F-4D97-AF65-F5344CB8AC3E}">
        <p14:creationId xmlns:p14="http://schemas.microsoft.com/office/powerpoint/2010/main" val="277583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CBCDC6-CB06-4EDB-8874-562A8DBC6F76}" type="datetimeFigureOut">
              <a:rPr lang="en-US" smtClean="0"/>
              <a:t>4/4/2013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90EDA50-F1B7-44DE-AE45-1439702AAAAA}" type="slidenum">
              <a:rPr lang="en-US" smtClean="0"/>
              <a:t>‹#›</a:t>
            </a:fld>
            <a:endParaRPr lang="en-US"/>
          </a:p>
        </p:txBody>
      </p:sp>
    </p:spTree>
    <p:extLst>
      <p:ext uri="{BB962C8B-B14F-4D97-AF65-F5344CB8AC3E}">
        <p14:creationId xmlns:p14="http://schemas.microsoft.com/office/powerpoint/2010/main" val="380453417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5.WMF"/><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7.xml"/><Relationship Id="rId4" Type="http://schemas.openxmlformats.org/officeDocument/2006/relationships/image" Target="../media/image22.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www.canyons.edu/offices/cte/collegesuccess/"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WMF"/><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slideLayout" Target="../slideLayouts/slideLayout7.xml"/><Relationship Id="rId5" Type="http://schemas.openxmlformats.org/officeDocument/2006/relationships/image" Target="../media/image36.gif"/><Relationship Id="rId4" Type="http://schemas.openxmlformats.org/officeDocument/2006/relationships/image" Target="../media/image3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5.xml"/><Relationship Id="rId7" Type="http://schemas.openxmlformats.org/officeDocument/2006/relationships/diagramColors" Target="../diagrams/colors2.xml"/><Relationship Id="rId2" Type="http://schemas.openxmlformats.org/officeDocument/2006/relationships/slideLayout" Target="../slideLayouts/slideLayout17.xml"/><Relationship Id="rId1" Type="http://schemas.openxmlformats.org/officeDocument/2006/relationships/tags" Target="../tags/tag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7.png"/><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diagramLayout" Target="../diagrams/layout1.xml"/><Relationship Id="rId7" Type="http://schemas.openxmlformats.org/officeDocument/2006/relationships/image" Target="../media/image7.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p:cNvSpPr>
            <a:spLocks noGrp="1" noChangeArrowheads="1"/>
          </p:cNvSpPr>
          <p:nvPr>
            <p:ph type="ctrTitle"/>
          </p:nvPr>
        </p:nvSpPr>
        <p:spPr>
          <a:xfrm>
            <a:off x="1226320" y="2431472"/>
            <a:ext cx="8328430" cy="1037473"/>
          </a:xfrm>
        </p:spPr>
        <p:txBody>
          <a:bodyPr/>
          <a:lstStyle/>
          <a:p>
            <a:pPr algn="ctr" eaLnBrk="1" hangingPunct="1"/>
            <a:r>
              <a:rPr lang="en-US" b="1" dirty="0" smtClean="0"/>
              <a:t>Math Anxiety Workshop</a:t>
            </a:r>
          </a:p>
        </p:txBody>
      </p:sp>
      <p:sp>
        <p:nvSpPr>
          <p:cNvPr id="23555" name="Rectangle 3"/>
          <p:cNvSpPr>
            <a:spLocks noGrp="1" noChangeArrowheads="1"/>
          </p:cNvSpPr>
          <p:nvPr>
            <p:ph type="subTitle" idx="1"/>
          </p:nvPr>
        </p:nvSpPr>
        <p:spPr>
          <a:xfrm>
            <a:off x="1507066" y="5631873"/>
            <a:ext cx="8281169" cy="810491"/>
          </a:xfrm>
        </p:spPr>
        <p:txBody>
          <a:bodyPr>
            <a:normAutofit/>
          </a:bodyPr>
          <a:lstStyle/>
          <a:p>
            <a:pPr eaLnBrk="1" hangingPunct="1"/>
            <a:r>
              <a:rPr lang="en-US" dirty="0" smtClean="0"/>
              <a:t>-Supplemental Learning Workshop</a:t>
            </a:r>
          </a:p>
        </p:txBody>
      </p:sp>
    </p:spTree>
    <p:custDataLst>
      <p:tags r:id="rId1"/>
    </p:custDataLst>
    <p:extLst>
      <p:ext uri="{BB962C8B-B14F-4D97-AF65-F5344CB8AC3E}">
        <p14:creationId xmlns:p14="http://schemas.microsoft.com/office/powerpoint/2010/main" val="27709849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9546" y="187037"/>
            <a:ext cx="9486899" cy="5355312"/>
          </a:xfrm>
          <a:prstGeom prst="rect">
            <a:avLst/>
          </a:prstGeom>
          <a:noFill/>
        </p:spPr>
        <p:txBody>
          <a:bodyPr wrap="square" rtlCol="0">
            <a:spAutoFit/>
          </a:bodyPr>
          <a:lstStyle/>
          <a:p>
            <a:pPr algn="ctr"/>
            <a:r>
              <a:rPr lang="en-US" sz="3600" u="sng" dirty="0" smtClean="0">
                <a:solidFill>
                  <a:schemeClr val="accent1"/>
                </a:solidFill>
                <a:latin typeface="Comic Sans MS" panose="030F0702030302020204" pitchFamily="66" charset="0"/>
              </a:rPr>
              <a:t>True or False?</a:t>
            </a:r>
          </a:p>
          <a:p>
            <a:endParaRPr lang="en-US" dirty="0" smtClean="0"/>
          </a:p>
          <a:p>
            <a:pPr marL="342900" indent="-342900">
              <a:buFont typeface="+mj-lt"/>
              <a:buAutoNum type="arabicPeriod"/>
            </a:pPr>
            <a:r>
              <a:rPr lang="en-US" dirty="0" smtClean="0"/>
              <a:t>To be good at math you have to be good at calculating?</a:t>
            </a:r>
          </a:p>
          <a:p>
            <a:pPr lvl="1"/>
            <a:r>
              <a:rPr lang="en-US" dirty="0" smtClean="0">
                <a:solidFill>
                  <a:srgbClr val="FF0000"/>
                </a:solidFill>
              </a:rPr>
              <a:t>False.  Many students are quicker at calculations than their teachers.  Being good at  calculating does help but does not make one good at math.</a:t>
            </a:r>
          </a:p>
          <a:p>
            <a:pPr lvl="1"/>
            <a:endParaRPr lang="en-US" dirty="0" smtClean="0">
              <a:solidFill>
                <a:srgbClr val="FF0000"/>
              </a:solidFill>
            </a:endParaRPr>
          </a:p>
          <a:p>
            <a:pPr lvl="1"/>
            <a:endParaRPr lang="en-US" dirty="0">
              <a:solidFill>
                <a:srgbClr val="FF0000"/>
              </a:solidFill>
            </a:endParaRPr>
          </a:p>
          <a:p>
            <a:pPr marL="342900" indent="-342900">
              <a:buFont typeface="+mj-lt"/>
              <a:buAutoNum type="arabicPeriod"/>
            </a:pPr>
            <a:r>
              <a:rPr lang="en-US" dirty="0" smtClean="0"/>
              <a:t>In math, all that is important is getting the right answer?</a:t>
            </a:r>
          </a:p>
          <a:p>
            <a:pPr lvl="1"/>
            <a:r>
              <a:rPr lang="en-US" dirty="0" smtClean="0">
                <a:solidFill>
                  <a:srgbClr val="FF0000"/>
                </a:solidFill>
              </a:rPr>
              <a:t>False.  The correct answer is important, but that is not all that is important.  The journey or path you use to arrive at your answer is also important.  Being able to demonstrate and show what you are doing in your work is a key component to success in math.</a:t>
            </a:r>
          </a:p>
          <a:p>
            <a:pPr lvl="1"/>
            <a:endParaRPr lang="en-US" dirty="0" smtClean="0">
              <a:solidFill>
                <a:srgbClr val="FF0000"/>
              </a:solidFill>
            </a:endParaRPr>
          </a:p>
          <a:p>
            <a:pPr lvl="1"/>
            <a:endParaRPr lang="en-US" dirty="0" smtClean="0">
              <a:solidFill>
                <a:srgbClr val="FF0000"/>
              </a:solidFill>
            </a:endParaRPr>
          </a:p>
          <a:p>
            <a:pPr marL="342900" indent="-342900">
              <a:buFont typeface="+mj-lt"/>
              <a:buAutoNum type="arabicPeriod"/>
            </a:pPr>
            <a:r>
              <a:rPr lang="en-US" dirty="0" smtClean="0"/>
              <a:t>Men are naturally better than women at mathematical thinking?</a:t>
            </a:r>
          </a:p>
          <a:p>
            <a:pPr lvl="1"/>
            <a:r>
              <a:rPr lang="en-US" dirty="0" smtClean="0">
                <a:solidFill>
                  <a:srgbClr val="FF0000"/>
                </a:solidFill>
              </a:rPr>
              <a:t>False.  This myth is a contributing factor women continue to face in the success of mathematics. Studies have shown that math excellence in females correlates well with measures of gender equality.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046" y="799713"/>
            <a:ext cx="1231124" cy="118168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6445" y="3610409"/>
            <a:ext cx="2094284" cy="2759219"/>
          </a:xfrm>
          <a:prstGeom prst="rect">
            <a:avLst/>
          </a:prstGeom>
        </p:spPr>
      </p:pic>
    </p:spTree>
    <p:extLst>
      <p:ext uri="{BB962C8B-B14F-4D97-AF65-F5344CB8AC3E}">
        <p14:creationId xmlns:p14="http://schemas.microsoft.com/office/powerpoint/2010/main" val="7199007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fade">
                                      <p:cBhvr>
                                        <p:cTn id="21" dur="500"/>
                                        <p:tgtEl>
                                          <p:spTgt spid="2">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 calcmode="lin" valueType="num">
                                      <p:cBhvr additive="base">
                                        <p:cTn id="26"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fade">
                                      <p:cBhvr>
                                        <p:cTn id="32" dur="500"/>
                                        <p:tgtEl>
                                          <p:spTgt spid="2">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 calcmode="lin" valueType="num">
                                      <p:cBhvr additive="base">
                                        <p:cTn id="37"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39" presetID="6" presetClass="entr" presetSubtype="16"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circle(in)">
                                      <p:cBhvr>
                                        <p:cTn id="4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127" y="579358"/>
            <a:ext cx="10359737" cy="6278642"/>
          </a:xfrm>
          <a:prstGeom prst="rect">
            <a:avLst/>
          </a:prstGeom>
          <a:noFill/>
        </p:spPr>
        <p:txBody>
          <a:bodyPr wrap="square" rtlCol="0">
            <a:spAutoFit/>
          </a:bodyPr>
          <a:lstStyle/>
          <a:p>
            <a:pPr marL="342900" indent="-342900">
              <a:buFont typeface="+mj-lt"/>
              <a:buAutoNum type="arabicPeriod" startAt="4"/>
            </a:pPr>
            <a:r>
              <a:rPr lang="en-US" dirty="0" smtClean="0">
                <a:latin typeface="Comic Sans MS" panose="030F0702030302020204" pitchFamily="66" charset="0"/>
              </a:rPr>
              <a:t>Math </a:t>
            </a:r>
            <a:r>
              <a:rPr lang="en-US" dirty="0">
                <a:latin typeface="Comic Sans MS" panose="030F0702030302020204" pitchFamily="66" charset="0"/>
              </a:rPr>
              <a:t>requires logic and no creativity?</a:t>
            </a:r>
          </a:p>
          <a:p>
            <a:pPr lvl="1"/>
            <a:r>
              <a:rPr lang="en-US" dirty="0">
                <a:solidFill>
                  <a:srgbClr val="FF0000"/>
                </a:solidFill>
                <a:latin typeface="Comic Sans MS" panose="030F0702030302020204" pitchFamily="66" charset="0"/>
              </a:rPr>
              <a:t>False.  Logic is an important aspect of mathematics; however, </a:t>
            </a:r>
            <a:r>
              <a:rPr lang="en-US" dirty="0" smtClean="0">
                <a:solidFill>
                  <a:srgbClr val="FF0000"/>
                </a:solidFill>
                <a:latin typeface="Comic Sans MS" panose="030F0702030302020204" pitchFamily="66" charset="0"/>
              </a:rPr>
              <a:t>mathematics has also been influential in many other creative fields such as dance, theater, magic, and architecture.</a:t>
            </a:r>
          </a:p>
          <a:p>
            <a:pPr lvl="1"/>
            <a:endParaRPr lang="en-US" dirty="0" smtClean="0">
              <a:latin typeface="Comic Sans MS" panose="030F0702030302020204" pitchFamily="66" charset="0"/>
            </a:endParaRPr>
          </a:p>
          <a:p>
            <a:r>
              <a:rPr lang="en-US" b="1" dirty="0" smtClean="0">
                <a:latin typeface="Comic Sans MS" panose="030F0702030302020204" pitchFamily="66" charset="0"/>
              </a:rPr>
              <a:t>Mathematics and Music</a:t>
            </a:r>
          </a:p>
          <a:p>
            <a:r>
              <a:rPr lang="en-US" dirty="0" smtClean="0">
                <a:latin typeface="Comic Sans MS" panose="030F0702030302020204" pitchFamily="66" charset="0"/>
              </a:rPr>
              <a:t>Greeks:  Discovered that the musical tones most pleasing to the ear are those achieved by dividing a plucked string into ratios of </a:t>
            </a:r>
            <a:r>
              <a:rPr lang="en-US" dirty="0">
                <a:latin typeface="Comic Sans MS" panose="030F0702030302020204" pitchFamily="66" charset="0"/>
              </a:rPr>
              <a:t>integers. For instance, the musical interval of a “fifth” is achieved by plucking a taut string whilst pressing the finger against it at a distance exactly four-fifths along its total length. </a:t>
            </a:r>
            <a:endParaRPr lang="en-US" dirty="0" smtClean="0">
              <a:latin typeface="Comic Sans MS" panose="030F0702030302020204" pitchFamily="66" charset="0"/>
            </a:endParaRPr>
          </a:p>
          <a:p>
            <a:endParaRPr lang="en-US" dirty="0">
              <a:latin typeface="Comic Sans MS" panose="030F0702030302020204" pitchFamily="66" charset="0"/>
            </a:endParaRPr>
          </a:p>
          <a:p>
            <a:r>
              <a:rPr lang="en-US" b="1" dirty="0">
                <a:latin typeface="Comic Sans MS" panose="030F0702030302020204" pitchFamily="66" charset="0"/>
              </a:rPr>
              <a:t>Mathematics and Mime</a:t>
            </a:r>
            <a:endParaRPr lang="en-US" dirty="0">
              <a:latin typeface="Comic Sans MS" panose="030F0702030302020204" pitchFamily="66" charset="0"/>
            </a:endParaRPr>
          </a:p>
          <a:p>
            <a:r>
              <a:rPr lang="en-US" dirty="0">
                <a:latin typeface="Comic Sans MS" panose="030F0702030302020204" pitchFamily="66" charset="0"/>
              </a:rPr>
              <a:t>In "Envisioning the Invisible", Tim </a:t>
            </a:r>
            <a:r>
              <a:rPr lang="en-US" dirty="0" err="1">
                <a:latin typeface="Comic Sans MS" panose="030F0702030302020204" pitchFamily="66" charset="0"/>
              </a:rPr>
              <a:t>Chartier</a:t>
            </a:r>
            <a:r>
              <a:rPr lang="en-US" dirty="0">
                <a:latin typeface="Comic Sans MS" panose="030F0702030302020204" pitchFamily="66" charset="0"/>
              </a:rPr>
              <a:t> describes how the performing arts can be used to capture mathematical concepts in a visceral way that audiences can really connect with. </a:t>
            </a:r>
            <a:r>
              <a:rPr lang="en-US" dirty="0" err="1">
                <a:latin typeface="Comic Sans MS" panose="030F0702030302020204" pitchFamily="66" charset="0"/>
              </a:rPr>
              <a:t>Chartier</a:t>
            </a:r>
            <a:r>
              <a:rPr lang="en-US" dirty="0">
                <a:latin typeface="Comic Sans MS" panose="030F0702030302020204" pitchFamily="66" charset="0"/>
              </a:rPr>
              <a:t> is a mathematician and also a </a:t>
            </a:r>
            <a:r>
              <a:rPr lang="en-US" dirty="0" smtClean="0">
                <a:latin typeface="Comic Sans MS" panose="030F0702030302020204" pitchFamily="66" charset="0"/>
              </a:rPr>
              <a:t>mime and in one of his sketches he </a:t>
            </a:r>
            <a:r>
              <a:rPr lang="en-US" dirty="0">
                <a:latin typeface="Comic Sans MS" panose="030F0702030302020204" pitchFamily="66" charset="0"/>
              </a:rPr>
              <a:t>gets the audience to visualize the one-dimensional number line as a rope of infinite length. The sketch begins with the lone mime walking toward the audience and suddenly stumbling. Peering down, he sees an (invisible) object on the floor and proceeds to slowly pick it up. Examining it, he discovers a rope of infinite length in both directions. He then engages in a tug-of-war with the rope and eventually cuts it into two, prompting the audience to ponder questions about the nature of infinity</a:t>
            </a:r>
            <a:r>
              <a:rPr lang="en-US" dirty="0" smtClean="0">
                <a:latin typeface="Comic Sans MS" panose="030F0702030302020204" pitchFamily="66" charset="0"/>
              </a:rPr>
              <a:t>.</a:t>
            </a:r>
          </a:p>
          <a:p>
            <a:endParaRPr lang="en-US" dirty="0" smtClean="0">
              <a:solidFill>
                <a:srgbClr val="FF0000"/>
              </a:solidFill>
              <a:latin typeface="Comic Sans MS" panose="030F0702030302020204" pitchFamily="66" charset="0"/>
            </a:endParaRPr>
          </a:p>
          <a:p>
            <a:pPr marL="285750" indent="-285750">
              <a:buFont typeface="Wingdings" panose="05000000000000000000" pitchFamily="2" charset="2"/>
              <a:buChar char="v"/>
            </a:pPr>
            <a:r>
              <a:rPr lang="en-US" sz="2400" b="1" dirty="0" smtClean="0">
                <a:solidFill>
                  <a:srgbClr val="FF0000"/>
                </a:solidFill>
                <a:latin typeface="Comic Sans MS" panose="030F0702030302020204" pitchFamily="66" charset="0"/>
              </a:rPr>
              <a:t>Let us look at a couple of other popular myths…</a:t>
            </a:r>
            <a:endParaRPr lang="en-US" sz="2400" b="1" dirty="0">
              <a:solidFill>
                <a:srgbClr val="FF0000"/>
              </a:solidFill>
              <a:latin typeface="Comic Sans MS" panose="030F0702030302020204" pitchFamily="66" charset="0"/>
            </a:endParaRPr>
          </a:p>
        </p:txBody>
      </p:sp>
      <p:sp>
        <p:nvSpPr>
          <p:cNvPr id="3" name="TextBox 2"/>
          <p:cNvSpPr txBox="1"/>
          <p:nvPr/>
        </p:nvSpPr>
        <p:spPr>
          <a:xfrm>
            <a:off x="3491345" y="0"/>
            <a:ext cx="3543299" cy="861774"/>
          </a:xfrm>
          <a:prstGeom prst="rect">
            <a:avLst/>
          </a:prstGeom>
          <a:noFill/>
        </p:spPr>
        <p:txBody>
          <a:bodyPr wrap="square" rtlCol="0">
            <a:spAutoFit/>
          </a:bodyPr>
          <a:lstStyle/>
          <a:p>
            <a:pPr algn="ctr"/>
            <a:r>
              <a:rPr lang="en-US" sz="3200" u="sng" dirty="0">
                <a:solidFill>
                  <a:schemeClr val="accent1"/>
                </a:solidFill>
                <a:latin typeface="Comic Sans MS" panose="030F0702030302020204" pitchFamily="66" charset="0"/>
              </a:rPr>
              <a:t>True or False?</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33113" y="1722804"/>
            <a:ext cx="1778139" cy="142355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3862" y="3717412"/>
            <a:ext cx="1587638" cy="1701893"/>
          </a:xfrm>
          <a:prstGeom prst="rect">
            <a:avLst/>
          </a:prstGeom>
        </p:spPr>
      </p:pic>
    </p:spTree>
    <p:extLst>
      <p:ext uri="{BB962C8B-B14F-4D97-AF65-F5344CB8AC3E}">
        <p14:creationId xmlns:p14="http://schemas.microsoft.com/office/powerpoint/2010/main" val="8873396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 calcmode="lin" valueType="num">
                                      <p:cBhvr>
                                        <p:cTn id="18"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9"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20" dur="1000" fill="hold"/>
                                        <p:tgtEl>
                                          <p:spTgt spid="2">
                                            <p:txEl>
                                              <p:pRg st="3" end="3"/>
                                            </p:txEl>
                                          </p:spTgt>
                                        </p:tgtEl>
                                        <p:attrNameLst>
                                          <p:attrName>style.rotation</p:attrName>
                                        </p:attrNameLst>
                                      </p:cBhvr>
                                      <p:tavLst>
                                        <p:tav tm="0">
                                          <p:val>
                                            <p:fltVal val="90"/>
                                          </p:val>
                                        </p:tav>
                                        <p:tav tm="100000">
                                          <p:val>
                                            <p:fltVal val="0"/>
                                          </p:val>
                                        </p:tav>
                                      </p:tavLst>
                                    </p:anim>
                                    <p:animEffect transition="in" filter="fade">
                                      <p:cBhvr>
                                        <p:cTn id="21" dur="1000"/>
                                        <p:tgtEl>
                                          <p:spTgt spid="2">
                                            <p:txEl>
                                              <p:pRg st="3" end="3"/>
                                            </p:txEl>
                                          </p:spTgt>
                                        </p:tgtEl>
                                      </p:cBhvr>
                                    </p:animEffect>
                                  </p:childTnLst>
                                </p:cTn>
                              </p:par>
                              <p:par>
                                <p:cTn id="22" presetID="31"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 calcmode="lin" valueType="num">
                                      <p:cBhvr>
                                        <p:cTn id="24"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5"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26" dur="10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27" dur="1000"/>
                                        <p:tgtEl>
                                          <p:spTgt spid="2">
                                            <p:txEl>
                                              <p:pRg st="4" end="4"/>
                                            </p:txEl>
                                          </p:spTgt>
                                        </p:tgtEl>
                                      </p:cBhvr>
                                    </p:animEffect>
                                  </p:childTnLst>
                                </p:cTn>
                              </p:par>
                              <p:par>
                                <p:cTn id="28" presetID="31"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1000" fill="hold"/>
                                        <p:tgtEl>
                                          <p:spTgt spid="4"/>
                                        </p:tgtEl>
                                        <p:attrNameLst>
                                          <p:attrName>ppt_w</p:attrName>
                                        </p:attrNameLst>
                                      </p:cBhvr>
                                      <p:tavLst>
                                        <p:tav tm="0">
                                          <p:val>
                                            <p:fltVal val="0"/>
                                          </p:val>
                                        </p:tav>
                                        <p:tav tm="100000">
                                          <p:val>
                                            <p:strVal val="#ppt_w"/>
                                          </p:val>
                                        </p:tav>
                                      </p:tavLst>
                                    </p:anim>
                                    <p:anim calcmode="lin" valueType="num">
                                      <p:cBhvr>
                                        <p:cTn id="31" dur="1000" fill="hold"/>
                                        <p:tgtEl>
                                          <p:spTgt spid="4"/>
                                        </p:tgtEl>
                                        <p:attrNameLst>
                                          <p:attrName>ppt_h</p:attrName>
                                        </p:attrNameLst>
                                      </p:cBhvr>
                                      <p:tavLst>
                                        <p:tav tm="0">
                                          <p:val>
                                            <p:fltVal val="0"/>
                                          </p:val>
                                        </p:tav>
                                        <p:tav tm="100000">
                                          <p:val>
                                            <p:strVal val="#ppt_h"/>
                                          </p:val>
                                        </p:tav>
                                      </p:tavLst>
                                    </p:anim>
                                    <p:anim calcmode="lin" valueType="num">
                                      <p:cBhvr>
                                        <p:cTn id="32" dur="1000" fill="hold"/>
                                        <p:tgtEl>
                                          <p:spTgt spid="4"/>
                                        </p:tgtEl>
                                        <p:attrNameLst>
                                          <p:attrName>style.rotation</p:attrName>
                                        </p:attrNameLst>
                                      </p:cBhvr>
                                      <p:tavLst>
                                        <p:tav tm="0">
                                          <p:val>
                                            <p:fltVal val="90"/>
                                          </p:val>
                                        </p:tav>
                                        <p:tav tm="100000">
                                          <p:val>
                                            <p:fltVal val="0"/>
                                          </p:val>
                                        </p:tav>
                                      </p:tavLst>
                                    </p:anim>
                                    <p:animEffect transition="in" filter="fade">
                                      <p:cBhvr>
                                        <p:cTn id="33" dur="10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45" presetClass="entr" presetSubtype="0" fill="hold" nodeType="click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fade">
                                      <p:cBhvr>
                                        <p:cTn id="38" dur="2000"/>
                                        <p:tgtEl>
                                          <p:spTgt spid="2">
                                            <p:txEl>
                                              <p:pRg st="6" end="6"/>
                                            </p:txEl>
                                          </p:spTgt>
                                        </p:tgtEl>
                                      </p:cBhvr>
                                    </p:animEffect>
                                    <p:anim calcmode="lin" valueType="num">
                                      <p:cBhvr>
                                        <p:cTn id="39" dur="2000" fill="hold"/>
                                        <p:tgtEl>
                                          <p:spTgt spid="2">
                                            <p:txEl>
                                              <p:pRg st="6" end="6"/>
                                            </p:txEl>
                                          </p:spTgt>
                                        </p:tgtEl>
                                        <p:attrNameLst>
                                          <p:attrName>ppt_w</p:attrName>
                                        </p:attrNameLst>
                                      </p:cBhvr>
                                      <p:tavLst>
                                        <p:tav tm="0" fmla="#ppt_w*sin(2.5*pi*$)">
                                          <p:val>
                                            <p:fltVal val="0"/>
                                          </p:val>
                                        </p:tav>
                                        <p:tav tm="100000">
                                          <p:val>
                                            <p:fltVal val="1"/>
                                          </p:val>
                                        </p:tav>
                                      </p:tavLst>
                                    </p:anim>
                                    <p:anim calcmode="lin" valueType="num">
                                      <p:cBhvr>
                                        <p:cTn id="40" dur="2000" fill="hold"/>
                                        <p:tgtEl>
                                          <p:spTgt spid="2">
                                            <p:txEl>
                                              <p:pRg st="6" end="6"/>
                                            </p:txEl>
                                          </p:spTgt>
                                        </p:tgtEl>
                                        <p:attrNameLst>
                                          <p:attrName>ppt_h</p:attrName>
                                        </p:attrNameLst>
                                      </p:cBhvr>
                                      <p:tavLst>
                                        <p:tav tm="0">
                                          <p:val>
                                            <p:strVal val="#ppt_h"/>
                                          </p:val>
                                        </p:tav>
                                        <p:tav tm="100000">
                                          <p:val>
                                            <p:strVal val="#ppt_h"/>
                                          </p:val>
                                        </p:tav>
                                      </p:tavLst>
                                    </p:anim>
                                  </p:childTnLst>
                                </p:cTn>
                              </p:par>
                              <p:par>
                                <p:cTn id="41" presetID="45" presetClass="entr" presetSubtype="0" fill="hold" nodeType="with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Effect transition="in" filter="fade">
                                      <p:cBhvr>
                                        <p:cTn id="43" dur="2000"/>
                                        <p:tgtEl>
                                          <p:spTgt spid="2">
                                            <p:txEl>
                                              <p:pRg st="7" end="7"/>
                                            </p:txEl>
                                          </p:spTgt>
                                        </p:tgtEl>
                                      </p:cBhvr>
                                    </p:animEffect>
                                    <p:anim calcmode="lin" valueType="num">
                                      <p:cBhvr>
                                        <p:cTn id="44" dur="2000" fill="hold"/>
                                        <p:tgtEl>
                                          <p:spTgt spid="2">
                                            <p:txEl>
                                              <p:pRg st="7" end="7"/>
                                            </p:txEl>
                                          </p:spTgt>
                                        </p:tgtEl>
                                        <p:attrNameLst>
                                          <p:attrName>ppt_w</p:attrName>
                                        </p:attrNameLst>
                                      </p:cBhvr>
                                      <p:tavLst>
                                        <p:tav tm="0" fmla="#ppt_w*sin(2.5*pi*$)">
                                          <p:val>
                                            <p:fltVal val="0"/>
                                          </p:val>
                                        </p:tav>
                                        <p:tav tm="100000">
                                          <p:val>
                                            <p:fltVal val="1"/>
                                          </p:val>
                                        </p:tav>
                                      </p:tavLst>
                                    </p:anim>
                                    <p:anim calcmode="lin" valueType="num">
                                      <p:cBhvr>
                                        <p:cTn id="45" dur="2000" fill="hold"/>
                                        <p:tgtEl>
                                          <p:spTgt spid="2">
                                            <p:txEl>
                                              <p:pRg st="7" end="7"/>
                                            </p:txEl>
                                          </p:spTgt>
                                        </p:tgtEl>
                                        <p:attrNameLst>
                                          <p:attrName>ppt_h</p:attrName>
                                        </p:attrNameLst>
                                      </p:cBhvr>
                                      <p:tavLst>
                                        <p:tav tm="0">
                                          <p:val>
                                            <p:strVal val="#ppt_h"/>
                                          </p:val>
                                        </p:tav>
                                        <p:tav tm="100000">
                                          <p:val>
                                            <p:strVal val="#ppt_h"/>
                                          </p:val>
                                        </p:tav>
                                      </p:tavLst>
                                    </p:anim>
                                  </p:childTnLst>
                                </p:cTn>
                              </p:par>
                              <p:par>
                                <p:cTn id="46" presetID="45" presetClass="entr" presetSubtype="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2000"/>
                                        <p:tgtEl>
                                          <p:spTgt spid="6"/>
                                        </p:tgtEl>
                                      </p:cBhvr>
                                    </p:animEffect>
                                    <p:anim calcmode="lin" valueType="num">
                                      <p:cBhvr>
                                        <p:cTn id="49" dur="2000" fill="hold"/>
                                        <p:tgtEl>
                                          <p:spTgt spid="6"/>
                                        </p:tgtEl>
                                        <p:attrNameLst>
                                          <p:attrName>ppt_w</p:attrName>
                                        </p:attrNameLst>
                                      </p:cBhvr>
                                      <p:tavLst>
                                        <p:tav tm="0" fmla="#ppt_w*sin(2.5*pi*$)">
                                          <p:val>
                                            <p:fltVal val="0"/>
                                          </p:val>
                                        </p:tav>
                                        <p:tav tm="100000">
                                          <p:val>
                                            <p:fltVal val="1"/>
                                          </p:val>
                                        </p:tav>
                                      </p:tavLst>
                                    </p:anim>
                                    <p:anim calcmode="lin" valueType="num">
                                      <p:cBhvr>
                                        <p:cTn id="50"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Effect transition="in" filter="wipe(down)">
                                      <p:cBhvr>
                                        <p:cTn id="55" dur="580">
                                          <p:stCondLst>
                                            <p:cond delay="0"/>
                                          </p:stCondLst>
                                        </p:cTn>
                                        <p:tgtEl>
                                          <p:spTgt spid="2">
                                            <p:txEl>
                                              <p:pRg st="9" end="9"/>
                                            </p:txEl>
                                          </p:spTgt>
                                        </p:tgtEl>
                                      </p:cBhvr>
                                    </p:animEffect>
                                    <p:anim calcmode="lin" valueType="num">
                                      <p:cBhvr>
                                        <p:cTn id="56" dur="1822" tmFilter="0,0; 0.14,0.36; 0.43,0.73; 0.71,0.91; 1.0,1.0">
                                          <p:stCondLst>
                                            <p:cond delay="0"/>
                                          </p:stCondLst>
                                        </p:cTn>
                                        <p:tgtEl>
                                          <p:spTgt spid="2">
                                            <p:txEl>
                                              <p:pRg st="9" end="9"/>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2">
                                            <p:txEl>
                                              <p:pRg st="9" end="9"/>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2">
                                            <p:txEl>
                                              <p:pRg st="9" end="9"/>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2">
                                            <p:txEl>
                                              <p:pRg st="9" end="9"/>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2">
                                            <p:txEl>
                                              <p:pRg st="9" end="9"/>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2">
                                            <p:txEl>
                                              <p:pRg st="9" end="9"/>
                                            </p:txEl>
                                          </p:spTgt>
                                        </p:tgtEl>
                                      </p:cBhvr>
                                      <p:to x="100000" y="60000"/>
                                    </p:animScale>
                                    <p:animScale>
                                      <p:cBhvr>
                                        <p:cTn id="62" dur="166" decel="50000">
                                          <p:stCondLst>
                                            <p:cond delay="676"/>
                                          </p:stCondLst>
                                        </p:cTn>
                                        <p:tgtEl>
                                          <p:spTgt spid="2">
                                            <p:txEl>
                                              <p:pRg st="9" end="9"/>
                                            </p:txEl>
                                          </p:spTgt>
                                        </p:tgtEl>
                                      </p:cBhvr>
                                      <p:to x="100000" y="100000"/>
                                    </p:animScale>
                                    <p:animScale>
                                      <p:cBhvr>
                                        <p:cTn id="63" dur="26">
                                          <p:stCondLst>
                                            <p:cond delay="1312"/>
                                          </p:stCondLst>
                                        </p:cTn>
                                        <p:tgtEl>
                                          <p:spTgt spid="2">
                                            <p:txEl>
                                              <p:pRg st="9" end="9"/>
                                            </p:txEl>
                                          </p:spTgt>
                                        </p:tgtEl>
                                      </p:cBhvr>
                                      <p:to x="100000" y="80000"/>
                                    </p:animScale>
                                    <p:animScale>
                                      <p:cBhvr>
                                        <p:cTn id="64" dur="166" decel="50000">
                                          <p:stCondLst>
                                            <p:cond delay="1338"/>
                                          </p:stCondLst>
                                        </p:cTn>
                                        <p:tgtEl>
                                          <p:spTgt spid="2">
                                            <p:txEl>
                                              <p:pRg st="9" end="9"/>
                                            </p:txEl>
                                          </p:spTgt>
                                        </p:tgtEl>
                                      </p:cBhvr>
                                      <p:to x="100000" y="100000"/>
                                    </p:animScale>
                                    <p:animScale>
                                      <p:cBhvr>
                                        <p:cTn id="65" dur="26">
                                          <p:stCondLst>
                                            <p:cond delay="1642"/>
                                          </p:stCondLst>
                                        </p:cTn>
                                        <p:tgtEl>
                                          <p:spTgt spid="2">
                                            <p:txEl>
                                              <p:pRg st="9" end="9"/>
                                            </p:txEl>
                                          </p:spTgt>
                                        </p:tgtEl>
                                      </p:cBhvr>
                                      <p:to x="100000" y="90000"/>
                                    </p:animScale>
                                    <p:animScale>
                                      <p:cBhvr>
                                        <p:cTn id="66" dur="166" decel="50000">
                                          <p:stCondLst>
                                            <p:cond delay="1668"/>
                                          </p:stCondLst>
                                        </p:cTn>
                                        <p:tgtEl>
                                          <p:spTgt spid="2">
                                            <p:txEl>
                                              <p:pRg st="9" end="9"/>
                                            </p:txEl>
                                          </p:spTgt>
                                        </p:tgtEl>
                                      </p:cBhvr>
                                      <p:to x="100000" y="100000"/>
                                    </p:animScale>
                                    <p:animScale>
                                      <p:cBhvr>
                                        <p:cTn id="67" dur="26">
                                          <p:stCondLst>
                                            <p:cond delay="1808"/>
                                          </p:stCondLst>
                                        </p:cTn>
                                        <p:tgtEl>
                                          <p:spTgt spid="2">
                                            <p:txEl>
                                              <p:pRg st="9" end="9"/>
                                            </p:txEl>
                                          </p:spTgt>
                                        </p:tgtEl>
                                      </p:cBhvr>
                                      <p:to x="100000" y="95000"/>
                                    </p:animScale>
                                    <p:animScale>
                                      <p:cBhvr>
                                        <p:cTn id="68" dur="166" decel="50000">
                                          <p:stCondLst>
                                            <p:cond delay="1834"/>
                                          </p:stCondLst>
                                        </p:cTn>
                                        <p:tgtEl>
                                          <p:spTgt spid="2">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Grp="1" noChangeArrowheads="1"/>
          </p:cNvSpPr>
          <p:nvPr>
            <p:ph type="title"/>
          </p:nvPr>
        </p:nvSpPr>
        <p:spPr>
          <a:xfrm>
            <a:off x="543830" y="3117273"/>
            <a:ext cx="9393382" cy="706582"/>
          </a:xfrm>
        </p:spPr>
        <p:txBody>
          <a:bodyPr/>
          <a:lstStyle/>
          <a:p>
            <a:pPr eaLnBrk="1" hangingPunct="1"/>
            <a:r>
              <a:rPr lang="en-US" sz="3200" dirty="0">
                <a:latin typeface="Comic Sans MS" panose="030F0702030302020204" pitchFamily="66" charset="0"/>
              </a:rPr>
              <a:t>Myth: You need a “math brain” to do math.</a:t>
            </a:r>
          </a:p>
        </p:txBody>
      </p:sp>
      <p:sp>
        <p:nvSpPr>
          <p:cNvPr id="58371" name="Rectangle 3"/>
          <p:cNvSpPr>
            <a:spLocks noGrp="1" noChangeArrowheads="1"/>
          </p:cNvSpPr>
          <p:nvPr>
            <p:ph idx="1"/>
          </p:nvPr>
        </p:nvSpPr>
        <p:spPr>
          <a:xfrm>
            <a:off x="543830" y="3823855"/>
            <a:ext cx="8596668" cy="2283256"/>
          </a:xfrm>
        </p:spPr>
        <p:txBody>
          <a:bodyPr>
            <a:normAutofit lnSpcReduction="10000"/>
          </a:bodyPr>
          <a:lstStyle/>
          <a:p>
            <a:pPr eaLnBrk="1" hangingPunct="1">
              <a:buClr>
                <a:schemeClr val="tx1"/>
              </a:buClr>
              <a:buFont typeface="Arial" panose="020B0604020202020204" pitchFamily="34" charset="0"/>
              <a:buChar char="•"/>
            </a:pPr>
            <a:r>
              <a:rPr lang="en-US" dirty="0" smtClean="0">
                <a:latin typeface="Comic Sans MS" panose="030F0702030302020204" pitchFamily="66" charset="0"/>
              </a:rPr>
              <a:t>Anyone can do math!</a:t>
            </a:r>
          </a:p>
          <a:p>
            <a:pPr eaLnBrk="1" hangingPunct="1">
              <a:buClr>
                <a:schemeClr val="tx1"/>
              </a:buClr>
              <a:buFont typeface="Arial" panose="020B0604020202020204" pitchFamily="34" charset="0"/>
              <a:buChar char="•"/>
            </a:pPr>
            <a:r>
              <a:rPr lang="en-US" dirty="0" smtClean="0">
                <a:latin typeface="Comic Sans MS" panose="030F0702030302020204" pitchFamily="66" charset="0"/>
              </a:rPr>
              <a:t>If you don’t have a “math brain” now, you can grow one.</a:t>
            </a:r>
          </a:p>
          <a:p>
            <a:pPr eaLnBrk="1" hangingPunct="1">
              <a:buClr>
                <a:schemeClr val="tx1"/>
              </a:buClr>
              <a:buFont typeface="Arial" panose="020B0604020202020204" pitchFamily="34" charset="0"/>
              <a:buChar char="•"/>
            </a:pPr>
            <a:r>
              <a:rPr lang="en-US" dirty="0" smtClean="0">
                <a:latin typeface="Comic Sans MS" panose="030F0702030302020204" pitchFamily="66" charset="0"/>
              </a:rPr>
              <a:t>You can train for a marathon even if you’re not a good runner.  You can train for being a better math student!</a:t>
            </a:r>
          </a:p>
          <a:p>
            <a:pPr eaLnBrk="1" hangingPunct="1">
              <a:buClr>
                <a:schemeClr val="tx1"/>
              </a:buClr>
              <a:buFont typeface="Arial" panose="020B0604020202020204" pitchFamily="34" charset="0"/>
              <a:buChar char="•"/>
            </a:pPr>
            <a:r>
              <a:rPr lang="en-US" dirty="0" smtClean="0">
                <a:latin typeface="Comic Sans MS" panose="030F0702030302020204" pitchFamily="66" charset="0"/>
              </a:rPr>
              <a:t>Your math teachers were math students before as well.  Many times they struggled with math and had to keep practicing in order to understand the material.</a:t>
            </a:r>
          </a:p>
        </p:txBody>
      </p:sp>
      <p:sp>
        <p:nvSpPr>
          <p:cNvPr id="5" name="AutoShape 2"/>
          <p:cNvSpPr txBox="1">
            <a:spLocks noChangeArrowheads="1"/>
          </p:cNvSpPr>
          <p:nvPr/>
        </p:nvSpPr>
        <p:spPr>
          <a:xfrm>
            <a:off x="543830" y="85154"/>
            <a:ext cx="8596668" cy="8866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latin typeface="Comic Sans MS" panose="030F0702030302020204" pitchFamily="66" charset="0"/>
              </a:rPr>
              <a:t>Myth: I will never need math.</a:t>
            </a:r>
          </a:p>
        </p:txBody>
      </p:sp>
      <p:sp>
        <p:nvSpPr>
          <p:cNvPr id="6" name="Rectangle 3"/>
          <p:cNvSpPr txBox="1">
            <a:spLocks noChangeArrowheads="1"/>
          </p:cNvSpPr>
          <p:nvPr/>
        </p:nvSpPr>
        <p:spPr>
          <a:xfrm>
            <a:off x="543830" y="971845"/>
            <a:ext cx="8596668" cy="17976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buClr>
                <a:schemeClr val="tx1"/>
              </a:buClr>
              <a:buFont typeface="Arial" panose="020B0604020202020204" pitchFamily="34" charset="0"/>
              <a:buChar char="•"/>
            </a:pPr>
            <a:r>
              <a:rPr lang="en-US" dirty="0" smtClean="0">
                <a:latin typeface="Comic Sans MS" panose="030F0702030302020204" pitchFamily="66" charset="0"/>
              </a:rPr>
              <a:t>We use math everyday:</a:t>
            </a:r>
          </a:p>
          <a:p>
            <a:pPr lvl="1">
              <a:lnSpc>
                <a:spcPct val="90000"/>
              </a:lnSpc>
              <a:buClr>
                <a:schemeClr val="tx1"/>
              </a:buClr>
              <a:buFont typeface="Arial" panose="020B0604020202020204" pitchFamily="34" charset="0"/>
              <a:buChar char="•"/>
            </a:pPr>
            <a:r>
              <a:rPr lang="en-US" sz="1800" dirty="0" smtClean="0">
                <a:latin typeface="Comic Sans MS" panose="030F0702030302020204" pitchFamily="66" charset="0"/>
              </a:rPr>
              <a:t>Money, distance/speed, time</a:t>
            </a:r>
          </a:p>
          <a:p>
            <a:pPr>
              <a:lnSpc>
                <a:spcPct val="90000"/>
              </a:lnSpc>
              <a:buClr>
                <a:schemeClr val="tx1"/>
              </a:buClr>
              <a:buFont typeface="Arial" panose="020B0604020202020204" pitchFamily="34" charset="0"/>
              <a:buChar char="•"/>
            </a:pPr>
            <a:r>
              <a:rPr lang="en-US" dirty="0" smtClean="0">
                <a:latin typeface="Comic Sans MS" panose="030F0702030302020204" pitchFamily="66" charset="0"/>
              </a:rPr>
              <a:t>Math is a common language</a:t>
            </a:r>
          </a:p>
          <a:p>
            <a:pPr>
              <a:lnSpc>
                <a:spcPct val="90000"/>
              </a:lnSpc>
              <a:buClr>
                <a:schemeClr val="tx1"/>
              </a:buClr>
              <a:buFont typeface="Arial" panose="020B0604020202020204" pitchFamily="34" charset="0"/>
              <a:buChar char="•"/>
            </a:pPr>
            <a:r>
              <a:rPr lang="en-US" dirty="0" smtClean="0">
                <a:latin typeface="Comic Sans MS" panose="030F0702030302020204" pitchFamily="66" charset="0"/>
              </a:rPr>
              <a:t>Math is required to complete your goal of getting a degree.</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13408" y="3664527"/>
            <a:ext cx="2221647" cy="2015836"/>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5314" y="971845"/>
            <a:ext cx="1611748" cy="1296838"/>
          </a:xfrm>
          <a:prstGeom prst="rect">
            <a:avLst/>
          </a:prstGeom>
        </p:spPr>
      </p:pic>
    </p:spTree>
    <p:custDataLst>
      <p:tags r:id="rId1"/>
    </p:custDataLst>
    <p:extLst>
      <p:ext uri="{BB962C8B-B14F-4D97-AF65-F5344CB8AC3E}">
        <p14:creationId xmlns:p14="http://schemas.microsoft.com/office/powerpoint/2010/main" val="36026570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 calcmode="lin" valueType="num">
                                      <p:cBhvr additive="base">
                                        <p:cTn id="16"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8" presetID="14"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602"/>
                                        </p:tgtEl>
                                        <p:attrNameLst>
                                          <p:attrName>style.visibility</p:attrName>
                                        </p:attrNameLst>
                                      </p:cBhvr>
                                      <p:to>
                                        <p:strVal val="visible"/>
                                      </p:to>
                                    </p:set>
                                    <p:animEffect transition="in" filter="fade">
                                      <p:cBhvr>
                                        <p:cTn id="37" dur="500"/>
                                        <p:tgtEl>
                                          <p:spTgt spid="25602"/>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8371">
                                            <p:txEl>
                                              <p:pRg st="0" end="0"/>
                                            </p:txEl>
                                          </p:spTgt>
                                        </p:tgtEl>
                                        <p:attrNameLst>
                                          <p:attrName>style.visibility</p:attrName>
                                        </p:attrNameLst>
                                      </p:cBhvr>
                                      <p:to>
                                        <p:strVal val="visible"/>
                                      </p:to>
                                    </p:set>
                                    <p:anim calcmode="lin" valueType="num">
                                      <p:cBhvr additive="base">
                                        <p:cTn id="42" dur="5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83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58371">
                                            <p:txEl>
                                              <p:pRg st="1" end="1"/>
                                            </p:txEl>
                                          </p:spTgt>
                                        </p:tgtEl>
                                        <p:attrNameLst>
                                          <p:attrName>style.visibility</p:attrName>
                                        </p:attrNameLst>
                                      </p:cBhvr>
                                      <p:to>
                                        <p:strVal val="visible"/>
                                      </p:to>
                                    </p:set>
                                    <p:anim calcmode="lin" valueType="num">
                                      <p:cBhvr additive="base">
                                        <p:cTn id="48" dur="5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8371">
                                            <p:txEl>
                                              <p:pRg st="1" end="1"/>
                                            </p:txEl>
                                          </p:spTgt>
                                        </p:tgtEl>
                                        <p:attrNameLst>
                                          <p:attrName>ppt_y</p:attrName>
                                        </p:attrNameLst>
                                      </p:cBhvr>
                                      <p:tavLst>
                                        <p:tav tm="0">
                                          <p:val>
                                            <p:strVal val="1+#ppt_h/2"/>
                                          </p:val>
                                        </p:tav>
                                        <p:tav tm="100000">
                                          <p:val>
                                            <p:strVal val="#ppt_y"/>
                                          </p:val>
                                        </p:tav>
                                      </p:tavLst>
                                    </p:anim>
                                  </p:childTnLst>
                                </p:cTn>
                              </p:par>
                              <p:par>
                                <p:cTn id="50" presetID="26" presetClass="entr" presetSubtype="0" fill="hold" nodeType="with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down)">
                                      <p:cBhvr>
                                        <p:cTn id="52" dur="580">
                                          <p:stCondLst>
                                            <p:cond delay="0"/>
                                          </p:stCondLst>
                                        </p:cTn>
                                        <p:tgtEl>
                                          <p:spTgt spid="2"/>
                                        </p:tgtEl>
                                      </p:cBhvr>
                                    </p:animEffect>
                                    <p:anim calcmode="lin" valueType="num">
                                      <p:cBhvr>
                                        <p:cTn id="5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8" dur="26">
                                          <p:stCondLst>
                                            <p:cond delay="650"/>
                                          </p:stCondLst>
                                        </p:cTn>
                                        <p:tgtEl>
                                          <p:spTgt spid="2"/>
                                        </p:tgtEl>
                                      </p:cBhvr>
                                      <p:to x="100000" y="60000"/>
                                    </p:animScale>
                                    <p:animScale>
                                      <p:cBhvr>
                                        <p:cTn id="59" dur="166" decel="50000">
                                          <p:stCondLst>
                                            <p:cond delay="676"/>
                                          </p:stCondLst>
                                        </p:cTn>
                                        <p:tgtEl>
                                          <p:spTgt spid="2"/>
                                        </p:tgtEl>
                                      </p:cBhvr>
                                      <p:to x="100000" y="100000"/>
                                    </p:animScale>
                                    <p:animScale>
                                      <p:cBhvr>
                                        <p:cTn id="60" dur="26">
                                          <p:stCondLst>
                                            <p:cond delay="1312"/>
                                          </p:stCondLst>
                                        </p:cTn>
                                        <p:tgtEl>
                                          <p:spTgt spid="2"/>
                                        </p:tgtEl>
                                      </p:cBhvr>
                                      <p:to x="100000" y="80000"/>
                                    </p:animScale>
                                    <p:animScale>
                                      <p:cBhvr>
                                        <p:cTn id="61" dur="166" decel="50000">
                                          <p:stCondLst>
                                            <p:cond delay="1338"/>
                                          </p:stCondLst>
                                        </p:cTn>
                                        <p:tgtEl>
                                          <p:spTgt spid="2"/>
                                        </p:tgtEl>
                                      </p:cBhvr>
                                      <p:to x="100000" y="100000"/>
                                    </p:animScale>
                                    <p:animScale>
                                      <p:cBhvr>
                                        <p:cTn id="62" dur="26">
                                          <p:stCondLst>
                                            <p:cond delay="1642"/>
                                          </p:stCondLst>
                                        </p:cTn>
                                        <p:tgtEl>
                                          <p:spTgt spid="2"/>
                                        </p:tgtEl>
                                      </p:cBhvr>
                                      <p:to x="100000" y="90000"/>
                                    </p:animScale>
                                    <p:animScale>
                                      <p:cBhvr>
                                        <p:cTn id="63" dur="166" decel="50000">
                                          <p:stCondLst>
                                            <p:cond delay="1668"/>
                                          </p:stCondLst>
                                        </p:cTn>
                                        <p:tgtEl>
                                          <p:spTgt spid="2"/>
                                        </p:tgtEl>
                                      </p:cBhvr>
                                      <p:to x="100000" y="100000"/>
                                    </p:animScale>
                                    <p:animScale>
                                      <p:cBhvr>
                                        <p:cTn id="64" dur="26">
                                          <p:stCondLst>
                                            <p:cond delay="1808"/>
                                          </p:stCondLst>
                                        </p:cTn>
                                        <p:tgtEl>
                                          <p:spTgt spid="2"/>
                                        </p:tgtEl>
                                      </p:cBhvr>
                                      <p:to x="100000" y="95000"/>
                                    </p:animScale>
                                    <p:animScale>
                                      <p:cBhvr>
                                        <p:cTn id="65" dur="166" decel="50000">
                                          <p:stCondLst>
                                            <p:cond delay="1834"/>
                                          </p:stCondLst>
                                        </p:cTn>
                                        <p:tgtEl>
                                          <p:spTgt spid="2"/>
                                        </p:tgtEl>
                                      </p:cBhvr>
                                      <p:to x="100000" y="100000"/>
                                    </p:animScale>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58371">
                                            <p:txEl>
                                              <p:pRg st="2" end="2"/>
                                            </p:txEl>
                                          </p:spTgt>
                                        </p:tgtEl>
                                        <p:attrNameLst>
                                          <p:attrName>style.visibility</p:attrName>
                                        </p:attrNameLst>
                                      </p:cBhvr>
                                      <p:to>
                                        <p:strVal val="visible"/>
                                      </p:to>
                                    </p:set>
                                    <p:anim calcmode="lin" valueType="num">
                                      <p:cBhvr additive="base">
                                        <p:cTn id="70" dur="5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583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58371">
                                            <p:txEl>
                                              <p:pRg st="3" end="3"/>
                                            </p:txEl>
                                          </p:spTgt>
                                        </p:tgtEl>
                                        <p:attrNameLst>
                                          <p:attrName>style.visibility</p:attrName>
                                        </p:attrNameLst>
                                      </p:cBhvr>
                                      <p:to>
                                        <p:strVal val="visible"/>
                                      </p:to>
                                    </p:set>
                                    <p:anim calcmode="lin" valueType="num">
                                      <p:cBhvr additive="base">
                                        <p:cTn id="76" dur="500" fill="hold"/>
                                        <p:tgtEl>
                                          <p:spTgt spid="58371">
                                            <p:txEl>
                                              <p:pRg st="3" end="3"/>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5837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a:xfrm>
            <a:off x="677334" y="332801"/>
            <a:ext cx="8596668" cy="658091"/>
          </a:xfrm>
        </p:spPr>
        <p:txBody>
          <a:bodyPr>
            <a:normAutofit/>
          </a:bodyPr>
          <a:lstStyle/>
          <a:p>
            <a:pPr eaLnBrk="1" hangingPunct="1"/>
            <a:r>
              <a:rPr lang="en-US" sz="3200" dirty="0" smtClean="0">
                <a:latin typeface="Comic Sans MS" panose="030F0702030302020204" pitchFamily="66" charset="0"/>
              </a:rPr>
              <a:t>Myth: Aiming for a “C” is fine.</a:t>
            </a:r>
          </a:p>
        </p:txBody>
      </p:sp>
      <p:sp>
        <p:nvSpPr>
          <p:cNvPr id="57347" name="Rectangle 3"/>
          <p:cNvSpPr>
            <a:spLocks noGrp="1" noChangeArrowheads="1"/>
          </p:cNvSpPr>
          <p:nvPr>
            <p:ph idx="1"/>
          </p:nvPr>
        </p:nvSpPr>
        <p:spPr>
          <a:xfrm>
            <a:off x="677334" y="990892"/>
            <a:ext cx="8596668" cy="1309975"/>
          </a:xfrm>
        </p:spPr>
        <p:txBody>
          <a:bodyPr/>
          <a:lstStyle/>
          <a:p>
            <a:pPr eaLnBrk="1" hangingPunct="1">
              <a:buClr>
                <a:schemeClr val="tx1"/>
              </a:buClr>
              <a:buFont typeface="Arial" panose="020B0604020202020204" pitchFamily="34" charset="0"/>
              <a:buChar char="•"/>
            </a:pPr>
            <a:r>
              <a:rPr lang="en-US" dirty="0" smtClean="0">
                <a:latin typeface="Comic Sans MS" panose="030F0702030302020204" pitchFamily="66" charset="0"/>
              </a:rPr>
              <a:t>Aiming for a “C” does not give you any wiggle room. </a:t>
            </a:r>
          </a:p>
          <a:p>
            <a:pPr eaLnBrk="1" hangingPunct="1">
              <a:buClr>
                <a:schemeClr val="tx1"/>
              </a:buClr>
              <a:buFont typeface="Arial" panose="020B0604020202020204" pitchFamily="34" charset="0"/>
              <a:buChar char="•"/>
            </a:pPr>
            <a:r>
              <a:rPr lang="en-US" dirty="0" smtClean="0">
                <a:latin typeface="Comic Sans MS" panose="030F0702030302020204" pitchFamily="66" charset="0"/>
              </a:rPr>
              <a:t>Even though a “C” is passing, it indicates that you are not as well prepared for the next class as someone with an “A” or a “B”.</a:t>
            </a:r>
          </a:p>
        </p:txBody>
      </p:sp>
      <p:sp>
        <p:nvSpPr>
          <p:cNvPr id="6" name="AutoShape 2"/>
          <p:cNvSpPr txBox="1">
            <a:spLocks noChangeArrowheads="1"/>
          </p:cNvSpPr>
          <p:nvPr/>
        </p:nvSpPr>
        <p:spPr>
          <a:xfrm>
            <a:off x="677334" y="3348258"/>
            <a:ext cx="8229600" cy="57150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latin typeface="Comic Sans MS" panose="030F0702030302020204" pitchFamily="66" charset="0"/>
              </a:rPr>
              <a:t>Myth: There is only one way to do math.</a:t>
            </a:r>
            <a:endParaRPr lang="en-US" sz="3200" dirty="0">
              <a:latin typeface="Comic Sans MS" panose="030F0702030302020204" pitchFamily="66" charset="0"/>
            </a:endParaRPr>
          </a:p>
        </p:txBody>
      </p:sp>
      <p:sp>
        <p:nvSpPr>
          <p:cNvPr id="7" name="Rectangle 3"/>
          <p:cNvSpPr txBox="1">
            <a:spLocks noChangeArrowheads="1"/>
          </p:cNvSpPr>
          <p:nvPr/>
        </p:nvSpPr>
        <p:spPr>
          <a:xfrm>
            <a:off x="677334" y="3919758"/>
            <a:ext cx="8596668" cy="143466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
                <a:schemeClr val="tx1"/>
              </a:buClr>
              <a:buFont typeface="Arial" panose="020B0604020202020204" pitchFamily="34" charset="0"/>
              <a:buChar char="•"/>
            </a:pPr>
            <a:r>
              <a:rPr lang="en-US" dirty="0" smtClean="0">
                <a:latin typeface="Comic Sans MS" panose="030F0702030302020204" pitchFamily="66" charset="0"/>
              </a:rPr>
              <a:t>Each person has their own unique math style.</a:t>
            </a:r>
          </a:p>
          <a:p>
            <a:pPr>
              <a:buClr>
                <a:schemeClr val="tx1"/>
              </a:buClr>
              <a:buFont typeface="Arial" panose="020B0604020202020204" pitchFamily="34" charset="0"/>
              <a:buChar char="•"/>
            </a:pPr>
            <a:r>
              <a:rPr lang="en-US" dirty="0" smtClean="0">
                <a:latin typeface="Comic Sans MS" panose="030F0702030302020204" pitchFamily="66" charset="0"/>
              </a:rPr>
              <a:t>A professor or tutor may teach you the way THEY understand best.</a:t>
            </a:r>
          </a:p>
          <a:p>
            <a:pPr>
              <a:buClr>
                <a:schemeClr val="tx1"/>
              </a:buClr>
              <a:buFont typeface="Arial" panose="020B0604020202020204" pitchFamily="34" charset="0"/>
              <a:buChar char="•"/>
            </a:pPr>
            <a:r>
              <a:rPr lang="en-US" dirty="0" smtClean="0">
                <a:latin typeface="Comic Sans MS" panose="030F0702030302020204" pitchFamily="66" charset="0"/>
              </a:rPr>
              <a:t>It is up to you to find the right way for you.</a:t>
            </a:r>
          </a:p>
        </p:txBody>
      </p:sp>
    </p:spTree>
    <p:custDataLst>
      <p:tags r:id="rId1"/>
    </p:custDataLst>
    <p:extLst>
      <p:ext uri="{BB962C8B-B14F-4D97-AF65-F5344CB8AC3E}">
        <p14:creationId xmlns:p14="http://schemas.microsoft.com/office/powerpoint/2010/main" val="4414749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7347">
                                            <p:txEl>
                                              <p:pRg st="0" end="0"/>
                                            </p:txEl>
                                          </p:spTgt>
                                        </p:tgtEl>
                                        <p:attrNameLst>
                                          <p:attrName>style.visibility</p:attrName>
                                        </p:attrNameLst>
                                      </p:cBhvr>
                                      <p:to>
                                        <p:strVal val="visible"/>
                                      </p:to>
                                    </p:set>
                                    <p:anim calcmode="lin" valueType="num">
                                      <p:cBhvr additive="base">
                                        <p:cTn id="12"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7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7347">
                                            <p:txEl>
                                              <p:pRg st="1" end="1"/>
                                            </p:txEl>
                                          </p:spTgt>
                                        </p:tgtEl>
                                        <p:attrNameLst>
                                          <p:attrName>style.visibility</p:attrName>
                                        </p:attrNameLst>
                                      </p:cBhvr>
                                      <p:to>
                                        <p:strVal val="visible"/>
                                      </p:to>
                                    </p:set>
                                    <p:anim calcmode="lin" valueType="num">
                                      <p:cBhvr additive="base">
                                        <p:cTn id="18"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7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500"/>
                                        <p:tgtEl>
                                          <p:spTgt spid="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 calcmode="lin" valueType="num">
                                      <p:cBhvr additive="base">
                                        <p:cTn id="2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 calcmode="lin" valueType="num">
                                      <p:cBhvr additive="base">
                                        <p:cTn id="3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anim calcmode="lin" valueType="num">
                                      <p:cBhvr additive="base">
                                        <p:cTn id="4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p:txBody>
          <a:bodyPr/>
          <a:lstStyle/>
          <a:p>
            <a:pPr eaLnBrk="1" hangingPunct="1"/>
            <a:r>
              <a:rPr lang="en-US" sz="3200" dirty="0">
                <a:latin typeface="Comic Sans MS" panose="030F0702030302020204" pitchFamily="66" charset="0"/>
              </a:rPr>
              <a:t>Myth: I can’t do math because I’m: a girl, a boy, too young, too old, etc.</a:t>
            </a:r>
          </a:p>
        </p:txBody>
      </p:sp>
      <p:sp>
        <p:nvSpPr>
          <p:cNvPr id="64515" name="Rectangle 3"/>
          <p:cNvSpPr>
            <a:spLocks noGrp="1" noChangeArrowheads="1"/>
          </p:cNvSpPr>
          <p:nvPr>
            <p:ph idx="1"/>
          </p:nvPr>
        </p:nvSpPr>
        <p:spPr/>
        <p:txBody>
          <a:bodyPr>
            <a:normAutofit/>
          </a:bodyPr>
          <a:lstStyle/>
          <a:p>
            <a:pPr eaLnBrk="1" hangingPunct="1">
              <a:buFont typeface="Wingdings" panose="05000000000000000000" pitchFamily="2" charset="2"/>
              <a:buChar char="Ø"/>
            </a:pPr>
            <a:r>
              <a:rPr lang="en-US" dirty="0" smtClean="0">
                <a:latin typeface="Comic Sans MS" panose="030F0702030302020204" pitchFamily="66" charset="0"/>
              </a:rPr>
              <a:t>There are no limits to who can do math.</a:t>
            </a:r>
          </a:p>
          <a:p>
            <a:pPr eaLnBrk="1" hangingPunct="1">
              <a:buFont typeface="Wingdings" panose="05000000000000000000" pitchFamily="2" charset="2"/>
              <a:buChar char="Ø"/>
            </a:pPr>
            <a:r>
              <a:rPr lang="en-US" dirty="0" smtClean="0">
                <a:latin typeface="Comic Sans MS" panose="030F0702030302020204" pitchFamily="66" charset="0"/>
              </a:rPr>
              <a:t>If you can’t do math now, it’s probably because :</a:t>
            </a:r>
          </a:p>
          <a:p>
            <a:pPr lvl="1" eaLnBrk="1" hangingPunct="1">
              <a:buClr>
                <a:schemeClr val="tx1"/>
              </a:buClr>
              <a:buFont typeface="Arial" panose="020B0604020202020204" pitchFamily="34" charset="0"/>
              <a:buChar char="•"/>
            </a:pPr>
            <a:r>
              <a:rPr lang="en-US" sz="1800" dirty="0" smtClean="0">
                <a:latin typeface="Comic Sans MS" panose="030F0702030302020204" pitchFamily="66" charset="0"/>
              </a:rPr>
              <a:t>People around you didn’t think you could do math.</a:t>
            </a:r>
          </a:p>
          <a:p>
            <a:pPr lvl="1" eaLnBrk="1" hangingPunct="1">
              <a:buClr>
                <a:schemeClr val="tx1"/>
              </a:buClr>
              <a:buFont typeface="Arial" panose="020B0604020202020204" pitchFamily="34" charset="0"/>
              <a:buChar char="•"/>
            </a:pPr>
            <a:r>
              <a:rPr lang="en-US" sz="1800" dirty="0" smtClean="0">
                <a:latin typeface="Comic Sans MS" panose="030F0702030302020204" pitchFamily="66" charset="0"/>
              </a:rPr>
              <a:t>You haven’t had enough good math experiences.</a:t>
            </a:r>
          </a:p>
          <a:p>
            <a:pPr lvl="1" eaLnBrk="1" hangingPunct="1">
              <a:buClr>
                <a:schemeClr val="tx1"/>
              </a:buClr>
              <a:buFont typeface="Arial" panose="020B0604020202020204" pitchFamily="34" charset="0"/>
              <a:buChar char="•"/>
            </a:pPr>
            <a:r>
              <a:rPr lang="en-US" sz="1800" dirty="0" smtClean="0">
                <a:latin typeface="Comic Sans MS" panose="030F0702030302020204" pitchFamily="66" charset="0"/>
              </a:rPr>
              <a:t>You haven’t found YOUR way of doing math.</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4591" y="1588510"/>
            <a:ext cx="2687781" cy="2933761"/>
          </a:xfrm>
          <a:prstGeom prst="rect">
            <a:avLst/>
          </a:prstGeom>
        </p:spPr>
      </p:pic>
    </p:spTree>
    <p:custDataLst>
      <p:tags r:id="rId1"/>
    </p:custDataLst>
    <p:extLst>
      <p:ext uri="{BB962C8B-B14F-4D97-AF65-F5344CB8AC3E}">
        <p14:creationId xmlns:p14="http://schemas.microsoft.com/office/powerpoint/2010/main" val="15108902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1+#ppt_h/2"/>
                                          </p:val>
                                        </p:tav>
                                        <p:tav tm="100000">
                                          <p:val>
                                            <p:strVal val="#ppt_y"/>
                                          </p:val>
                                        </p:tav>
                                      </p:tavLst>
                                    </p:anim>
                                  </p:childTnLst>
                                </p:cTn>
                              </p:par>
                              <p:par>
                                <p:cTn id="9" presetID="45"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anim calcmode="lin" valueType="num">
                                      <p:cBhvr>
                                        <p:cTn id="12" dur="2000" fill="hold"/>
                                        <p:tgtEl>
                                          <p:spTgt spid="2"/>
                                        </p:tgtEl>
                                        <p:attrNameLst>
                                          <p:attrName>ppt_w</p:attrName>
                                        </p:attrNameLst>
                                      </p:cBhvr>
                                      <p:tavLst>
                                        <p:tav tm="0" fmla="#ppt_w*sin(2.5*pi*$)">
                                          <p:val>
                                            <p:fltVal val="0"/>
                                          </p:val>
                                        </p:tav>
                                        <p:tav tm="100000">
                                          <p:val>
                                            <p:fltVal val="1"/>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4515">
                                            <p:txEl>
                                              <p:pRg st="1" end="1"/>
                                            </p:txEl>
                                          </p:spTgt>
                                        </p:tgtEl>
                                        <p:attrNameLst>
                                          <p:attrName>style.visibility</p:attrName>
                                        </p:attrNameLst>
                                      </p:cBhvr>
                                      <p:to>
                                        <p:strVal val="visible"/>
                                      </p:to>
                                    </p:set>
                                    <p:anim calcmode="lin" valueType="num">
                                      <p:cBhvr additive="base">
                                        <p:cTn id="18"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4515">
                                            <p:txEl>
                                              <p:pRg st="2" end="2"/>
                                            </p:txEl>
                                          </p:spTgt>
                                        </p:tgtEl>
                                        <p:attrNameLst>
                                          <p:attrName>style.visibility</p:attrName>
                                        </p:attrNameLst>
                                      </p:cBhvr>
                                      <p:to>
                                        <p:strVal val="visible"/>
                                      </p:to>
                                    </p:set>
                                    <p:anim calcmode="lin" valueType="num">
                                      <p:cBhvr additive="base">
                                        <p:cTn id="24"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4515">
                                            <p:txEl>
                                              <p:pRg st="3" end="3"/>
                                            </p:txEl>
                                          </p:spTgt>
                                        </p:tgtEl>
                                        <p:attrNameLst>
                                          <p:attrName>style.visibility</p:attrName>
                                        </p:attrNameLst>
                                      </p:cBhvr>
                                      <p:to>
                                        <p:strVal val="visible"/>
                                      </p:to>
                                    </p:set>
                                    <p:anim calcmode="lin" valueType="num">
                                      <p:cBhvr additive="base">
                                        <p:cTn id="30"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4515">
                                            <p:txEl>
                                              <p:pRg st="4" end="4"/>
                                            </p:txEl>
                                          </p:spTgt>
                                        </p:tgtEl>
                                        <p:attrNameLst>
                                          <p:attrName>style.visibility</p:attrName>
                                        </p:attrNameLst>
                                      </p:cBhvr>
                                      <p:to>
                                        <p:strVal val="visible"/>
                                      </p:to>
                                    </p:set>
                                    <p:anim calcmode="lin" valueType="num">
                                      <p:cBhvr additive="base">
                                        <p:cTn id="36"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500" y="114300"/>
            <a:ext cx="7574973" cy="584775"/>
          </a:xfrm>
          <a:prstGeom prst="rect">
            <a:avLst/>
          </a:prstGeom>
          <a:noFill/>
        </p:spPr>
        <p:txBody>
          <a:bodyPr wrap="square" rtlCol="0">
            <a:spAutoFit/>
          </a:bodyPr>
          <a:lstStyle/>
          <a:p>
            <a:pPr algn="ctr"/>
            <a:r>
              <a:rPr lang="en-US" sz="3200" b="1" u="sng" dirty="0" smtClean="0">
                <a:solidFill>
                  <a:schemeClr val="accent1"/>
                </a:solidFill>
                <a:latin typeface="Comic Sans MS" panose="030F0702030302020204" pitchFamily="66" charset="0"/>
              </a:rPr>
              <a:t>Taking Possession of Math Anxiety</a:t>
            </a:r>
            <a:endParaRPr lang="en-US" sz="3200" b="1" u="sng" dirty="0">
              <a:solidFill>
                <a:schemeClr val="accent1"/>
              </a:solidFill>
              <a:latin typeface="Comic Sans MS" panose="030F0702030302020204" pitchFamily="66" charset="0"/>
            </a:endParaRPr>
          </a:p>
        </p:txBody>
      </p:sp>
      <p:sp>
        <p:nvSpPr>
          <p:cNvPr id="3" name="TextBox 2"/>
          <p:cNvSpPr txBox="1"/>
          <p:nvPr/>
        </p:nvSpPr>
        <p:spPr>
          <a:xfrm>
            <a:off x="384464" y="699075"/>
            <a:ext cx="9040092" cy="646331"/>
          </a:xfrm>
          <a:prstGeom prst="rect">
            <a:avLst/>
          </a:prstGeom>
          <a:noFill/>
        </p:spPr>
        <p:txBody>
          <a:bodyPr wrap="square" rtlCol="0">
            <a:spAutoFit/>
          </a:bodyPr>
          <a:lstStyle/>
          <a:p>
            <a:r>
              <a:rPr lang="en-US" dirty="0" smtClean="0">
                <a:latin typeface="Comic Sans MS" panose="030F0702030302020204" pitchFamily="66" charset="0"/>
              </a:rPr>
              <a:t>Recognize that math anxiety is an emotional response.  A little anxiety is normal, a lot of anxiety is learned.</a:t>
            </a:r>
            <a:endParaRPr lang="en-US" dirty="0">
              <a:latin typeface="Comic Sans MS" panose="030F0702030302020204" pitchFamily="66" charset="0"/>
            </a:endParaRPr>
          </a:p>
        </p:txBody>
      </p:sp>
      <p:sp>
        <p:nvSpPr>
          <p:cNvPr id="4" name="TextBox 3"/>
          <p:cNvSpPr txBox="1"/>
          <p:nvPr/>
        </p:nvSpPr>
        <p:spPr>
          <a:xfrm>
            <a:off x="384464" y="1532442"/>
            <a:ext cx="8905009" cy="5355312"/>
          </a:xfrm>
          <a:prstGeom prst="rect">
            <a:avLst/>
          </a:prstGeom>
          <a:noFill/>
        </p:spPr>
        <p:txBody>
          <a:bodyPr wrap="square" rtlCol="0">
            <a:spAutoFit/>
          </a:bodyPr>
          <a:lstStyle/>
          <a:p>
            <a:r>
              <a:rPr lang="en-US" sz="2000" b="1" u="sng" dirty="0" smtClean="0">
                <a:solidFill>
                  <a:schemeClr val="accent1"/>
                </a:solidFill>
                <a:latin typeface="Comic Sans MS" panose="030F0702030302020204" pitchFamily="66" charset="0"/>
              </a:rPr>
              <a:t>Unconstructive ways to manage math anxiety:</a:t>
            </a:r>
          </a:p>
          <a:p>
            <a:endParaRPr lang="en-US" b="1" u="sng" dirty="0" smtClean="0">
              <a:solidFill>
                <a:schemeClr val="accent1"/>
              </a:solidFill>
              <a:latin typeface="Comic Sans MS" panose="030F0702030302020204" pitchFamily="66" charset="0"/>
            </a:endParaRPr>
          </a:p>
          <a:p>
            <a:pPr marL="342900" indent="-342900">
              <a:buClr>
                <a:schemeClr val="accent2"/>
              </a:buClr>
              <a:buFont typeface="Wingdings" panose="05000000000000000000" pitchFamily="2" charset="2"/>
              <a:buChar char="Ø"/>
            </a:pPr>
            <a:r>
              <a:rPr lang="en-US" dirty="0" smtClean="0">
                <a:latin typeface="Comic Sans MS" panose="030F0702030302020204" pitchFamily="66" charset="0"/>
              </a:rPr>
              <a:t>Rationalization</a:t>
            </a:r>
          </a:p>
          <a:p>
            <a:r>
              <a:rPr lang="en-US" dirty="0">
                <a:solidFill>
                  <a:srgbClr val="C00000"/>
                </a:solidFill>
                <a:latin typeface="Comic Sans MS" panose="030F0702030302020204" pitchFamily="66" charset="0"/>
              </a:rPr>
              <a:t>Using math myths and misconceptions </a:t>
            </a:r>
            <a:r>
              <a:rPr lang="en-US" dirty="0" smtClean="0">
                <a:solidFill>
                  <a:srgbClr val="C00000"/>
                </a:solidFill>
                <a:latin typeface="Comic Sans MS" panose="030F0702030302020204" pitchFamily="66" charset="0"/>
              </a:rPr>
              <a:t>as </a:t>
            </a:r>
            <a:r>
              <a:rPr lang="en-US" dirty="0">
                <a:solidFill>
                  <a:srgbClr val="C00000"/>
                </a:solidFill>
                <a:latin typeface="Comic Sans MS" panose="030F0702030302020204" pitchFamily="66" charset="0"/>
              </a:rPr>
              <a:t>reasons why it is okay </a:t>
            </a:r>
            <a:r>
              <a:rPr lang="en-US" dirty="0" smtClean="0">
                <a:solidFill>
                  <a:srgbClr val="C00000"/>
                </a:solidFill>
                <a:latin typeface="Comic Sans MS" panose="030F0702030302020204" pitchFamily="66" charset="0"/>
              </a:rPr>
              <a:t>for </a:t>
            </a:r>
            <a:r>
              <a:rPr lang="en-US" dirty="0">
                <a:solidFill>
                  <a:srgbClr val="C00000"/>
                </a:solidFill>
                <a:latin typeface="Comic Sans MS" panose="030F0702030302020204" pitchFamily="66" charset="0"/>
              </a:rPr>
              <a:t>you to have this reaction. The myths discussed above are examples of rationalizations, and while they may make you feel better (or at least less bad) about having math anxiety, they will do nothing to lessen it or to help you get it under control. Therefore, rationalization is unconstructive. </a:t>
            </a:r>
            <a:r>
              <a:rPr lang="en-US" dirty="0">
                <a:latin typeface="Comic Sans MS" panose="030F0702030302020204" pitchFamily="66" charset="0"/>
              </a:rPr>
              <a:t/>
            </a:r>
            <a:br>
              <a:rPr lang="en-US" dirty="0">
                <a:latin typeface="Comic Sans MS" panose="030F0702030302020204" pitchFamily="66" charset="0"/>
              </a:rPr>
            </a:br>
            <a:endParaRPr lang="en-US" dirty="0" smtClean="0">
              <a:latin typeface="Comic Sans MS" panose="030F0702030302020204" pitchFamily="66" charset="0"/>
            </a:endParaRPr>
          </a:p>
          <a:p>
            <a:pPr marL="285750" indent="-285750">
              <a:buClr>
                <a:schemeClr val="accent2"/>
              </a:buClr>
              <a:buFont typeface="Wingdings" panose="05000000000000000000" pitchFamily="2" charset="2"/>
              <a:buChar char="Ø"/>
            </a:pPr>
            <a:r>
              <a:rPr lang="en-US" dirty="0" smtClean="0">
                <a:latin typeface="Comic Sans MS" panose="030F0702030302020204" pitchFamily="66" charset="0"/>
              </a:rPr>
              <a:t>Suppression</a:t>
            </a:r>
          </a:p>
          <a:p>
            <a:r>
              <a:rPr lang="en-US" dirty="0" smtClean="0">
                <a:solidFill>
                  <a:srgbClr val="C00000"/>
                </a:solidFill>
                <a:latin typeface="Comic Sans MS" panose="030F0702030302020204" pitchFamily="66" charset="0"/>
              </a:rPr>
              <a:t>Anxious about having this anxiety and not talking about it.  In response, trying to suppress and not feel it.  This technique is commonly </a:t>
            </a:r>
            <a:r>
              <a:rPr lang="en-US" dirty="0">
                <a:solidFill>
                  <a:srgbClr val="C00000"/>
                </a:solidFill>
                <a:latin typeface="Comic Sans MS" panose="030F0702030302020204" pitchFamily="66" charset="0"/>
              </a:rPr>
              <a:t>attempted by </a:t>
            </a:r>
            <a:r>
              <a:rPr lang="en-US" dirty="0" smtClean="0">
                <a:solidFill>
                  <a:srgbClr val="C00000"/>
                </a:solidFill>
                <a:latin typeface="Comic Sans MS" panose="030F0702030302020204" pitchFamily="66" charset="0"/>
              </a:rPr>
              <a:t>students and is usually </a:t>
            </a:r>
            <a:r>
              <a:rPr lang="en-US" dirty="0">
                <a:solidFill>
                  <a:srgbClr val="C00000"/>
                </a:solidFill>
                <a:latin typeface="Comic Sans MS" panose="030F0702030302020204" pitchFamily="66" charset="0"/>
              </a:rPr>
              <a:t>accompanied by </a:t>
            </a:r>
            <a:r>
              <a:rPr lang="en-US" dirty="0" smtClean="0">
                <a:solidFill>
                  <a:srgbClr val="C00000"/>
                </a:solidFill>
                <a:latin typeface="Comic Sans MS" panose="030F0702030302020204" pitchFamily="66" charset="0"/>
              </a:rPr>
              <a:t>self-criticism</a:t>
            </a:r>
            <a:r>
              <a:rPr lang="en-US" dirty="0">
                <a:solidFill>
                  <a:srgbClr val="C00000"/>
                </a:solidFill>
                <a:latin typeface="Comic Sans MS" panose="030F0702030302020204" pitchFamily="66" charset="0"/>
              </a:rPr>
              <a:t>. </a:t>
            </a:r>
            <a:r>
              <a:rPr lang="en-US" dirty="0" smtClean="0">
                <a:solidFill>
                  <a:srgbClr val="C00000"/>
                </a:solidFill>
                <a:latin typeface="Comic Sans MS" panose="030F0702030302020204" pitchFamily="66" charset="0"/>
              </a:rPr>
              <a:t>This tends to lead </a:t>
            </a:r>
            <a:r>
              <a:rPr lang="en-US" dirty="0">
                <a:solidFill>
                  <a:srgbClr val="C00000"/>
                </a:solidFill>
                <a:latin typeface="Comic Sans MS" panose="030F0702030302020204" pitchFamily="66" charset="0"/>
              </a:rPr>
              <a:t>to a deep sense of frustration and often a severe loss of </a:t>
            </a:r>
            <a:r>
              <a:rPr lang="en-US" dirty="0" smtClean="0">
                <a:solidFill>
                  <a:srgbClr val="C00000"/>
                </a:solidFill>
                <a:latin typeface="Comic Sans MS" panose="030F0702030302020204" pitchFamily="66" charset="0"/>
              </a:rPr>
              <a:t>self-esteem.  Consequently</a:t>
            </a:r>
            <a:r>
              <a:rPr lang="en-US" dirty="0">
                <a:solidFill>
                  <a:srgbClr val="C00000"/>
                </a:solidFill>
                <a:latin typeface="Comic Sans MS" panose="030F0702030302020204" pitchFamily="66" charset="0"/>
              </a:rPr>
              <a:t>, suppression of math anxiety is not only unconstructive, but can actually be damaging. </a:t>
            </a:r>
            <a:r>
              <a:rPr lang="en-US" dirty="0">
                <a:latin typeface="Comic Sans MS" panose="030F0702030302020204" pitchFamily="66" charset="0"/>
              </a:rPr>
              <a:t/>
            </a:r>
            <a:br>
              <a:rPr lang="en-US" dirty="0">
                <a:latin typeface="Comic Sans MS" panose="030F0702030302020204" pitchFamily="66" charset="0"/>
              </a:rPr>
            </a:br>
            <a:endParaRPr lang="en-US" dirty="0" smtClean="0">
              <a:latin typeface="Comic Sans MS" panose="030F0702030302020204" pitchFamily="66" charset="0"/>
            </a:endParaRPr>
          </a:p>
          <a:p>
            <a:pPr marL="285750" indent="-285750">
              <a:buClr>
                <a:schemeClr val="accent2"/>
              </a:buClr>
              <a:buFont typeface="Wingdings" panose="05000000000000000000" pitchFamily="2" charset="2"/>
              <a:buChar char="Ø"/>
            </a:pPr>
            <a:r>
              <a:rPr lang="en-US" dirty="0" smtClean="0">
                <a:latin typeface="Comic Sans MS" panose="030F0702030302020204" pitchFamily="66" charset="0"/>
              </a:rPr>
              <a:t>Denial</a:t>
            </a:r>
          </a:p>
          <a:p>
            <a:r>
              <a:rPr lang="en-US" dirty="0" smtClean="0">
                <a:solidFill>
                  <a:srgbClr val="C00000"/>
                </a:solidFill>
                <a:latin typeface="Comic Sans MS" panose="030F0702030302020204" pitchFamily="66" charset="0"/>
              </a:rPr>
              <a:t>Choosing a major just because it requires little to no math.  This approach can severely limits ones personal and professional goals.</a:t>
            </a:r>
            <a:endParaRPr lang="en-US" dirty="0">
              <a:latin typeface="Comic Sans MS" panose="030F0702030302020204" pitchFamily="66" charset="0"/>
            </a:endParaRPr>
          </a:p>
        </p:txBody>
      </p:sp>
    </p:spTree>
    <p:extLst>
      <p:ext uri="{BB962C8B-B14F-4D97-AF65-F5344CB8AC3E}">
        <p14:creationId xmlns:p14="http://schemas.microsoft.com/office/powerpoint/2010/main" val="32399689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500"/>
                                        <p:tgtEl>
                                          <p:spTgt spid="4">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fade">
                                      <p:cBhvr>
                                        <p:cTn id="34" dur="1000"/>
                                        <p:tgtEl>
                                          <p:spTgt spid="4">
                                            <p:txEl>
                                              <p:pRg st="5" end="5"/>
                                            </p:txEl>
                                          </p:spTgt>
                                        </p:tgtEl>
                                      </p:cBhvr>
                                    </p:animEffect>
                                    <p:anim calcmode="lin" valueType="num">
                                      <p:cBhvr>
                                        <p:cTn id="3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fade">
                                      <p:cBhvr>
                                        <p:cTn id="41" dur="500"/>
                                        <p:tgtEl>
                                          <p:spTgt spid="4">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fade">
                                      <p:cBhvr>
                                        <p:cTn id="46" dur="1000"/>
                                        <p:tgtEl>
                                          <p:spTgt spid="4">
                                            <p:txEl>
                                              <p:pRg st="7" end="7"/>
                                            </p:txEl>
                                          </p:spTgt>
                                        </p:tgtEl>
                                      </p:cBhvr>
                                    </p:animEffect>
                                    <p:anim calcmode="lin" valueType="num">
                                      <p:cBhvr>
                                        <p:cTn id="4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500" y="114300"/>
            <a:ext cx="7574973" cy="584775"/>
          </a:xfrm>
          <a:prstGeom prst="rect">
            <a:avLst/>
          </a:prstGeom>
          <a:noFill/>
        </p:spPr>
        <p:txBody>
          <a:bodyPr wrap="square" rtlCol="0">
            <a:spAutoFit/>
          </a:bodyPr>
          <a:lstStyle/>
          <a:p>
            <a:pPr algn="ctr"/>
            <a:r>
              <a:rPr lang="en-US" sz="3200" b="1" u="sng" dirty="0" smtClean="0">
                <a:solidFill>
                  <a:schemeClr val="accent1"/>
                </a:solidFill>
                <a:latin typeface="Comic Sans MS" panose="030F0702030302020204" pitchFamily="66" charset="0"/>
              </a:rPr>
              <a:t>Taking Possession of Math Anxiety</a:t>
            </a:r>
            <a:endParaRPr lang="en-US" sz="3200" b="1" u="sng" dirty="0">
              <a:solidFill>
                <a:schemeClr val="accent1"/>
              </a:solidFill>
              <a:latin typeface="Comic Sans MS" panose="030F0702030302020204" pitchFamily="66" charset="0"/>
            </a:endParaRPr>
          </a:p>
        </p:txBody>
      </p:sp>
      <p:sp>
        <p:nvSpPr>
          <p:cNvPr id="3" name="TextBox 2"/>
          <p:cNvSpPr txBox="1"/>
          <p:nvPr/>
        </p:nvSpPr>
        <p:spPr>
          <a:xfrm>
            <a:off x="280556" y="919378"/>
            <a:ext cx="9008917" cy="5447645"/>
          </a:xfrm>
          <a:prstGeom prst="rect">
            <a:avLst/>
          </a:prstGeom>
          <a:noFill/>
        </p:spPr>
        <p:txBody>
          <a:bodyPr wrap="square" rtlCol="0">
            <a:spAutoFit/>
          </a:bodyPr>
          <a:lstStyle/>
          <a:p>
            <a:r>
              <a:rPr lang="en-US" sz="2400" b="1" u="sng" dirty="0">
                <a:solidFill>
                  <a:schemeClr val="accent1"/>
                </a:solidFill>
                <a:latin typeface="Comic Sans MS" panose="030F0702030302020204" pitchFamily="66" charset="0"/>
              </a:rPr>
              <a:t>C</a:t>
            </a:r>
            <a:r>
              <a:rPr lang="en-US" sz="2400" b="1" u="sng" dirty="0" smtClean="0">
                <a:solidFill>
                  <a:schemeClr val="accent1"/>
                </a:solidFill>
                <a:latin typeface="Comic Sans MS" panose="030F0702030302020204" pitchFamily="66" charset="0"/>
              </a:rPr>
              <a:t>onstructive ways to manage math anxiety:</a:t>
            </a:r>
          </a:p>
          <a:p>
            <a:endParaRPr lang="en-US" b="1" u="sng" dirty="0" smtClean="0">
              <a:solidFill>
                <a:schemeClr val="accent1"/>
              </a:solidFill>
              <a:latin typeface="Comic Sans MS" panose="030F0702030302020204" pitchFamily="66" charset="0"/>
            </a:endParaRPr>
          </a:p>
          <a:p>
            <a:pPr marL="342900" indent="-342900">
              <a:buClr>
                <a:schemeClr val="accent2"/>
              </a:buClr>
              <a:buFont typeface="Wingdings" panose="05000000000000000000" pitchFamily="2" charset="2"/>
              <a:buChar char="Ø"/>
            </a:pPr>
            <a:r>
              <a:rPr lang="en-US" dirty="0" smtClean="0">
                <a:latin typeface="Comic Sans MS" panose="030F0702030302020204" pitchFamily="66" charset="0"/>
              </a:rPr>
              <a:t>Recognize sources of math anxiety in your own life</a:t>
            </a:r>
          </a:p>
          <a:p>
            <a:r>
              <a:rPr lang="en-US" dirty="0" smtClean="0">
                <a:solidFill>
                  <a:srgbClr val="C00000"/>
                </a:solidFill>
                <a:latin typeface="Comic Sans MS" panose="030F0702030302020204" pitchFamily="66" charset="0"/>
              </a:rPr>
              <a:t>Write down the experiences and feelings you have had in your life that may contribute to your anxiety.</a:t>
            </a:r>
          </a:p>
          <a:p>
            <a:r>
              <a:rPr lang="en-US" dirty="0" smtClean="0">
                <a:solidFill>
                  <a:srgbClr val="C00000"/>
                </a:solidFill>
                <a:latin typeface="Comic Sans MS" panose="030F0702030302020204" pitchFamily="66" charset="0"/>
              </a:rPr>
              <a:t>Examples:  Were you called to the board?  Embarrassed?  Bad memory?  Bad teacher? </a:t>
            </a:r>
            <a:r>
              <a:rPr lang="en-US" dirty="0">
                <a:latin typeface="Comic Sans MS" panose="030F0702030302020204" pitchFamily="66" charset="0"/>
              </a:rPr>
              <a:t/>
            </a:r>
            <a:br>
              <a:rPr lang="en-US" dirty="0">
                <a:latin typeface="Comic Sans MS" panose="030F0702030302020204" pitchFamily="66" charset="0"/>
              </a:rPr>
            </a:br>
            <a:endParaRPr lang="en-US" dirty="0" smtClean="0">
              <a:latin typeface="Comic Sans MS" panose="030F0702030302020204" pitchFamily="66" charset="0"/>
            </a:endParaRPr>
          </a:p>
          <a:p>
            <a:pPr marL="285750" indent="-285750">
              <a:buClr>
                <a:schemeClr val="accent2"/>
              </a:buClr>
              <a:buFont typeface="Wingdings" panose="05000000000000000000" pitchFamily="2" charset="2"/>
              <a:buChar char="Ø"/>
            </a:pPr>
            <a:r>
              <a:rPr lang="en-US" dirty="0" smtClean="0">
                <a:latin typeface="Comic Sans MS" panose="030F0702030302020204" pitchFamily="66" charset="0"/>
              </a:rPr>
              <a:t>Accept those feelings you have experienced</a:t>
            </a:r>
          </a:p>
          <a:p>
            <a:r>
              <a:rPr lang="en-US" dirty="0" smtClean="0">
                <a:solidFill>
                  <a:srgbClr val="C00000"/>
                </a:solidFill>
                <a:latin typeface="Comic Sans MS" panose="030F0702030302020204" pitchFamily="66" charset="0"/>
              </a:rPr>
              <a:t>Once you write down and acknowledge your experiences and how they made you feel, you can start “taking possession” of these feelings.  Recognize and accept these feelings.  They do NOT mean there is something wrong with you or that you are inferior. </a:t>
            </a:r>
            <a:r>
              <a:rPr lang="en-US" dirty="0">
                <a:latin typeface="Comic Sans MS" panose="030F0702030302020204" pitchFamily="66" charset="0"/>
              </a:rPr>
              <a:t/>
            </a:r>
            <a:br>
              <a:rPr lang="en-US" dirty="0">
                <a:latin typeface="Comic Sans MS" panose="030F0702030302020204" pitchFamily="66" charset="0"/>
              </a:rPr>
            </a:br>
            <a:endParaRPr lang="en-US" dirty="0" smtClean="0">
              <a:latin typeface="Comic Sans MS" panose="030F0702030302020204" pitchFamily="66" charset="0"/>
            </a:endParaRPr>
          </a:p>
          <a:p>
            <a:pPr marL="285750" indent="-285750">
              <a:buClr>
                <a:schemeClr val="accent2"/>
              </a:buClr>
              <a:buFont typeface="Wingdings" panose="05000000000000000000" pitchFamily="2" charset="2"/>
              <a:buChar char="Ø"/>
            </a:pPr>
            <a:r>
              <a:rPr lang="en-US" dirty="0" smtClean="0">
                <a:latin typeface="Comic Sans MS" panose="030F0702030302020204" pitchFamily="66" charset="0"/>
              </a:rPr>
              <a:t>Learn strategies to reduce your math anxiety</a:t>
            </a:r>
          </a:p>
          <a:p>
            <a:r>
              <a:rPr lang="en-US" dirty="0" smtClean="0">
                <a:solidFill>
                  <a:srgbClr val="C00000"/>
                </a:solidFill>
                <a:latin typeface="Comic Sans MS" panose="030F0702030302020204" pitchFamily="66" charset="0"/>
              </a:rPr>
              <a:t>The more prepared you feel, the less anxiety you will feel.  Learning different techniques and strategies when taking notes, working through homework, studying, taking exams, and reflecting are key components to building good learning habits.  Remember, everyone is different and you need to find what works for YOU!!!</a:t>
            </a:r>
            <a:endParaRPr lang="en-US" dirty="0">
              <a:latin typeface="Comic Sans MS" panose="030F0702030302020204" pitchFamily="66" charset="0"/>
            </a:endParaRPr>
          </a:p>
        </p:txBody>
      </p:sp>
    </p:spTree>
    <p:extLst>
      <p:ext uri="{BB962C8B-B14F-4D97-AF65-F5344CB8AC3E}">
        <p14:creationId xmlns:p14="http://schemas.microsoft.com/office/powerpoint/2010/main" val="26703580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7" y="253218"/>
            <a:ext cx="8229600" cy="2185182"/>
          </a:xfrm>
          <a:extLst/>
        </p:spPr>
        <p:txBody>
          <a:bodyPr/>
          <a:lstStyle/>
          <a:p>
            <a:pPr algn="ctr">
              <a:spcBef>
                <a:spcPts val="0"/>
              </a:spcBef>
              <a:defRPr/>
            </a:pPr>
            <a:r>
              <a:rPr lang="en-US" sz="4000" i="1" dirty="0">
                <a:solidFill>
                  <a:schemeClr val="tx2">
                    <a:lumMod val="75000"/>
                  </a:schemeClr>
                </a:solidFill>
                <a:latin typeface="Agency FB" pitchFamily="34" charset="0"/>
              </a:rPr>
              <a:t>“ The mind is not a vessel to be filled.</a:t>
            </a:r>
            <a:br>
              <a:rPr lang="en-US" sz="4000" i="1" dirty="0">
                <a:solidFill>
                  <a:schemeClr val="tx2">
                    <a:lumMod val="75000"/>
                  </a:schemeClr>
                </a:solidFill>
                <a:latin typeface="Agency FB" pitchFamily="34" charset="0"/>
              </a:rPr>
            </a:br>
            <a:r>
              <a:rPr lang="en-US" sz="4000" i="1" dirty="0">
                <a:solidFill>
                  <a:schemeClr val="tx2">
                    <a:lumMod val="75000"/>
                  </a:schemeClr>
                </a:solidFill>
                <a:latin typeface="Agency FB" pitchFamily="34" charset="0"/>
              </a:rPr>
              <a:t>It is a fire to be kindled.”</a:t>
            </a:r>
            <a:br>
              <a:rPr lang="en-US" sz="4000" i="1" dirty="0">
                <a:solidFill>
                  <a:schemeClr val="tx2">
                    <a:lumMod val="75000"/>
                  </a:schemeClr>
                </a:solidFill>
                <a:latin typeface="Agency FB" pitchFamily="34" charset="0"/>
              </a:rPr>
            </a:br>
            <a:r>
              <a:rPr lang="en-US" sz="4000" i="1" dirty="0">
                <a:solidFill>
                  <a:schemeClr val="tx2">
                    <a:lumMod val="75000"/>
                  </a:schemeClr>
                </a:solidFill>
                <a:latin typeface="Agency FB" pitchFamily="34" charset="0"/>
              </a:rPr>
              <a:t>Plutarch</a:t>
            </a:r>
            <a:endParaRPr lang="en-US" sz="4000"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464" y="2240972"/>
            <a:ext cx="6203372" cy="4303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90914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18409" y="135082"/>
            <a:ext cx="7637318" cy="584775"/>
          </a:xfrm>
          <a:prstGeom prst="rect">
            <a:avLst/>
          </a:prstGeom>
          <a:noFill/>
        </p:spPr>
        <p:txBody>
          <a:bodyPr wrap="square" rtlCol="0">
            <a:spAutoFit/>
          </a:bodyPr>
          <a:lstStyle/>
          <a:p>
            <a:pPr algn="ctr"/>
            <a:r>
              <a:rPr lang="en-US" sz="3200" b="1" u="sng" dirty="0" smtClean="0">
                <a:solidFill>
                  <a:schemeClr val="accent1"/>
                </a:solidFill>
                <a:latin typeface="Comic Sans MS" panose="030F0702030302020204" pitchFamily="66" charset="0"/>
              </a:rPr>
              <a:t>Strategies for Studying Mathematics</a:t>
            </a:r>
            <a:endParaRPr lang="en-US" sz="3200" b="1" u="sng" dirty="0">
              <a:solidFill>
                <a:schemeClr val="accent1"/>
              </a:solidFill>
              <a:latin typeface="Comic Sans MS" panose="030F0702030302020204" pitchFamily="66" charset="0"/>
            </a:endParaRPr>
          </a:p>
        </p:txBody>
      </p:sp>
      <p:sp>
        <p:nvSpPr>
          <p:cNvPr id="3" name="TextBox 2"/>
          <p:cNvSpPr txBox="1"/>
          <p:nvPr/>
        </p:nvSpPr>
        <p:spPr>
          <a:xfrm>
            <a:off x="374072" y="919378"/>
            <a:ext cx="9206345" cy="3693319"/>
          </a:xfrm>
          <a:prstGeom prst="rect">
            <a:avLst/>
          </a:prstGeom>
          <a:noFill/>
        </p:spPr>
        <p:txBody>
          <a:bodyPr wrap="square" rtlCol="0">
            <a:spAutoFit/>
          </a:bodyPr>
          <a:lstStyle/>
          <a:p>
            <a:endParaRPr lang="en-US" b="1" dirty="0" smtClean="0">
              <a:latin typeface="Comic Sans MS" panose="030F0702030302020204" pitchFamily="66" charset="0"/>
            </a:endParaRPr>
          </a:p>
          <a:p>
            <a:r>
              <a:rPr lang="en-US" b="1" dirty="0" smtClean="0">
                <a:latin typeface="Comic Sans MS" panose="030F0702030302020204" pitchFamily="66" charset="0"/>
              </a:rPr>
              <a:t>Habits – </a:t>
            </a:r>
            <a:r>
              <a:rPr lang="en-US" dirty="0" smtClean="0">
                <a:latin typeface="Comic Sans MS" panose="030F0702030302020204" pitchFamily="66" charset="0"/>
              </a:rPr>
              <a:t>Having good habits can have a tremendous impact on your anxiety.  Lets work and construct good habits that may be useful to you.</a:t>
            </a:r>
            <a:endParaRPr lang="en-US" dirty="0">
              <a:latin typeface="Comic Sans MS" panose="030F0702030302020204" pitchFamily="66" charset="0"/>
            </a:endParaRPr>
          </a:p>
          <a:p>
            <a:endParaRPr lang="en-US" dirty="0">
              <a:latin typeface="Comic Sans MS" panose="030F0702030302020204" pitchFamily="66" charset="0"/>
            </a:endParaRPr>
          </a:p>
          <a:p>
            <a:pPr>
              <a:buClr>
                <a:schemeClr val="accent2"/>
              </a:buClr>
            </a:pPr>
            <a:endParaRPr lang="en-US" dirty="0" smtClean="0">
              <a:latin typeface="Comic Sans MS" panose="030F0702030302020204" pitchFamily="66" charset="0"/>
            </a:endParaRPr>
          </a:p>
          <a:p>
            <a:pPr>
              <a:buClr>
                <a:schemeClr val="accent2"/>
              </a:buClr>
            </a:pPr>
            <a:r>
              <a:rPr lang="en-US" b="1" dirty="0" smtClean="0">
                <a:latin typeface="Comic Sans MS" panose="030F0702030302020204" pitchFamily="66" charset="0"/>
              </a:rPr>
              <a:t>Building good math habits:</a:t>
            </a:r>
          </a:p>
          <a:p>
            <a:pPr marL="742950" lvl="1" indent="-285750">
              <a:buClr>
                <a:schemeClr val="accent2"/>
              </a:buClr>
              <a:buFont typeface="Arial" panose="020B0604020202020204" pitchFamily="34" charset="0"/>
              <a:buChar char="•"/>
            </a:pPr>
            <a:r>
              <a:rPr lang="en-US" dirty="0" smtClean="0">
                <a:solidFill>
                  <a:srgbClr val="C00000"/>
                </a:solidFill>
                <a:latin typeface="Comic Sans MS" panose="030F0702030302020204" pitchFamily="66" charset="0"/>
              </a:rPr>
              <a:t>Before class</a:t>
            </a:r>
          </a:p>
          <a:p>
            <a:pPr marL="742950" lvl="1" indent="-285750">
              <a:buClr>
                <a:schemeClr val="accent2"/>
              </a:buClr>
              <a:buFont typeface="Arial" panose="020B0604020202020204" pitchFamily="34" charset="0"/>
              <a:buChar char="•"/>
            </a:pPr>
            <a:r>
              <a:rPr lang="en-US" dirty="0" smtClean="0">
                <a:solidFill>
                  <a:srgbClr val="C00000"/>
                </a:solidFill>
                <a:latin typeface="Comic Sans MS" panose="030F0702030302020204" pitchFamily="66" charset="0"/>
              </a:rPr>
              <a:t>During class</a:t>
            </a:r>
          </a:p>
          <a:p>
            <a:pPr marL="742950" lvl="1" indent="-285750">
              <a:buClr>
                <a:schemeClr val="accent2"/>
              </a:buClr>
              <a:buFont typeface="Arial" panose="020B0604020202020204" pitchFamily="34" charset="0"/>
              <a:buChar char="•"/>
            </a:pPr>
            <a:r>
              <a:rPr lang="en-US" dirty="0" smtClean="0">
                <a:solidFill>
                  <a:srgbClr val="C00000"/>
                </a:solidFill>
                <a:latin typeface="Comic Sans MS" panose="030F0702030302020204" pitchFamily="66" charset="0"/>
              </a:rPr>
              <a:t>After class</a:t>
            </a:r>
          </a:p>
          <a:p>
            <a:pPr marL="742950" lvl="1" indent="-285750">
              <a:buClr>
                <a:schemeClr val="accent2"/>
              </a:buClr>
              <a:buFont typeface="Arial" panose="020B0604020202020204" pitchFamily="34" charset="0"/>
              <a:buChar char="•"/>
            </a:pPr>
            <a:r>
              <a:rPr lang="en-US" dirty="0" smtClean="0">
                <a:solidFill>
                  <a:srgbClr val="C00000"/>
                </a:solidFill>
                <a:latin typeface="Comic Sans MS" panose="030F0702030302020204" pitchFamily="66" charset="0"/>
              </a:rPr>
              <a:t>Doing homework</a:t>
            </a:r>
          </a:p>
          <a:p>
            <a:pPr marL="742950" lvl="1" indent="-285750">
              <a:buClr>
                <a:schemeClr val="accent2"/>
              </a:buClr>
              <a:buFont typeface="Arial" panose="020B0604020202020204" pitchFamily="34" charset="0"/>
              <a:buChar char="•"/>
            </a:pPr>
            <a:r>
              <a:rPr lang="en-US" dirty="0" smtClean="0">
                <a:solidFill>
                  <a:srgbClr val="C00000"/>
                </a:solidFill>
                <a:latin typeface="Comic Sans MS" panose="030F0702030302020204" pitchFamily="66" charset="0"/>
              </a:rPr>
              <a:t>Before an exam</a:t>
            </a:r>
          </a:p>
          <a:p>
            <a:pPr marL="742950" lvl="1" indent="-285750">
              <a:buClr>
                <a:schemeClr val="accent2"/>
              </a:buClr>
              <a:buFont typeface="Arial" panose="020B0604020202020204" pitchFamily="34" charset="0"/>
              <a:buChar char="•"/>
            </a:pPr>
            <a:r>
              <a:rPr lang="en-US" dirty="0" smtClean="0">
                <a:solidFill>
                  <a:srgbClr val="C00000"/>
                </a:solidFill>
                <a:latin typeface="Comic Sans MS" panose="030F0702030302020204" pitchFamily="66" charset="0"/>
              </a:rPr>
              <a:t>During an exam</a:t>
            </a:r>
          </a:p>
          <a:p>
            <a:pPr marL="742950" lvl="1" indent="-285750">
              <a:buClr>
                <a:schemeClr val="accent2"/>
              </a:buClr>
              <a:buFont typeface="Arial" panose="020B0604020202020204" pitchFamily="34" charset="0"/>
              <a:buChar char="•"/>
            </a:pPr>
            <a:r>
              <a:rPr lang="en-US" dirty="0" smtClean="0">
                <a:solidFill>
                  <a:srgbClr val="C00000"/>
                </a:solidFill>
                <a:latin typeface="Comic Sans MS" panose="030F0702030302020204" pitchFamily="66" charset="0"/>
              </a:rPr>
              <a:t>After an exam</a:t>
            </a:r>
            <a:endParaRPr lang="en-US" dirty="0" smtClean="0">
              <a:latin typeface="Comic Sans MS" panose="030F0702030302020204" pitchFamily="66"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3704" y="207818"/>
            <a:ext cx="1689978" cy="236912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51" y="100963"/>
            <a:ext cx="1397585" cy="937113"/>
          </a:xfrm>
          <a:prstGeom prst="rect">
            <a:avLst/>
          </a:prstGeom>
        </p:spPr>
      </p:pic>
    </p:spTree>
    <p:extLst>
      <p:ext uri="{BB962C8B-B14F-4D97-AF65-F5344CB8AC3E}">
        <p14:creationId xmlns:p14="http://schemas.microsoft.com/office/powerpoint/2010/main" val="5998448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ppt_w</p:attrName>
                                        </p:attrNameLst>
                                      </p:cBhvr>
                                      <p:tavLst>
                                        <p:tav tm="0" fmla="#ppt_w*sin(2.5*pi*$)">
                                          <p:val>
                                            <p:fltVal val="0"/>
                                          </p:val>
                                        </p:tav>
                                        <p:tav tm="100000">
                                          <p:val>
                                            <p:fltVal val="1"/>
                                          </p:val>
                                        </p:tav>
                                      </p:tavLst>
                                    </p:anim>
                                    <p:anim calcmode="lin" valueType="num">
                                      <p:cBhvr>
                                        <p:cTn id="14"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500"/>
                                        <p:tgtEl>
                                          <p:spTgt spid="3">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18409" y="135082"/>
            <a:ext cx="7637318" cy="584775"/>
          </a:xfrm>
          <a:prstGeom prst="rect">
            <a:avLst/>
          </a:prstGeom>
          <a:noFill/>
        </p:spPr>
        <p:txBody>
          <a:bodyPr wrap="square" rtlCol="0">
            <a:spAutoFit/>
          </a:bodyPr>
          <a:lstStyle/>
          <a:p>
            <a:pPr algn="ctr"/>
            <a:r>
              <a:rPr lang="en-US" sz="3200" b="1" u="sng" dirty="0" smtClean="0">
                <a:solidFill>
                  <a:schemeClr val="accent1"/>
                </a:solidFill>
                <a:latin typeface="Comic Sans MS" panose="030F0702030302020204" pitchFamily="66" charset="0"/>
              </a:rPr>
              <a:t>Good Math Habits – Before Class</a:t>
            </a:r>
            <a:endParaRPr lang="en-US" sz="3200" b="1" u="sng" dirty="0">
              <a:solidFill>
                <a:schemeClr val="accent1"/>
              </a:solidFill>
              <a:latin typeface="Comic Sans MS" panose="030F0702030302020204" pitchFamily="66" charset="0"/>
            </a:endParaRPr>
          </a:p>
        </p:txBody>
      </p:sp>
      <p:sp>
        <p:nvSpPr>
          <p:cNvPr id="3" name="TextBox 2"/>
          <p:cNvSpPr txBox="1"/>
          <p:nvPr/>
        </p:nvSpPr>
        <p:spPr>
          <a:xfrm>
            <a:off x="374072" y="919378"/>
            <a:ext cx="9206345" cy="4801314"/>
          </a:xfrm>
          <a:prstGeom prst="rect">
            <a:avLst/>
          </a:prstGeom>
          <a:noFill/>
        </p:spPr>
        <p:txBody>
          <a:bodyPr wrap="square" rtlCol="0">
            <a:spAutoFit/>
          </a:bodyPr>
          <a:lstStyle/>
          <a:p>
            <a:pPr marL="342900" indent="-342900">
              <a:buClr>
                <a:schemeClr val="accent2"/>
              </a:buClr>
              <a:buFont typeface="Wingdings" panose="05000000000000000000" pitchFamily="2" charset="2"/>
              <a:buChar char="Ø"/>
            </a:pPr>
            <a:r>
              <a:rPr lang="en-US" dirty="0" smtClean="0">
                <a:latin typeface="Comic Sans MS" panose="030F0702030302020204" pitchFamily="66" charset="0"/>
              </a:rPr>
              <a:t>Setup a study schedule</a:t>
            </a:r>
          </a:p>
          <a:p>
            <a:pPr>
              <a:buClr>
                <a:schemeClr val="accent2"/>
              </a:buClr>
            </a:pPr>
            <a:endParaRPr lang="en-US" dirty="0" smtClean="0">
              <a:latin typeface="Comic Sans MS" panose="030F0702030302020204" pitchFamily="66" charset="0"/>
            </a:endParaRPr>
          </a:p>
          <a:p>
            <a:pPr>
              <a:buClr>
                <a:schemeClr val="accent2"/>
              </a:buClr>
            </a:pPr>
            <a:endParaRPr lang="en-US" dirty="0" smtClean="0">
              <a:latin typeface="Comic Sans MS" panose="030F0702030302020204" pitchFamily="66" charset="0"/>
            </a:endParaRPr>
          </a:p>
          <a:p>
            <a:pPr>
              <a:buClr>
                <a:schemeClr val="accent2"/>
              </a:buClr>
            </a:pPr>
            <a:endParaRPr lang="en-US" dirty="0" smtClean="0">
              <a:latin typeface="Comic Sans MS" panose="030F0702030302020204" pitchFamily="66" charset="0"/>
            </a:endParaRPr>
          </a:p>
          <a:p>
            <a:pPr marL="342900" indent="-342900">
              <a:buClr>
                <a:schemeClr val="accent2"/>
              </a:buClr>
              <a:buFont typeface="Wingdings" panose="05000000000000000000" pitchFamily="2" charset="2"/>
              <a:buChar char="Ø"/>
            </a:pPr>
            <a:r>
              <a:rPr lang="en-US" dirty="0" smtClean="0">
                <a:latin typeface="Comic Sans MS" panose="030F0702030302020204" pitchFamily="66" charset="0"/>
              </a:rPr>
              <a:t>Review the relevant parts of the textbook before the lecture</a:t>
            </a:r>
          </a:p>
          <a:p>
            <a:r>
              <a:rPr lang="en-US" dirty="0" smtClean="0">
                <a:solidFill>
                  <a:srgbClr val="C00000"/>
                </a:solidFill>
                <a:latin typeface="Comic Sans MS" panose="030F0702030302020204" pitchFamily="66" charset="0"/>
              </a:rPr>
              <a:t>Look ahead and try to get an idea about what you will be covering tomorrow.  This concept is called, “flipping the classroom”.  If you have a some understanding of the concept prior to lecture, you may assimilate the information much more </a:t>
            </a:r>
            <a:r>
              <a:rPr lang="en-US" dirty="0" smtClean="0">
                <a:solidFill>
                  <a:srgbClr val="C00000"/>
                </a:solidFill>
                <a:latin typeface="Comic Sans MS" panose="030F0702030302020204" pitchFamily="66" charset="0"/>
              </a:rPr>
              <a:t>efficiently.   </a:t>
            </a:r>
            <a:r>
              <a:rPr lang="en-US" dirty="0">
                <a:latin typeface="Comic Sans MS" panose="030F0702030302020204" pitchFamily="66" charset="0"/>
              </a:rPr>
              <a:t/>
            </a:r>
            <a:br>
              <a:rPr lang="en-US" dirty="0">
                <a:latin typeface="Comic Sans MS" panose="030F0702030302020204" pitchFamily="66" charset="0"/>
              </a:rPr>
            </a:br>
            <a:endParaRPr lang="en-US" dirty="0" smtClean="0">
              <a:latin typeface="Comic Sans MS" panose="030F0702030302020204" pitchFamily="66" charset="0"/>
            </a:endParaRPr>
          </a:p>
          <a:p>
            <a:endParaRPr lang="en-US" dirty="0" smtClean="0">
              <a:latin typeface="Comic Sans MS" panose="030F0702030302020204" pitchFamily="66" charset="0"/>
            </a:endParaRPr>
          </a:p>
          <a:p>
            <a:endParaRPr lang="en-US" dirty="0" smtClean="0">
              <a:latin typeface="Comic Sans MS" panose="030F0702030302020204" pitchFamily="66" charset="0"/>
            </a:endParaRPr>
          </a:p>
          <a:p>
            <a:pPr marL="285750" indent="-285750">
              <a:buClr>
                <a:schemeClr val="accent2"/>
              </a:buClr>
              <a:buFont typeface="Wingdings" panose="05000000000000000000" pitchFamily="2" charset="2"/>
              <a:buChar char="Ø"/>
            </a:pPr>
            <a:r>
              <a:rPr lang="en-US" dirty="0" smtClean="0">
                <a:latin typeface="Comic Sans MS" panose="030F0702030302020204" pitchFamily="66" charset="0"/>
              </a:rPr>
              <a:t>Don’t miss class</a:t>
            </a:r>
          </a:p>
          <a:p>
            <a:pPr>
              <a:buClr>
                <a:schemeClr val="accent2"/>
              </a:buClr>
            </a:pPr>
            <a:r>
              <a:rPr lang="en-US" dirty="0" smtClean="0">
                <a:solidFill>
                  <a:srgbClr val="C00000"/>
                </a:solidFill>
                <a:latin typeface="Comic Sans MS" panose="030F0702030302020204" pitchFamily="66" charset="0"/>
              </a:rPr>
              <a:t>If you miss class, it is your responsibility catch up on the material you missed.  Contact your instructor as soon as possible to find out what you missed.  Your instructors also like to be informed ahead of time as well if you know you are going to be absent.</a:t>
            </a:r>
          </a:p>
          <a:p>
            <a:pPr marL="285750" indent="-285750">
              <a:buClr>
                <a:schemeClr val="accent2"/>
              </a:buClr>
              <a:buFont typeface="Wingdings" panose="05000000000000000000" pitchFamily="2" charset="2"/>
              <a:buChar char="Ø"/>
            </a:pPr>
            <a:endParaRPr lang="en-US" dirty="0" smtClean="0">
              <a:latin typeface="Comic Sans MS" panose="030F0702030302020204" pitchFamily="66"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51527" y="699144"/>
            <a:ext cx="1052446" cy="107583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1524" y="2369127"/>
            <a:ext cx="1516075" cy="95090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12687" y="4245199"/>
            <a:ext cx="1993751" cy="1428873"/>
          </a:xfrm>
          <a:prstGeom prst="rect">
            <a:avLst/>
          </a:prstGeom>
        </p:spPr>
      </p:pic>
    </p:spTree>
    <p:extLst>
      <p:ext uri="{BB962C8B-B14F-4D97-AF65-F5344CB8AC3E}">
        <p14:creationId xmlns:p14="http://schemas.microsoft.com/office/powerpoint/2010/main" val="25258275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3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90"/>
                                          </p:val>
                                        </p:tav>
                                        <p:tav tm="100000">
                                          <p:val>
                                            <p:fltVal val="0"/>
                                          </p:val>
                                        </p:tav>
                                      </p:tavLst>
                                    </p:anim>
                                    <p:animEffect transition="in" filter="fade">
                                      <p:cBhvr>
                                        <p:cTn id="14" dur="1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par>
                                <p:cTn id="21" presetID="3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 calcmode="lin" valueType="num">
                                      <p:cBhvr additive="base">
                                        <p:cTn id="38"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txEl>
                                              <p:pRg st="8" end="8"/>
                                            </p:txEl>
                                          </p:spTgt>
                                        </p:tgtEl>
                                        <p:attrNameLst>
                                          <p:attrName>ppt_y</p:attrName>
                                        </p:attrNameLst>
                                      </p:cBhvr>
                                      <p:tavLst>
                                        <p:tav tm="0">
                                          <p:val>
                                            <p:strVal val="#ppt_y"/>
                                          </p:val>
                                        </p:tav>
                                        <p:tav tm="100000">
                                          <p:val>
                                            <p:strVal val="#ppt_y"/>
                                          </p:val>
                                        </p:tav>
                                      </p:tavLst>
                                    </p:anim>
                                  </p:childTnLst>
                                </p:cTn>
                              </p:par>
                              <p:par>
                                <p:cTn id="40" presetID="31" presetClass="entr" presetSubtype="0" fill="hold"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1000" fill="hold"/>
                                        <p:tgtEl>
                                          <p:spTgt spid="6"/>
                                        </p:tgtEl>
                                        <p:attrNameLst>
                                          <p:attrName>ppt_w</p:attrName>
                                        </p:attrNameLst>
                                      </p:cBhvr>
                                      <p:tavLst>
                                        <p:tav tm="0">
                                          <p:val>
                                            <p:fltVal val="0"/>
                                          </p:val>
                                        </p:tav>
                                        <p:tav tm="100000">
                                          <p:val>
                                            <p:strVal val="#ppt_w"/>
                                          </p:val>
                                        </p:tav>
                                      </p:tavLst>
                                    </p:anim>
                                    <p:anim calcmode="lin" valueType="num">
                                      <p:cBhvr>
                                        <p:cTn id="43" dur="1000" fill="hold"/>
                                        <p:tgtEl>
                                          <p:spTgt spid="6"/>
                                        </p:tgtEl>
                                        <p:attrNameLst>
                                          <p:attrName>ppt_h</p:attrName>
                                        </p:attrNameLst>
                                      </p:cBhvr>
                                      <p:tavLst>
                                        <p:tav tm="0">
                                          <p:val>
                                            <p:fltVal val="0"/>
                                          </p:val>
                                        </p:tav>
                                        <p:tav tm="100000">
                                          <p:val>
                                            <p:strVal val="#ppt_h"/>
                                          </p:val>
                                        </p:tav>
                                      </p:tavLst>
                                    </p:anim>
                                    <p:anim calcmode="lin" valueType="num">
                                      <p:cBhvr>
                                        <p:cTn id="44" dur="1000" fill="hold"/>
                                        <p:tgtEl>
                                          <p:spTgt spid="6"/>
                                        </p:tgtEl>
                                        <p:attrNameLst>
                                          <p:attrName>style.rotation</p:attrName>
                                        </p:attrNameLst>
                                      </p:cBhvr>
                                      <p:tavLst>
                                        <p:tav tm="0">
                                          <p:val>
                                            <p:fltVal val="90"/>
                                          </p:val>
                                        </p:tav>
                                        <p:tav tm="100000">
                                          <p:val>
                                            <p:fltVal val="0"/>
                                          </p:val>
                                        </p:tav>
                                      </p:tavLst>
                                    </p:anim>
                                    <p:animEffect transition="in" filter="fade">
                                      <p:cBhvr>
                                        <p:cTn id="45" dur="10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1000"/>
                                        <p:tgtEl>
                                          <p:spTgt spid="3">
                                            <p:txEl>
                                              <p:pRg st="9" end="9"/>
                                            </p:txEl>
                                          </p:spTgt>
                                        </p:tgtEl>
                                      </p:cBhvr>
                                    </p:animEffect>
                                    <p:anim calcmode="lin" valueType="num">
                                      <p:cBhvr>
                                        <p:cTn id="5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137" y="768927"/>
            <a:ext cx="7906601" cy="4998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96841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4072" y="919378"/>
            <a:ext cx="9206345" cy="5355312"/>
          </a:xfrm>
          <a:prstGeom prst="rect">
            <a:avLst/>
          </a:prstGeom>
          <a:noFill/>
        </p:spPr>
        <p:txBody>
          <a:bodyPr wrap="square" rtlCol="0">
            <a:spAutoFit/>
          </a:bodyPr>
          <a:lstStyle/>
          <a:p>
            <a:r>
              <a:rPr lang="en-US" b="1" dirty="0">
                <a:latin typeface="Comic Sans MS" panose="030F0702030302020204" pitchFamily="66" charset="0"/>
              </a:rPr>
              <a:t>Lectures:  Not just the professor’s job, you have to do </a:t>
            </a:r>
            <a:r>
              <a:rPr lang="en-US" b="1" dirty="0" smtClean="0">
                <a:latin typeface="Comic Sans MS" panose="030F0702030302020204" pitchFamily="66" charset="0"/>
              </a:rPr>
              <a:t>your part.</a:t>
            </a:r>
            <a:endParaRPr lang="en-US" b="1" dirty="0">
              <a:latin typeface="Comic Sans MS" panose="030F0702030302020204" pitchFamily="66" charset="0"/>
            </a:endParaRPr>
          </a:p>
          <a:p>
            <a:endParaRPr lang="en-US" dirty="0" smtClean="0">
              <a:latin typeface="Comic Sans MS" panose="030F0702030302020204" pitchFamily="66" charset="0"/>
            </a:endParaRPr>
          </a:p>
          <a:p>
            <a:endParaRPr lang="en-US" dirty="0">
              <a:latin typeface="Comic Sans MS" panose="030F0702030302020204" pitchFamily="66" charset="0"/>
            </a:endParaRPr>
          </a:p>
          <a:p>
            <a:pPr marL="285750" indent="-285750">
              <a:buClr>
                <a:schemeClr val="accent2"/>
              </a:buClr>
              <a:buFont typeface="Wingdings" panose="05000000000000000000" pitchFamily="2" charset="2"/>
              <a:buChar char="Ø"/>
            </a:pPr>
            <a:r>
              <a:rPr lang="en-US" dirty="0" smtClean="0">
                <a:latin typeface="Comic Sans MS" panose="030F0702030302020204" pitchFamily="66" charset="0"/>
              </a:rPr>
              <a:t>Details vs. focus on the presented ideas.  Find a balance.</a:t>
            </a:r>
          </a:p>
          <a:p>
            <a:r>
              <a:rPr lang="en-US" dirty="0" smtClean="0">
                <a:solidFill>
                  <a:srgbClr val="C00000"/>
                </a:solidFill>
                <a:latin typeface="Comic Sans MS" panose="030F0702030302020204" pitchFamily="66" charset="0"/>
              </a:rPr>
              <a:t>If your professor says something that makes sense to you, write it down.  Don’t just copy what is on the board.  THESE ARE YOUR NOTES!!!  You are the one that has to understand them.   </a:t>
            </a:r>
            <a:r>
              <a:rPr lang="en-US" dirty="0">
                <a:latin typeface="Comic Sans MS" panose="030F0702030302020204" pitchFamily="66" charset="0"/>
              </a:rPr>
              <a:t/>
            </a:r>
            <a:br>
              <a:rPr lang="en-US" dirty="0">
                <a:latin typeface="Comic Sans MS" panose="030F0702030302020204" pitchFamily="66" charset="0"/>
              </a:rPr>
            </a:br>
            <a:endParaRPr lang="en-US" dirty="0" smtClean="0">
              <a:latin typeface="Comic Sans MS" panose="030F0702030302020204" pitchFamily="66" charset="0"/>
            </a:endParaRPr>
          </a:p>
          <a:p>
            <a:endParaRPr lang="en-US" dirty="0" smtClean="0">
              <a:latin typeface="Comic Sans MS" panose="030F0702030302020204" pitchFamily="66" charset="0"/>
            </a:endParaRPr>
          </a:p>
          <a:p>
            <a:pPr marL="285750" indent="-285750">
              <a:buClr>
                <a:schemeClr val="accent2"/>
              </a:buClr>
              <a:buFont typeface="Wingdings" panose="05000000000000000000" pitchFamily="2" charset="2"/>
              <a:buChar char="Ø"/>
            </a:pPr>
            <a:r>
              <a:rPr lang="en-US" dirty="0" smtClean="0">
                <a:latin typeface="Comic Sans MS" panose="030F0702030302020204" pitchFamily="66" charset="0"/>
              </a:rPr>
              <a:t>Pay attention</a:t>
            </a:r>
          </a:p>
          <a:p>
            <a:pPr>
              <a:buClr>
                <a:schemeClr val="accent2"/>
              </a:buClr>
            </a:pPr>
            <a:r>
              <a:rPr lang="en-US" dirty="0" smtClean="0">
                <a:solidFill>
                  <a:srgbClr val="C00000"/>
                </a:solidFill>
                <a:latin typeface="Comic Sans MS" panose="030F0702030302020204" pitchFamily="66" charset="0"/>
              </a:rPr>
              <a:t>Attending class and not paying attention is like being absent.  If you are going to attend class, get the most out of your time and focus on the content.</a:t>
            </a:r>
          </a:p>
          <a:p>
            <a:pPr>
              <a:buClr>
                <a:schemeClr val="accent2"/>
              </a:buClr>
            </a:pPr>
            <a:endParaRPr lang="en-US" dirty="0" smtClean="0">
              <a:solidFill>
                <a:srgbClr val="C00000"/>
              </a:solidFill>
              <a:latin typeface="Comic Sans MS" panose="030F0702030302020204" pitchFamily="66" charset="0"/>
            </a:endParaRPr>
          </a:p>
          <a:p>
            <a:pPr>
              <a:buClr>
                <a:schemeClr val="accent2"/>
              </a:buClr>
            </a:pPr>
            <a:endParaRPr lang="en-US" dirty="0">
              <a:solidFill>
                <a:srgbClr val="C00000"/>
              </a:solidFill>
              <a:latin typeface="Comic Sans MS" panose="030F0702030302020204" pitchFamily="66" charset="0"/>
            </a:endParaRPr>
          </a:p>
          <a:p>
            <a:pPr marL="285750" indent="-285750">
              <a:buClr>
                <a:schemeClr val="accent2"/>
              </a:buClr>
              <a:buFont typeface="Wingdings" panose="05000000000000000000" pitchFamily="2" charset="2"/>
              <a:buChar char="Ø"/>
            </a:pPr>
            <a:r>
              <a:rPr lang="en-US" dirty="0" smtClean="0">
                <a:latin typeface="Comic Sans MS" panose="030F0702030302020204" pitchFamily="66" charset="0"/>
              </a:rPr>
              <a:t>Ask questions</a:t>
            </a:r>
          </a:p>
          <a:p>
            <a:r>
              <a:rPr lang="en-US" dirty="0" smtClean="0">
                <a:solidFill>
                  <a:srgbClr val="C00000"/>
                </a:solidFill>
                <a:latin typeface="Comic Sans MS" panose="030F0702030302020204" pitchFamily="66" charset="0"/>
              </a:rPr>
              <a:t>Don’t wait until after lecture if you have questions.  If you don’t understand something right now, it may be needed or affect what your learning in 10 minutes.  Raise your hand, chances are good that others have the same question or will benefit from going over your question.</a:t>
            </a:r>
          </a:p>
        </p:txBody>
      </p:sp>
      <p:sp>
        <p:nvSpPr>
          <p:cNvPr id="4" name="TextBox 3"/>
          <p:cNvSpPr txBox="1"/>
          <p:nvPr/>
        </p:nvSpPr>
        <p:spPr>
          <a:xfrm>
            <a:off x="1158585" y="100446"/>
            <a:ext cx="7637318" cy="584775"/>
          </a:xfrm>
          <a:prstGeom prst="rect">
            <a:avLst/>
          </a:prstGeom>
          <a:noFill/>
        </p:spPr>
        <p:txBody>
          <a:bodyPr wrap="square" rtlCol="0">
            <a:spAutoFit/>
          </a:bodyPr>
          <a:lstStyle/>
          <a:p>
            <a:pPr algn="ctr"/>
            <a:r>
              <a:rPr lang="en-US" sz="3200" b="1" u="sng" dirty="0" smtClean="0">
                <a:solidFill>
                  <a:schemeClr val="accent1"/>
                </a:solidFill>
                <a:latin typeface="Comic Sans MS" panose="030F0702030302020204" pitchFamily="66" charset="0"/>
              </a:rPr>
              <a:t>Good Math Habits – During Class</a:t>
            </a:r>
            <a:endParaRPr lang="en-US" sz="3200" b="1" u="sng" dirty="0">
              <a:solidFill>
                <a:schemeClr val="accent1"/>
              </a:solidFill>
              <a:latin typeface="Comic Sans MS" panose="030F0702030302020204" pitchFamily="66"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59875" y="4598714"/>
            <a:ext cx="1902634" cy="17651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11670" y="1402773"/>
            <a:ext cx="1401690" cy="1476004"/>
          </a:xfrm>
          <a:prstGeom prst="rect">
            <a:avLst/>
          </a:prstGeom>
        </p:spPr>
      </p:pic>
    </p:spTree>
    <p:extLst>
      <p:ext uri="{BB962C8B-B14F-4D97-AF65-F5344CB8AC3E}">
        <p14:creationId xmlns:p14="http://schemas.microsoft.com/office/powerpoint/2010/main" val="40622440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ppt_y"/>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1000"/>
                                        <p:tgtEl>
                                          <p:spTgt spid="2"/>
                                        </p:tgtEl>
                                      </p:cBhvr>
                                    </p:animEffect>
                                    <p:anim calcmode="lin" valueType="num">
                                      <p:cBhvr>
                                        <p:cTn id="48" dur="1000" fill="hold"/>
                                        <p:tgtEl>
                                          <p:spTgt spid="2"/>
                                        </p:tgtEl>
                                        <p:attrNameLst>
                                          <p:attrName>ppt_x</p:attrName>
                                        </p:attrNameLst>
                                      </p:cBhvr>
                                      <p:tavLst>
                                        <p:tav tm="0">
                                          <p:val>
                                            <p:strVal val="#ppt_x"/>
                                          </p:val>
                                        </p:tav>
                                        <p:tav tm="100000">
                                          <p:val>
                                            <p:strVal val="#ppt_x"/>
                                          </p:val>
                                        </p:tav>
                                      </p:tavLst>
                                    </p:anim>
                                    <p:anim calcmode="lin" valueType="num">
                                      <p:cBhvr>
                                        <p:cTn id="4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1000"/>
                                        <p:tgtEl>
                                          <p:spTgt spid="3">
                                            <p:txEl>
                                              <p:pRg st="11" end="11"/>
                                            </p:txEl>
                                          </p:spTgt>
                                        </p:tgtEl>
                                      </p:cBhvr>
                                    </p:animEffect>
                                    <p:anim calcmode="lin" valueType="num">
                                      <p:cBhvr>
                                        <p:cTn id="5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8584" y="195451"/>
            <a:ext cx="7637318" cy="1077218"/>
          </a:xfrm>
          <a:prstGeom prst="rect">
            <a:avLst/>
          </a:prstGeom>
          <a:noFill/>
        </p:spPr>
        <p:txBody>
          <a:bodyPr wrap="square" rtlCol="0">
            <a:spAutoFit/>
          </a:bodyPr>
          <a:lstStyle/>
          <a:p>
            <a:pPr algn="ctr"/>
            <a:r>
              <a:rPr lang="en-US" sz="3200" b="1" u="sng" dirty="0" smtClean="0">
                <a:solidFill>
                  <a:schemeClr val="accent1"/>
                </a:solidFill>
                <a:latin typeface="Comic Sans MS" panose="030F0702030302020204" pitchFamily="66" charset="0"/>
              </a:rPr>
              <a:t>Good Math Habits </a:t>
            </a:r>
            <a:r>
              <a:rPr lang="en-US" sz="3200" b="1" u="sng" dirty="0">
                <a:solidFill>
                  <a:schemeClr val="accent1"/>
                </a:solidFill>
                <a:latin typeface="Comic Sans MS" panose="030F0702030302020204" pitchFamily="66" charset="0"/>
              </a:rPr>
              <a:t>– After Class</a:t>
            </a:r>
          </a:p>
          <a:p>
            <a:pPr algn="ctr"/>
            <a:r>
              <a:rPr lang="en-US" sz="3200" b="1" u="sng" dirty="0" smtClean="0">
                <a:solidFill>
                  <a:schemeClr val="accent1"/>
                </a:solidFill>
                <a:latin typeface="Comic Sans MS" panose="030F0702030302020204" pitchFamily="66" charset="0"/>
              </a:rPr>
              <a:t>Self Study and Homework</a:t>
            </a:r>
            <a:endParaRPr lang="en-US" sz="3200" b="1" u="sng" dirty="0">
              <a:solidFill>
                <a:schemeClr val="accent1"/>
              </a:solidFill>
              <a:latin typeface="Comic Sans MS" panose="030F0702030302020204" pitchFamily="66" charset="0"/>
            </a:endParaRPr>
          </a:p>
        </p:txBody>
      </p:sp>
      <p:sp>
        <p:nvSpPr>
          <p:cNvPr id="3" name="TextBox 2"/>
          <p:cNvSpPr txBox="1"/>
          <p:nvPr/>
        </p:nvSpPr>
        <p:spPr>
          <a:xfrm>
            <a:off x="374071" y="1272669"/>
            <a:ext cx="9206345" cy="5293757"/>
          </a:xfrm>
          <a:prstGeom prst="rect">
            <a:avLst/>
          </a:prstGeom>
          <a:noFill/>
        </p:spPr>
        <p:txBody>
          <a:bodyPr wrap="square" rtlCol="0">
            <a:spAutoFit/>
          </a:bodyPr>
          <a:lstStyle/>
          <a:p>
            <a:pPr>
              <a:buClr>
                <a:schemeClr val="accent2"/>
              </a:buClr>
            </a:pPr>
            <a:endParaRPr lang="en-US" dirty="0" smtClean="0">
              <a:latin typeface="Comic Sans MS" panose="030F0702030302020204" pitchFamily="66" charset="0"/>
            </a:endParaRPr>
          </a:p>
          <a:p>
            <a:pPr marL="285750" indent="-285750">
              <a:buClr>
                <a:schemeClr val="accent2"/>
              </a:buClr>
              <a:buFont typeface="Wingdings" panose="05000000000000000000" pitchFamily="2" charset="2"/>
              <a:buChar char="Ø"/>
            </a:pPr>
            <a:r>
              <a:rPr lang="en-US" dirty="0" smtClean="0">
                <a:latin typeface="Comic Sans MS" panose="030F0702030302020204" pitchFamily="66" charset="0"/>
              </a:rPr>
              <a:t>Do homework ASAP</a:t>
            </a:r>
          </a:p>
          <a:p>
            <a:pPr>
              <a:buClr>
                <a:schemeClr val="accent2"/>
              </a:buClr>
            </a:pPr>
            <a:r>
              <a:rPr lang="en-US" dirty="0" smtClean="0">
                <a:solidFill>
                  <a:srgbClr val="C00000"/>
                </a:solidFill>
                <a:latin typeface="Comic Sans MS" panose="030F0702030302020204" pitchFamily="66" charset="0"/>
              </a:rPr>
              <a:t>Do homework within 2 hours after class.  Immediately after class would be best while the material is fresh in your mind and you don’t forget it!</a:t>
            </a:r>
          </a:p>
          <a:p>
            <a:endParaRPr lang="en-US" dirty="0" smtClean="0">
              <a:latin typeface="Comic Sans MS" panose="030F0702030302020204" pitchFamily="66" charset="0"/>
            </a:endParaRPr>
          </a:p>
          <a:p>
            <a:endParaRPr lang="en-US" dirty="0" smtClean="0">
              <a:latin typeface="Comic Sans MS" panose="030F0702030302020204" pitchFamily="66" charset="0"/>
            </a:endParaRPr>
          </a:p>
          <a:p>
            <a:pPr marL="285750" indent="-285750">
              <a:buClr>
                <a:schemeClr val="accent2"/>
              </a:buClr>
              <a:buFont typeface="Wingdings" panose="05000000000000000000" pitchFamily="2" charset="2"/>
              <a:buChar char="Ø"/>
            </a:pPr>
            <a:r>
              <a:rPr lang="en-US" dirty="0" smtClean="0">
                <a:latin typeface="Comic Sans MS" panose="030F0702030302020204" pitchFamily="66" charset="0"/>
              </a:rPr>
              <a:t>Study math as much as possible.</a:t>
            </a:r>
          </a:p>
          <a:p>
            <a:pPr>
              <a:buClr>
                <a:schemeClr val="accent2"/>
              </a:buClr>
            </a:pPr>
            <a:r>
              <a:rPr lang="en-US" dirty="0" smtClean="0">
                <a:solidFill>
                  <a:srgbClr val="C00000"/>
                </a:solidFill>
                <a:latin typeface="Comic Sans MS" panose="030F0702030302020204" pitchFamily="66" charset="0"/>
              </a:rPr>
              <a:t>5+ days a week, between 6-10 hours per week.</a:t>
            </a:r>
          </a:p>
          <a:p>
            <a:pPr>
              <a:buClr>
                <a:schemeClr val="accent2"/>
              </a:buClr>
            </a:pPr>
            <a:endParaRPr lang="en-US" dirty="0" smtClean="0">
              <a:latin typeface="Comic Sans MS" panose="030F0702030302020204" pitchFamily="66" charset="0"/>
            </a:endParaRPr>
          </a:p>
          <a:p>
            <a:pPr>
              <a:buClr>
                <a:schemeClr val="accent2"/>
              </a:buClr>
            </a:pPr>
            <a:endParaRPr lang="en-US" dirty="0">
              <a:latin typeface="Comic Sans MS" panose="030F0702030302020204" pitchFamily="66" charset="0"/>
            </a:endParaRPr>
          </a:p>
          <a:p>
            <a:pPr marL="285750" indent="-285750">
              <a:buClr>
                <a:schemeClr val="accent2"/>
              </a:buClr>
              <a:buFont typeface="Wingdings" panose="05000000000000000000" pitchFamily="2" charset="2"/>
              <a:buChar char="Ø"/>
            </a:pPr>
            <a:r>
              <a:rPr lang="en-US" dirty="0" smtClean="0">
                <a:latin typeface="Comic Sans MS" panose="030F0702030302020204" pitchFamily="66" charset="0"/>
              </a:rPr>
              <a:t>Know where to get help</a:t>
            </a:r>
          </a:p>
          <a:p>
            <a:r>
              <a:rPr lang="en-US" dirty="0" smtClean="0">
                <a:solidFill>
                  <a:srgbClr val="C00000"/>
                </a:solidFill>
                <a:latin typeface="Comic Sans MS" panose="030F0702030302020204" pitchFamily="66" charset="0"/>
              </a:rPr>
              <a:t>Utilize your campus resources.  The </a:t>
            </a:r>
            <a:r>
              <a:rPr lang="en-US" dirty="0">
                <a:solidFill>
                  <a:srgbClr val="C00000"/>
                </a:solidFill>
                <a:latin typeface="Comic Sans MS" panose="030F0702030302020204" pitchFamily="66" charset="0"/>
              </a:rPr>
              <a:t>campus has many free resources available to students.  </a:t>
            </a:r>
            <a:endParaRPr lang="en-US" dirty="0" smtClean="0">
              <a:solidFill>
                <a:srgbClr val="C00000"/>
              </a:solidFill>
              <a:latin typeface="Comic Sans MS" panose="030F0702030302020204" pitchFamily="66" charset="0"/>
            </a:endParaRPr>
          </a:p>
          <a:p>
            <a:endParaRPr lang="en-US" dirty="0">
              <a:solidFill>
                <a:srgbClr val="C00000"/>
              </a:solidFill>
              <a:latin typeface="Comic Sans MS" panose="030F0702030302020204" pitchFamily="66" charset="0"/>
            </a:endParaRPr>
          </a:p>
          <a:p>
            <a:endParaRPr lang="en-US" dirty="0" smtClean="0">
              <a:solidFill>
                <a:srgbClr val="C00000"/>
              </a:solidFill>
              <a:latin typeface="Comic Sans MS" panose="030F0702030302020204" pitchFamily="66" charset="0"/>
            </a:endParaRPr>
          </a:p>
          <a:p>
            <a:endParaRPr lang="en-US" dirty="0">
              <a:solidFill>
                <a:srgbClr val="C00000"/>
              </a:solidFill>
              <a:latin typeface="Comic Sans MS" panose="030F0702030302020204" pitchFamily="66" charset="0"/>
            </a:endParaRPr>
          </a:p>
          <a:p>
            <a:endParaRPr lang="en-US" dirty="0" smtClean="0">
              <a:solidFill>
                <a:srgbClr val="C00000"/>
              </a:solidFill>
              <a:latin typeface="Comic Sans MS" panose="030F0702030302020204" pitchFamily="66" charset="0"/>
            </a:endParaRPr>
          </a:p>
          <a:p>
            <a:pPr marL="285750" indent="-285750">
              <a:buClr>
                <a:srgbClr val="FF0000"/>
              </a:buClr>
              <a:buFont typeface="Wingdings" panose="05000000000000000000" pitchFamily="2" charset="2"/>
              <a:buChar char="v"/>
            </a:pPr>
            <a:r>
              <a:rPr lang="en-US" sz="3200" dirty="0" smtClean="0">
                <a:solidFill>
                  <a:srgbClr val="FF0000"/>
                </a:solidFill>
                <a:latin typeface="Comic Sans MS" panose="030F0702030302020204" pitchFamily="66" charset="0"/>
              </a:rPr>
              <a:t> </a:t>
            </a:r>
            <a:r>
              <a:rPr lang="en-US" sz="2800" dirty="0" smtClean="0">
                <a:solidFill>
                  <a:srgbClr val="FF0000"/>
                </a:solidFill>
                <a:latin typeface="Comic Sans MS" panose="030F0702030302020204" pitchFamily="66" charset="0"/>
              </a:rPr>
              <a:t>Lets take a look at some of these resources.</a:t>
            </a:r>
            <a:endParaRPr lang="en-US" sz="2800" dirty="0">
              <a:solidFill>
                <a:srgbClr val="FF0000"/>
              </a:solidFill>
              <a:latin typeface="Comic Sans MS" panose="030F0702030302020204" pitchFamily="66"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80415" y="1970472"/>
            <a:ext cx="1932711" cy="128797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96238" y="4146021"/>
            <a:ext cx="1287580" cy="1639934"/>
          </a:xfrm>
          <a:prstGeom prst="rect">
            <a:avLst/>
          </a:prstGeom>
        </p:spPr>
      </p:pic>
    </p:spTree>
    <p:extLst>
      <p:ext uri="{BB962C8B-B14F-4D97-AF65-F5344CB8AC3E}">
        <p14:creationId xmlns:p14="http://schemas.microsoft.com/office/powerpoint/2010/main" val="380477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par>
                                <p:cTn id="9" presetID="14" presetClass="entr" presetSubtype="1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 calcmode="lin" valueType="num">
                                      <p:cBhvr additive="base">
                                        <p:cTn id="22"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additive="base">
                                        <p:cTn id="28"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 calcmode="lin" valueType="num">
                                      <p:cBhvr additive="base">
                                        <p:cTn id="34"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3">
                                            <p:txEl>
                                              <p:pRg st="9" end="9"/>
                                            </p:txEl>
                                          </p:spTgt>
                                        </p:tgtEl>
                                        <p:attrNameLst>
                                          <p:attrName>ppt_y</p:attrName>
                                        </p:attrNameLst>
                                      </p:cBhvr>
                                      <p:tavLst>
                                        <p:tav tm="0">
                                          <p:val>
                                            <p:strVal val="#ppt_y"/>
                                          </p:val>
                                        </p:tav>
                                        <p:tav tm="100000">
                                          <p:val>
                                            <p:strVal val="#ppt_y"/>
                                          </p:val>
                                        </p:tav>
                                      </p:tavLst>
                                    </p:anim>
                                  </p:childTnLst>
                                </p:cTn>
                              </p:par>
                              <p:par>
                                <p:cTn id="36" presetID="45"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2000"/>
                                        <p:tgtEl>
                                          <p:spTgt spid="6"/>
                                        </p:tgtEl>
                                      </p:cBhvr>
                                    </p:animEffect>
                                    <p:anim calcmode="lin" valueType="num">
                                      <p:cBhvr>
                                        <p:cTn id="39" dur="2000" fill="hold"/>
                                        <p:tgtEl>
                                          <p:spTgt spid="6"/>
                                        </p:tgtEl>
                                        <p:attrNameLst>
                                          <p:attrName>ppt_w</p:attrName>
                                        </p:attrNameLst>
                                      </p:cBhvr>
                                      <p:tavLst>
                                        <p:tav tm="0" fmla="#ppt_w*sin(2.5*pi*$)">
                                          <p:val>
                                            <p:fltVal val="0"/>
                                          </p:val>
                                        </p:tav>
                                        <p:tav tm="100000">
                                          <p:val>
                                            <p:fltVal val="1"/>
                                          </p:val>
                                        </p:tav>
                                      </p:tavLst>
                                    </p:anim>
                                    <p:anim calcmode="lin" valueType="num">
                                      <p:cBhvr>
                                        <p:cTn id="40"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Effect transition="in" filter="wipe(down)">
                                      <p:cBhvr>
                                        <p:cTn id="51" dur="580">
                                          <p:stCondLst>
                                            <p:cond delay="0"/>
                                          </p:stCondLst>
                                        </p:cTn>
                                        <p:tgtEl>
                                          <p:spTgt spid="3">
                                            <p:txEl>
                                              <p:pRg st="15" end="15"/>
                                            </p:txEl>
                                          </p:spTgt>
                                        </p:tgtEl>
                                      </p:cBhvr>
                                    </p:animEffect>
                                    <p:anim calcmode="lin" valueType="num">
                                      <p:cBhvr>
                                        <p:cTn id="52" dur="1822" tmFilter="0,0; 0.14,0.36; 0.43,0.73; 0.71,0.91; 1.0,1.0">
                                          <p:stCondLst>
                                            <p:cond delay="0"/>
                                          </p:stCondLst>
                                        </p:cTn>
                                        <p:tgtEl>
                                          <p:spTgt spid="3">
                                            <p:txEl>
                                              <p:pRg st="15" end="15"/>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3">
                                            <p:txEl>
                                              <p:pRg st="15" end="15"/>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3">
                                            <p:txEl>
                                              <p:pRg st="15" end="15"/>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3">
                                            <p:txEl>
                                              <p:pRg st="15" end="15"/>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3">
                                            <p:txEl>
                                              <p:pRg st="15" end="15"/>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3">
                                            <p:txEl>
                                              <p:pRg st="15" end="15"/>
                                            </p:txEl>
                                          </p:spTgt>
                                        </p:tgtEl>
                                      </p:cBhvr>
                                      <p:to x="100000" y="60000"/>
                                    </p:animScale>
                                    <p:animScale>
                                      <p:cBhvr>
                                        <p:cTn id="58" dur="166" decel="50000">
                                          <p:stCondLst>
                                            <p:cond delay="676"/>
                                          </p:stCondLst>
                                        </p:cTn>
                                        <p:tgtEl>
                                          <p:spTgt spid="3">
                                            <p:txEl>
                                              <p:pRg st="15" end="15"/>
                                            </p:txEl>
                                          </p:spTgt>
                                        </p:tgtEl>
                                      </p:cBhvr>
                                      <p:to x="100000" y="100000"/>
                                    </p:animScale>
                                    <p:animScale>
                                      <p:cBhvr>
                                        <p:cTn id="59" dur="26">
                                          <p:stCondLst>
                                            <p:cond delay="1312"/>
                                          </p:stCondLst>
                                        </p:cTn>
                                        <p:tgtEl>
                                          <p:spTgt spid="3">
                                            <p:txEl>
                                              <p:pRg st="15" end="15"/>
                                            </p:txEl>
                                          </p:spTgt>
                                        </p:tgtEl>
                                      </p:cBhvr>
                                      <p:to x="100000" y="80000"/>
                                    </p:animScale>
                                    <p:animScale>
                                      <p:cBhvr>
                                        <p:cTn id="60" dur="166" decel="50000">
                                          <p:stCondLst>
                                            <p:cond delay="1338"/>
                                          </p:stCondLst>
                                        </p:cTn>
                                        <p:tgtEl>
                                          <p:spTgt spid="3">
                                            <p:txEl>
                                              <p:pRg st="15" end="15"/>
                                            </p:txEl>
                                          </p:spTgt>
                                        </p:tgtEl>
                                      </p:cBhvr>
                                      <p:to x="100000" y="100000"/>
                                    </p:animScale>
                                    <p:animScale>
                                      <p:cBhvr>
                                        <p:cTn id="61" dur="26">
                                          <p:stCondLst>
                                            <p:cond delay="1642"/>
                                          </p:stCondLst>
                                        </p:cTn>
                                        <p:tgtEl>
                                          <p:spTgt spid="3">
                                            <p:txEl>
                                              <p:pRg st="15" end="15"/>
                                            </p:txEl>
                                          </p:spTgt>
                                        </p:tgtEl>
                                      </p:cBhvr>
                                      <p:to x="100000" y="90000"/>
                                    </p:animScale>
                                    <p:animScale>
                                      <p:cBhvr>
                                        <p:cTn id="62" dur="166" decel="50000">
                                          <p:stCondLst>
                                            <p:cond delay="1668"/>
                                          </p:stCondLst>
                                        </p:cTn>
                                        <p:tgtEl>
                                          <p:spTgt spid="3">
                                            <p:txEl>
                                              <p:pRg st="15" end="15"/>
                                            </p:txEl>
                                          </p:spTgt>
                                        </p:tgtEl>
                                      </p:cBhvr>
                                      <p:to x="100000" y="100000"/>
                                    </p:animScale>
                                    <p:animScale>
                                      <p:cBhvr>
                                        <p:cTn id="63" dur="26">
                                          <p:stCondLst>
                                            <p:cond delay="1808"/>
                                          </p:stCondLst>
                                        </p:cTn>
                                        <p:tgtEl>
                                          <p:spTgt spid="3">
                                            <p:txEl>
                                              <p:pRg st="15" end="15"/>
                                            </p:txEl>
                                          </p:spTgt>
                                        </p:tgtEl>
                                      </p:cBhvr>
                                      <p:to x="100000" y="95000"/>
                                    </p:animScale>
                                    <p:animScale>
                                      <p:cBhvr>
                                        <p:cTn id="64" dur="166" decel="50000">
                                          <p:stCondLst>
                                            <p:cond delay="1834"/>
                                          </p:stCondLst>
                                        </p:cTn>
                                        <p:tgtEl>
                                          <p:spTgt spid="3">
                                            <p:txEl>
                                              <p:pRg st="15" end="1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2156" y="114300"/>
            <a:ext cx="7637318" cy="523220"/>
          </a:xfrm>
          <a:prstGeom prst="rect">
            <a:avLst/>
          </a:prstGeom>
          <a:noFill/>
        </p:spPr>
        <p:txBody>
          <a:bodyPr wrap="square" rtlCol="0">
            <a:spAutoFit/>
          </a:bodyPr>
          <a:lstStyle/>
          <a:p>
            <a:pPr algn="ctr"/>
            <a:r>
              <a:rPr lang="en-US" sz="2800" b="1" u="sng" dirty="0" smtClean="0">
                <a:solidFill>
                  <a:schemeClr val="accent1"/>
                </a:solidFill>
                <a:latin typeface="Comic Sans MS" panose="030F0702030302020204" pitchFamily="66" charset="0"/>
              </a:rPr>
              <a:t>Free Student Resources</a:t>
            </a:r>
            <a:endParaRPr lang="en-US" sz="2800" b="1" u="sng" dirty="0">
              <a:solidFill>
                <a:schemeClr val="accent1"/>
              </a:solidFill>
              <a:latin typeface="Comic Sans MS" panose="030F0702030302020204" pitchFamily="66" charset="0"/>
            </a:endParaRPr>
          </a:p>
        </p:txBody>
      </p:sp>
      <p:sp>
        <p:nvSpPr>
          <p:cNvPr id="3" name="TextBox 2"/>
          <p:cNvSpPr txBox="1"/>
          <p:nvPr/>
        </p:nvSpPr>
        <p:spPr>
          <a:xfrm>
            <a:off x="436419" y="637520"/>
            <a:ext cx="9621982" cy="6186309"/>
          </a:xfrm>
          <a:prstGeom prst="rect">
            <a:avLst/>
          </a:prstGeom>
          <a:noFill/>
        </p:spPr>
        <p:txBody>
          <a:bodyPr wrap="square" rtlCol="0">
            <a:spAutoFit/>
          </a:bodyPr>
          <a:lstStyle/>
          <a:p>
            <a:r>
              <a:rPr lang="en-US" dirty="0">
                <a:latin typeface="Comic Sans MS" panose="030F0702030302020204" pitchFamily="66" charset="0"/>
              </a:rPr>
              <a:t>Please visit the ‘Skills4Success’ homepage through the canyons website</a:t>
            </a:r>
            <a:r>
              <a:rPr lang="en-US" dirty="0" smtClean="0">
                <a:latin typeface="Comic Sans MS" panose="030F0702030302020204" pitchFamily="66" charset="0"/>
              </a:rPr>
              <a:t>:</a:t>
            </a:r>
          </a:p>
          <a:p>
            <a:r>
              <a:rPr lang="en-US" dirty="0">
                <a:latin typeface="Comic Sans MS" panose="030F0702030302020204" pitchFamily="66" charset="0"/>
                <a:hlinkClick r:id="rId2"/>
              </a:rPr>
              <a:t>http://www.canyons.edu/offices/cte/collegesuccess</a:t>
            </a:r>
            <a:r>
              <a:rPr lang="en-US" dirty="0" smtClean="0">
                <a:latin typeface="Comic Sans MS" panose="030F0702030302020204" pitchFamily="66" charset="0"/>
                <a:hlinkClick r:id="rId2"/>
              </a:rPr>
              <a:t>/</a:t>
            </a:r>
            <a:r>
              <a:rPr lang="en-US" dirty="0" smtClean="0">
                <a:latin typeface="Comic Sans MS" panose="030F0702030302020204" pitchFamily="66" charset="0"/>
              </a:rPr>
              <a:t> </a:t>
            </a:r>
          </a:p>
          <a:p>
            <a:endParaRPr lang="en-US" dirty="0" smtClean="0">
              <a:latin typeface="Comic Sans MS" panose="030F0702030302020204" pitchFamily="66" charset="0"/>
            </a:endParaRPr>
          </a:p>
          <a:p>
            <a:r>
              <a:rPr lang="en-US" dirty="0" smtClean="0">
                <a:latin typeface="Comic Sans MS" panose="030F0702030302020204" pitchFamily="66" charset="0"/>
              </a:rPr>
              <a:t>Supplemental Learning (SL)</a:t>
            </a:r>
          </a:p>
          <a:p>
            <a:pPr marL="742950" lvl="1" indent="-285750">
              <a:buFont typeface="Arial" panose="020B0604020202020204" pitchFamily="34" charset="0"/>
              <a:buChar char="•"/>
            </a:pPr>
            <a:r>
              <a:rPr lang="en-US" dirty="0" smtClean="0">
                <a:solidFill>
                  <a:srgbClr val="C00000"/>
                </a:solidFill>
                <a:latin typeface="Comic Sans MS" panose="030F0702030302020204" pitchFamily="66" charset="0"/>
              </a:rPr>
              <a:t>Workshops </a:t>
            </a:r>
            <a:r>
              <a:rPr lang="en-US" dirty="0">
                <a:solidFill>
                  <a:srgbClr val="C00000"/>
                </a:solidFill>
                <a:latin typeface="Comic Sans MS" panose="030F0702030302020204" pitchFamily="66" charset="0"/>
              </a:rPr>
              <a:t>-- Presentations and activities led by faculty</a:t>
            </a:r>
          </a:p>
          <a:p>
            <a:pPr marL="742950" lvl="1" indent="-285750">
              <a:buFont typeface="Arial" panose="020B0604020202020204" pitchFamily="34" charset="0"/>
              <a:buChar char="•"/>
            </a:pPr>
            <a:r>
              <a:rPr lang="en-US" dirty="0">
                <a:solidFill>
                  <a:srgbClr val="C00000"/>
                </a:solidFill>
                <a:latin typeface="Comic Sans MS" panose="030F0702030302020204" pitchFamily="66" charset="0"/>
              </a:rPr>
              <a:t>Practice Jams -- Additional practice activities led by tutors</a:t>
            </a:r>
          </a:p>
          <a:p>
            <a:pPr marL="742950" lvl="1" indent="-285750">
              <a:buFont typeface="Arial" panose="020B0604020202020204" pitchFamily="34" charset="0"/>
              <a:buChar char="•"/>
            </a:pPr>
            <a:r>
              <a:rPr lang="en-US" dirty="0">
                <a:solidFill>
                  <a:srgbClr val="C00000"/>
                </a:solidFill>
                <a:latin typeface="Comic Sans MS" panose="030F0702030302020204" pitchFamily="66" charset="0"/>
              </a:rPr>
              <a:t>Guided Learning Activities (GLAs) -- Computer tutorials </a:t>
            </a:r>
            <a:r>
              <a:rPr lang="en-US" dirty="0" smtClean="0">
                <a:solidFill>
                  <a:srgbClr val="C00000"/>
                </a:solidFill>
                <a:latin typeface="Comic Sans MS" panose="030F0702030302020204" pitchFamily="66" charset="0"/>
              </a:rPr>
              <a:t>available for topics in Math and English</a:t>
            </a:r>
            <a:endParaRPr lang="en-US" dirty="0">
              <a:solidFill>
                <a:srgbClr val="C00000"/>
              </a:solidFill>
              <a:latin typeface="Comic Sans MS" panose="030F0702030302020204" pitchFamily="66" charset="0"/>
            </a:endParaRPr>
          </a:p>
          <a:p>
            <a:endParaRPr lang="en-US" dirty="0" smtClean="0">
              <a:latin typeface="Comic Sans MS" panose="030F0702030302020204" pitchFamily="66" charset="0"/>
            </a:endParaRPr>
          </a:p>
          <a:p>
            <a:pPr>
              <a:buClr>
                <a:schemeClr val="accent2"/>
              </a:buClr>
            </a:pPr>
            <a:r>
              <a:rPr lang="en-US" dirty="0" smtClean="0">
                <a:latin typeface="Comic Sans MS" panose="030F0702030302020204" pitchFamily="66" charset="0"/>
              </a:rPr>
              <a:t>The Learning Center (TLC) – Requires a valid COC ID card</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Free tutoring in Math, English, Computers, Biology, Chemistry, Physics, Foreign Languages, etc.</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Textbooks available for use within the lab</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Solution manuals available for use within the lab</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GLA access</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SL Workshop access</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Computer access</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Study rooms available with technology and internet support</a:t>
            </a:r>
          </a:p>
          <a:p>
            <a:pPr marL="742950" lvl="1" indent="-285750">
              <a:buClr>
                <a:schemeClr val="accent2"/>
              </a:buClr>
              <a:buFont typeface="Arial" panose="020B0604020202020204" pitchFamily="34" charset="0"/>
              <a:buChar char="•"/>
            </a:pPr>
            <a:endParaRPr lang="en-US" dirty="0">
              <a:latin typeface="Comic Sans MS" panose="030F0702030302020204" pitchFamily="66" charset="0"/>
            </a:endParaRPr>
          </a:p>
          <a:p>
            <a:pPr>
              <a:buClr>
                <a:schemeClr val="accent2"/>
              </a:buClr>
            </a:pPr>
            <a:r>
              <a:rPr lang="en-US" dirty="0" smtClean="0">
                <a:latin typeface="Comic Sans MS" panose="030F0702030302020204" pitchFamily="66" charset="0"/>
              </a:rPr>
              <a:t>Library</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Textbooks available for checkout</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Study rooms available with technology and internet support</a:t>
            </a:r>
            <a:endParaRPr lang="en-US"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34688036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p:cTn id="29"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3">
                                            <p:txEl>
                                              <p:pRg st="17" end="17"/>
                                            </p:txEl>
                                          </p:spTgt>
                                        </p:tgtEl>
                                        <p:attrNameLst>
                                          <p:attrName>style.visibility</p:attrName>
                                        </p:attrNameLst>
                                      </p:cBhvr>
                                      <p:to>
                                        <p:strVal val="visible"/>
                                      </p:to>
                                    </p:set>
                                    <p:anim calcmode="lin" valueType="num">
                                      <p:cBhvr>
                                        <p:cTn id="37" dur="1000" fill="hold"/>
                                        <p:tgtEl>
                                          <p:spTgt spid="3">
                                            <p:txEl>
                                              <p:pRg st="17" end="17"/>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17" end="17"/>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17" end="17"/>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17" end="1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12"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additive="base">
                                        <p:cTn id="4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7" presetID="2" presetClass="entr" presetSubtype="6" fill="hold"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1" presetID="2" presetClass="entr" presetSubtype="3" fill="hold" nodeType="with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 calcmode="lin" valueType="num">
                                      <p:cBhvr additive="base">
                                        <p:cTn id="53"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3">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p:cTn id="59"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60"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61"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62" dur="1000"/>
                                        <p:tgtEl>
                                          <p:spTgt spid="3">
                                            <p:txEl>
                                              <p:pRg st="9" end="9"/>
                                            </p:txEl>
                                          </p:spTgt>
                                        </p:tgtEl>
                                      </p:cBhvr>
                                    </p:animEffect>
                                  </p:childTnLst>
                                </p:cTn>
                              </p:par>
                              <p:par>
                                <p:cTn id="63" presetID="31" presetClass="entr" presetSubtype="0" fill="hold" nodeType="with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 calcmode="lin" valueType="num">
                                      <p:cBhvr>
                                        <p:cTn id="65"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66"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67"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68" dur="1000"/>
                                        <p:tgtEl>
                                          <p:spTgt spid="3">
                                            <p:txEl>
                                              <p:pRg st="10" end="10"/>
                                            </p:txEl>
                                          </p:spTgt>
                                        </p:tgtEl>
                                      </p:cBhvr>
                                    </p:animEffect>
                                  </p:childTnLst>
                                </p:cTn>
                              </p:par>
                              <p:par>
                                <p:cTn id="69" presetID="31" presetClass="entr" presetSubtype="0" fill="hold" nodeType="with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p:cTn id="71" dur="10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72" dur="10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73" dur="1000" fill="hold"/>
                                        <p:tgtEl>
                                          <p:spTgt spid="3">
                                            <p:txEl>
                                              <p:pRg st="11" end="11"/>
                                            </p:txEl>
                                          </p:spTgt>
                                        </p:tgtEl>
                                        <p:attrNameLst>
                                          <p:attrName>style.rotation</p:attrName>
                                        </p:attrNameLst>
                                      </p:cBhvr>
                                      <p:tavLst>
                                        <p:tav tm="0">
                                          <p:val>
                                            <p:fltVal val="90"/>
                                          </p:val>
                                        </p:tav>
                                        <p:tav tm="100000">
                                          <p:val>
                                            <p:fltVal val="0"/>
                                          </p:val>
                                        </p:tav>
                                      </p:tavLst>
                                    </p:anim>
                                    <p:animEffect transition="in" filter="fade">
                                      <p:cBhvr>
                                        <p:cTn id="74" dur="1000"/>
                                        <p:tgtEl>
                                          <p:spTgt spid="3">
                                            <p:txEl>
                                              <p:pRg st="11" end="11"/>
                                            </p:txEl>
                                          </p:spTgt>
                                        </p:tgtEl>
                                      </p:cBhvr>
                                    </p:animEffect>
                                  </p:childTnLst>
                                </p:cTn>
                              </p:par>
                              <p:par>
                                <p:cTn id="75" presetID="31" presetClass="entr" presetSubtype="0" fill="hold" nodeType="with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 calcmode="lin" valueType="num">
                                      <p:cBhvr>
                                        <p:cTn id="77" dur="10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78" dur="1000" fill="hold"/>
                                        <p:tgtEl>
                                          <p:spTgt spid="3">
                                            <p:txEl>
                                              <p:pRg st="12" end="12"/>
                                            </p:txEl>
                                          </p:spTgt>
                                        </p:tgtEl>
                                        <p:attrNameLst>
                                          <p:attrName>ppt_h</p:attrName>
                                        </p:attrNameLst>
                                      </p:cBhvr>
                                      <p:tavLst>
                                        <p:tav tm="0">
                                          <p:val>
                                            <p:fltVal val="0"/>
                                          </p:val>
                                        </p:tav>
                                        <p:tav tm="100000">
                                          <p:val>
                                            <p:strVal val="#ppt_h"/>
                                          </p:val>
                                        </p:tav>
                                      </p:tavLst>
                                    </p:anim>
                                    <p:anim calcmode="lin" valueType="num">
                                      <p:cBhvr>
                                        <p:cTn id="79" dur="1000" fill="hold"/>
                                        <p:tgtEl>
                                          <p:spTgt spid="3">
                                            <p:txEl>
                                              <p:pRg st="12" end="12"/>
                                            </p:txEl>
                                          </p:spTgt>
                                        </p:tgtEl>
                                        <p:attrNameLst>
                                          <p:attrName>style.rotation</p:attrName>
                                        </p:attrNameLst>
                                      </p:cBhvr>
                                      <p:tavLst>
                                        <p:tav tm="0">
                                          <p:val>
                                            <p:fltVal val="90"/>
                                          </p:val>
                                        </p:tav>
                                        <p:tav tm="100000">
                                          <p:val>
                                            <p:fltVal val="0"/>
                                          </p:val>
                                        </p:tav>
                                      </p:tavLst>
                                    </p:anim>
                                    <p:animEffect transition="in" filter="fade">
                                      <p:cBhvr>
                                        <p:cTn id="80" dur="1000"/>
                                        <p:tgtEl>
                                          <p:spTgt spid="3">
                                            <p:txEl>
                                              <p:pRg st="12" end="12"/>
                                            </p:txEl>
                                          </p:spTgt>
                                        </p:tgtEl>
                                      </p:cBhvr>
                                    </p:animEffect>
                                  </p:childTnLst>
                                </p:cTn>
                              </p:par>
                              <p:par>
                                <p:cTn id="81" presetID="31" presetClass="entr" presetSubtype="0" fill="hold" nodeType="withEffect">
                                  <p:stCondLst>
                                    <p:cond delay="0"/>
                                  </p:stCondLst>
                                  <p:childTnLst>
                                    <p:set>
                                      <p:cBhvr>
                                        <p:cTn id="82" dur="1" fill="hold">
                                          <p:stCondLst>
                                            <p:cond delay="0"/>
                                          </p:stCondLst>
                                        </p:cTn>
                                        <p:tgtEl>
                                          <p:spTgt spid="3">
                                            <p:txEl>
                                              <p:pRg st="13" end="13"/>
                                            </p:txEl>
                                          </p:spTgt>
                                        </p:tgtEl>
                                        <p:attrNameLst>
                                          <p:attrName>style.visibility</p:attrName>
                                        </p:attrNameLst>
                                      </p:cBhvr>
                                      <p:to>
                                        <p:strVal val="visible"/>
                                      </p:to>
                                    </p:set>
                                    <p:anim calcmode="lin" valueType="num">
                                      <p:cBhvr>
                                        <p:cTn id="83" dur="10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84" dur="1000" fill="hold"/>
                                        <p:tgtEl>
                                          <p:spTgt spid="3">
                                            <p:txEl>
                                              <p:pRg st="13" end="13"/>
                                            </p:txEl>
                                          </p:spTgt>
                                        </p:tgtEl>
                                        <p:attrNameLst>
                                          <p:attrName>ppt_h</p:attrName>
                                        </p:attrNameLst>
                                      </p:cBhvr>
                                      <p:tavLst>
                                        <p:tav tm="0">
                                          <p:val>
                                            <p:fltVal val="0"/>
                                          </p:val>
                                        </p:tav>
                                        <p:tav tm="100000">
                                          <p:val>
                                            <p:strVal val="#ppt_h"/>
                                          </p:val>
                                        </p:tav>
                                      </p:tavLst>
                                    </p:anim>
                                    <p:anim calcmode="lin" valueType="num">
                                      <p:cBhvr>
                                        <p:cTn id="85" dur="1000" fill="hold"/>
                                        <p:tgtEl>
                                          <p:spTgt spid="3">
                                            <p:txEl>
                                              <p:pRg st="13" end="13"/>
                                            </p:txEl>
                                          </p:spTgt>
                                        </p:tgtEl>
                                        <p:attrNameLst>
                                          <p:attrName>style.rotation</p:attrName>
                                        </p:attrNameLst>
                                      </p:cBhvr>
                                      <p:tavLst>
                                        <p:tav tm="0">
                                          <p:val>
                                            <p:fltVal val="90"/>
                                          </p:val>
                                        </p:tav>
                                        <p:tav tm="100000">
                                          <p:val>
                                            <p:fltVal val="0"/>
                                          </p:val>
                                        </p:tav>
                                      </p:tavLst>
                                    </p:anim>
                                    <p:animEffect transition="in" filter="fade">
                                      <p:cBhvr>
                                        <p:cTn id="86" dur="1000"/>
                                        <p:tgtEl>
                                          <p:spTgt spid="3">
                                            <p:txEl>
                                              <p:pRg st="13" end="13"/>
                                            </p:txEl>
                                          </p:spTgt>
                                        </p:tgtEl>
                                      </p:cBhvr>
                                    </p:animEffect>
                                  </p:childTnLst>
                                </p:cTn>
                              </p:par>
                              <p:par>
                                <p:cTn id="87" presetID="31" presetClass="entr" presetSubtype="0" fill="hold" nodeType="withEffect">
                                  <p:stCondLst>
                                    <p:cond delay="0"/>
                                  </p:stCondLst>
                                  <p:childTnLst>
                                    <p:set>
                                      <p:cBhvr>
                                        <p:cTn id="88" dur="1" fill="hold">
                                          <p:stCondLst>
                                            <p:cond delay="0"/>
                                          </p:stCondLst>
                                        </p:cTn>
                                        <p:tgtEl>
                                          <p:spTgt spid="3">
                                            <p:txEl>
                                              <p:pRg st="14" end="14"/>
                                            </p:txEl>
                                          </p:spTgt>
                                        </p:tgtEl>
                                        <p:attrNameLst>
                                          <p:attrName>style.visibility</p:attrName>
                                        </p:attrNameLst>
                                      </p:cBhvr>
                                      <p:to>
                                        <p:strVal val="visible"/>
                                      </p:to>
                                    </p:set>
                                    <p:anim calcmode="lin" valueType="num">
                                      <p:cBhvr>
                                        <p:cTn id="89" dur="10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90" dur="1000" fill="hold"/>
                                        <p:tgtEl>
                                          <p:spTgt spid="3">
                                            <p:txEl>
                                              <p:pRg st="14" end="14"/>
                                            </p:txEl>
                                          </p:spTgt>
                                        </p:tgtEl>
                                        <p:attrNameLst>
                                          <p:attrName>ppt_h</p:attrName>
                                        </p:attrNameLst>
                                      </p:cBhvr>
                                      <p:tavLst>
                                        <p:tav tm="0">
                                          <p:val>
                                            <p:fltVal val="0"/>
                                          </p:val>
                                        </p:tav>
                                        <p:tav tm="100000">
                                          <p:val>
                                            <p:strVal val="#ppt_h"/>
                                          </p:val>
                                        </p:tav>
                                      </p:tavLst>
                                    </p:anim>
                                    <p:anim calcmode="lin" valueType="num">
                                      <p:cBhvr>
                                        <p:cTn id="91" dur="1000" fill="hold"/>
                                        <p:tgtEl>
                                          <p:spTgt spid="3">
                                            <p:txEl>
                                              <p:pRg st="14" end="14"/>
                                            </p:txEl>
                                          </p:spTgt>
                                        </p:tgtEl>
                                        <p:attrNameLst>
                                          <p:attrName>style.rotation</p:attrName>
                                        </p:attrNameLst>
                                      </p:cBhvr>
                                      <p:tavLst>
                                        <p:tav tm="0">
                                          <p:val>
                                            <p:fltVal val="90"/>
                                          </p:val>
                                        </p:tav>
                                        <p:tav tm="100000">
                                          <p:val>
                                            <p:fltVal val="0"/>
                                          </p:val>
                                        </p:tav>
                                      </p:tavLst>
                                    </p:anim>
                                    <p:animEffect transition="in" filter="fade">
                                      <p:cBhvr>
                                        <p:cTn id="92" dur="1000"/>
                                        <p:tgtEl>
                                          <p:spTgt spid="3">
                                            <p:txEl>
                                              <p:pRg st="14" end="14"/>
                                            </p:txEl>
                                          </p:spTgt>
                                        </p:tgtEl>
                                      </p:cBhvr>
                                    </p:animEffect>
                                  </p:childTnLst>
                                </p:cTn>
                              </p:par>
                              <p:par>
                                <p:cTn id="93" presetID="31" presetClass="entr" presetSubtype="0" fill="hold" nodeType="withEffect">
                                  <p:stCondLst>
                                    <p:cond delay="0"/>
                                  </p:stCondLst>
                                  <p:childTnLst>
                                    <p:set>
                                      <p:cBhvr>
                                        <p:cTn id="94" dur="1" fill="hold">
                                          <p:stCondLst>
                                            <p:cond delay="0"/>
                                          </p:stCondLst>
                                        </p:cTn>
                                        <p:tgtEl>
                                          <p:spTgt spid="3">
                                            <p:txEl>
                                              <p:pRg st="15" end="15"/>
                                            </p:txEl>
                                          </p:spTgt>
                                        </p:tgtEl>
                                        <p:attrNameLst>
                                          <p:attrName>style.visibility</p:attrName>
                                        </p:attrNameLst>
                                      </p:cBhvr>
                                      <p:to>
                                        <p:strVal val="visible"/>
                                      </p:to>
                                    </p:set>
                                    <p:anim calcmode="lin" valueType="num">
                                      <p:cBhvr>
                                        <p:cTn id="95" dur="1000" fill="hold"/>
                                        <p:tgtEl>
                                          <p:spTgt spid="3">
                                            <p:txEl>
                                              <p:pRg st="15" end="15"/>
                                            </p:txEl>
                                          </p:spTgt>
                                        </p:tgtEl>
                                        <p:attrNameLst>
                                          <p:attrName>ppt_w</p:attrName>
                                        </p:attrNameLst>
                                      </p:cBhvr>
                                      <p:tavLst>
                                        <p:tav tm="0">
                                          <p:val>
                                            <p:fltVal val="0"/>
                                          </p:val>
                                        </p:tav>
                                        <p:tav tm="100000">
                                          <p:val>
                                            <p:strVal val="#ppt_w"/>
                                          </p:val>
                                        </p:tav>
                                      </p:tavLst>
                                    </p:anim>
                                    <p:anim calcmode="lin" valueType="num">
                                      <p:cBhvr>
                                        <p:cTn id="96" dur="1000" fill="hold"/>
                                        <p:tgtEl>
                                          <p:spTgt spid="3">
                                            <p:txEl>
                                              <p:pRg st="15" end="15"/>
                                            </p:txEl>
                                          </p:spTgt>
                                        </p:tgtEl>
                                        <p:attrNameLst>
                                          <p:attrName>ppt_h</p:attrName>
                                        </p:attrNameLst>
                                      </p:cBhvr>
                                      <p:tavLst>
                                        <p:tav tm="0">
                                          <p:val>
                                            <p:fltVal val="0"/>
                                          </p:val>
                                        </p:tav>
                                        <p:tav tm="100000">
                                          <p:val>
                                            <p:strVal val="#ppt_h"/>
                                          </p:val>
                                        </p:tav>
                                      </p:tavLst>
                                    </p:anim>
                                    <p:anim calcmode="lin" valueType="num">
                                      <p:cBhvr>
                                        <p:cTn id="97" dur="1000" fill="hold"/>
                                        <p:tgtEl>
                                          <p:spTgt spid="3">
                                            <p:txEl>
                                              <p:pRg st="15" end="15"/>
                                            </p:txEl>
                                          </p:spTgt>
                                        </p:tgtEl>
                                        <p:attrNameLst>
                                          <p:attrName>style.rotation</p:attrName>
                                        </p:attrNameLst>
                                      </p:cBhvr>
                                      <p:tavLst>
                                        <p:tav tm="0">
                                          <p:val>
                                            <p:fltVal val="90"/>
                                          </p:val>
                                        </p:tav>
                                        <p:tav tm="100000">
                                          <p:val>
                                            <p:fltVal val="0"/>
                                          </p:val>
                                        </p:tav>
                                      </p:tavLst>
                                    </p:anim>
                                    <p:animEffect transition="in" filter="fade">
                                      <p:cBhvr>
                                        <p:cTn id="98" dur="1000"/>
                                        <p:tgtEl>
                                          <p:spTgt spid="3">
                                            <p:txEl>
                                              <p:pRg st="15" end="15"/>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6" presetClass="entr" presetSubtype="0" fill="hold" nodeType="clickEffect">
                                  <p:stCondLst>
                                    <p:cond delay="0"/>
                                  </p:stCondLst>
                                  <p:childTnLst>
                                    <p:set>
                                      <p:cBhvr>
                                        <p:cTn id="102" dur="1" fill="hold">
                                          <p:stCondLst>
                                            <p:cond delay="0"/>
                                          </p:stCondLst>
                                        </p:cTn>
                                        <p:tgtEl>
                                          <p:spTgt spid="3">
                                            <p:txEl>
                                              <p:pRg st="18" end="18"/>
                                            </p:txEl>
                                          </p:spTgt>
                                        </p:tgtEl>
                                        <p:attrNameLst>
                                          <p:attrName>style.visibility</p:attrName>
                                        </p:attrNameLst>
                                      </p:cBhvr>
                                      <p:to>
                                        <p:strVal val="visible"/>
                                      </p:to>
                                    </p:set>
                                    <p:animEffect transition="in" filter="wipe(down)">
                                      <p:cBhvr>
                                        <p:cTn id="103" dur="580">
                                          <p:stCondLst>
                                            <p:cond delay="0"/>
                                          </p:stCondLst>
                                        </p:cTn>
                                        <p:tgtEl>
                                          <p:spTgt spid="3">
                                            <p:txEl>
                                              <p:pRg st="18" end="18"/>
                                            </p:txEl>
                                          </p:spTgt>
                                        </p:tgtEl>
                                      </p:cBhvr>
                                    </p:animEffect>
                                    <p:anim calcmode="lin" valueType="num">
                                      <p:cBhvr>
                                        <p:cTn id="104" dur="1822" tmFilter="0,0; 0.14,0.36; 0.43,0.73; 0.71,0.91; 1.0,1.0">
                                          <p:stCondLst>
                                            <p:cond delay="0"/>
                                          </p:stCondLst>
                                        </p:cTn>
                                        <p:tgtEl>
                                          <p:spTgt spid="3">
                                            <p:txEl>
                                              <p:pRg st="18" end="18"/>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
                                            <p:txEl>
                                              <p:pRg st="18" end="18"/>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
                                            <p:txEl>
                                              <p:pRg st="18" end="18"/>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
                                            <p:txEl>
                                              <p:pRg st="18" end="18"/>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
                                            <p:txEl>
                                              <p:pRg st="18" end="18"/>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3">
                                            <p:txEl>
                                              <p:pRg st="18" end="18"/>
                                            </p:txEl>
                                          </p:spTgt>
                                        </p:tgtEl>
                                      </p:cBhvr>
                                      <p:to x="100000" y="60000"/>
                                    </p:animScale>
                                    <p:animScale>
                                      <p:cBhvr>
                                        <p:cTn id="110" dur="166" decel="50000">
                                          <p:stCondLst>
                                            <p:cond delay="676"/>
                                          </p:stCondLst>
                                        </p:cTn>
                                        <p:tgtEl>
                                          <p:spTgt spid="3">
                                            <p:txEl>
                                              <p:pRg st="18" end="18"/>
                                            </p:txEl>
                                          </p:spTgt>
                                        </p:tgtEl>
                                      </p:cBhvr>
                                      <p:to x="100000" y="100000"/>
                                    </p:animScale>
                                    <p:animScale>
                                      <p:cBhvr>
                                        <p:cTn id="111" dur="26">
                                          <p:stCondLst>
                                            <p:cond delay="1312"/>
                                          </p:stCondLst>
                                        </p:cTn>
                                        <p:tgtEl>
                                          <p:spTgt spid="3">
                                            <p:txEl>
                                              <p:pRg st="18" end="18"/>
                                            </p:txEl>
                                          </p:spTgt>
                                        </p:tgtEl>
                                      </p:cBhvr>
                                      <p:to x="100000" y="80000"/>
                                    </p:animScale>
                                    <p:animScale>
                                      <p:cBhvr>
                                        <p:cTn id="112" dur="166" decel="50000">
                                          <p:stCondLst>
                                            <p:cond delay="1338"/>
                                          </p:stCondLst>
                                        </p:cTn>
                                        <p:tgtEl>
                                          <p:spTgt spid="3">
                                            <p:txEl>
                                              <p:pRg st="18" end="18"/>
                                            </p:txEl>
                                          </p:spTgt>
                                        </p:tgtEl>
                                      </p:cBhvr>
                                      <p:to x="100000" y="100000"/>
                                    </p:animScale>
                                    <p:animScale>
                                      <p:cBhvr>
                                        <p:cTn id="113" dur="26">
                                          <p:stCondLst>
                                            <p:cond delay="1642"/>
                                          </p:stCondLst>
                                        </p:cTn>
                                        <p:tgtEl>
                                          <p:spTgt spid="3">
                                            <p:txEl>
                                              <p:pRg st="18" end="18"/>
                                            </p:txEl>
                                          </p:spTgt>
                                        </p:tgtEl>
                                      </p:cBhvr>
                                      <p:to x="100000" y="90000"/>
                                    </p:animScale>
                                    <p:animScale>
                                      <p:cBhvr>
                                        <p:cTn id="114" dur="166" decel="50000">
                                          <p:stCondLst>
                                            <p:cond delay="1668"/>
                                          </p:stCondLst>
                                        </p:cTn>
                                        <p:tgtEl>
                                          <p:spTgt spid="3">
                                            <p:txEl>
                                              <p:pRg st="18" end="18"/>
                                            </p:txEl>
                                          </p:spTgt>
                                        </p:tgtEl>
                                      </p:cBhvr>
                                      <p:to x="100000" y="100000"/>
                                    </p:animScale>
                                    <p:animScale>
                                      <p:cBhvr>
                                        <p:cTn id="115" dur="26">
                                          <p:stCondLst>
                                            <p:cond delay="1808"/>
                                          </p:stCondLst>
                                        </p:cTn>
                                        <p:tgtEl>
                                          <p:spTgt spid="3">
                                            <p:txEl>
                                              <p:pRg st="18" end="18"/>
                                            </p:txEl>
                                          </p:spTgt>
                                        </p:tgtEl>
                                      </p:cBhvr>
                                      <p:to x="100000" y="95000"/>
                                    </p:animScale>
                                    <p:animScale>
                                      <p:cBhvr>
                                        <p:cTn id="116" dur="166" decel="50000">
                                          <p:stCondLst>
                                            <p:cond delay="1834"/>
                                          </p:stCondLst>
                                        </p:cTn>
                                        <p:tgtEl>
                                          <p:spTgt spid="3">
                                            <p:txEl>
                                              <p:pRg st="18" end="18"/>
                                            </p:txEl>
                                          </p:spTgt>
                                        </p:tgtEl>
                                      </p:cBhvr>
                                      <p:to x="100000" y="100000"/>
                                    </p:animScale>
                                  </p:childTnLst>
                                </p:cTn>
                              </p:par>
                            </p:childTnLst>
                          </p:cTn>
                        </p:par>
                        <p:par>
                          <p:cTn id="117" fill="hold">
                            <p:stCondLst>
                              <p:cond delay="2000"/>
                            </p:stCondLst>
                            <p:childTnLst>
                              <p:par>
                                <p:cTn id="118" presetID="26" presetClass="entr" presetSubtype="0" fill="hold" nodeType="afterEffect">
                                  <p:stCondLst>
                                    <p:cond delay="1000"/>
                                  </p:stCondLst>
                                  <p:childTnLst>
                                    <p:set>
                                      <p:cBhvr>
                                        <p:cTn id="119" dur="1" fill="hold">
                                          <p:stCondLst>
                                            <p:cond delay="0"/>
                                          </p:stCondLst>
                                        </p:cTn>
                                        <p:tgtEl>
                                          <p:spTgt spid="3">
                                            <p:txEl>
                                              <p:pRg st="19" end="19"/>
                                            </p:txEl>
                                          </p:spTgt>
                                        </p:tgtEl>
                                        <p:attrNameLst>
                                          <p:attrName>style.visibility</p:attrName>
                                        </p:attrNameLst>
                                      </p:cBhvr>
                                      <p:to>
                                        <p:strVal val="visible"/>
                                      </p:to>
                                    </p:set>
                                    <p:animEffect transition="in" filter="wipe(down)">
                                      <p:cBhvr>
                                        <p:cTn id="120" dur="580">
                                          <p:stCondLst>
                                            <p:cond delay="0"/>
                                          </p:stCondLst>
                                        </p:cTn>
                                        <p:tgtEl>
                                          <p:spTgt spid="3">
                                            <p:txEl>
                                              <p:pRg st="19" end="19"/>
                                            </p:txEl>
                                          </p:spTgt>
                                        </p:tgtEl>
                                      </p:cBhvr>
                                    </p:animEffect>
                                    <p:anim calcmode="lin" valueType="num">
                                      <p:cBhvr>
                                        <p:cTn id="121" dur="1822" tmFilter="0,0; 0.14,0.36; 0.43,0.73; 0.71,0.91; 1.0,1.0">
                                          <p:stCondLst>
                                            <p:cond delay="0"/>
                                          </p:stCondLst>
                                        </p:cTn>
                                        <p:tgtEl>
                                          <p:spTgt spid="3">
                                            <p:txEl>
                                              <p:pRg st="19" end="19"/>
                                            </p:txEl>
                                          </p:spTgt>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3">
                                            <p:txEl>
                                              <p:pRg st="19" end="19"/>
                                            </p:txEl>
                                          </p:spTgt>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3">
                                            <p:txEl>
                                              <p:pRg st="19" end="19"/>
                                            </p:txEl>
                                          </p:spTgt>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3">
                                            <p:txEl>
                                              <p:pRg st="19" end="19"/>
                                            </p:txEl>
                                          </p:spTgt>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3">
                                            <p:txEl>
                                              <p:pRg st="19" end="19"/>
                                            </p:txEl>
                                          </p:spTgt>
                                        </p:tgtEl>
                                        <p:attrNameLst>
                                          <p:attrName>ppt_y</p:attrName>
                                        </p:attrNameLst>
                                      </p:cBhvr>
                                      <p:tavLst>
                                        <p:tav tm="0" fmla="#ppt_y-sin(pi*$)/81">
                                          <p:val>
                                            <p:fltVal val="0"/>
                                          </p:val>
                                        </p:tav>
                                        <p:tav tm="100000">
                                          <p:val>
                                            <p:fltVal val="1"/>
                                          </p:val>
                                        </p:tav>
                                      </p:tavLst>
                                    </p:anim>
                                    <p:animScale>
                                      <p:cBhvr>
                                        <p:cTn id="126" dur="26">
                                          <p:stCondLst>
                                            <p:cond delay="650"/>
                                          </p:stCondLst>
                                        </p:cTn>
                                        <p:tgtEl>
                                          <p:spTgt spid="3">
                                            <p:txEl>
                                              <p:pRg st="19" end="19"/>
                                            </p:txEl>
                                          </p:spTgt>
                                        </p:tgtEl>
                                      </p:cBhvr>
                                      <p:to x="100000" y="60000"/>
                                    </p:animScale>
                                    <p:animScale>
                                      <p:cBhvr>
                                        <p:cTn id="127" dur="166" decel="50000">
                                          <p:stCondLst>
                                            <p:cond delay="676"/>
                                          </p:stCondLst>
                                        </p:cTn>
                                        <p:tgtEl>
                                          <p:spTgt spid="3">
                                            <p:txEl>
                                              <p:pRg st="19" end="19"/>
                                            </p:txEl>
                                          </p:spTgt>
                                        </p:tgtEl>
                                      </p:cBhvr>
                                      <p:to x="100000" y="100000"/>
                                    </p:animScale>
                                    <p:animScale>
                                      <p:cBhvr>
                                        <p:cTn id="128" dur="26">
                                          <p:stCondLst>
                                            <p:cond delay="1312"/>
                                          </p:stCondLst>
                                        </p:cTn>
                                        <p:tgtEl>
                                          <p:spTgt spid="3">
                                            <p:txEl>
                                              <p:pRg st="19" end="19"/>
                                            </p:txEl>
                                          </p:spTgt>
                                        </p:tgtEl>
                                      </p:cBhvr>
                                      <p:to x="100000" y="80000"/>
                                    </p:animScale>
                                    <p:animScale>
                                      <p:cBhvr>
                                        <p:cTn id="129" dur="166" decel="50000">
                                          <p:stCondLst>
                                            <p:cond delay="1338"/>
                                          </p:stCondLst>
                                        </p:cTn>
                                        <p:tgtEl>
                                          <p:spTgt spid="3">
                                            <p:txEl>
                                              <p:pRg st="19" end="19"/>
                                            </p:txEl>
                                          </p:spTgt>
                                        </p:tgtEl>
                                      </p:cBhvr>
                                      <p:to x="100000" y="100000"/>
                                    </p:animScale>
                                    <p:animScale>
                                      <p:cBhvr>
                                        <p:cTn id="130" dur="26">
                                          <p:stCondLst>
                                            <p:cond delay="1642"/>
                                          </p:stCondLst>
                                        </p:cTn>
                                        <p:tgtEl>
                                          <p:spTgt spid="3">
                                            <p:txEl>
                                              <p:pRg st="19" end="19"/>
                                            </p:txEl>
                                          </p:spTgt>
                                        </p:tgtEl>
                                      </p:cBhvr>
                                      <p:to x="100000" y="90000"/>
                                    </p:animScale>
                                    <p:animScale>
                                      <p:cBhvr>
                                        <p:cTn id="131" dur="166" decel="50000">
                                          <p:stCondLst>
                                            <p:cond delay="1668"/>
                                          </p:stCondLst>
                                        </p:cTn>
                                        <p:tgtEl>
                                          <p:spTgt spid="3">
                                            <p:txEl>
                                              <p:pRg st="19" end="19"/>
                                            </p:txEl>
                                          </p:spTgt>
                                        </p:tgtEl>
                                      </p:cBhvr>
                                      <p:to x="100000" y="100000"/>
                                    </p:animScale>
                                    <p:animScale>
                                      <p:cBhvr>
                                        <p:cTn id="132" dur="26">
                                          <p:stCondLst>
                                            <p:cond delay="1808"/>
                                          </p:stCondLst>
                                        </p:cTn>
                                        <p:tgtEl>
                                          <p:spTgt spid="3">
                                            <p:txEl>
                                              <p:pRg st="19" end="19"/>
                                            </p:txEl>
                                          </p:spTgt>
                                        </p:tgtEl>
                                      </p:cBhvr>
                                      <p:to x="100000" y="95000"/>
                                    </p:animScale>
                                    <p:animScale>
                                      <p:cBhvr>
                                        <p:cTn id="133" dur="166" decel="50000">
                                          <p:stCondLst>
                                            <p:cond delay="1834"/>
                                          </p:stCondLst>
                                        </p:cTn>
                                        <p:tgtEl>
                                          <p:spTgt spid="3">
                                            <p:txEl>
                                              <p:pRg st="19" end="1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8585" y="100446"/>
            <a:ext cx="7637318" cy="584775"/>
          </a:xfrm>
          <a:prstGeom prst="rect">
            <a:avLst/>
          </a:prstGeom>
          <a:noFill/>
        </p:spPr>
        <p:txBody>
          <a:bodyPr wrap="square" rtlCol="0">
            <a:spAutoFit/>
          </a:bodyPr>
          <a:lstStyle/>
          <a:p>
            <a:pPr algn="ctr"/>
            <a:r>
              <a:rPr lang="en-US" sz="3200" b="1" u="sng" dirty="0" smtClean="0">
                <a:solidFill>
                  <a:schemeClr val="accent1"/>
                </a:solidFill>
                <a:latin typeface="Comic Sans MS" panose="030F0702030302020204" pitchFamily="66" charset="0"/>
              </a:rPr>
              <a:t>Good Math Habits – Homework</a:t>
            </a:r>
            <a:endParaRPr lang="en-US" sz="3200" b="1" u="sng" dirty="0">
              <a:solidFill>
                <a:schemeClr val="accent1"/>
              </a:solidFill>
              <a:latin typeface="Comic Sans MS" panose="030F0702030302020204" pitchFamily="66" charset="0"/>
            </a:endParaRPr>
          </a:p>
        </p:txBody>
      </p:sp>
      <p:sp>
        <p:nvSpPr>
          <p:cNvPr id="3" name="TextBox 2"/>
          <p:cNvSpPr txBox="1"/>
          <p:nvPr/>
        </p:nvSpPr>
        <p:spPr>
          <a:xfrm>
            <a:off x="342899" y="1053156"/>
            <a:ext cx="9445335" cy="5078313"/>
          </a:xfrm>
          <a:prstGeom prst="rect">
            <a:avLst/>
          </a:prstGeom>
          <a:noFill/>
        </p:spPr>
        <p:txBody>
          <a:bodyPr wrap="square" rtlCol="0">
            <a:spAutoFit/>
          </a:bodyPr>
          <a:lstStyle/>
          <a:p>
            <a:r>
              <a:rPr lang="en-US" dirty="0">
                <a:latin typeface="Comic Sans MS" panose="030F0702030302020204" pitchFamily="66" charset="0"/>
              </a:rPr>
              <a:t>Do homework when it is assigned, NOT when it is due.  Do all of the assigned homework.</a:t>
            </a:r>
          </a:p>
          <a:p>
            <a:endParaRPr lang="en-US" dirty="0" smtClean="0">
              <a:solidFill>
                <a:srgbClr val="C00000"/>
              </a:solidFill>
              <a:latin typeface="Comic Sans MS" panose="030F0702030302020204" pitchFamily="66" charset="0"/>
            </a:endParaRPr>
          </a:p>
          <a:p>
            <a:pPr marL="285750" indent="-285750">
              <a:buClr>
                <a:schemeClr val="accent2"/>
              </a:buClr>
              <a:buFont typeface="Wingdings" panose="05000000000000000000" pitchFamily="2" charset="2"/>
              <a:buChar char="Ø"/>
            </a:pPr>
            <a:r>
              <a:rPr lang="en-US" dirty="0" smtClean="0">
                <a:latin typeface="Comic Sans MS" panose="030F0702030302020204" pitchFamily="66" charset="0"/>
              </a:rPr>
              <a:t>Check </a:t>
            </a:r>
            <a:r>
              <a:rPr lang="en-US" dirty="0">
                <a:latin typeface="Comic Sans MS" panose="030F0702030302020204" pitchFamily="66" charset="0"/>
              </a:rPr>
              <a:t>your answers.</a:t>
            </a:r>
          </a:p>
          <a:p>
            <a:r>
              <a:rPr lang="en-US" dirty="0" smtClean="0">
                <a:solidFill>
                  <a:srgbClr val="C00000"/>
                </a:solidFill>
                <a:latin typeface="Comic Sans MS" panose="030F0702030302020204" pitchFamily="66" charset="0"/>
              </a:rPr>
              <a:t>You can check your answers in the back of the book or with the solutions manual.  Be sure you are checking your answers and not just copying them.</a:t>
            </a:r>
          </a:p>
          <a:p>
            <a:endParaRPr lang="en-US" dirty="0" smtClean="0">
              <a:solidFill>
                <a:srgbClr val="C00000"/>
              </a:solidFill>
              <a:latin typeface="Comic Sans MS" panose="030F0702030302020204" pitchFamily="66" charset="0"/>
            </a:endParaRPr>
          </a:p>
          <a:p>
            <a:endParaRPr lang="en-US" dirty="0" smtClean="0">
              <a:solidFill>
                <a:srgbClr val="C00000"/>
              </a:solidFill>
              <a:latin typeface="Comic Sans MS" panose="030F0702030302020204" pitchFamily="66" charset="0"/>
            </a:endParaRPr>
          </a:p>
          <a:p>
            <a:pPr marL="342900" indent="-342900">
              <a:buClr>
                <a:schemeClr val="accent2"/>
              </a:buClr>
              <a:buFont typeface="Wingdings" panose="05000000000000000000" pitchFamily="2" charset="2"/>
              <a:buChar char="Ø"/>
            </a:pPr>
            <a:r>
              <a:rPr lang="en-US" dirty="0">
                <a:latin typeface="Comic Sans MS" panose="030F0702030302020204" pitchFamily="66" charset="0"/>
              </a:rPr>
              <a:t>First few problems of the homework are usually routine</a:t>
            </a:r>
          </a:p>
          <a:p>
            <a:r>
              <a:rPr lang="en-US" dirty="0">
                <a:solidFill>
                  <a:srgbClr val="C00000"/>
                </a:solidFill>
                <a:latin typeface="Comic Sans MS" panose="030F0702030302020204" pitchFamily="66" charset="0"/>
              </a:rPr>
              <a:t>Textbooks usually have multiple examples of these types of questions.</a:t>
            </a:r>
            <a:r>
              <a:rPr lang="en-US" dirty="0">
                <a:latin typeface="Comic Sans MS" panose="030F0702030302020204" pitchFamily="66" charset="0"/>
              </a:rPr>
              <a:t/>
            </a:r>
            <a:br>
              <a:rPr lang="en-US" dirty="0">
                <a:latin typeface="Comic Sans MS" panose="030F0702030302020204" pitchFamily="66" charset="0"/>
              </a:rPr>
            </a:br>
            <a:endParaRPr lang="en-US" dirty="0" smtClean="0">
              <a:latin typeface="Comic Sans MS" panose="030F0702030302020204" pitchFamily="66" charset="0"/>
            </a:endParaRPr>
          </a:p>
          <a:p>
            <a:endParaRPr lang="en-US" dirty="0">
              <a:latin typeface="Comic Sans MS" panose="030F0702030302020204" pitchFamily="66" charset="0"/>
            </a:endParaRPr>
          </a:p>
          <a:p>
            <a:pPr marL="285750" indent="-285750">
              <a:buClr>
                <a:schemeClr val="accent2"/>
              </a:buClr>
              <a:buFont typeface="Wingdings" panose="05000000000000000000" pitchFamily="2" charset="2"/>
              <a:buChar char="Ø"/>
            </a:pPr>
            <a:r>
              <a:rPr lang="en-US" dirty="0">
                <a:latin typeface="Comic Sans MS" panose="030F0702030302020204" pitchFamily="66" charset="0"/>
              </a:rPr>
              <a:t>Gradually they begin to stretch you, testing your comprehension and ability to synthesize ideas</a:t>
            </a:r>
          </a:p>
          <a:p>
            <a:r>
              <a:rPr lang="en-US" dirty="0">
                <a:solidFill>
                  <a:srgbClr val="C00000"/>
                </a:solidFill>
                <a:latin typeface="Comic Sans MS" panose="030F0702030302020204" pitchFamily="66" charset="0"/>
              </a:rPr>
              <a:t>As the questions become more difficult, there may or may not be examples available in the textbook to review.  These questions are there to push and stretch your comprehension.  Many times it takes one step to manipulate the question into a more recognizable form</a:t>
            </a:r>
            <a:r>
              <a:rPr lang="en-US" dirty="0" smtClean="0">
                <a:solidFill>
                  <a:srgbClr val="C00000"/>
                </a:solidFill>
                <a:latin typeface="Comic Sans MS" panose="030F0702030302020204" pitchFamily="66" charset="0"/>
              </a:rPr>
              <a:t>.</a:t>
            </a:r>
            <a:endParaRPr lang="en-US"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341831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p:cTn id="15"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p:cTn id="3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33" dur="10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1000"/>
                                        <p:tgtEl>
                                          <p:spTgt spid="3">
                                            <p:txEl>
                                              <p:pRg st="7" end="7"/>
                                            </p:txEl>
                                          </p:spTgt>
                                        </p:tgtEl>
                                      </p:cBhvr>
                                    </p:animEffect>
                                    <p:anim calcmode="lin" valueType="num">
                                      <p:cBhvr>
                                        <p:cTn id="3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p:cTn id="45"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6"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47"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48" dur="10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1000"/>
                                        <p:tgtEl>
                                          <p:spTgt spid="3">
                                            <p:txEl>
                                              <p:pRg st="10" end="10"/>
                                            </p:txEl>
                                          </p:spTgt>
                                        </p:tgtEl>
                                      </p:cBhvr>
                                    </p:animEffect>
                                    <p:anim calcmode="lin" valueType="num">
                                      <p:cBhvr>
                                        <p:cTn id="5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2585" y="52745"/>
            <a:ext cx="8629650" cy="584775"/>
          </a:xfrm>
          <a:prstGeom prst="rect">
            <a:avLst/>
          </a:prstGeom>
          <a:noFill/>
        </p:spPr>
        <p:txBody>
          <a:bodyPr wrap="square" rtlCol="0">
            <a:spAutoFit/>
          </a:bodyPr>
          <a:lstStyle/>
          <a:p>
            <a:pPr algn="ctr"/>
            <a:r>
              <a:rPr lang="en-US" sz="3200" b="1" u="sng" dirty="0" smtClean="0">
                <a:solidFill>
                  <a:schemeClr val="accent1"/>
                </a:solidFill>
                <a:latin typeface="Comic Sans MS" panose="030F0702030302020204" pitchFamily="66" charset="0"/>
              </a:rPr>
              <a:t>Good Math Habits – Stuck on Homework?</a:t>
            </a:r>
            <a:endParaRPr lang="en-US" sz="3200" b="1" u="sng" dirty="0">
              <a:solidFill>
                <a:schemeClr val="accent1"/>
              </a:solidFill>
              <a:latin typeface="Comic Sans MS" panose="030F0702030302020204" pitchFamily="66" charset="0"/>
            </a:endParaRPr>
          </a:p>
        </p:txBody>
      </p:sp>
      <p:sp>
        <p:nvSpPr>
          <p:cNvPr id="3" name="TextBox 2"/>
          <p:cNvSpPr txBox="1"/>
          <p:nvPr/>
        </p:nvSpPr>
        <p:spPr>
          <a:xfrm>
            <a:off x="436419" y="845338"/>
            <a:ext cx="9621982" cy="4801314"/>
          </a:xfrm>
          <a:prstGeom prst="rect">
            <a:avLst/>
          </a:prstGeom>
          <a:noFill/>
        </p:spPr>
        <p:txBody>
          <a:bodyPr wrap="square" rtlCol="0">
            <a:spAutoFit/>
          </a:bodyPr>
          <a:lstStyle/>
          <a:p>
            <a:pPr marL="285750" indent="-285750">
              <a:buClr>
                <a:schemeClr val="accent2"/>
              </a:buClr>
              <a:buFont typeface="Wingdings" panose="05000000000000000000" pitchFamily="2" charset="2"/>
              <a:buChar char="Ø"/>
            </a:pPr>
            <a:r>
              <a:rPr lang="en-US" dirty="0" smtClean="0">
                <a:latin typeface="Comic Sans MS" panose="030F0702030302020204" pitchFamily="66" charset="0"/>
              </a:rPr>
              <a:t>If </a:t>
            </a:r>
            <a:r>
              <a:rPr lang="en-US" dirty="0">
                <a:latin typeface="Comic Sans MS" panose="030F0702030302020204" pitchFamily="66" charset="0"/>
              </a:rPr>
              <a:t>you get </a:t>
            </a:r>
            <a:r>
              <a:rPr lang="en-US" dirty="0" smtClean="0">
                <a:latin typeface="Comic Sans MS" panose="030F0702030302020204" pitchFamily="66" charset="0"/>
              </a:rPr>
              <a:t>stuck </a:t>
            </a:r>
            <a:r>
              <a:rPr lang="en-US" dirty="0">
                <a:latin typeface="Comic Sans MS" panose="030F0702030302020204" pitchFamily="66" charset="0"/>
              </a:rPr>
              <a:t>on </a:t>
            </a:r>
            <a:r>
              <a:rPr lang="en-US" dirty="0" smtClean="0">
                <a:latin typeface="Comic Sans MS" panose="030F0702030302020204" pitchFamily="66" charset="0"/>
              </a:rPr>
              <a:t>a problem, </a:t>
            </a:r>
            <a:r>
              <a:rPr lang="en-US" dirty="0">
                <a:latin typeface="Comic Sans MS" panose="030F0702030302020204" pitchFamily="66" charset="0"/>
              </a:rPr>
              <a:t>what should you do</a:t>
            </a:r>
            <a:r>
              <a:rPr lang="en-US" dirty="0" smtClean="0">
                <a:latin typeface="Comic Sans MS" panose="030F0702030302020204" pitchFamily="66" charset="0"/>
              </a:rPr>
              <a:t>?</a:t>
            </a:r>
          </a:p>
          <a:p>
            <a:pPr>
              <a:buClr>
                <a:schemeClr val="accent2"/>
              </a:buClr>
            </a:pPr>
            <a:endParaRPr lang="en-US" dirty="0">
              <a:latin typeface="Comic Sans MS" panose="030F0702030302020204" pitchFamily="66" charset="0"/>
            </a:endParaRPr>
          </a:p>
          <a:p>
            <a:pPr marL="742950" lvl="1" indent="-285750">
              <a:buFont typeface="Arial" panose="020B0604020202020204" pitchFamily="34" charset="0"/>
              <a:buChar char="•"/>
            </a:pPr>
            <a:r>
              <a:rPr lang="en-US" dirty="0">
                <a:solidFill>
                  <a:srgbClr val="C00000"/>
                </a:solidFill>
                <a:latin typeface="Comic Sans MS" panose="030F0702030302020204" pitchFamily="66" charset="0"/>
              </a:rPr>
              <a:t>Review the textbook and your notes.  </a:t>
            </a:r>
            <a:endParaRPr lang="en-US" dirty="0" smtClean="0">
              <a:solidFill>
                <a:srgbClr val="C00000"/>
              </a:solidFill>
              <a:latin typeface="Comic Sans MS" panose="030F0702030302020204" pitchFamily="66" charset="0"/>
            </a:endParaRPr>
          </a:p>
          <a:p>
            <a:pPr lvl="1"/>
            <a:endParaRPr lang="en-US" dirty="0" smtClean="0">
              <a:solidFill>
                <a:srgbClr val="C00000"/>
              </a:solidFill>
              <a:latin typeface="Comic Sans MS" panose="030F0702030302020204" pitchFamily="66" charset="0"/>
            </a:endParaRPr>
          </a:p>
          <a:p>
            <a:pPr marL="742950" lvl="1" indent="-285750">
              <a:buFont typeface="Arial" panose="020B0604020202020204" pitchFamily="34" charset="0"/>
              <a:buChar char="•"/>
            </a:pPr>
            <a:r>
              <a:rPr lang="en-US" dirty="0" smtClean="0">
                <a:solidFill>
                  <a:srgbClr val="C00000"/>
                </a:solidFill>
                <a:latin typeface="Comic Sans MS" panose="030F0702030302020204" pitchFamily="66" charset="0"/>
              </a:rPr>
              <a:t>Still </a:t>
            </a:r>
            <a:r>
              <a:rPr lang="en-US" dirty="0">
                <a:solidFill>
                  <a:srgbClr val="C00000"/>
                </a:solidFill>
                <a:latin typeface="Comic Sans MS" panose="030F0702030302020204" pitchFamily="66" charset="0"/>
              </a:rPr>
              <a:t>stuck?  Move on and try the next problem or set of problems.  </a:t>
            </a:r>
            <a:endParaRPr lang="en-US" dirty="0" smtClean="0">
              <a:solidFill>
                <a:srgbClr val="C00000"/>
              </a:solidFill>
              <a:latin typeface="Comic Sans MS" panose="030F0702030302020204" pitchFamily="66" charset="0"/>
            </a:endParaRPr>
          </a:p>
          <a:p>
            <a:pPr lvl="1"/>
            <a:endParaRPr lang="en-US" dirty="0" smtClean="0">
              <a:solidFill>
                <a:srgbClr val="C00000"/>
              </a:solidFill>
              <a:latin typeface="Comic Sans MS" panose="030F0702030302020204" pitchFamily="66" charset="0"/>
            </a:endParaRPr>
          </a:p>
          <a:p>
            <a:pPr marL="742950" lvl="1" indent="-285750">
              <a:buFont typeface="Arial" panose="020B0604020202020204" pitchFamily="34" charset="0"/>
              <a:buChar char="•"/>
            </a:pPr>
            <a:r>
              <a:rPr lang="en-US" dirty="0" smtClean="0">
                <a:solidFill>
                  <a:srgbClr val="C00000"/>
                </a:solidFill>
                <a:latin typeface="Comic Sans MS" panose="030F0702030302020204" pitchFamily="66" charset="0"/>
              </a:rPr>
              <a:t>Remember </a:t>
            </a:r>
            <a:r>
              <a:rPr lang="en-US" dirty="0">
                <a:solidFill>
                  <a:srgbClr val="C00000"/>
                </a:solidFill>
                <a:latin typeface="Comic Sans MS" panose="030F0702030302020204" pitchFamily="66" charset="0"/>
              </a:rPr>
              <a:t>the variety of resources available to you.  You have access to tutoring labs, office hours, instructor email, and other internet accessible options such as Khan Academy</a:t>
            </a:r>
            <a:r>
              <a:rPr lang="en-US" dirty="0" smtClean="0">
                <a:solidFill>
                  <a:srgbClr val="C00000"/>
                </a:solidFill>
                <a:latin typeface="Comic Sans MS" panose="030F0702030302020204" pitchFamily="66" charset="0"/>
              </a:rPr>
              <a:t>.  </a:t>
            </a:r>
          </a:p>
          <a:p>
            <a:pPr lvl="1"/>
            <a:endParaRPr lang="en-US" dirty="0" smtClean="0">
              <a:solidFill>
                <a:srgbClr val="C00000"/>
              </a:solidFill>
              <a:latin typeface="Comic Sans MS" panose="030F0702030302020204" pitchFamily="66" charset="0"/>
            </a:endParaRPr>
          </a:p>
          <a:p>
            <a:pPr marL="742950" lvl="1" indent="-285750">
              <a:buFont typeface="Arial" panose="020B0604020202020204" pitchFamily="34" charset="0"/>
              <a:buChar char="•"/>
            </a:pPr>
            <a:r>
              <a:rPr lang="en-US" dirty="0" smtClean="0">
                <a:solidFill>
                  <a:srgbClr val="C00000"/>
                </a:solidFill>
                <a:latin typeface="Comic Sans MS" panose="030F0702030302020204" pitchFamily="66" charset="0"/>
              </a:rPr>
              <a:t>Get help as soon as possible.</a:t>
            </a:r>
          </a:p>
          <a:p>
            <a:pPr lvl="1"/>
            <a:endParaRPr lang="en-US" dirty="0" smtClean="0">
              <a:solidFill>
                <a:srgbClr val="C00000"/>
              </a:solidFill>
              <a:latin typeface="Comic Sans MS" panose="030F0702030302020204" pitchFamily="66" charset="0"/>
            </a:endParaRPr>
          </a:p>
          <a:p>
            <a:pPr marL="742950" lvl="1" indent="-285750">
              <a:buFont typeface="Arial" panose="020B0604020202020204" pitchFamily="34" charset="0"/>
              <a:buChar char="•"/>
            </a:pPr>
            <a:r>
              <a:rPr lang="en-US" dirty="0" smtClean="0">
                <a:solidFill>
                  <a:srgbClr val="C00000"/>
                </a:solidFill>
                <a:latin typeface="Comic Sans MS" panose="030F0702030302020204" pitchFamily="66" charset="0"/>
              </a:rPr>
              <a:t>Highlight or list the questions you have to ask your instructor about.</a:t>
            </a:r>
          </a:p>
          <a:p>
            <a:pPr lvl="1"/>
            <a:endParaRPr lang="en-US" dirty="0" smtClean="0">
              <a:solidFill>
                <a:srgbClr val="C00000"/>
              </a:solidFill>
              <a:latin typeface="Comic Sans MS" panose="030F0702030302020204" pitchFamily="66" charset="0"/>
            </a:endParaRPr>
          </a:p>
          <a:p>
            <a:pPr marL="742950" lvl="1" indent="-285750">
              <a:buFont typeface="Arial" panose="020B0604020202020204" pitchFamily="34" charset="0"/>
              <a:buChar char="•"/>
            </a:pPr>
            <a:r>
              <a:rPr lang="en-US" dirty="0" smtClean="0">
                <a:solidFill>
                  <a:srgbClr val="C00000"/>
                </a:solidFill>
                <a:latin typeface="Comic Sans MS" panose="030F0702030302020204" pitchFamily="66" charset="0"/>
              </a:rPr>
              <a:t>Write down exactly what you have questions about so you don’t forget.</a:t>
            </a:r>
          </a:p>
          <a:p>
            <a:pPr marL="285750" indent="-285750">
              <a:buFont typeface="Arial" panose="020B0604020202020204" pitchFamily="34" charset="0"/>
              <a:buChar char="•"/>
            </a:pPr>
            <a:endParaRPr lang="en-US" dirty="0">
              <a:latin typeface="Comic Sans MS" panose="030F0702030302020204" pitchFamily="66" charset="0"/>
            </a:endParaRPr>
          </a:p>
          <a:p>
            <a:endParaRPr lang="en-US" dirty="0">
              <a:solidFill>
                <a:srgbClr val="C00000"/>
              </a:solidFill>
              <a:latin typeface="Comic Sans MS" panose="030F0702030302020204" pitchFamily="66"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3546" y="498763"/>
            <a:ext cx="1905000" cy="1905000"/>
          </a:xfrm>
          <a:prstGeom prst="rect">
            <a:avLst/>
          </a:prstGeom>
        </p:spPr>
      </p:pic>
    </p:spTree>
    <p:extLst>
      <p:ext uri="{BB962C8B-B14F-4D97-AF65-F5344CB8AC3E}">
        <p14:creationId xmlns:p14="http://schemas.microsoft.com/office/powerpoint/2010/main" val="90604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par>
                          <p:cTn id="11" fill="hold">
                            <p:stCondLst>
                              <p:cond delay="1000"/>
                            </p:stCondLst>
                            <p:childTnLst>
                              <p:par>
                                <p:cTn id="12" presetID="21" presetClass="entr" presetSubtype="1"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heel(1)">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2"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7527" y="72736"/>
            <a:ext cx="7574973" cy="584775"/>
          </a:xfrm>
          <a:prstGeom prst="rect">
            <a:avLst/>
          </a:prstGeom>
          <a:noFill/>
        </p:spPr>
        <p:txBody>
          <a:bodyPr wrap="square" rtlCol="0">
            <a:spAutoFit/>
          </a:bodyPr>
          <a:lstStyle/>
          <a:p>
            <a:pPr algn="ctr"/>
            <a:r>
              <a:rPr lang="en-US" sz="3200" b="1" u="sng" dirty="0" smtClean="0">
                <a:solidFill>
                  <a:schemeClr val="accent1"/>
                </a:solidFill>
                <a:latin typeface="Comic Sans MS" panose="030F0702030302020204" pitchFamily="66" charset="0"/>
              </a:rPr>
              <a:t>Ways that no homework gets done</a:t>
            </a:r>
            <a:endParaRPr lang="en-US" sz="3200" b="1" u="sng" dirty="0">
              <a:solidFill>
                <a:schemeClr val="accent1"/>
              </a:solidFill>
              <a:latin typeface="Comic Sans MS" panose="030F0702030302020204" pitchFamily="66" charset="0"/>
            </a:endParaRPr>
          </a:p>
        </p:txBody>
      </p:sp>
      <p:sp>
        <p:nvSpPr>
          <p:cNvPr id="3" name="TextBox 2"/>
          <p:cNvSpPr txBox="1"/>
          <p:nvPr/>
        </p:nvSpPr>
        <p:spPr>
          <a:xfrm>
            <a:off x="280556" y="919378"/>
            <a:ext cx="9008917" cy="4247317"/>
          </a:xfrm>
          <a:prstGeom prst="rect">
            <a:avLst/>
          </a:prstGeom>
          <a:noFill/>
        </p:spPr>
        <p:txBody>
          <a:bodyPr wrap="square" rtlCol="0">
            <a:spAutoFit/>
          </a:bodyPr>
          <a:lstStyle/>
          <a:p>
            <a:pPr marL="342900" indent="-342900">
              <a:buClr>
                <a:schemeClr val="accent2"/>
              </a:buClr>
              <a:buFont typeface="Wingdings" panose="05000000000000000000" pitchFamily="2" charset="2"/>
              <a:buChar char="Ø"/>
            </a:pPr>
            <a:r>
              <a:rPr lang="en-US" dirty="0" smtClean="0">
                <a:latin typeface="Comic Sans MS" panose="030F0702030302020204" pitchFamily="66" charset="0"/>
              </a:rPr>
              <a:t>Look over exercises and conclude, “I don’t understand this and don’t know how to do it.” – close the book!</a:t>
            </a:r>
          </a:p>
          <a:p>
            <a:r>
              <a:rPr lang="en-US" dirty="0" smtClean="0">
                <a:solidFill>
                  <a:srgbClr val="C00000"/>
                </a:solidFill>
                <a:latin typeface="Comic Sans MS" panose="030F0702030302020204" pitchFamily="66" charset="0"/>
              </a:rPr>
              <a:t>Go to the beginning and try the easier problems or examples.  Spend some time and work at them.</a:t>
            </a:r>
            <a:r>
              <a:rPr lang="en-US" dirty="0">
                <a:latin typeface="Comic Sans MS" panose="030F0702030302020204" pitchFamily="66" charset="0"/>
              </a:rPr>
              <a:t/>
            </a:r>
            <a:br>
              <a:rPr lang="en-US" dirty="0">
                <a:latin typeface="Comic Sans MS" panose="030F0702030302020204" pitchFamily="66" charset="0"/>
              </a:rPr>
            </a:br>
            <a:endParaRPr lang="en-US" dirty="0" smtClean="0">
              <a:latin typeface="Comic Sans MS" panose="030F0702030302020204" pitchFamily="66" charset="0"/>
            </a:endParaRPr>
          </a:p>
          <a:p>
            <a:pPr marL="285750" indent="-285750">
              <a:buClr>
                <a:schemeClr val="accent2"/>
              </a:buClr>
              <a:buFont typeface="Wingdings" panose="05000000000000000000" pitchFamily="2" charset="2"/>
              <a:buChar char="Ø"/>
            </a:pPr>
            <a:r>
              <a:rPr lang="en-US" dirty="0" smtClean="0">
                <a:latin typeface="Comic Sans MS" panose="030F0702030302020204" pitchFamily="66" charset="0"/>
              </a:rPr>
              <a:t>Look over the exercises and conclude, “I understand it so I don’t need to do the homework.” – close the book!</a:t>
            </a:r>
          </a:p>
          <a:p>
            <a:r>
              <a:rPr lang="en-US" dirty="0" smtClean="0">
                <a:solidFill>
                  <a:srgbClr val="C00000"/>
                </a:solidFill>
                <a:latin typeface="Comic Sans MS" panose="030F0702030302020204" pitchFamily="66" charset="0"/>
              </a:rPr>
              <a:t>You need to put in the time and practice.  Writing it out is vital for learning the material.  Challenge yourself, go to the ending and more challenging questions.</a:t>
            </a:r>
            <a:r>
              <a:rPr lang="en-US" dirty="0" smtClean="0">
                <a:latin typeface="Comic Sans MS" panose="030F0702030302020204" pitchFamily="66" charset="0"/>
              </a:rPr>
              <a:t/>
            </a:r>
            <a:br>
              <a:rPr lang="en-US" dirty="0" smtClean="0">
                <a:latin typeface="Comic Sans MS" panose="030F0702030302020204" pitchFamily="66" charset="0"/>
              </a:rPr>
            </a:br>
            <a:endParaRPr lang="en-US" dirty="0" smtClean="0">
              <a:latin typeface="Comic Sans MS" panose="030F0702030302020204" pitchFamily="66" charset="0"/>
            </a:endParaRPr>
          </a:p>
          <a:p>
            <a:pPr marL="285750" indent="-285750">
              <a:buClr>
                <a:schemeClr val="accent2"/>
              </a:buClr>
              <a:buFont typeface="Wingdings" panose="05000000000000000000" pitchFamily="2" charset="2"/>
              <a:buChar char="Ø"/>
            </a:pPr>
            <a:r>
              <a:rPr lang="en-US" dirty="0" smtClean="0">
                <a:latin typeface="Comic Sans MS" panose="030F0702030302020204" pitchFamily="66" charset="0"/>
              </a:rPr>
              <a:t>Didn’t even open the book. – book stayed close!</a:t>
            </a:r>
          </a:p>
          <a:p>
            <a:r>
              <a:rPr lang="en-US" dirty="0" smtClean="0">
                <a:solidFill>
                  <a:srgbClr val="C00000"/>
                </a:solidFill>
                <a:latin typeface="Comic Sans MS" panose="030F0702030302020204" pitchFamily="66" charset="0"/>
              </a:rPr>
              <a:t>Homework is usually worth a percentage of your grade. </a:t>
            </a:r>
            <a:r>
              <a:rPr lang="en-US" dirty="0">
                <a:solidFill>
                  <a:srgbClr val="C00000"/>
                </a:solidFill>
                <a:latin typeface="Comic Sans MS" panose="030F0702030302020204" pitchFamily="66" charset="0"/>
              </a:rPr>
              <a:t>Spend the time and put in some </a:t>
            </a:r>
            <a:r>
              <a:rPr lang="en-US" dirty="0" smtClean="0">
                <a:solidFill>
                  <a:srgbClr val="C00000"/>
                </a:solidFill>
                <a:latin typeface="Comic Sans MS" panose="030F0702030302020204" pitchFamily="66" charset="0"/>
              </a:rPr>
              <a:t>effort to get that credit.  Even if homework is not collected, it is in your best interested to get the practice.  It builds good study habits and gives you exposure to the different ways that questions can be presented.</a:t>
            </a:r>
            <a:endParaRPr lang="en-US"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27976899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1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80">
                                          <p:stCondLst>
                                            <p:cond delay="0"/>
                                          </p:stCondLst>
                                        </p:cTn>
                                        <p:tgtEl>
                                          <p:spTgt spid="3">
                                            <p:txEl>
                                              <p:pRg st="1" end="1"/>
                                            </p:txEl>
                                          </p:spTgt>
                                        </p:tgtEl>
                                      </p:cBhvr>
                                    </p:animEffect>
                                    <p:anim calcmode="lin" valueType="num">
                                      <p:cBhvr>
                                        <p:cTn id="15"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1" end="1"/>
                                            </p:txEl>
                                          </p:spTgt>
                                        </p:tgtEl>
                                      </p:cBhvr>
                                      <p:to x="100000" y="60000"/>
                                    </p:animScale>
                                    <p:animScale>
                                      <p:cBhvr>
                                        <p:cTn id="21" dur="166" decel="50000">
                                          <p:stCondLst>
                                            <p:cond delay="676"/>
                                          </p:stCondLst>
                                        </p:cTn>
                                        <p:tgtEl>
                                          <p:spTgt spid="3">
                                            <p:txEl>
                                              <p:pRg st="1" end="1"/>
                                            </p:txEl>
                                          </p:spTgt>
                                        </p:tgtEl>
                                      </p:cBhvr>
                                      <p:to x="100000" y="100000"/>
                                    </p:animScale>
                                    <p:animScale>
                                      <p:cBhvr>
                                        <p:cTn id="22" dur="26">
                                          <p:stCondLst>
                                            <p:cond delay="1312"/>
                                          </p:stCondLst>
                                        </p:cTn>
                                        <p:tgtEl>
                                          <p:spTgt spid="3">
                                            <p:txEl>
                                              <p:pRg st="1" end="1"/>
                                            </p:txEl>
                                          </p:spTgt>
                                        </p:tgtEl>
                                      </p:cBhvr>
                                      <p:to x="100000" y="80000"/>
                                    </p:animScale>
                                    <p:animScale>
                                      <p:cBhvr>
                                        <p:cTn id="23" dur="166" decel="50000">
                                          <p:stCondLst>
                                            <p:cond delay="1338"/>
                                          </p:stCondLst>
                                        </p:cTn>
                                        <p:tgtEl>
                                          <p:spTgt spid="3">
                                            <p:txEl>
                                              <p:pRg st="1" end="1"/>
                                            </p:txEl>
                                          </p:spTgt>
                                        </p:tgtEl>
                                      </p:cBhvr>
                                      <p:to x="100000" y="100000"/>
                                    </p:animScale>
                                    <p:animScale>
                                      <p:cBhvr>
                                        <p:cTn id="24" dur="26">
                                          <p:stCondLst>
                                            <p:cond delay="1642"/>
                                          </p:stCondLst>
                                        </p:cTn>
                                        <p:tgtEl>
                                          <p:spTgt spid="3">
                                            <p:txEl>
                                              <p:pRg st="1" end="1"/>
                                            </p:txEl>
                                          </p:spTgt>
                                        </p:tgtEl>
                                      </p:cBhvr>
                                      <p:to x="100000" y="90000"/>
                                    </p:animScale>
                                    <p:animScale>
                                      <p:cBhvr>
                                        <p:cTn id="25" dur="166" decel="50000">
                                          <p:stCondLst>
                                            <p:cond delay="1668"/>
                                          </p:stCondLst>
                                        </p:cTn>
                                        <p:tgtEl>
                                          <p:spTgt spid="3">
                                            <p:txEl>
                                              <p:pRg st="1" end="1"/>
                                            </p:txEl>
                                          </p:spTgt>
                                        </p:tgtEl>
                                      </p:cBhvr>
                                      <p:to x="100000" y="100000"/>
                                    </p:animScale>
                                    <p:animScale>
                                      <p:cBhvr>
                                        <p:cTn id="26" dur="26">
                                          <p:stCondLst>
                                            <p:cond delay="1808"/>
                                          </p:stCondLst>
                                        </p:cTn>
                                        <p:tgtEl>
                                          <p:spTgt spid="3">
                                            <p:txEl>
                                              <p:pRg st="1" end="1"/>
                                            </p:txEl>
                                          </p:spTgt>
                                        </p:tgtEl>
                                      </p:cBhvr>
                                      <p:to x="100000" y="95000"/>
                                    </p:animScale>
                                    <p:animScale>
                                      <p:cBhvr>
                                        <p:cTn id="27" dur="166" decel="50000">
                                          <p:stCondLst>
                                            <p:cond delay="1834"/>
                                          </p:stCondLst>
                                        </p:cTn>
                                        <p:tgtEl>
                                          <p:spTgt spid="3">
                                            <p:txEl>
                                              <p:pRg st="1" end="1"/>
                                            </p:txEl>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1000"/>
                                        <p:tgtEl>
                                          <p:spTgt spid="3">
                                            <p:txEl>
                                              <p:pRg st="2" end="2"/>
                                            </p:txEl>
                                          </p:spTgt>
                                        </p:tgtEl>
                                      </p:cBhvr>
                                    </p:animEffect>
                                    <p:anim calcmode="lin" valueType="num">
                                      <p:cBhvr>
                                        <p:cTn id="33"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45" presetClass="entr" presetSubtype="0" fill="hold"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1000"/>
                                        <p:tgtEl>
                                          <p:spTgt spid="3">
                                            <p:txEl>
                                              <p:pRg st="4" end="4"/>
                                            </p:txEl>
                                          </p:spTgt>
                                        </p:tgtEl>
                                      </p:cBhvr>
                                    </p:animEffect>
                                    <p:anim calcmode="lin" valueType="num">
                                      <p:cBhvr>
                                        <p:cTn id="58" dur="1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59" dur="1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26" presetClass="entr" presetSubtype="0" fill="hold" nodeType="clickEffect">
                                  <p:stCondLst>
                                    <p:cond delay="0"/>
                                  </p:stCondLst>
                                  <p:childTnLst>
                                    <p:set>
                                      <p:cBhvr>
                                        <p:cTn id="63" dur="1" fill="hold">
                                          <p:stCondLst>
                                            <p:cond delay="0"/>
                                          </p:stCondLst>
                                        </p:cTn>
                                        <p:tgtEl>
                                          <p:spTgt spid="3">
                                            <p:txEl>
                                              <p:pRg st="5" end="5"/>
                                            </p:txEl>
                                          </p:spTgt>
                                        </p:tgtEl>
                                        <p:attrNameLst>
                                          <p:attrName>style.visibility</p:attrName>
                                        </p:attrNameLst>
                                      </p:cBhvr>
                                      <p:to>
                                        <p:strVal val="visible"/>
                                      </p:to>
                                    </p:set>
                                    <p:animEffect transition="in" filter="wipe(down)">
                                      <p:cBhvr>
                                        <p:cTn id="64" dur="580">
                                          <p:stCondLst>
                                            <p:cond delay="0"/>
                                          </p:stCondLst>
                                        </p:cTn>
                                        <p:tgtEl>
                                          <p:spTgt spid="3">
                                            <p:txEl>
                                              <p:pRg st="5" end="5"/>
                                            </p:txEl>
                                          </p:spTgt>
                                        </p:tgtEl>
                                      </p:cBhvr>
                                    </p:animEffect>
                                    <p:anim calcmode="lin" valueType="num">
                                      <p:cBhvr>
                                        <p:cTn id="65"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0" dur="26">
                                          <p:stCondLst>
                                            <p:cond delay="650"/>
                                          </p:stCondLst>
                                        </p:cTn>
                                        <p:tgtEl>
                                          <p:spTgt spid="3">
                                            <p:txEl>
                                              <p:pRg st="5" end="5"/>
                                            </p:txEl>
                                          </p:spTgt>
                                        </p:tgtEl>
                                      </p:cBhvr>
                                      <p:to x="100000" y="60000"/>
                                    </p:animScale>
                                    <p:animScale>
                                      <p:cBhvr>
                                        <p:cTn id="71" dur="166" decel="50000">
                                          <p:stCondLst>
                                            <p:cond delay="676"/>
                                          </p:stCondLst>
                                        </p:cTn>
                                        <p:tgtEl>
                                          <p:spTgt spid="3">
                                            <p:txEl>
                                              <p:pRg st="5" end="5"/>
                                            </p:txEl>
                                          </p:spTgt>
                                        </p:tgtEl>
                                      </p:cBhvr>
                                      <p:to x="100000" y="100000"/>
                                    </p:animScale>
                                    <p:animScale>
                                      <p:cBhvr>
                                        <p:cTn id="72" dur="26">
                                          <p:stCondLst>
                                            <p:cond delay="1312"/>
                                          </p:stCondLst>
                                        </p:cTn>
                                        <p:tgtEl>
                                          <p:spTgt spid="3">
                                            <p:txEl>
                                              <p:pRg st="5" end="5"/>
                                            </p:txEl>
                                          </p:spTgt>
                                        </p:tgtEl>
                                      </p:cBhvr>
                                      <p:to x="100000" y="80000"/>
                                    </p:animScale>
                                    <p:animScale>
                                      <p:cBhvr>
                                        <p:cTn id="73" dur="166" decel="50000">
                                          <p:stCondLst>
                                            <p:cond delay="1338"/>
                                          </p:stCondLst>
                                        </p:cTn>
                                        <p:tgtEl>
                                          <p:spTgt spid="3">
                                            <p:txEl>
                                              <p:pRg st="5" end="5"/>
                                            </p:txEl>
                                          </p:spTgt>
                                        </p:tgtEl>
                                      </p:cBhvr>
                                      <p:to x="100000" y="100000"/>
                                    </p:animScale>
                                    <p:animScale>
                                      <p:cBhvr>
                                        <p:cTn id="74" dur="26">
                                          <p:stCondLst>
                                            <p:cond delay="1642"/>
                                          </p:stCondLst>
                                        </p:cTn>
                                        <p:tgtEl>
                                          <p:spTgt spid="3">
                                            <p:txEl>
                                              <p:pRg st="5" end="5"/>
                                            </p:txEl>
                                          </p:spTgt>
                                        </p:tgtEl>
                                      </p:cBhvr>
                                      <p:to x="100000" y="90000"/>
                                    </p:animScale>
                                    <p:animScale>
                                      <p:cBhvr>
                                        <p:cTn id="75" dur="166" decel="50000">
                                          <p:stCondLst>
                                            <p:cond delay="1668"/>
                                          </p:stCondLst>
                                        </p:cTn>
                                        <p:tgtEl>
                                          <p:spTgt spid="3">
                                            <p:txEl>
                                              <p:pRg st="5" end="5"/>
                                            </p:txEl>
                                          </p:spTgt>
                                        </p:tgtEl>
                                      </p:cBhvr>
                                      <p:to x="100000" y="100000"/>
                                    </p:animScale>
                                    <p:animScale>
                                      <p:cBhvr>
                                        <p:cTn id="76" dur="26">
                                          <p:stCondLst>
                                            <p:cond delay="1808"/>
                                          </p:stCondLst>
                                        </p:cTn>
                                        <p:tgtEl>
                                          <p:spTgt spid="3">
                                            <p:txEl>
                                              <p:pRg st="5" end="5"/>
                                            </p:txEl>
                                          </p:spTgt>
                                        </p:tgtEl>
                                      </p:cBhvr>
                                      <p:to x="100000" y="95000"/>
                                    </p:animScale>
                                    <p:animScale>
                                      <p:cBhvr>
                                        <p:cTn id="77"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0556" y="919378"/>
            <a:ext cx="9008917" cy="5355312"/>
          </a:xfrm>
          <a:prstGeom prst="rect">
            <a:avLst/>
          </a:prstGeom>
          <a:noFill/>
        </p:spPr>
        <p:txBody>
          <a:bodyPr wrap="square" rtlCol="0">
            <a:spAutoFit/>
          </a:bodyPr>
          <a:lstStyle/>
          <a:p>
            <a:pPr marL="342900" indent="-342900">
              <a:buClr>
                <a:schemeClr val="accent2"/>
              </a:buClr>
              <a:buFont typeface="Wingdings" panose="05000000000000000000" pitchFamily="2" charset="2"/>
              <a:buChar char="Ø"/>
            </a:pPr>
            <a:r>
              <a:rPr lang="en-US" dirty="0" smtClean="0">
                <a:latin typeface="Comic Sans MS" panose="030F0702030302020204" pitchFamily="66" charset="0"/>
              </a:rPr>
              <a:t>Give yourself time to read and write</a:t>
            </a:r>
          </a:p>
          <a:p>
            <a:r>
              <a:rPr lang="en-US" dirty="0" smtClean="0">
                <a:solidFill>
                  <a:srgbClr val="C00000"/>
                </a:solidFill>
                <a:latin typeface="Comic Sans MS" panose="030F0702030302020204" pitchFamily="66" charset="0"/>
              </a:rPr>
              <a:t>The textbook is not a novel.  Each line could take you several minutes to digest, and that’s okay!  Write yourself notes on the side. Writing it out is far more effective than just highlighting or underlining.</a:t>
            </a:r>
            <a:r>
              <a:rPr lang="en-US" dirty="0">
                <a:latin typeface="Comic Sans MS" panose="030F0702030302020204" pitchFamily="66" charset="0"/>
              </a:rPr>
              <a:t/>
            </a:r>
            <a:br>
              <a:rPr lang="en-US" dirty="0">
                <a:latin typeface="Comic Sans MS" panose="030F0702030302020204" pitchFamily="66" charset="0"/>
              </a:rPr>
            </a:br>
            <a:endParaRPr lang="en-US" dirty="0" smtClean="0">
              <a:latin typeface="Comic Sans MS" panose="030F0702030302020204" pitchFamily="66" charset="0"/>
            </a:endParaRPr>
          </a:p>
          <a:p>
            <a:pPr marL="285750" indent="-285750">
              <a:buClr>
                <a:schemeClr val="accent2"/>
              </a:buClr>
              <a:buFont typeface="Wingdings" panose="05000000000000000000" pitchFamily="2" charset="2"/>
              <a:buChar char="Ø"/>
            </a:pPr>
            <a:r>
              <a:rPr lang="en-US" dirty="0" smtClean="0">
                <a:latin typeface="Comic Sans MS" panose="030F0702030302020204" pitchFamily="66" charset="0"/>
              </a:rPr>
              <a:t>Minimize distractions</a:t>
            </a:r>
          </a:p>
          <a:p>
            <a:r>
              <a:rPr lang="en-US" dirty="0" smtClean="0">
                <a:solidFill>
                  <a:srgbClr val="C00000"/>
                </a:solidFill>
                <a:latin typeface="Comic Sans MS" panose="030F0702030302020204" pitchFamily="66" charset="0"/>
              </a:rPr>
              <a:t>Don’t have too many distractions.  Some people need complete silence while others need some background noise.  Find what works for you.</a:t>
            </a:r>
            <a:r>
              <a:rPr lang="en-US" dirty="0" smtClean="0">
                <a:latin typeface="Comic Sans MS" panose="030F0702030302020204" pitchFamily="66" charset="0"/>
              </a:rPr>
              <a:t/>
            </a:r>
            <a:br>
              <a:rPr lang="en-US" dirty="0" smtClean="0">
                <a:latin typeface="Comic Sans MS" panose="030F0702030302020204" pitchFamily="66" charset="0"/>
              </a:rPr>
            </a:br>
            <a:endParaRPr lang="en-US" dirty="0" smtClean="0">
              <a:latin typeface="Comic Sans MS" panose="030F0702030302020204" pitchFamily="66" charset="0"/>
            </a:endParaRPr>
          </a:p>
          <a:p>
            <a:pPr marL="285750" indent="-285750">
              <a:buClr>
                <a:schemeClr val="accent2"/>
              </a:buClr>
              <a:buFont typeface="Wingdings" panose="05000000000000000000" pitchFamily="2" charset="2"/>
              <a:buChar char="Ø"/>
            </a:pPr>
            <a:r>
              <a:rPr lang="en-US" dirty="0" smtClean="0">
                <a:latin typeface="Comic Sans MS" panose="030F0702030302020204" pitchFamily="66" charset="0"/>
              </a:rPr>
              <a:t>Work / collaborate with other students</a:t>
            </a:r>
          </a:p>
          <a:p>
            <a:r>
              <a:rPr lang="en-US" dirty="0" smtClean="0">
                <a:solidFill>
                  <a:srgbClr val="C00000"/>
                </a:solidFill>
                <a:latin typeface="Comic Sans MS" panose="030F0702030302020204" pitchFamily="66" charset="0"/>
              </a:rPr>
              <a:t>Study groups can be a helpful way to learn and understand the material.  The best way to really understand the material is when you teach it to others.  Be sure to keep groups at a manageable size with members who are focused on wanting to learn the material.</a:t>
            </a:r>
          </a:p>
          <a:p>
            <a:endParaRPr lang="en-US" dirty="0" smtClean="0">
              <a:solidFill>
                <a:srgbClr val="C00000"/>
              </a:solidFill>
              <a:latin typeface="Comic Sans MS" panose="030F0702030302020204" pitchFamily="66" charset="0"/>
            </a:endParaRPr>
          </a:p>
          <a:p>
            <a:r>
              <a:rPr lang="en-US" dirty="0" smtClean="0">
                <a:solidFill>
                  <a:srgbClr val="C00000"/>
                </a:solidFill>
                <a:latin typeface="Comic Sans MS" panose="030F0702030302020204" pitchFamily="66" charset="0"/>
              </a:rPr>
              <a:t>Caution:  Ever meet with a large group at 10am at Barnes &amp; Noble and by 3pm in the afternoon you feel that you have gotten about a half hour of work done?  Groups can be counter-productive, so find those fellow students with a dedication to learning the subject.</a:t>
            </a:r>
            <a:endParaRPr lang="en-US" dirty="0">
              <a:latin typeface="Comic Sans MS" panose="030F0702030302020204" pitchFamily="66" charset="0"/>
            </a:endParaRPr>
          </a:p>
        </p:txBody>
      </p:sp>
      <p:sp>
        <p:nvSpPr>
          <p:cNvPr id="4" name="TextBox 3"/>
          <p:cNvSpPr txBox="1"/>
          <p:nvPr/>
        </p:nvSpPr>
        <p:spPr>
          <a:xfrm>
            <a:off x="966355" y="111593"/>
            <a:ext cx="7637318" cy="584775"/>
          </a:xfrm>
          <a:prstGeom prst="rect">
            <a:avLst/>
          </a:prstGeom>
          <a:noFill/>
        </p:spPr>
        <p:txBody>
          <a:bodyPr wrap="square" rtlCol="0">
            <a:spAutoFit/>
          </a:bodyPr>
          <a:lstStyle/>
          <a:p>
            <a:pPr algn="ctr"/>
            <a:r>
              <a:rPr lang="en-US" sz="3200" b="1" u="sng" dirty="0" smtClean="0">
                <a:solidFill>
                  <a:schemeClr val="accent1"/>
                </a:solidFill>
                <a:latin typeface="Comic Sans MS" panose="030F0702030302020204" pitchFamily="66" charset="0"/>
              </a:rPr>
              <a:t>Good Math Habits – Homework</a:t>
            </a:r>
            <a:endParaRPr lang="en-US" sz="3200" b="1" u="sng" dirty="0">
              <a:solidFill>
                <a:schemeClr val="accent1"/>
              </a:solidFill>
              <a:latin typeface="Comic Sans MS" panose="030F0702030302020204" pitchFamily="66"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7310" y="841840"/>
            <a:ext cx="1374343" cy="1382573"/>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5379" y="3918037"/>
            <a:ext cx="2163776" cy="1527002"/>
          </a:xfrm>
          <a:prstGeom prst="rect">
            <a:avLst/>
          </a:prstGeom>
        </p:spPr>
      </p:pic>
    </p:spTree>
    <p:extLst>
      <p:ext uri="{BB962C8B-B14F-4D97-AF65-F5344CB8AC3E}">
        <p14:creationId xmlns:p14="http://schemas.microsoft.com/office/powerpoint/2010/main" val="20736588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80">
                                          <p:stCondLst>
                                            <p:cond delay="0"/>
                                          </p:stCondLst>
                                        </p:cTn>
                                        <p:tgtEl>
                                          <p:spTgt spid="2"/>
                                        </p:tgtEl>
                                      </p:cBhvr>
                                    </p:animEffect>
                                    <p:anim calcmode="lin" valueType="num">
                                      <p:cBhvr>
                                        <p:cTn id="1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8" dur="26">
                                          <p:stCondLst>
                                            <p:cond delay="650"/>
                                          </p:stCondLst>
                                        </p:cTn>
                                        <p:tgtEl>
                                          <p:spTgt spid="2"/>
                                        </p:tgtEl>
                                      </p:cBhvr>
                                      <p:to x="100000" y="60000"/>
                                    </p:animScale>
                                    <p:animScale>
                                      <p:cBhvr>
                                        <p:cTn id="19" dur="166" decel="50000">
                                          <p:stCondLst>
                                            <p:cond delay="676"/>
                                          </p:stCondLst>
                                        </p:cTn>
                                        <p:tgtEl>
                                          <p:spTgt spid="2"/>
                                        </p:tgtEl>
                                      </p:cBhvr>
                                      <p:to x="100000" y="100000"/>
                                    </p:animScale>
                                    <p:animScale>
                                      <p:cBhvr>
                                        <p:cTn id="20" dur="26">
                                          <p:stCondLst>
                                            <p:cond delay="1312"/>
                                          </p:stCondLst>
                                        </p:cTn>
                                        <p:tgtEl>
                                          <p:spTgt spid="2"/>
                                        </p:tgtEl>
                                      </p:cBhvr>
                                      <p:to x="100000" y="80000"/>
                                    </p:animScale>
                                    <p:animScale>
                                      <p:cBhvr>
                                        <p:cTn id="21" dur="166" decel="50000">
                                          <p:stCondLst>
                                            <p:cond delay="1338"/>
                                          </p:stCondLst>
                                        </p:cTn>
                                        <p:tgtEl>
                                          <p:spTgt spid="2"/>
                                        </p:tgtEl>
                                      </p:cBhvr>
                                      <p:to x="100000" y="100000"/>
                                    </p:animScale>
                                    <p:animScale>
                                      <p:cBhvr>
                                        <p:cTn id="22" dur="26">
                                          <p:stCondLst>
                                            <p:cond delay="1642"/>
                                          </p:stCondLst>
                                        </p:cTn>
                                        <p:tgtEl>
                                          <p:spTgt spid="2"/>
                                        </p:tgtEl>
                                      </p:cBhvr>
                                      <p:to x="100000" y="90000"/>
                                    </p:animScale>
                                    <p:animScale>
                                      <p:cBhvr>
                                        <p:cTn id="23" dur="166" decel="50000">
                                          <p:stCondLst>
                                            <p:cond delay="1668"/>
                                          </p:stCondLst>
                                        </p:cTn>
                                        <p:tgtEl>
                                          <p:spTgt spid="2"/>
                                        </p:tgtEl>
                                      </p:cBhvr>
                                      <p:to x="100000" y="100000"/>
                                    </p:animScale>
                                    <p:animScale>
                                      <p:cBhvr>
                                        <p:cTn id="24" dur="26">
                                          <p:stCondLst>
                                            <p:cond delay="1808"/>
                                          </p:stCondLst>
                                        </p:cTn>
                                        <p:tgtEl>
                                          <p:spTgt spid="2"/>
                                        </p:tgtEl>
                                      </p:cBhvr>
                                      <p:to x="100000" y="95000"/>
                                    </p:animScale>
                                    <p:animScale>
                                      <p:cBhvr>
                                        <p:cTn id="25" dur="166" decel="50000">
                                          <p:stCondLst>
                                            <p:cond delay="1834"/>
                                          </p:stCondLst>
                                        </p:cTn>
                                        <p:tgtEl>
                                          <p:spTgt spid="2"/>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1000"/>
                                        <p:tgtEl>
                                          <p:spTgt spid="3">
                                            <p:txEl>
                                              <p:pRg st="1" end="1"/>
                                            </p:txEl>
                                          </p:spTgt>
                                        </p:tgtEl>
                                      </p:cBhvr>
                                    </p:animEffect>
                                    <p:anim calcmode="lin" valueType="num">
                                      <p:cBhvr>
                                        <p:cTn id="3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fade">
                                      <p:cBhvr>
                                        <p:cTn id="43" dur="1000"/>
                                        <p:tgtEl>
                                          <p:spTgt spid="3">
                                            <p:txEl>
                                              <p:pRg st="3" end="3"/>
                                            </p:txEl>
                                          </p:spTgt>
                                        </p:tgtEl>
                                      </p:cBhvr>
                                    </p:animEffect>
                                    <p:anim calcmode="lin" valueType="num">
                                      <p:cBhvr>
                                        <p:cTn id="4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 calcmode="lin" valueType="num">
                                      <p:cBhvr additive="base">
                                        <p:cTn id="50"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26" presetClass="entr" presetSubtype="0" fill="hold"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down)">
                                      <p:cBhvr>
                                        <p:cTn id="55" dur="580">
                                          <p:stCondLst>
                                            <p:cond delay="0"/>
                                          </p:stCondLst>
                                        </p:cTn>
                                        <p:tgtEl>
                                          <p:spTgt spid="7"/>
                                        </p:tgtEl>
                                      </p:cBhvr>
                                    </p:animEffect>
                                    <p:anim calcmode="lin" valueType="num">
                                      <p:cBhvr>
                                        <p:cTn id="5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1" dur="26">
                                          <p:stCondLst>
                                            <p:cond delay="650"/>
                                          </p:stCondLst>
                                        </p:cTn>
                                        <p:tgtEl>
                                          <p:spTgt spid="7"/>
                                        </p:tgtEl>
                                      </p:cBhvr>
                                      <p:to x="100000" y="60000"/>
                                    </p:animScale>
                                    <p:animScale>
                                      <p:cBhvr>
                                        <p:cTn id="62" dur="166" decel="50000">
                                          <p:stCondLst>
                                            <p:cond delay="676"/>
                                          </p:stCondLst>
                                        </p:cTn>
                                        <p:tgtEl>
                                          <p:spTgt spid="7"/>
                                        </p:tgtEl>
                                      </p:cBhvr>
                                      <p:to x="100000" y="100000"/>
                                    </p:animScale>
                                    <p:animScale>
                                      <p:cBhvr>
                                        <p:cTn id="63" dur="26">
                                          <p:stCondLst>
                                            <p:cond delay="1312"/>
                                          </p:stCondLst>
                                        </p:cTn>
                                        <p:tgtEl>
                                          <p:spTgt spid="7"/>
                                        </p:tgtEl>
                                      </p:cBhvr>
                                      <p:to x="100000" y="80000"/>
                                    </p:animScale>
                                    <p:animScale>
                                      <p:cBhvr>
                                        <p:cTn id="64" dur="166" decel="50000">
                                          <p:stCondLst>
                                            <p:cond delay="1338"/>
                                          </p:stCondLst>
                                        </p:cTn>
                                        <p:tgtEl>
                                          <p:spTgt spid="7"/>
                                        </p:tgtEl>
                                      </p:cBhvr>
                                      <p:to x="100000" y="100000"/>
                                    </p:animScale>
                                    <p:animScale>
                                      <p:cBhvr>
                                        <p:cTn id="65" dur="26">
                                          <p:stCondLst>
                                            <p:cond delay="1642"/>
                                          </p:stCondLst>
                                        </p:cTn>
                                        <p:tgtEl>
                                          <p:spTgt spid="7"/>
                                        </p:tgtEl>
                                      </p:cBhvr>
                                      <p:to x="100000" y="90000"/>
                                    </p:animScale>
                                    <p:animScale>
                                      <p:cBhvr>
                                        <p:cTn id="66" dur="166" decel="50000">
                                          <p:stCondLst>
                                            <p:cond delay="1668"/>
                                          </p:stCondLst>
                                        </p:cTn>
                                        <p:tgtEl>
                                          <p:spTgt spid="7"/>
                                        </p:tgtEl>
                                      </p:cBhvr>
                                      <p:to x="100000" y="100000"/>
                                    </p:animScale>
                                    <p:animScale>
                                      <p:cBhvr>
                                        <p:cTn id="67" dur="26">
                                          <p:stCondLst>
                                            <p:cond delay="1808"/>
                                          </p:stCondLst>
                                        </p:cTn>
                                        <p:tgtEl>
                                          <p:spTgt spid="7"/>
                                        </p:tgtEl>
                                      </p:cBhvr>
                                      <p:to x="100000" y="95000"/>
                                    </p:animScale>
                                    <p:animScale>
                                      <p:cBhvr>
                                        <p:cTn id="68" dur="166" decel="50000">
                                          <p:stCondLst>
                                            <p:cond delay="1834"/>
                                          </p:stCondLst>
                                        </p:cTn>
                                        <p:tgtEl>
                                          <p:spTgt spid="7"/>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animEffect transition="in" filter="fade">
                                      <p:cBhvr>
                                        <p:cTn id="73" dur="1000"/>
                                        <p:tgtEl>
                                          <p:spTgt spid="3">
                                            <p:txEl>
                                              <p:pRg st="5" end="5"/>
                                            </p:txEl>
                                          </p:spTgt>
                                        </p:tgtEl>
                                      </p:cBhvr>
                                    </p:animEffect>
                                    <p:anim calcmode="lin" valueType="num">
                                      <p:cBhvr>
                                        <p:cTn id="7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5" presetClass="entr" presetSubtype="0" fill="hold" nodeType="clickEffect">
                                  <p:stCondLst>
                                    <p:cond delay="0"/>
                                  </p:stCondLst>
                                  <p:childTnLst>
                                    <p:set>
                                      <p:cBhvr>
                                        <p:cTn id="79" dur="1" fill="hold">
                                          <p:stCondLst>
                                            <p:cond delay="0"/>
                                          </p:stCondLst>
                                        </p:cTn>
                                        <p:tgtEl>
                                          <p:spTgt spid="3">
                                            <p:txEl>
                                              <p:pRg st="7" end="7"/>
                                            </p:txEl>
                                          </p:spTgt>
                                        </p:tgtEl>
                                        <p:attrNameLst>
                                          <p:attrName>style.visibility</p:attrName>
                                        </p:attrNameLst>
                                      </p:cBhvr>
                                      <p:to>
                                        <p:strVal val="visible"/>
                                      </p:to>
                                    </p:set>
                                    <p:animEffect transition="in" filter="fade">
                                      <p:cBhvr>
                                        <p:cTn id="80" dur="2500"/>
                                        <p:tgtEl>
                                          <p:spTgt spid="3">
                                            <p:txEl>
                                              <p:pRg st="7" end="7"/>
                                            </p:txEl>
                                          </p:spTgt>
                                        </p:tgtEl>
                                      </p:cBhvr>
                                    </p:animEffect>
                                    <p:anim calcmode="lin" valueType="num">
                                      <p:cBhvr>
                                        <p:cTn id="81" dur="25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82" dur="25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7527" y="103909"/>
            <a:ext cx="7574973" cy="584775"/>
          </a:xfrm>
          <a:prstGeom prst="rect">
            <a:avLst/>
          </a:prstGeom>
          <a:noFill/>
        </p:spPr>
        <p:txBody>
          <a:bodyPr wrap="square" rtlCol="0">
            <a:spAutoFit/>
          </a:bodyPr>
          <a:lstStyle/>
          <a:p>
            <a:pPr algn="ctr"/>
            <a:r>
              <a:rPr lang="en-US" sz="3200" b="1" u="sng" dirty="0" smtClean="0">
                <a:solidFill>
                  <a:schemeClr val="accent1"/>
                </a:solidFill>
                <a:latin typeface="Comic Sans MS" panose="030F0702030302020204" pitchFamily="66" charset="0"/>
              </a:rPr>
              <a:t>Word Problems!</a:t>
            </a:r>
            <a:endParaRPr lang="en-US" sz="3200" b="1" u="sng" dirty="0">
              <a:solidFill>
                <a:schemeClr val="accent1"/>
              </a:solidFill>
              <a:latin typeface="Comic Sans MS" panose="030F0702030302020204" pitchFamily="66" charset="0"/>
            </a:endParaRPr>
          </a:p>
        </p:txBody>
      </p:sp>
      <p:sp>
        <p:nvSpPr>
          <p:cNvPr id="3" name="TextBox 2"/>
          <p:cNvSpPr txBox="1"/>
          <p:nvPr/>
        </p:nvSpPr>
        <p:spPr>
          <a:xfrm>
            <a:off x="280554" y="688684"/>
            <a:ext cx="9424555" cy="6186309"/>
          </a:xfrm>
          <a:prstGeom prst="rect">
            <a:avLst/>
          </a:prstGeom>
          <a:noFill/>
        </p:spPr>
        <p:txBody>
          <a:bodyPr wrap="square" rtlCol="0">
            <a:spAutoFit/>
          </a:bodyPr>
          <a:lstStyle/>
          <a:p>
            <a:pPr>
              <a:buClr>
                <a:schemeClr val="accent2"/>
              </a:buClr>
            </a:pPr>
            <a:r>
              <a:rPr lang="en-US" dirty="0" smtClean="0">
                <a:latin typeface="Comic Sans MS" panose="030F0702030302020204" pitchFamily="66" charset="0"/>
              </a:rPr>
              <a:t>I hate word problems!!! – close the book – NO </a:t>
            </a:r>
            <a:r>
              <a:rPr lang="en-US" dirty="0" err="1" smtClean="0">
                <a:latin typeface="Comic Sans MS" panose="030F0702030302020204" pitchFamily="66" charset="0"/>
              </a:rPr>
              <a:t>NO</a:t>
            </a:r>
            <a:r>
              <a:rPr lang="en-US" dirty="0" smtClean="0">
                <a:latin typeface="Comic Sans MS" panose="030F0702030302020204" pitchFamily="66" charset="0"/>
              </a:rPr>
              <a:t> NO!!!</a:t>
            </a:r>
          </a:p>
          <a:p>
            <a:pPr>
              <a:buClr>
                <a:schemeClr val="accent2"/>
              </a:buClr>
            </a:pPr>
            <a:endParaRPr lang="en-US" dirty="0" smtClean="0">
              <a:latin typeface="Comic Sans MS" panose="030F0702030302020204" pitchFamily="66" charset="0"/>
            </a:endParaRPr>
          </a:p>
          <a:p>
            <a:pPr marL="342900" indent="-342900">
              <a:buClr>
                <a:schemeClr val="accent2"/>
              </a:buClr>
              <a:buFont typeface="Wingdings" panose="05000000000000000000" pitchFamily="2" charset="2"/>
              <a:buChar char="Ø"/>
            </a:pPr>
            <a:r>
              <a:rPr lang="en-US" dirty="0" smtClean="0">
                <a:latin typeface="Comic Sans MS" panose="030F0702030302020204" pitchFamily="66" charset="0"/>
              </a:rPr>
              <a:t>The study of math can help provide you with a sense of power over the real world.</a:t>
            </a:r>
          </a:p>
          <a:p>
            <a:pPr>
              <a:buClr>
                <a:schemeClr val="accent2"/>
              </a:buClr>
            </a:pPr>
            <a:endParaRPr lang="en-US" dirty="0">
              <a:latin typeface="Comic Sans MS" panose="030F0702030302020204" pitchFamily="66" charset="0"/>
            </a:endParaRPr>
          </a:p>
          <a:p>
            <a:pPr marL="342900" indent="-342900">
              <a:buClr>
                <a:schemeClr val="accent2"/>
              </a:buClr>
              <a:buFont typeface="Wingdings" panose="05000000000000000000" pitchFamily="2" charset="2"/>
              <a:buChar char="Ø"/>
            </a:pPr>
            <a:r>
              <a:rPr lang="en-US" dirty="0" smtClean="0">
                <a:latin typeface="Comic Sans MS" panose="030F0702030302020204" pitchFamily="66" charset="0"/>
              </a:rPr>
              <a:t>Most students do not like word problems and shut down before even reading the first word. </a:t>
            </a:r>
          </a:p>
          <a:p>
            <a:pPr marL="342900" indent="-342900">
              <a:buClr>
                <a:schemeClr val="accent2"/>
              </a:buClr>
              <a:buFont typeface="Wingdings" panose="05000000000000000000" pitchFamily="2" charset="2"/>
              <a:buChar char="Ø"/>
            </a:pPr>
            <a:endParaRPr lang="en-US" dirty="0">
              <a:latin typeface="Comic Sans MS" panose="030F0702030302020204" pitchFamily="66" charset="0"/>
            </a:endParaRPr>
          </a:p>
          <a:p>
            <a:pPr marL="342900" indent="-342900">
              <a:buClr>
                <a:schemeClr val="accent2"/>
              </a:buClr>
              <a:buFont typeface="Wingdings" panose="05000000000000000000" pitchFamily="2" charset="2"/>
              <a:buChar char="Ø"/>
            </a:pPr>
            <a:r>
              <a:rPr lang="en-US" dirty="0" smtClean="0">
                <a:latin typeface="Comic Sans MS" panose="030F0702030302020204" pitchFamily="66" charset="0"/>
              </a:rPr>
              <a:t>The most popular question that students ask usually comes in the form, “When am I ever going to need or use this?”</a:t>
            </a:r>
          </a:p>
          <a:p>
            <a:r>
              <a:rPr lang="en-US" dirty="0" smtClean="0">
                <a:solidFill>
                  <a:srgbClr val="C00000"/>
                </a:solidFill>
                <a:latin typeface="Comic Sans MS" panose="030F0702030302020204" pitchFamily="66" charset="0"/>
              </a:rPr>
              <a:t>The answer to this question will most likely be an example in the form of a word problem.  Your boss will not hand you a sheet of paper and ask you to “solve for x” twenty times and then get back to him.  He is more likely to ask you something like:</a:t>
            </a:r>
          </a:p>
          <a:p>
            <a:endParaRPr lang="en-US" dirty="0">
              <a:solidFill>
                <a:srgbClr val="C00000"/>
              </a:solidFill>
              <a:latin typeface="Comic Sans MS" panose="030F0702030302020204" pitchFamily="66" charset="0"/>
            </a:endParaRPr>
          </a:p>
          <a:p>
            <a:r>
              <a:rPr lang="en-US" dirty="0" smtClean="0">
                <a:solidFill>
                  <a:srgbClr val="C00000"/>
                </a:solidFill>
                <a:latin typeface="Comic Sans MS" panose="030F0702030302020204" pitchFamily="66" charset="0"/>
              </a:rPr>
              <a:t>We need a new supplier of flapdoodles.  Bob’s Flapdoodle Emporium wholesales them at $129 per gross, but charges $1.25 per ton per mile for shipping.  Sally’s Flapdoodle Express wholesales them at $143 per gross, but ships at a flat rate of $85 per ton.  Figure out how each of these impact our marginal cost, and report to me this afternoon.</a:t>
            </a:r>
            <a:r>
              <a:rPr lang="en-US" dirty="0">
                <a:latin typeface="Comic Sans MS" panose="030F0702030302020204" pitchFamily="66" charset="0"/>
              </a:rPr>
              <a:t/>
            </a:r>
            <a:br>
              <a:rPr lang="en-US" dirty="0">
                <a:latin typeface="Comic Sans MS" panose="030F0702030302020204" pitchFamily="66" charset="0"/>
              </a:rPr>
            </a:br>
            <a:endParaRPr lang="en-US" dirty="0" smtClean="0">
              <a:latin typeface="Comic Sans MS" panose="030F0702030302020204" pitchFamily="66" charset="0"/>
            </a:endParaRPr>
          </a:p>
          <a:p>
            <a:r>
              <a:rPr lang="en-US" dirty="0" smtClean="0">
                <a:latin typeface="Comic Sans MS" panose="030F0702030302020204" pitchFamily="66" charset="0"/>
              </a:rPr>
              <a:t>You may have to read the question a few times.  Try reading the question without getting caught up on the numbers.  Figure out what the question is asking then start writing down the important points of information.</a:t>
            </a:r>
            <a:endParaRPr lang="en-US" dirty="0">
              <a:latin typeface="Comic Sans MS" panose="030F0702030302020204" pitchFamily="66" charset="0"/>
            </a:endParaRPr>
          </a:p>
        </p:txBody>
      </p:sp>
    </p:spTree>
    <p:extLst>
      <p:ext uri="{BB962C8B-B14F-4D97-AF65-F5344CB8AC3E}">
        <p14:creationId xmlns:p14="http://schemas.microsoft.com/office/powerpoint/2010/main" val="6978450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 calcmode="lin" valueType="num">
                                      <p:cBhvr>
                                        <p:cTn id="30"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ipe(down)">
                                      <p:cBhvr>
                                        <p:cTn id="37" dur="580">
                                          <p:stCondLst>
                                            <p:cond delay="0"/>
                                          </p:stCondLst>
                                        </p:cTn>
                                        <p:tgtEl>
                                          <p:spTgt spid="3">
                                            <p:txEl>
                                              <p:pRg st="9" end="9"/>
                                            </p:txEl>
                                          </p:spTgt>
                                        </p:tgtEl>
                                      </p:cBhvr>
                                    </p:animEffect>
                                    <p:anim calcmode="lin" valueType="num">
                                      <p:cBhvr>
                                        <p:cTn id="38"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43" dur="26">
                                          <p:stCondLst>
                                            <p:cond delay="650"/>
                                          </p:stCondLst>
                                        </p:cTn>
                                        <p:tgtEl>
                                          <p:spTgt spid="3">
                                            <p:txEl>
                                              <p:pRg st="9" end="9"/>
                                            </p:txEl>
                                          </p:spTgt>
                                        </p:tgtEl>
                                      </p:cBhvr>
                                      <p:to x="100000" y="60000"/>
                                    </p:animScale>
                                    <p:animScale>
                                      <p:cBhvr>
                                        <p:cTn id="44" dur="166" decel="50000">
                                          <p:stCondLst>
                                            <p:cond delay="676"/>
                                          </p:stCondLst>
                                        </p:cTn>
                                        <p:tgtEl>
                                          <p:spTgt spid="3">
                                            <p:txEl>
                                              <p:pRg st="9" end="9"/>
                                            </p:txEl>
                                          </p:spTgt>
                                        </p:tgtEl>
                                      </p:cBhvr>
                                      <p:to x="100000" y="100000"/>
                                    </p:animScale>
                                    <p:animScale>
                                      <p:cBhvr>
                                        <p:cTn id="45" dur="26">
                                          <p:stCondLst>
                                            <p:cond delay="1312"/>
                                          </p:stCondLst>
                                        </p:cTn>
                                        <p:tgtEl>
                                          <p:spTgt spid="3">
                                            <p:txEl>
                                              <p:pRg st="9" end="9"/>
                                            </p:txEl>
                                          </p:spTgt>
                                        </p:tgtEl>
                                      </p:cBhvr>
                                      <p:to x="100000" y="80000"/>
                                    </p:animScale>
                                    <p:animScale>
                                      <p:cBhvr>
                                        <p:cTn id="46" dur="166" decel="50000">
                                          <p:stCondLst>
                                            <p:cond delay="1338"/>
                                          </p:stCondLst>
                                        </p:cTn>
                                        <p:tgtEl>
                                          <p:spTgt spid="3">
                                            <p:txEl>
                                              <p:pRg st="9" end="9"/>
                                            </p:txEl>
                                          </p:spTgt>
                                        </p:tgtEl>
                                      </p:cBhvr>
                                      <p:to x="100000" y="100000"/>
                                    </p:animScale>
                                    <p:animScale>
                                      <p:cBhvr>
                                        <p:cTn id="47" dur="26">
                                          <p:stCondLst>
                                            <p:cond delay="1642"/>
                                          </p:stCondLst>
                                        </p:cTn>
                                        <p:tgtEl>
                                          <p:spTgt spid="3">
                                            <p:txEl>
                                              <p:pRg st="9" end="9"/>
                                            </p:txEl>
                                          </p:spTgt>
                                        </p:tgtEl>
                                      </p:cBhvr>
                                      <p:to x="100000" y="90000"/>
                                    </p:animScale>
                                    <p:animScale>
                                      <p:cBhvr>
                                        <p:cTn id="48" dur="166" decel="50000">
                                          <p:stCondLst>
                                            <p:cond delay="1668"/>
                                          </p:stCondLst>
                                        </p:cTn>
                                        <p:tgtEl>
                                          <p:spTgt spid="3">
                                            <p:txEl>
                                              <p:pRg st="9" end="9"/>
                                            </p:txEl>
                                          </p:spTgt>
                                        </p:tgtEl>
                                      </p:cBhvr>
                                      <p:to x="100000" y="100000"/>
                                    </p:animScale>
                                    <p:animScale>
                                      <p:cBhvr>
                                        <p:cTn id="49" dur="26">
                                          <p:stCondLst>
                                            <p:cond delay="1808"/>
                                          </p:stCondLst>
                                        </p:cTn>
                                        <p:tgtEl>
                                          <p:spTgt spid="3">
                                            <p:txEl>
                                              <p:pRg st="9" end="9"/>
                                            </p:txEl>
                                          </p:spTgt>
                                        </p:tgtEl>
                                      </p:cBhvr>
                                      <p:to x="100000" y="95000"/>
                                    </p:animScale>
                                    <p:animScale>
                                      <p:cBhvr>
                                        <p:cTn id="50" dur="166" decel="50000">
                                          <p:stCondLst>
                                            <p:cond delay="1834"/>
                                          </p:stCondLst>
                                        </p:cTn>
                                        <p:tgtEl>
                                          <p:spTgt spid="3">
                                            <p:txEl>
                                              <p:pRg st="9" end="9"/>
                                            </p:txEl>
                                          </p:spTgt>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6355" y="153156"/>
            <a:ext cx="7637318" cy="584775"/>
          </a:xfrm>
          <a:prstGeom prst="rect">
            <a:avLst/>
          </a:prstGeom>
          <a:noFill/>
        </p:spPr>
        <p:txBody>
          <a:bodyPr wrap="square" rtlCol="0">
            <a:spAutoFit/>
          </a:bodyPr>
          <a:lstStyle/>
          <a:p>
            <a:pPr algn="ctr"/>
            <a:r>
              <a:rPr lang="en-US" sz="3200" b="1" u="sng" dirty="0" smtClean="0">
                <a:solidFill>
                  <a:schemeClr val="accent1"/>
                </a:solidFill>
                <a:latin typeface="Comic Sans MS" panose="030F0702030302020204" pitchFamily="66" charset="0"/>
              </a:rPr>
              <a:t>Good Math Habits – Before an Exam</a:t>
            </a:r>
            <a:endParaRPr lang="en-US" sz="3200" b="1" u="sng" dirty="0">
              <a:solidFill>
                <a:schemeClr val="accent1"/>
              </a:solidFill>
              <a:latin typeface="Comic Sans MS" panose="030F0702030302020204" pitchFamily="66" charset="0"/>
            </a:endParaRPr>
          </a:p>
        </p:txBody>
      </p:sp>
      <p:sp>
        <p:nvSpPr>
          <p:cNvPr id="5" name="TextBox 4"/>
          <p:cNvSpPr txBox="1"/>
          <p:nvPr/>
        </p:nvSpPr>
        <p:spPr>
          <a:xfrm>
            <a:off x="192232" y="1031584"/>
            <a:ext cx="9185564" cy="4801314"/>
          </a:xfrm>
          <a:prstGeom prst="rect">
            <a:avLst/>
          </a:prstGeom>
          <a:noFill/>
        </p:spPr>
        <p:txBody>
          <a:bodyPr wrap="square" rtlCol="0">
            <a:spAutoFit/>
          </a:bodyPr>
          <a:lstStyle/>
          <a:p>
            <a:pPr marL="342900" indent="-342900">
              <a:buClr>
                <a:schemeClr val="accent2"/>
              </a:buClr>
              <a:buFont typeface="Wingdings" panose="05000000000000000000" pitchFamily="2" charset="2"/>
              <a:buChar char="Ø"/>
            </a:pPr>
            <a:r>
              <a:rPr lang="en-US" dirty="0" smtClean="0">
                <a:latin typeface="Comic Sans MS" panose="030F0702030302020204" pitchFamily="66" charset="0"/>
              </a:rPr>
              <a:t>Don’t CRAM!</a:t>
            </a:r>
          </a:p>
          <a:p>
            <a:pPr>
              <a:buClr>
                <a:schemeClr val="accent2"/>
              </a:buClr>
            </a:pPr>
            <a:r>
              <a:rPr lang="en-US" dirty="0" smtClean="0">
                <a:solidFill>
                  <a:srgbClr val="C00000"/>
                </a:solidFill>
                <a:latin typeface="Comic Sans MS" panose="030F0702030302020204" pitchFamily="66" charset="0"/>
              </a:rPr>
              <a:t>The brain is in many ways just like a muscle.  Would you prepare for a race or marathon by staying up and running all night the night before?  No, but you do warm up for it.  The same goes for taking exams.  Some students continue to cram and do “alright”; however, you are much less likely to retain the information.</a:t>
            </a:r>
          </a:p>
          <a:p>
            <a:pPr>
              <a:buClr>
                <a:schemeClr val="accent2"/>
              </a:buClr>
            </a:pPr>
            <a:endParaRPr lang="en-US" dirty="0" smtClean="0">
              <a:latin typeface="Comic Sans MS" panose="030F0702030302020204" pitchFamily="66" charset="0"/>
            </a:endParaRPr>
          </a:p>
          <a:p>
            <a:pPr>
              <a:buClr>
                <a:schemeClr val="accent2"/>
              </a:buClr>
            </a:pPr>
            <a:endParaRPr lang="en-US" dirty="0" smtClean="0">
              <a:latin typeface="Comic Sans MS" panose="030F0702030302020204" pitchFamily="66" charset="0"/>
            </a:endParaRPr>
          </a:p>
          <a:p>
            <a:pPr marL="285750" indent="-285750">
              <a:buClr>
                <a:schemeClr val="accent2"/>
              </a:buClr>
              <a:buFont typeface="Wingdings" panose="05000000000000000000" pitchFamily="2" charset="2"/>
              <a:buChar char="Ø"/>
            </a:pPr>
            <a:r>
              <a:rPr lang="en-US" dirty="0" smtClean="0">
                <a:latin typeface="Comic Sans MS" panose="030F0702030302020204" pitchFamily="66" charset="0"/>
              </a:rPr>
              <a:t>Prepare as soon as possible.</a:t>
            </a:r>
          </a:p>
          <a:p>
            <a:pPr>
              <a:buClr>
                <a:schemeClr val="accent2"/>
              </a:buClr>
            </a:pPr>
            <a:r>
              <a:rPr lang="en-US" dirty="0" smtClean="0">
                <a:solidFill>
                  <a:srgbClr val="C00000"/>
                </a:solidFill>
                <a:latin typeface="Comic Sans MS" panose="030F0702030302020204" pitchFamily="66" charset="0"/>
              </a:rPr>
              <a:t>Practice, practice, practice!  Redo homework problems.  Try them out of order or make flash cards.  Do the reviews and practice tests in the book.  Time yourself as you practice.</a:t>
            </a:r>
          </a:p>
          <a:p>
            <a:pPr>
              <a:buClr>
                <a:schemeClr val="accent2"/>
              </a:buClr>
            </a:pPr>
            <a:endParaRPr lang="en-US" dirty="0" smtClean="0">
              <a:latin typeface="Comic Sans MS" panose="030F0702030302020204" pitchFamily="66" charset="0"/>
            </a:endParaRPr>
          </a:p>
          <a:p>
            <a:pPr>
              <a:buClr>
                <a:schemeClr val="accent2"/>
              </a:buClr>
            </a:pPr>
            <a:endParaRPr lang="en-US" dirty="0" smtClean="0">
              <a:latin typeface="Comic Sans MS" panose="030F0702030302020204" pitchFamily="66" charset="0"/>
            </a:endParaRPr>
          </a:p>
          <a:p>
            <a:pPr marL="342900" indent="-342900">
              <a:buClr>
                <a:schemeClr val="accent2"/>
              </a:buClr>
              <a:buFont typeface="Wingdings" panose="05000000000000000000" pitchFamily="2" charset="2"/>
              <a:buChar char="Ø"/>
            </a:pPr>
            <a:r>
              <a:rPr lang="en-US" dirty="0" smtClean="0">
                <a:latin typeface="Comic Sans MS" panose="030F0702030302020204" pitchFamily="66" charset="0"/>
              </a:rPr>
              <a:t>Eat.</a:t>
            </a:r>
          </a:p>
          <a:p>
            <a:pPr>
              <a:buClr>
                <a:schemeClr val="accent2"/>
              </a:buClr>
            </a:pPr>
            <a:r>
              <a:rPr lang="en-US" dirty="0" smtClean="0">
                <a:solidFill>
                  <a:srgbClr val="C00000"/>
                </a:solidFill>
                <a:latin typeface="Comic Sans MS" panose="030F0702030302020204" pitchFamily="66" charset="0"/>
              </a:rPr>
              <a:t>Eat at least 2 hours before an exam so you have time to digest.  The brain will make a demand on blood supply so don’t eat a large meal.  A large coffee from Starbucks does not count as a meal.</a:t>
            </a:r>
            <a:r>
              <a:rPr lang="en-US" dirty="0" smtClean="0">
                <a:latin typeface="Comic Sans MS" panose="030F0702030302020204" pitchFamily="66" charset="0"/>
              </a:rPr>
              <a:t> </a:t>
            </a:r>
            <a:endParaRPr lang="en-US" dirty="0">
              <a:latin typeface="Comic Sans MS" panose="030F0702030302020204" pitchFamily="66"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8152" y="1031584"/>
            <a:ext cx="1569666" cy="1971628"/>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9929" y="4674382"/>
            <a:ext cx="1788883" cy="115851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4913" y="5511755"/>
            <a:ext cx="1229591" cy="1229591"/>
          </a:xfrm>
          <a:prstGeom prst="rect">
            <a:avLst/>
          </a:prstGeom>
        </p:spPr>
      </p:pic>
    </p:spTree>
    <p:extLst>
      <p:ext uri="{BB962C8B-B14F-4D97-AF65-F5344CB8AC3E}">
        <p14:creationId xmlns:p14="http://schemas.microsoft.com/office/powerpoint/2010/main" val="36458097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p:cTn id="13" dur="10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5" dur="1000"/>
                                        <p:tgtEl>
                                          <p:spTgt spid="5">
                                            <p:txEl>
                                              <p:pRg st="1" end="1"/>
                                            </p:txEl>
                                          </p:spTgt>
                                        </p:tgtEl>
                                      </p:cBhvr>
                                    </p:animEffect>
                                  </p:childTnLst>
                                </p:cTn>
                              </p:par>
                            </p:childTnLst>
                          </p:cTn>
                        </p:par>
                        <p:par>
                          <p:cTn id="16" fill="hold">
                            <p:stCondLst>
                              <p:cond delay="1000"/>
                            </p:stCondLst>
                            <p:childTnLst>
                              <p:par>
                                <p:cTn id="17" presetID="31"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ppt_w</p:attrName>
                                        </p:attrNameLst>
                                      </p:cBhvr>
                                      <p:tavLst>
                                        <p:tav tm="0">
                                          <p:val>
                                            <p:fltVal val="0"/>
                                          </p:val>
                                        </p:tav>
                                        <p:tav tm="100000">
                                          <p:val>
                                            <p:strVal val="#ppt_w"/>
                                          </p:val>
                                        </p:tav>
                                      </p:tavLst>
                                    </p:anim>
                                    <p:anim calcmode="lin" valueType="num">
                                      <p:cBhvr>
                                        <p:cTn id="20" dur="1000" fill="hold"/>
                                        <p:tgtEl>
                                          <p:spTgt spid="2"/>
                                        </p:tgtEl>
                                        <p:attrNameLst>
                                          <p:attrName>ppt_h</p:attrName>
                                        </p:attrNameLst>
                                      </p:cBhvr>
                                      <p:tavLst>
                                        <p:tav tm="0">
                                          <p:val>
                                            <p:fltVal val="0"/>
                                          </p:val>
                                        </p:tav>
                                        <p:tav tm="100000">
                                          <p:val>
                                            <p:strVal val="#ppt_h"/>
                                          </p:val>
                                        </p:tav>
                                      </p:tavLst>
                                    </p:anim>
                                    <p:anim calcmode="lin" valueType="num">
                                      <p:cBhvr>
                                        <p:cTn id="21" dur="1000" fill="hold"/>
                                        <p:tgtEl>
                                          <p:spTgt spid="2"/>
                                        </p:tgtEl>
                                        <p:attrNameLst>
                                          <p:attrName>style.rotation</p:attrName>
                                        </p:attrNameLst>
                                      </p:cBhvr>
                                      <p:tavLst>
                                        <p:tav tm="0">
                                          <p:val>
                                            <p:fltVal val="90"/>
                                          </p:val>
                                        </p:tav>
                                        <p:tav tm="100000">
                                          <p:val>
                                            <p:fltVal val="0"/>
                                          </p:val>
                                        </p:tav>
                                      </p:tavLst>
                                    </p:anim>
                                    <p:animEffect transition="in" filter="fade">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p:cTn id="33" dur="10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4" dur="10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35" dur="1000"/>
                                        <p:tgtEl>
                                          <p:spTgt spid="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anim calcmode="lin" valueType="num">
                                      <p:cBhvr additive="base">
                                        <p:cTn id="40"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anim calcmode="lin" valueType="num">
                                      <p:cBhvr>
                                        <p:cTn id="46" dur="1000" fill="hold"/>
                                        <p:tgtEl>
                                          <p:spTgt spid="5">
                                            <p:txEl>
                                              <p:pRg st="9" end="9"/>
                                            </p:txEl>
                                          </p:spTgt>
                                        </p:tgtEl>
                                        <p:attrNameLst>
                                          <p:attrName>ppt_w</p:attrName>
                                        </p:attrNameLst>
                                      </p:cBhvr>
                                      <p:tavLst>
                                        <p:tav tm="0">
                                          <p:val>
                                            <p:fltVal val="0"/>
                                          </p:val>
                                        </p:tav>
                                        <p:tav tm="100000">
                                          <p:val>
                                            <p:strVal val="#ppt_w"/>
                                          </p:val>
                                        </p:tav>
                                      </p:tavLst>
                                    </p:anim>
                                    <p:anim calcmode="lin" valueType="num">
                                      <p:cBhvr>
                                        <p:cTn id="47" dur="1000" fill="hold"/>
                                        <p:tgtEl>
                                          <p:spTgt spid="5">
                                            <p:txEl>
                                              <p:pRg st="9" end="9"/>
                                            </p:txEl>
                                          </p:spTgt>
                                        </p:tgtEl>
                                        <p:attrNameLst>
                                          <p:attrName>ppt_h</p:attrName>
                                        </p:attrNameLst>
                                      </p:cBhvr>
                                      <p:tavLst>
                                        <p:tav tm="0">
                                          <p:val>
                                            <p:fltVal val="0"/>
                                          </p:val>
                                        </p:tav>
                                        <p:tav tm="100000">
                                          <p:val>
                                            <p:strVal val="#ppt_h"/>
                                          </p:val>
                                        </p:tav>
                                      </p:tavLst>
                                    </p:anim>
                                    <p:animEffect transition="in" filter="fade">
                                      <p:cBhvr>
                                        <p:cTn id="48" dur="1000"/>
                                        <p:tgtEl>
                                          <p:spTgt spid="5">
                                            <p:txEl>
                                              <p:pRg st="9" end="9"/>
                                            </p:txEl>
                                          </p:spTgt>
                                        </p:tgtEl>
                                      </p:cBhvr>
                                    </p:animEffect>
                                  </p:childTnLst>
                                </p:cTn>
                              </p:par>
                            </p:childTnLst>
                          </p:cTn>
                        </p:par>
                        <p:par>
                          <p:cTn id="49" fill="hold">
                            <p:stCondLst>
                              <p:cond delay="1000"/>
                            </p:stCondLst>
                            <p:childTnLst>
                              <p:par>
                                <p:cTn id="50" presetID="31" presetClass="entr" presetSubtype="0"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1000" fill="hold"/>
                                        <p:tgtEl>
                                          <p:spTgt spid="3"/>
                                        </p:tgtEl>
                                        <p:attrNameLst>
                                          <p:attrName>ppt_w</p:attrName>
                                        </p:attrNameLst>
                                      </p:cBhvr>
                                      <p:tavLst>
                                        <p:tav tm="0">
                                          <p:val>
                                            <p:fltVal val="0"/>
                                          </p:val>
                                        </p:tav>
                                        <p:tav tm="100000">
                                          <p:val>
                                            <p:strVal val="#ppt_w"/>
                                          </p:val>
                                        </p:tav>
                                      </p:tavLst>
                                    </p:anim>
                                    <p:anim calcmode="lin" valueType="num">
                                      <p:cBhvr>
                                        <p:cTn id="53" dur="1000" fill="hold"/>
                                        <p:tgtEl>
                                          <p:spTgt spid="3"/>
                                        </p:tgtEl>
                                        <p:attrNameLst>
                                          <p:attrName>ppt_h</p:attrName>
                                        </p:attrNameLst>
                                      </p:cBhvr>
                                      <p:tavLst>
                                        <p:tav tm="0">
                                          <p:val>
                                            <p:fltVal val="0"/>
                                          </p:val>
                                        </p:tav>
                                        <p:tav tm="100000">
                                          <p:val>
                                            <p:strVal val="#ppt_h"/>
                                          </p:val>
                                        </p:tav>
                                      </p:tavLst>
                                    </p:anim>
                                    <p:anim calcmode="lin" valueType="num">
                                      <p:cBhvr>
                                        <p:cTn id="54" dur="1000" fill="hold"/>
                                        <p:tgtEl>
                                          <p:spTgt spid="3"/>
                                        </p:tgtEl>
                                        <p:attrNameLst>
                                          <p:attrName>style.rotation</p:attrName>
                                        </p:attrNameLst>
                                      </p:cBhvr>
                                      <p:tavLst>
                                        <p:tav tm="0">
                                          <p:val>
                                            <p:fltVal val="90"/>
                                          </p:val>
                                        </p:tav>
                                        <p:tav tm="100000">
                                          <p:val>
                                            <p:fltVal val="0"/>
                                          </p:val>
                                        </p:tav>
                                      </p:tavLst>
                                    </p:anim>
                                    <p:animEffect transition="in" filter="fade">
                                      <p:cBhvr>
                                        <p:cTn id="55" dur="1000"/>
                                        <p:tgtEl>
                                          <p:spTgt spid="3"/>
                                        </p:tgtEl>
                                      </p:cBhvr>
                                    </p:animEffect>
                                  </p:childTnLst>
                                </p:cTn>
                              </p:par>
                              <p:par>
                                <p:cTn id="56" presetID="31" presetClass="entr" presetSubtype="0" fill="hold" nodeType="withEffect">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cBhvr>
                                        <p:cTn id="58" dur="1000" fill="hold"/>
                                        <p:tgtEl>
                                          <p:spTgt spid="6"/>
                                        </p:tgtEl>
                                        <p:attrNameLst>
                                          <p:attrName>ppt_w</p:attrName>
                                        </p:attrNameLst>
                                      </p:cBhvr>
                                      <p:tavLst>
                                        <p:tav tm="0">
                                          <p:val>
                                            <p:fltVal val="0"/>
                                          </p:val>
                                        </p:tav>
                                        <p:tav tm="100000">
                                          <p:val>
                                            <p:strVal val="#ppt_w"/>
                                          </p:val>
                                        </p:tav>
                                      </p:tavLst>
                                    </p:anim>
                                    <p:anim calcmode="lin" valueType="num">
                                      <p:cBhvr>
                                        <p:cTn id="59" dur="1000" fill="hold"/>
                                        <p:tgtEl>
                                          <p:spTgt spid="6"/>
                                        </p:tgtEl>
                                        <p:attrNameLst>
                                          <p:attrName>ppt_h</p:attrName>
                                        </p:attrNameLst>
                                      </p:cBhvr>
                                      <p:tavLst>
                                        <p:tav tm="0">
                                          <p:val>
                                            <p:fltVal val="0"/>
                                          </p:val>
                                        </p:tav>
                                        <p:tav tm="100000">
                                          <p:val>
                                            <p:strVal val="#ppt_h"/>
                                          </p:val>
                                        </p:tav>
                                      </p:tavLst>
                                    </p:anim>
                                    <p:anim calcmode="lin" valueType="num">
                                      <p:cBhvr>
                                        <p:cTn id="60" dur="1000" fill="hold"/>
                                        <p:tgtEl>
                                          <p:spTgt spid="6"/>
                                        </p:tgtEl>
                                        <p:attrNameLst>
                                          <p:attrName>style.rotation</p:attrName>
                                        </p:attrNameLst>
                                      </p:cBhvr>
                                      <p:tavLst>
                                        <p:tav tm="0">
                                          <p:val>
                                            <p:fltVal val="90"/>
                                          </p:val>
                                        </p:tav>
                                        <p:tav tm="100000">
                                          <p:val>
                                            <p:fltVal val="0"/>
                                          </p:val>
                                        </p:tav>
                                      </p:tavLst>
                                    </p:anim>
                                    <p:animEffect transition="in" filter="fade">
                                      <p:cBhvr>
                                        <p:cTn id="6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458" y="176645"/>
            <a:ext cx="7834745" cy="584775"/>
          </a:xfrm>
          <a:prstGeom prst="rect">
            <a:avLst/>
          </a:prstGeom>
          <a:noFill/>
        </p:spPr>
        <p:txBody>
          <a:bodyPr wrap="square" rtlCol="0">
            <a:spAutoFit/>
          </a:bodyPr>
          <a:lstStyle/>
          <a:p>
            <a:pPr algn="ctr"/>
            <a:r>
              <a:rPr lang="en-US" sz="3200" b="1" u="sng" dirty="0" smtClean="0">
                <a:solidFill>
                  <a:schemeClr val="accent1"/>
                </a:solidFill>
                <a:latin typeface="Comic Sans MS" panose="030F0702030302020204" pitchFamily="66" charset="0"/>
              </a:rPr>
              <a:t>Good Math Habits – During an Exam</a:t>
            </a:r>
            <a:endParaRPr lang="en-US" sz="3200" b="1" u="sng" dirty="0">
              <a:solidFill>
                <a:schemeClr val="accent1"/>
              </a:solidFill>
              <a:latin typeface="Comic Sans MS" panose="030F0702030302020204" pitchFamily="66" charset="0"/>
            </a:endParaRPr>
          </a:p>
        </p:txBody>
      </p:sp>
      <p:sp>
        <p:nvSpPr>
          <p:cNvPr id="3" name="TextBox 2"/>
          <p:cNvSpPr txBox="1"/>
          <p:nvPr/>
        </p:nvSpPr>
        <p:spPr>
          <a:xfrm>
            <a:off x="280552" y="761420"/>
            <a:ext cx="9424555" cy="6217087"/>
          </a:xfrm>
          <a:prstGeom prst="rect">
            <a:avLst/>
          </a:prstGeom>
          <a:noFill/>
        </p:spPr>
        <p:txBody>
          <a:bodyPr wrap="square" rtlCol="0">
            <a:spAutoFit/>
          </a:bodyPr>
          <a:lstStyle/>
          <a:p>
            <a:pPr>
              <a:buClr>
                <a:schemeClr val="accent2"/>
              </a:buClr>
            </a:pPr>
            <a:r>
              <a:rPr lang="en-US" dirty="0" smtClean="0">
                <a:latin typeface="Comic Sans MS" panose="030F0702030302020204" pitchFamily="66" charset="0"/>
              </a:rPr>
              <a:t>Follow directions.  Ask your instructor if you have any questions.  The worst your instructor can do is tell you they can’t answer your question.</a:t>
            </a:r>
          </a:p>
          <a:p>
            <a:pPr>
              <a:buClr>
                <a:schemeClr val="accent2"/>
              </a:buClr>
            </a:pPr>
            <a:endParaRPr lang="en-US" dirty="0" smtClean="0">
              <a:latin typeface="Comic Sans MS" panose="030F0702030302020204" pitchFamily="66" charset="0"/>
            </a:endParaRPr>
          </a:p>
          <a:p>
            <a:pPr marL="342900" indent="-342900">
              <a:buClr>
                <a:schemeClr val="accent2"/>
              </a:buClr>
              <a:buFont typeface="Wingdings" panose="05000000000000000000" pitchFamily="2" charset="2"/>
              <a:buChar char="Ø"/>
            </a:pPr>
            <a:r>
              <a:rPr lang="en-US" dirty="0" smtClean="0">
                <a:latin typeface="Comic Sans MS" panose="030F0702030302020204" pitchFamily="66" charset="0"/>
              </a:rPr>
              <a:t>When you receive the exam.</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Write down formulas / notes you don’t want to forget.</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Find those specific problems you don’t want to forget how to do.</a:t>
            </a:r>
          </a:p>
          <a:p>
            <a:pPr marL="742950" lvl="1" indent="-285750">
              <a:buClr>
                <a:schemeClr val="tx1"/>
              </a:buClr>
              <a:buFont typeface="Arial" panose="020B0604020202020204" pitchFamily="34" charset="0"/>
              <a:buChar char="•"/>
            </a:pPr>
            <a:r>
              <a:rPr lang="en-US" dirty="0">
                <a:solidFill>
                  <a:srgbClr val="C00000"/>
                </a:solidFill>
                <a:latin typeface="Comic Sans MS" panose="030F0702030302020204" pitchFamily="66" charset="0"/>
              </a:rPr>
              <a:t>Expect an initial panic.  Take a deep breath and let it out slowly</a:t>
            </a:r>
            <a:r>
              <a:rPr lang="en-US" dirty="0" smtClean="0">
                <a:solidFill>
                  <a:srgbClr val="C00000"/>
                </a:solidFill>
                <a:latin typeface="Comic Sans MS" panose="030F0702030302020204" pitchFamily="66" charset="0"/>
              </a:rPr>
              <a:t>.</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Look through the exam and make little notes on specific problems.</a:t>
            </a:r>
          </a:p>
          <a:p>
            <a:pPr>
              <a:buClr>
                <a:schemeClr val="accent2"/>
              </a:buClr>
            </a:pPr>
            <a:endParaRPr lang="en-US" dirty="0">
              <a:latin typeface="Comic Sans MS" panose="030F0702030302020204" pitchFamily="66" charset="0"/>
            </a:endParaRPr>
          </a:p>
          <a:p>
            <a:pPr marL="342900" indent="-342900">
              <a:buClr>
                <a:schemeClr val="accent2"/>
              </a:buClr>
              <a:buFont typeface="Wingdings" panose="05000000000000000000" pitchFamily="2" charset="2"/>
              <a:buChar char="Ø"/>
            </a:pPr>
            <a:r>
              <a:rPr lang="en-US" dirty="0" smtClean="0">
                <a:latin typeface="Comic Sans MS" panose="030F0702030302020204" pitchFamily="66" charset="0"/>
              </a:rPr>
              <a:t>Get stuck or not sure how to solve a problem?</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Mark the problem and come back to it.</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Read through the entire </a:t>
            </a:r>
            <a:r>
              <a:rPr lang="en-US" dirty="0" smtClean="0">
                <a:solidFill>
                  <a:srgbClr val="C00000"/>
                </a:solidFill>
                <a:latin typeface="Comic Sans MS" panose="030F0702030302020204" pitchFamily="66" charset="0"/>
              </a:rPr>
              <a:t>problem so your brain can work on it.  </a:t>
            </a:r>
            <a:r>
              <a:rPr lang="en-US" dirty="0" smtClean="0">
                <a:solidFill>
                  <a:srgbClr val="C00000"/>
                </a:solidFill>
                <a:latin typeface="Comic Sans MS" panose="030F0702030302020204" pitchFamily="66" charset="0"/>
              </a:rPr>
              <a:t>You may reach another problem that will spike your memory on how to solve one you skipped or were not sure on.</a:t>
            </a:r>
          </a:p>
          <a:p>
            <a:pPr>
              <a:buClr>
                <a:schemeClr val="accent2"/>
              </a:buClr>
            </a:pPr>
            <a:endParaRPr lang="en-US" dirty="0">
              <a:solidFill>
                <a:srgbClr val="C00000"/>
              </a:solidFill>
              <a:latin typeface="Comic Sans MS" panose="030F0702030302020204" pitchFamily="66" charset="0"/>
            </a:endParaRPr>
          </a:p>
          <a:p>
            <a:pPr marL="285750" indent="-285750">
              <a:buClr>
                <a:schemeClr val="accent2"/>
              </a:buClr>
              <a:buFont typeface="Wingdings" panose="05000000000000000000" pitchFamily="2" charset="2"/>
              <a:buChar char="Ø"/>
            </a:pPr>
            <a:r>
              <a:rPr lang="en-US" dirty="0">
                <a:latin typeface="Comic Sans MS" panose="030F0702030302020204" pitchFamily="66" charset="0"/>
              </a:rPr>
              <a:t>Manage your time.</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It’s not a race, don’t worry if others turn their exam early.</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Work efficiently.  Be methodical and complete in your solutions.</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Give yourself some time at the end to review your work and answers.  Have little mistakes added up and cost you on an exam?</a:t>
            </a:r>
          </a:p>
          <a:p>
            <a:pPr>
              <a:buClr>
                <a:schemeClr val="accent2"/>
              </a:buClr>
            </a:pPr>
            <a:endParaRPr lang="en-US" dirty="0">
              <a:solidFill>
                <a:srgbClr val="C00000"/>
              </a:solidFill>
              <a:latin typeface="Comic Sans MS" panose="030F0702030302020204" pitchFamily="66" charset="0"/>
            </a:endParaRPr>
          </a:p>
          <a:p>
            <a:pPr marL="285750" indent="-285750">
              <a:buClr>
                <a:schemeClr val="tx1"/>
              </a:buClr>
              <a:buFont typeface="Wingdings" panose="05000000000000000000" pitchFamily="2" charset="2"/>
              <a:buChar char="v"/>
            </a:pPr>
            <a:r>
              <a:rPr lang="en-US" sz="2000" dirty="0">
                <a:latin typeface="Comic Sans MS" panose="030F0702030302020204" pitchFamily="66" charset="0"/>
              </a:rPr>
              <a:t>SHOW YOUR WORK – Full or Partial Credit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9439" y="4998026"/>
            <a:ext cx="1607699" cy="159163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1820" y="1208659"/>
            <a:ext cx="1588614" cy="11675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42769" y="1143001"/>
            <a:ext cx="1396186" cy="1233158"/>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2536" y="2930235"/>
            <a:ext cx="1394602" cy="1616063"/>
          </a:xfrm>
          <a:prstGeom prst="rect">
            <a:avLst/>
          </a:prstGeom>
        </p:spPr>
      </p:pic>
    </p:spTree>
    <p:extLst>
      <p:ext uri="{BB962C8B-B14F-4D97-AF65-F5344CB8AC3E}">
        <p14:creationId xmlns:p14="http://schemas.microsoft.com/office/powerpoint/2010/main" val="38767829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circle(in)">
                                      <p:cBhvr>
                                        <p:cTn id="19" dur="1500"/>
                                        <p:tgtEl>
                                          <p:spTgt spid="3">
                                            <p:txEl>
                                              <p:pRg st="3" end="3"/>
                                            </p:txEl>
                                          </p:spTgt>
                                        </p:tgtEl>
                                      </p:cBhvr>
                                    </p:animEffect>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circle(in)">
                                      <p:cBhvr>
                                        <p:cTn id="35" dur="1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circle(in)">
                                      <p:cBhvr>
                                        <p:cTn id="40" dur="1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circle(in)">
                                      <p:cBhvr>
                                        <p:cTn id="45" dur="1500"/>
                                        <p:tgtEl>
                                          <p:spTgt spid="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 calcmode="lin" valueType="num">
                                      <p:cBhvr additive="base">
                                        <p:cTn id="50"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42" presetClass="entr" presetSubtype="0" fill="hold"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1000"/>
                                        <p:tgtEl>
                                          <p:spTgt spid="11"/>
                                        </p:tgtEl>
                                      </p:cBhvr>
                                    </p:animEffect>
                                    <p:anim calcmode="lin" valueType="num">
                                      <p:cBhvr>
                                        <p:cTn id="56" dur="1000" fill="hold"/>
                                        <p:tgtEl>
                                          <p:spTgt spid="11"/>
                                        </p:tgtEl>
                                        <p:attrNameLst>
                                          <p:attrName>ppt_x</p:attrName>
                                        </p:attrNameLst>
                                      </p:cBhvr>
                                      <p:tavLst>
                                        <p:tav tm="0">
                                          <p:val>
                                            <p:strVal val="#ppt_x"/>
                                          </p:val>
                                        </p:tav>
                                        <p:tav tm="100000">
                                          <p:val>
                                            <p:strVal val="#ppt_x"/>
                                          </p:val>
                                        </p:tav>
                                      </p:tavLst>
                                    </p:anim>
                                    <p:anim calcmode="lin" valueType="num">
                                      <p:cBhvr>
                                        <p:cTn id="5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circle(in)">
                                      <p:cBhvr>
                                        <p:cTn id="62" dur="150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circle(in)">
                                      <p:cBhvr>
                                        <p:cTn id="67" dur="1500"/>
                                        <p:tgtEl>
                                          <p:spTgt spid="3">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 calcmode="lin" valueType="num">
                                      <p:cBhvr additive="base">
                                        <p:cTn id="72"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73"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par>
                          <p:cTn id="74" fill="hold">
                            <p:stCondLst>
                              <p:cond delay="500"/>
                            </p:stCondLst>
                            <p:childTnLst>
                              <p:par>
                                <p:cTn id="75" presetID="42" presetClass="entr" presetSubtype="0" fill="hold" nodeType="after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1000"/>
                                        <p:tgtEl>
                                          <p:spTgt spid="5"/>
                                        </p:tgtEl>
                                      </p:cBhvr>
                                    </p:animEffect>
                                    <p:anim calcmode="lin" valueType="num">
                                      <p:cBhvr>
                                        <p:cTn id="78" dur="1000" fill="hold"/>
                                        <p:tgtEl>
                                          <p:spTgt spid="5"/>
                                        </p:tgtEl>
                                        <p:attrNameLst>
                                          <p:attrName>ppt_x</p:attrName>
                                        </p:attrNameLst>
                                      </p:cBhvr>
                                      <p:tavLst>
                                        <p:tav tm="0">
                                          <p:val>
                                            <p:strVal val="#ppt_x"/>
                                          </p:val>
                                        </p:tav>
                                        <p:tav tm="100000">
                                          <p:val>
                                            <p:strVal val="#ppt_x"/>
                                          </p:val>
                                        </p:tav>
                                      </p:tavLst>
                                    </p:anim>
                                    <p:anim calcmode="lin" valueType="num">
                                      <p:cBhvr>
                                        <p:cTn id="7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6" presetClass="entr" presetSubtype="16" fill="hold" nodeType="clickEffect">
                                  <p:stCondLst>
                                    <p:cond delay="0"/>
                                  </p:stCondLst>
                                  <p:childTnLst>
                                    <p:set>
                                      <p:cBhvr>
                                        <p:cTn id="83" dur="1" fill="hold">
                                          <p:stCondLst>
                                            <p:cond delay="0"/>
                                          </p:stCondLst>
                                        </p:cTn>
                                        <p:tgtEl>
                                          <p:spTgt spid="3">
                                            <p:txEl>
                                              <p:pRg st="13" end="13"/>
                                            </p:txEl>
                                          </p:spTgt>
                                        </p:tgtEl>
                                        <p:attrNameLst>
                                          <p:attrName>style.visibility</p:attrName>
                                        </p:attrNameLst>
                                      </p:cBhvr>
                                      <p:to>
                                        <p:strVal val="visible"/>
                                      </p:to>
                                    </p:set>
                                    <p:animEffect transition="in" filter="circle(in)">
                                      <p:cBhvr>
                                        <p:cTn id="84" dur="1500"/>
                                        <p:tgtEl>
                                          <p:spTgt spid="3">
                                            <p:txEl>
                                              <p:pRg st="13" end="13"/>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6" presetClass="entr" presetSubtype="16" fill="hold" nodeType="clickEffect">
                                  <p:stCondLst>
                                    <p:cond delay="0"/>
                                  </p:stCondLst>
                                  <p:childTnLst>
                                    <p:set>
                                      <p:cBhvr>
                                        <p:cTn id="88" dur="1" fill="hold">
                                          <p:stCondLst>
                                            <p:cond delay="0"/>
                                          </p:stCondLst>
                                        </p:cTn>
                                        <p:tgtEl>
                                          <p:spTgt spid="3">
                                            <p:txEl>
                                              <p:pRg st="14" end="14"/>
                                            </p:txEl>
                                          </p:spTgt>
                                        </p:tgtEl>
                                        <p:attrNameLst>
                                          <p:attrName>style.visibility</p:attrName>
                                        </p:attrNameLst>
                                      </p:cBhvr>
                                      <p:to>
                                        <p:strVal val="visible"/>
                                      </p:to>
                                    </p:set>
                                    <p:animEffect transition="in" filter="circle(in)">
                                      <p:cBhvr>
                                        <p:cTn id="89" dur="1500"/>
                                        <p:tgtEl>
                                          <p:spTgt spid="3">
                                            <p:txEl>
                                              <p:pRg st="14" end="14"/>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6" presetClass="entr" presetSubtype="16" fill="hold" nodeType="clickEffect">
                                  <p:stCondLst>
                                    <p:cond delay="0"/>
                                  </p:stCondLst>
                                  <p:childTnLst>
                                    <p:set>
                                      <p:cBhvr>
                                        <p:cTn id="93" dur="1" fill="hold">
                                          <p:stCondLst>
                                            <p:cond delay="0"/>
                                          </p:stCondLst>
                                        </p:cTn>
                                        <p:tgtEl>
                                          <p:spTgt spid="3">
                                            <p:txEl>
                                              <p:pRg st="15" end="15"/>
                                            </p:txEl>
                                          </p:spTgt>
                                        </p:tgtEl>
                                        <p:attrNameLst>
                                          <p:attrName>style.visibility</p:attrName>
                                        </p:attrNameLst>
                                      </p:cBhvr>
                                      <p:to>
                                        <p:strVal val="visible"/>
                                      </p:to>
                                    </p:set>
                                    <p:animEffect transition="in" filter="circle(in)">
                                      <p:cBhvr>
                                        <p:cTn id="94" dur="1500"/>
                                        <p:tgtEl>
                                          <p:spTgt spid="3">
                                            <p:txEl>
                                              <p:pRg st="15" end="15"/>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nodeType="clickEffect">
                                  <p:stCondLst>
                                    <p:cond delay="0"/>
                                  </p:stCondLst>
                                  <p:childTnLst>
                                    <p:set>
                                      <p:cBhvr>
                                        <p:cTn id="98" dur="1" fill="hold">
                                          <p:stCondLst>
                                            <p:cond delay="0"/>
                                          </p:stCondLst>
                                        </p:cTn>
                                        <p:tgtEl>
                                          <p:spTgt spid="3">
                                            <p:txEl>
                                              <p:pRg st="17" end="17"/>
                                            </p:txEl>
                                          </p:spTgt>
                                        </p:tgtEl>
                                        <p:attrNameLst>
                                          <p:attrName>style.visibility</p:attrName>
                                        </p:attrNameLst>
                                      </p:cBhvr>
                                      <p:to>
                                        <p:strVal val="visible"/>
                                      </p:to>
                                    </p:set>
                                    <p:anim calcmode="lin" valueType="num">
                                      <p:cBhvr additive="base">
                                        <p:cTn id="99" dur="500" fill="hold"/>
                                        <p:tgtEl>
                                          <p:spTgt spid="3">
                                            <p:txEl>
                                              <p:pRg st="17" end="17"/>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3">
                                            <p:txEl>
                                              <p:pRg st="17"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09155" y="0"/>
            <a:ext cx="9092045" cy="1132609"/>
          </a:xfrm>
        </p:spPr>
        <p:txBody>
          <a:bodyPr>
            <a:noAutofit/>
          </a:bodyPr>
          <a:lstStyle/>
          <a:p>
            <a:r>
              <a:rPr lang="en-US" b="1" dirty="0" smtClean="0">
                <a:latin typeface="Comic Sans MS" panose="030F0702030302020204" pitchFamily="66" charset="0"/>
              </a:rPr>
              <a:t>Do any of the following testimonials sound or feel familiar?</a:t>
            </a:r>
          </a:p>
        </p:txBody>
      </p:sp>
      <p:sp>
        <p:nvSpPr>
          <p:cNvPr id="3" name="Content Placeholder 2"/>
          <p:cNvSpPr>
            <a:spLocks noGrp="1"/>
          </p:cNvSpPr>
          <p:nvPr>
            <p:ph idx="1"/>
          </p:nvPr>
        </p:nvSpPr>
        <p:spPr>
          <a:xfrm>
            <a:off x="301336" y="1388917"/>
            <a:ext cx="9299864" cy="5469083"/>
          </a:xfrm>
        </p:spPr>
        <p:txBody>
          <a:bodyPr>
            <a:normAutofit lnSpcReduction="10000"/>
          </a:bodyPr>
          <a:lstStyle/>
          <a:p>
            <a:pPr marL="0" indent="0">
              <a:buNone/>
              <a:defRPr/>
            </a:pPr>
            <a:r>
              <a:rPr lang="en-US" sz="2000" dirty="0" smtClean="0">
                <a:solidFill>
                  <a:schemeClr val="accent5"/>
                </a:solidFill>
                <a:latin typeface="Comic Sans MS" panose="030F0702030302020204" pitchFamily="66" charset="0"/>
              </a:rPr>
              <a:t>When I look at a math problem, my mind goes completely blank. I feel stupid, and I can’t remember how to do even the simplest things. </a:t>
            </a:r>
            <a:br>
              <a:rPr lang="en-US" sz="2000" dirty="0" smtClean="0">
                <a:solidFill>
                  <a:schemeClr val="accent5"/>
                </a:solidFill>
                <a:latin typeface="Comic Sans MS" panose="030F0702030302020204" pitchFamily="66" charset="0"/>
              </a:rPr>
            </a:br>
            <a:r>
              <a:rPr lang="en-US" sz="2000" dirty="0" smtClean="0">
                <a:solidFill>
                  <a:schemeClr val="accent5"/>
                </a:solidFill>
                <a:latin typeface="Comic Sans MS" panose="030F0702030302020204" pitchFamily="66" charset="0"/>
              </a:rPr>
              <a:t/>
            </a:r>
            <a:br>
              <a:rPr lang="en-US" sz="2000" dirty="0" smtClean="0">
                <a:solidFill>
                  <a:schemeClr val="accent5"/>
                </a:solidFill>
                <a:latin typeface="Comic Sans MS" panose="030F0702030302020204" pitchFamily="66" charset="0"/>
              </a:rPr>
            </a:br>
            <a:r>
              <a:rPr lang="en-US" sz="2000" dirty="0" smtClean="0">
                <a:solidFill>
                  <a:schemeClr val="accent5"/>
                </a:solidFill>
                <a:latin typeface="Comic Sans MS" panose="030F0702030302020204" pitchFamily="66" charset="0"/>
              </a:rPr>
              <a:t>I've hated math ever since I was nine years old, when my father grounded me for a week because I couldn’t learn my multiplication tables. </a:t>
            </a:r>
            <a:br>
              <a:rPr lang="en-US" sz="2000" dirty="0" smtClean="0">
                <a:solidFill>
                  <a:schemeClr val="accent5"/>
                </a:solidFill>
                <a:latin typeface="Comic Sans MS" panose="030F0702030302020204" pitchFamily="66" charset="0"/>
              </a:rPr>
            </a:br>
            <a:r>
              <a:rPr lang="en-US" sz="2000" dirty="0" smtClean="0">
                <a:solidFill>
                  <a:schemeClr val="accent5"/>
                </a:solidFill>
                <a:latin typeface="Comic Sans MS" panose="030F0702030302020204" pitchFamily="66" charset="0"/>
              </a:rPr>
              <a:t/>
            </a:r>
            <a:br>
              <a:rPr lang="en-US" sz="2000" dirty="0" smtClean="0">
                <a:solidFill>
                  <a:schemeClr val="accent5"/>
                </a:solidFill>
                <a:latin typeface="Comic Sans MS" panose="030F0702030302020204" pitchFamily="66" charset="0"/>
              </a:rPr>
            </a:br>
            <a:r>
              <a:rPr lang="en-US" sz="2000" dirty="0" smtClean="0">
                <a:solidFill>
                  <a:schemeClr val="accent5"/>
                </a:solidFill>
                <a:latin typeface="Comic Sans MS" panose="030F0702030302020204" pitchFamily="66" charset="0"/>
              </a:rPr>
              <a:t>In math there’s always one right answer, and if you can’t find it you've failed. That makes me crazy. </a:t>
            </a:r>
            <a:br>
              <a:rPr lang="en-US" sz="2000" dirty="0" smtClean="0">
                <a:solidFill>
                  <a:schemeClr val="accent5"/>
                </a:solidFill>
                <a:latin typeface="Comic Sans MS" panose="030F0702030302020204" pitchFamily="66" charset="0"/>
              </a:rPr>
            </a:br>
            <a:r>
              <a:rPr lang="en-US" sz="2000" dirty="0" smtClean="0">
                <a:solidFill>
                  <a:schemeClr val="accent5"/>
                </a:solidFill>
                <a:latin typeface="Comic Sans MS" panose="030F0702030302020204" pitchFamily="66" charset="0"/>
              </a:rPr>
              <a:t/>
            </a:r>
            <a:br>
              <a:rPr lang="en-US" sz="2000" dirty="0" smtClean="0">
                <a:solidFill>
                  <a:schemeClr val="accent5"/>
                </a:solidFill>
                <a:latin typeface="Comic Sans MS" panose="030F0702030302020204" pitchFamily="66" charset="0"/>
              </a:rPr>
            </a:br>
            <a:r>
              <a:rPr lang="en-US" sz="2000" dirty="0" smtClean="0">
                <a:solidFill>
                  <a:schemeClr val="accent5"/>
                </a:solidFill>
                <a:latin typeface="Comic Sans MS" panose="030F0702030302020204" pitchFamily="66" charset="0"/>
              </a:rPr>
              <a:t>Math exams terrify me. My palms get sweaty, I breathe too fast, and often I can't even make my eyes focus on the paper. It’s worse if I look around, because I’d see everybody else working, and know that I’m the only one who can’t do it. </a:t>
            </a:r>
            <a:br>
              <a:rPr lang="en-US" sz="2000" dirty="0" smtClean="0">
                <a:solidFill>
                  <a:schemeClr val="accent5"/>
                </a:solidFill>
                <a:latin typeface="Comic Sans MS" panose="030F0702030302020204" pitchFamily="66" charset="0"/>
              </a:rPr>
            </a:br>
            <a:r>
              <a:rPr lang="en-US" sz="2000" dirty="0" smtClean="0">
                <a:solidFill>
                  <a:schemeClr val="accent5"/>
                </a:solidFill>
                <a:latin typeface="Comic Sans MS" panose="030F0702030302020204" pitchFamily="66" charset="0"/>
              </a:rPr>
              <a:t/>
            </a:r>
            <a:br>
              <a:rPr lang="en-US" sz="2000" dirty="0" smtClean="0">
                <a:solidFill>
                  <a:schemeClr val="accent5"/>
                </a:solidFill>
                <a:latin typeface="Comic Sans MS" panose="030F0702030302020204" pitchFamily="66" charset="0"/>
              </a:rPr>
            </a:br>
            <a:r>
              <a:rPr lang="en-US" sz="2000" dirty="0" smtClean="0">
                <a:solidFill>
                  <a:schemeClr val="accent5"/>
                </a:solidFill>
                <a:latin typeface="Comic Sans MS" panose="030F0702030302020204" pitchFamily="66" charset="0"/>
              </a:rPr>
              <a:t>I've never been successful in any math class I've ever taken. I never understand what the teacher is saying, so my mind just wanders. </a:t>
            </a:r>
            <a:br>
              <a:rPr lang="en-US" sz="2000" dirty="0" smtClean="0">
                <a:solidFill>
                  <a:schemeClr val="accent5"/>
                </a:solidFill>
                <a:latin typeface="Comic Sans MS" panose="030F0702030302020204" pitchFamily="66" charset="0"/>
              </a:rPr>
            </a:br>
            <a:r>
              <a:rPr lang="en-US" sz="2000" dirty="0" smtClean="0">
                <a:solidFill>
                  <a:schemeClr val="accent5"/>
                </a:solidFill>
                <a:latin typeface="Comic Sans MS" panose="030F0702030302020204" pitchFamily="66" charset="0"/>
              </a:rPr>
              <a:t/>
            </a:r>
            <a:br>
              <a:rPr lang="en-US" sz="2000" dirty="0" smtClean="0">
                <a:solidFill>
                  <a:schemeClr val="accent5"/>
                </a:solidFill>
                <a:latin typeface="Comic Sans MS" panose="030F0702030302020204" pitchFamily="66" charset="0"/>
              </a:rPr>
            </a:br>
            <a:r>
              <a:rPr lang="en-US" sz="2000" dirty="0" smtClean="0">
                <a:solidFill>
                  <a:schemeClr val="accent5"/>
                </a:solidFill>
                <a:latin typeface="Comic Sans MS" panose="030F0702030302020204" pitchFamily="66" charset="0"/>
              </a:rPr>
              <a:t>Some people can do math – not me!</a:t>
            </a:r>
            <a:endParaRPr lang="en-US" dirty="0"/>
          </a:p>
        </p:txBody>
      </p:sp>
    </p:spTree>
    <p:extLst>
      <p:ext uri="{BB962C8B-B14F-4D97-AF65-F5344CB8AC3E}">
        <p14:creationId xmlns:p14="http://schemas.microsoft.com/office/powerpoint/2010/main" val="26191278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458" y="176645"/>
            <a:ext cx="7834745" cy="584775"/>
          </a:xfrm>
          <a:prstGeom prst="rect">
            <a:avLst/>
          </a:prstGeom>
          <a:noFill/>
        </p:spPr>
        <p:txBody>
          <a:bodyPr wrap="square" rtlCol="0">
            <a:spAutoFit/>
          </a:bodyPr>
          <a:lstStyle/>
          <a:p>
            <a:pPr algn="ctr"/>
            <a:r>
              <a:rPr lang="en-US" sz="3200" b="1" u="sng" dirty="0" smtClean="0">
                <a:solidFill>
                  <a:schemeClr val="accent1"/>
                </a:solidFill>
                <a:latin typeface="Comic Sans MS" panose="030F0702030302020204" pitchFamily="66" charset="0"/>
              </a:rPr>
              <a:t>Good Math Habits – After an Exam</a:t>
            </a:r>
            <a:endParaRPr lang="en-US" sz="3200" b="1" u="sng" dirty="0">
              <a:solidFill>
                <a:schemeClr val="accent1"/>
              </a:solidFill>
              <a:latin typeface="Comic Sans MS" panose="030F0702030302020204" pitchFamily="66" charset="0"/>
            </a:endParaRPr>
          </a:p>
        </p:txBody>
      </p:sp>
      <p:sp>
        <p:nvSpPr>
          <p:cNvPr id="3" name="TextBox 2"/>
          <p:cNvSpPr txBox="1"/>
          <p:nvPr/>
        </p:nvSpPr>
        <p:spPr>
          <a:xfrm>
            <a:off x="280552" y="1166666"/>
            <a:ext cx="9424555" cy="4001095"/>
          </a:xfrm>
          <a:prstGeom prst="rect">
            <a:avLst/>
          </a:prstGeom>
          <a:noFill/>
        </p:spPr>
        <p:txBody>
          <a:bodyPr wrap="square" rtlCol="0">
            <a:spAutoFit/>
          </a:bodyPr>
          <a:lstStyle/>
          <a:p>
            <a:pPr marL="342900" indent="-342900">
              <a:buClr>
                <a:schemeClr val="accent2"/>
              </a:buClr>
              <a:buFont typeface="Wingdings" panose="05000000000000000000" pitchFamily="2" charset="2"/>
              <a:buChar char="Ø"/>
            </a:pPr>
            <a:r>
              <a:rPr lang="en-US" dirty="0" smtClean="0">
                <a:latin typeface="Comic Sans MS" panose="030F0702030302020204" pitchFamily="66" charset="0"/>
              </a:rPr>
              <a:t>When you get your exam back.</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Do not crumple up your exam, stuff it in your backpack, take it home and burn it in the fire place.</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Discover your mistakes and understand them.</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Utilize resources to go over and correct the mistakes you made.  If you don’t learn from your mistakes, you will likely make them again.</a:t>
            </a:r>
          </a:p>
          <a:p>
            <a:pPr>
              <a:buClr>
                <a:schemeClr val="accent2"/>
              </a:buClr>
            </a:pPr>
            <a:endParaRPr lang="en-US" dirty="0" smtClean="0">
              <a:latin typeface="Comic Sans MS" panose="030F0702030302020204" pitchFamily="66" charset="0"/>
            </a:endParaRPr>
          </a:p>
          <a:p>
            <a:pPr>
              <a:buClr>
                <a:schemeClr val="accent2"/>
              </a:buClr>
            </a:pPr>
            <a:endParaRPr lang="en-US" dirty="0">
              <a:latin typeface="Comic Sans MS" panose="030F0702030302020204" pitchFamily="66" charset="0"/>
            </a:endParaRPr>
          </a:p>
          <a:p>
            <a:pPr marL="342900" indent="-342900">
              <a:buClr>
                <a:schemeClr val="accent2"/>
              </a:buClr>
              <a:buFont typeface="Wingdings" panose="05000000000000000000" pitchFamily="2" charset="2"/>
              <a:buChar char="Ø"/>
            </a:pPr>
            <a:r>
              <a:rPr lang="en-US" dirty="0" smtClean="0">
                <a:latin typeface="Comic Sans MS" panose="030F0702030302020204" pitchFamily="66" charset="0"/>
              </a:rPr>
              <a:t>Finished the exam and done?</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Review previous material.</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Go over old exams, quizzes, and homework.  You want keep the previous material as fresh as possible.  This will make preparing for the final exam much easier and less intimidating.</a:t>
            </a:r>
          </a:p>
          <a:p>
            <a:pPr>
              <a:buClr>
                <a:schemeClr val="tx1"/>
              </a:buClr>
            </a:pPr>
            <a:endParaRPr lang="en-US" sz="2000" dirty="0">
              <a:latin typeface="Comic Sans MS" panose="030F0702030302020204" pitchFamily="66" charset="0"/>
            </a:endParaRPr>
          </a:p>
        </p:txBody>
      </p:sp>
    </p:spTree>
    <p:extLst>
      <p:ext uri="{BB962C8B-B14F-4D97-AF65-F5344CB8AC3E}">
        <p14:creationId xmlns:p14="http://schemas.microsoft.com/office/powerpoint/2010/main" val="38867213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3"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12"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5632" y="249381"/>
            <a:ext cx="9154393" cy="584775"/>
          </a:xfrm>
          <a:prstGeom prst="rect">
            <a:avLst/>
          </a:prstGeom>
          <a:noFill/>
        </p:spPr>
        <p:txBody>
          <a:bodyPr wrap="square" rtlCol="0">
            <a:spAutoFit/>
          </a:bodyPr>
          <a:lstStyle/>
          <a:p>
            <a:pPr algn="ctr"/>
            <a:r>
              <a:rPr lang="en-US" sz="3200" b="1" u="sng" dirty="0" smtClean="0">
                <a:solidFill>
                  <a:schemeClr val="accent1"/>
                </a:solidFill>
                <a:latin typeface="Comic Sans MS" panose="030F0702030302020204" pitchFamily="66" charset="0"/>
              </a:rPr>
              <a:t>Good Math Habits – Final Exam Preparation</a:t>
            </a:r>
            <a:endParaRPr lang="en-US" sz="3200" b="1" u="sng" dirty="0">
              <a:solidFill>
                <a:schemeClr val="accent1"/>
              </a:solidFill>
              <a:latin typeface="Comic Sans MS" panose="030F0702030302020204" pitchFamily="66" charset="0"/>
            </a:endParaRPr>
          </a:p>
        </p:txBody>
      </p:sp>
      <p:sp>
        <p:nvSpPr>
          <p:cNvPr id="3" name="TextBox 2"/>
          <p:cNvSpPr txBox="1"/>
          <p:nvPr/>
        </p:nvSpPr>
        <p:spPr>
          <a:xfrm>
            <a:off x="280552" y="1166666"/>
            <a:ext cx="9424555" cy="5632311"/>
          </a:xfrm>
          <a:prstGeom prst="rect">
            <a:avLst/>
          </a:prstGeom>
          <a:noFill/>
        </p:spPr>
        <p:txBody>
          <a:bodyPr wrap="square" rtlCol="0">
            <a:spAutoFit/>
          </a:bodyPr>
          <a:lstStyle/>
          <a:p>
            <a:pPr marL="342900" indent="-342900">
              <a:buClr>
                <a:schemeClr val="accent2"/>
              </a:buClr>
              <a:buFont typeface="Wingdings" panose="05000000000000000000" pitchFamily="2" charset="2"/>
              <a:buChar char="Ø"/>
            </a:pPr>
            <a:r>
              <a:rPr lang="en-US" dirty="0" smtClean="0">
                <a:latin typeface="Comic Sans MS" panose="030F0702030302020204" pitchFamily="66" charset="0"/>
              </a:rPr>
              <a:t>Prepare now!</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Create a crib sheet of formulas and notes for each chapter.  Leave a few pages in the front of your notebook write down things you don’t want to forget from each chapter as you are learning them during the semester. </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If you wait till the end of the semester to start reviewing for the final, then you are cramming!! </a:t>
            </a:r>
          </a:p>
          <a:p>
            <a:pPr marL="342900" indent="-342900">
              <a:buClr>
                <a:schemeClr val="accent2"/>
              </a:buClr>
              <a:buFont typeface="Wingdings" panose="05000000000000000000" pitchFamily="2" charset="2"/>
              <a:buChar char="Ø"/>
            </a:pPr>
            <a:endParaRPr lang="en-US" dirty="0" smtClean="0">
              <a:latin typeface="Comic Sans MS" panose="030F0702030302020204" pitchFamily="66" charset="0"/>
            </a:endParaRPr>
          </a:p>
          <a:p>
            <a:pPr>
              <a:buClr>
                <a:schemeClr val="accent2"/>
              </a:buClr>
            </a:pPr>
            <a:endParaRPr lang="en-US" dirty="0">
              <a:latin typeface="Comic Sans MS" panose="030F0702030302020204" pitchFamily="66" charset="0"/>
            </a:endParaRPr>
          </a:p>
          <a:p>
            <a:pPr marL="342900" indent="-342900">
              <a:buClr>
                <a:schemeClr val="accent2"/>
              </a:buClr>
              <a:buFont typeface="Wingdings" panose="05000000000000000000" pitchFamily="2" charset="2"/>
              <a:buChar char="Ø"/>
            </a:pPr>
            <a:r>
              <a:rPr lang="en-US" dirty="0" smtClean="0">
                <a:latin typeface="Comic Sans MS" panose="030F0702030302020204" pitchFamily="66" charset="0"/>
              </a:rPr>
              <a:t>Work backwards.</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Working backwards will start with the material that is fresher in your mind.  You will work faster and since some material uses material from before, you also be covering that earlier material.</a:t>
            </a:r>
          </a:p>
          <a:p>
            <a:pPr>
              <a:buClr>
                <a:schemeClr val="accent2"/>
              </a:buClr>
            </a:pPr>
            <a:endParaRPr lang="en-US" dirty="0" smtClean="0">
              <a:solidFill>
                <a:srgbClr val="C00000"/>
              </a:solidFill>
              <a:latin typeface="Comic Sans MS" panose="030F0702030302020204" pitchFamily="66" charset="0"/>
            </a:endParaRPr>
          </a:p>
          <a:p>
            <a:pPr>
              <a:buClr>
                <a:schemeClr val="accent2"/>
              </a:buClr>
            </a:pPr>
            <a:endParaRPr lang="en-US" dirty="0" smtClean="0">
              <a:solidFill>
                <a:srgbClr val="C00000"/>
              </a:solidFill>
              <a:latin typeface="Comic Sans MS" panose="030F0702030302020204" pitchFamily="66" charset="0"/>
            </a:endParaRPr>
          </a:p>
          <a:p>
            <a:pPr marL="342900" indent="-342900">
              <a:buClr>
                <a:schemeClr val="accent2"/>
              </a:buClr>
              <a:buFont typeface="Wingdings" panose="05000000000000000000" pitchFamily="2" charset="2"/>
              <a:buChar char="Ø"/>
            </a:pPr>
            <a:r>
              <a:rPr lang="en-US" dirty="0" smtClean="0">
                <a:latin typeface="Comic Sans MS" panose="030F0702030302020204" pitchFamily="66" charset="0"/>
              </a:rPr>
              <a:t>Go through your old exams.</a:t>
            </a:r>
          </a:p>
          <a:p>
            <a:pPr marL="742950" lvl="1" indent="-285750">
              <a:buClr>
                <a:schemeClr val="tx1"/>
              </a:buClr>
              <a:buFont typeface="Arial" panose="020B0604020202020204" pitchFamily="34" charset="0"/>
              <a:buChar char="•"/>
            </a:pPr>
            <a:r>
              <a:rPr lang="en-US" dirty="0" smtClean="0">
                <a:solidFill>
                  <a:srgbClr val="C00000"/>
                </a:solidFill>
                <a:latin typeface="Comic Sans MS" panose="030F0702030302020204" pitchFamily="66" charset="0"/>
              </a:rPr>
              <a:t>Your exams throughout the semester are a perfect outline and study guide for the final.  If you have gone over and corrected your mistakes from old exams, you now have a solution key to a final review packet.</a:t>
            </a:r>
          </a:p>
          <a:p>
            <a:pPr>
              <a:buClr>
                <a:schemeClr val="accent2"/>
              </a:buClr>
            </a:pPr>
            <a:endParaRPr lang="en-US" dirty="0" smtClean="0">
              <a:latin typeface="Comic Sans MS" panose="030F0702030302020204" pitchFamily="66" charset="0"/>
            </a:endParaRPr>
          </a:p>
          <a:p>
            <a:pPr>
              <a:buClr>
                <a:schemeClr val="accent2"/>
              </a:buClr>
            </a:pPr>
            <a:endParaRPr lang="en-US" dirty="0">
              <a:latin typeface="Comic Sans MS" panose="030F0702030302020204" pitchFamily="66" charset="0"/>
            </a:endParaRPr>
          </a:p>
        </p:txBody>
      </p:sp>
    </p:spTree>
    <p:extLst>
      <p:ext uri="{BB962C8B-B14F-4D97-AF65-F5344CB8AC3E}">
        <p14:creationId xmlns:p14="http://schemas.microsoft.com/office/powerpoint/2010/main" val="4622607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1000"/>
                                        <p:tgtEl>
                                          <p:spTgt spid="3">
                                            <p:txEl>
                                              <p:pRg st="6" end="6"/>
                                            </p:txEl>
                                          </p:spTgt>
                                        </p:tgtEl>
                                      </p:cBhvr>
                                    </p:animEffect>
                                    <p:anim calcmode="lin" valueType="num">
                                      <p:cBhvr>
                                        <p:cTn id="3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 calcmode="lin" valueType="num">
                                      <p:cBhvr additive="base">
                                        <p:cTn id="4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1000"/>
                                        <p:tgtEl>
                                          <p:spTgt spid="3">
                                            <p:txEl>
                                              <p:pRg st="10" end="10"/>
                                            </p:txEl>
                                          </p:spTgt>
                                        </p:tgtEl>
                                      </p:cBhvr>
                                    </p:animEffect>
                                    <p:anim calcmode="lin" valueType="num">
                                      <p:cBhvr>
                                        <p:cTn id="4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a:xfrm>
            <a:off x="218209" y="90054"/>
            <a:ext cx="7574973" cy="1320800"/>
          </a:xfrm>
        </p:spPr>
        <p:txBody>
          <a:bodyPr>
            <a:normAutofit/>
          </a:bodyPr>
          <a:lstStyle/>
          <a:p>
            <a:pPr eaLnBrk="1" hangingPunct="1"/>
            <a:r>
              <a:rPr lang="en-US" sz="3200" b="1" dirty="0" smtClean="0">
                <a:latin typeface="Comic Sans MS" panose="030F0702030302020204" pitchFamily="66" charset="0"/>
              </a:rPr>
              <a:t>How to change a bad math attitude into a good one?</a:t>
            </a:r>
            <a:endParaRPr lang="en-US" sz="3200" b="1" dirty="0">
              <a:latin typeface="Comic Sans MS" panose="030F0702030302020204" pitchFamily="66" charset="0"/>
            </a:endParaRPr>
          </a:p>
        </p:txBody>
      </p:sp>
      <p:sp>
        <p:nvSpPr>
          <p:cNvPr id="70659" name="Rectangle 3"/>
          <p:cNvSpPr>
            <a:spLocks noGrp="1" noChangeArrowheads="1"/>
          </p:cNvSpPr>
          <p:nvPr>
            <p:ph idx="1"/>
          </p:nvPr>
        </p:nvSpPr>
        <p:spPr>
          <a:xfrm>
            <a:off x="581891" y="1712191"/>
            <a:ext cx="8712893" cy="2953327"/>
          </a:xfrm>
        </p:spPr>
        <p:txBody>
          <a:bodyPr>
            <a:normAutofit/>
          </a:bodyPr>
          <a:lstStyle/>
          <a:p>
            <a:pPr eaLnBrk="1" hangingPunct="1">
              <a:buFont typeface="Wingdings" panose="05000000000000000000" pitchFamily="2" charset="2"/>
              <a:buChar char="Ø"/>
            </a:pPr>
            <a:r>
              <a:rPr lang="en-US" dirty="0" smtClean="0">
                <a:latin typeface="Comic Sans MS" panose="030F0702030302020204" pitchFamily="66" charset="0"/>
              </a:rPr>
              <a:t>Start good math habits.</a:t>
            </a:r>
          </a:p>
          <a:p>
            <a:pPr eaLnBrk="1" hangingPunct="1">
              <a:buFont typeface="Wingdings" panose="05000000000000000000" pitchFamily="2" charset="2"/>
              <a:buChar char="Ø"/>
            </a:pPr>
            <a:r>
              <a:rPr lang="en-US" dirty="0" smtClean="0">
                <a:latin typeface="Comic Sans MS" panose="030F0702030302020204" pitchFamily="66" charset="0"/>
              </a:rPr>
              <a:t>Create good math experiences.</a:t>
            </a:r>
          </a:p>
          <a:p>
            <a:pPr lvl="1" eaLnBrk="1" hangingPunct="1">
              <a:buFont typeface="Arial" panose="020B0604020202020204" pitchFamily="34" charset="0"/>
              <a:buChar char="•"/>
            </a:pPr>
            <a:r>
              <a:rPr lang="en-US" sz="1800" dirty="0" smtClean="0">
                <a:latin typeface="Comic Sans MS" panose="030F0702030302020204" pitchFamily="66" charset="0"/>
              </a:rPr>
              <a:t>Find ways to make math enjoyable.</a:t>
            </a:r>
          </a:p>
          <a:p>
            <a:pPr eaLnBrk="1" hangingPunct="1">
              <a:buFont typeface="Wingdings" panose="05000000000000000000" pitchFamily="2" charset="2"/>
              <a:buChar char="Ø"/>
            </a:pPr>
            <a:r>
              <a:rPr lang="en-US" dirty="0" smtClean="0">
                <a:latin typeface="Comic Sans MS" panose="030F0702030302020204" pitchFamily="66" charset="0"/>
              </a:rPr>
              <a:t>Fake it.</a:t>
            </a:r>
          </a:p>
          <a:p>
            <a:pPr lvl="1" eaLnBrk="1" hangingPunct="1">
              <a:buFont typeface="Arial" panose="020B0604020202020204" pitchFamily="34" charset="0"/>
              <a:buChar char="•"/>
            </a:pPr>
            <a:r>
              <a:rPr lang="en-US" sz="1800" dirty="0" smtClean="0">
                <a:latin typeface="Comic Sans MS" panose="030F0702030302020204" pitchFamily="66" charset="0"/>
              </a:rPr>
              <a:t>Use positive self talk (say it till you believe it).</a:t>
            </a:r>
          </a:p>
          <a:p>
            <a:pPr lvl="1" eaLnBrk="1" hangingPunct="1">
              <a:buFont typeface="Arial" panose="020B0604020202020204" pitchFamily="34" charset="0"/>
              <a:buChar char="•"/>
            </a:pPr>
            <a:r>
              <a:rPr lang="en-US" sz="1800" dirty="0" smtClean="0">
                <a:latin typeface="Comic Sans MS" panose="030F0702030302020204" pitchFamily="66" charset="0"/>
              </a:rPr>
              <a:t>Fake confidence until you are confident!</a:t>
            </a:r>
          </a:p>
        </p:txBody>
      </p:sp>
    </p:spTree>
    <p:custDataLst>
      <p:tags r:id="rId1"/>
    </p:custDataLst>
    <p:extLst>
      <p:ext uri="{BB962C8B-B14F-4D97-AF65-F5344CB8AC3E}">
        <p14:creationId xmlns:p14="http://schemas.microsoft.com/office/powerpoint/2010/main" val="17266992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0659">
                                            <p:txEl>
                                              <p:pRg st="1" end="1"/>
                                            </p:txEl>
                                          </p:spTgt>
                                        </p:tgtEl>
                                        <p:attrNameLst>
                                          <p:attrName>style.visibility</p:attrName>
                                        </p:attrNameLst>
                                      </p:cBhvr>
                                      <p:to>
                                        <p:strVal val="visible"/>
                                      </p:to>
                                    </p:set>
                                    <p:anim calcmode="lin" valueType="num">
                                      <p:cBhvr additive="base">
                                        <p:cTn id="13" dur="500" fill="hold"/>
                                        <p:tgtEl>
                                          <p:spTgt spid="706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0659">
                                            <p:txEl>
                                              <p:pRg st="2" end="2"/>
                                            </p:txEl>
                                          </p:spTgt>
                                        </p:tgtEl>
                                        <p:attrNameLst>
                                          <p:attrName>style.visibility</p:attrName>
                                        </p:attrNameLst>
                                      </p:cBhvr>
                                      <p:to>
                                        <p:strVal val="visible"/>
                                      </p:to>
                                    </p:set>
                                    <p:anim calcmode="lin" valueType="num">
                                      <p:cBhvr additive="base">
                                        <p:cTn id="17" dur="500" fill="hold"/>
                                        <p:tgtEl>
                                          <p:spTgt spid="706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06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70659">
                                            <p:txEl>
                                              <p:pRg st="3" end="3"/>
                                            </p:txEl>
                                          </p:spTgt>
                                        </p:tgtEl>
                                        <p:attrNameLst>
                                          <p:attrName>style.visibility</p:attrName>
                                        </p:attrNameLst>
                                      </p:cBhvr>
                                      <p:to>
                                        <p:strVal val="visible"/>
                                      </p:to>
                                    </p:set>
                                    <p:anim calcmode="lin" valueType="num">
                                      <p:cBhvr additive="base">
                                        <p:cTn id="23" dur="500" fill="hold"/>
                                        <p:tgtEl>
                                          <p:spTgt spid="7065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065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0659">
                                            <p:txEl>
                                              <p:pRg st="4" end="4"/>
                                            </p:txEl>
                                          </p:spTgt>
                                        </p:tgtEl>
                                        <p:attrNameLst>
                                          <p:attrName>style.visibility</p:attrName>
                                        </p:attrNameLst>
                                      </p:cBhvr>
                                      <p:to>
                                        <p:strVal val="visible"/>
                                      </p:to>
                                    </p:set>
                                    <p:anim calcmode="lin" valueType="num">
                                      <p:cBhvr additive="base">
                                        <p:cTn id="27" dur="500" fill="hold"/>
                                        <p:tgtEl>
                                          <p:spTgt spid="7065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065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0659">
                                            <p:txEl>
                                              <p:pRg st="5" end="5"/>
                                            </p:txEl>
                                          </p:spTgt>
                                        </p:tgtEl>
                                        <p:attrNameLst>
                                          <p:attrName>style.visibility</p:attrName>
                                        </p:attrNameLst>
                                      </p:cBhvr>
                                      <p:to>
                                        <p:strVal val="visible"/>
                                      </p:to>
                                    </p:set>
                                    <p:anim calcmode="lin" valueType="num">
                                      <p:cBhvr additive="base">
                                        <p:cTn id="31" dur="500" fill="hold"/>
                                        <p:tgtEl>
                                          <p:spTgt spid="7065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06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64747423"/>
              </p:ext>
            </p:extLst>
          </p:nvPr>
        </p:nvGraphicFramePr>
        <p:xfrm>
          <a:off x="1787236" y="1870364"/>
          <a:ext cx="7356764" cy="46343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058" name="AutoShape 2"/>
          <p:cNvSpPr>
            <a:spLocks noGrp="1" noChangeArrowheads="1"/>
          </p:cNvSpPr>
          <p:nvPr>
            <p:ph type="title"/>
          </p:nvPr>
        </p:nvSpPr>
        <p:spPr>
          <a:xfrm>
            <a:off x="1953491" y="211279"/>
            <a:ext cx="7335982" cy="1035629"/>
          </a:xfrm>
        </p:spPr>
        <p:txBody>
          <a:bodyPr>
            <a:normAutofit fontScale="90000"/>
          </a:bodyPr>
          <a:lstStyle/>
          <a:p>
            <a:pPr algn="ctr" eaLnBrk="1" hangingPunct="1"/>
            <a:r>
              <a:rPr lang="en-US" b="1" dirty="0" smtClean="0">
                <a:latin typeface="Comic Sans MS" panose="030F0702030302020204" pitchFamily="66" charset="0"/>
              </a:rPr>
              <a:t>The Math Cycle:  Good or Bad?  </a:t>
            </a:r>
            <a:br>
              <a:rPr lang="en-US" b="1" dirty="0" smtClean="0">
                <a:latin typeface="Comic Sans MS" panose="030F0702030302020204" pitchFamily="66" charset="0"/>
              </a:rPr>
            </a:br>
            <a:r>
              <a:rPr lang="en-US" b="1" dirty="0" smtClean="0">
                <a:latin typeface="Comic Sans MS" panose="030F0702030302020204" pitchFamily="66" charset="0"/>
              </a:rPr>
              <a:t>It’s up to you!!</a:t>
            </a:r>
          </a:p>
        </p:txBody>
      </p:sp>
    </p:spTree>
    <p:custDataLst>
      <p:tags r:id="rId1"/>
    </p:custDataLst>
    <p:extLst>
      <p:ext uri="{BB962C8B-B14F-4D97-AF65-F5344CB8AC3E}">
        <p14:creationId xmlns:p14="http://schemas.microsoft.com/office/powerpoint/2010/main" val="40411864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p:txBody>
          <a:bodyPr/>
          <a:lstStyle/>
          <a:p>
            <a:pPr eaLnBrk="1" hangingPunct="1"/>
            <a:endParaRPr lang="en-US" smtClean="0"/>
          </a:p>
          <a:p>
            <a:pPr eaLnBrk="1" hangingPunct="1"/>
            <a:endParaRPr lang="en-US" smtClean="0"/>
          </a:p>
        </p:txBody>
      </p:sp>
      <p:grpSp>
        <p:nvGrpSpPr>
          <p:cNvPr id="19460" name="Group 37"/>
          <p:cNvGrpSpPr>
            <a:grpSpLocks/>
          </p:cNvGrpSpPr>
          <p:nvPr/>
        </p:nvGrpSpPr>
        <p:grpSpPr bwMode="auto">
          <a:xfrm>
            <a:off x="754505" y="324774"/>
            <a:ext cx="8442325" cy="5716588"/>
            <a:chOff x="3206" y="1333"/>
            <a:chExt cx="1936" cy="2489"/>
          </a:xfrm>
        </p:grpSpPr>
        <p:pic>
          <p:nvPicPr>
            <p:cNvPr id="19461" name="Picture 38" descr="math clif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 y="1333"/>
              <a:ext cx="1867" cy="2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WordArt 39"/>
            <p:cNvSpPr>
              <a:spLocks noChangeArrowheads="1" noChangeShapeType="1" noTextEdit="1"/>
            </p:cNvSpPr>
            <p:nvPr/>
          </p:nvSpPr>
          <p:spPr bwMode="auto">
            <a:xfrm rot="3458344">
              <a:off x="4776" y="1704"/>
              <a:ext cx="480" cy="240"/>
            </a:xfrm>
            <a:prstGeom prst="rect">
              <a:avLst/>
            </a:prstGeom>
          </p:spPr>
          <p:txBody>
            <a:bodyPr spcFirstLastPara="1" wrap="none" fromWordArt="1">
              <a:prstTxWarp prst="textArchUp">
                <a:avLst>
                  <a:gd name="adj" fmla="val 10800004"/>
                </a:avLst>
              </a:prstTxWarp>
            </a:bodyPr>
            <a:lstStyle/>
            <a:p>
              <a:pPr algn="ctr"/>
              <a:r>
                <a:rPr lang="en-US" sz="3600" kern="10">
                  <a:ln w="9525">
                    <a:solidFill>
                      <a:srgbClr val="000000"/>
                    </a:solidFill>
                    <a:round/>
                    <a:headEnd/>
                    <a:tailEnd/>
                  </a:ln>
                  <a:solidFill>
                    <a:srgbClr val="000000"/>
                  </a:solidFill>
                  <a:latin typeface="Eras Light ITC" panose="020B0402030504020804" pitchFamily="34" charset="0"/>
                </a:rPr>
                <a:t>Panic Attack ! </a:t>
              </a:r>
            </a:p>
          </p:txBody>
        </p:sp>
        <p:graphicFrame>
          <p:nvGraphicFramePr>
            <p:cNvPr id="19463" name="Object 2"/>
            <p:cNvGraphicFramePr>
              <a:graphicFrameLocks noChangeAspect="1"/>
            </p:cNvGraphicFramePr>
            <p:nvPr/>
          </p:nvGraphicFramePr>
          <p:xfrm>
            <a:off x="4608" y="3415"/>
            <a:ext cx="432" cy="188"/>
          </p:xfrm>
          <a:graphic>
            <a:graphicData uri="http://schemas.openxmlformats.org/presentationml/2006/ole">
              <mc:AlternateContent xmlns:mc="http://schemas.openxmlformats.org/markup-compatibility/2006">
                <mc:Choice xmlns:v="urn:schemas-microsoft-com:vml" Requires="v">
                  <p:oleObj spid="_x0000_s3116" name="Bitmap Image" r:id="rId4" imgW="4761905" imgH="2066667" progId="PBrush">
                    <p:embed/>
                  </p:oleObj>
                </mc:Choice>
                <mc:Fallback>
                  <p:oleObj name="Bitmap Image" r:id="rId4" imgW="4761905" imgH="2066667"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8" y="3415"/>
                          <a:ext cx="432"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4" name="WordArt 41"/>
            <p:cNvSpPr>
              <a:spLocks noChangeArrowheads="1" noChangeShapeType="1" noTextEdit="1"/>
            </p:cNvSpPr>
            <p:nvPr/>
          </p:nvSpPr>
          <p:spPr bwMode="auto">
            <a:xfrm>
              <a:off x="4518" y="3552"/>
              <a:ext cx="624" cy="270"/>
            </a:xfrm>
            <a:prstGeom prst="rect">
              <a:avLst/>
            </a:prstGeom>
          </p:spPr>
          <p:txBody>
            <a:bodyPr spcFirstLastPara="1" wrap="none" fromWordArt="1">
              <a:prstTxWarp prst="textArchDown">
                <a:avLst>
                  <a:gd name="adj" fmla="val 0"/>
                </a:avLst>
              </a:prstTxWarp>
            </a:bodyPr>
            <a:lstStyle/>
            <a:p>
              <a:pPr algn="ctr"/>
              <a:r>
                <a:rPr lang="en-US" sz="3200" kern="10">
                  <a:ln w="9525">
                    <a:solidFill>
                      <a:srgbClr val="000000"/>
                    </a:solidFill>
                    <a:round/>
                    <a:headEnd/>
                    <a:tailEnd/>
                  </a:ln>
                  <a:solidFill>
                    <a:srgbClr val="000000"/>
                  </a:solidFill>
                  <a:latin typeface="Eras Light ITC" panose="020B0402030504020804" pitchFamily="34" charset="0"/>
                </a:rPr>
                <a:t>Bouncing Back</a:t>
              </a:r>
            </a:p>
          </p:txBody>
        </p:sp>
      </p:grpSp>
    </p:spTree>
    <p:extLst>
      <p:ext uri="{BB962C8B-B14F-4D97-AF65-F5344CB8AC3E}">
        <p14:creationId xmlns:p14="http://schemas.microsoft.com/office/powerpoint/2010/main" val="9246407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3280" y="266700"/>
            <a:ext cx="6104775" cy="741218"/>
          </a:xfrm>
        </p:spPr>
        <p:txBody>
          <a:bodyPr/>
          <a:lstStyle/>
          <a:p>
            <a:pPr algn="ctr"/>
            <a:r>
              <a:rPr lang="en-US" b="1" u="sng" dirty="0" smtClean="0">
                <a:latin typeface="Comic Sans MS" panose="030F0702030302020204" pitchFamily="66" charset="0"/>
              </a:rPr>
              <a:t>Discussion Questions</a:t>
            </a:r>
            <a:endParaRPr lang="en-US" b="1" u="sng" dirty="0">
              <a:latin typeface="Comic Sans MS" panose="030F0702030302020204" pitchFamily="66" charset="0"/>
            </a:endParaRPr>
          </a:p>
        </p:txBody>
      </p:sp>
      <p:sp>
        <p:nvSpPr>
          <p:cNvPr id="3" name="Content Placeholder 2"/>
          <p:cNvSpPr>
            <a:spLocks noGrp="1"/>
          </p:cNvSpPr>
          <p:nvPr>
            <p:ph idx="1"/>
          </p:nvPr>
        </p:nvSpPr>
        <p:spPr>
          <a:xfrm>
            <a:off x="677333" y="1350098"/>
            <a:ext cx="8596668" cy="3880773"/>
          </a:xfrm>
        </p:spPr>
        <p:txBody>
          <a:bodyPr>
            <a:normAutofit fontScale="77500" lnSpcReduction="20000"/>
          </a:bodyPr>
          <a:lstStyle/>
          <a:p>
            <a:pPr>
              <a:buFont typeface="Wingdings" panose="05000000000000000000" pitchFamily="2" charset="2"/>
              <a:buChar char="Ø"/>
            </a:pPr>
            <a:r>
              <a:rPr lang="en-US" sz="3200" dirty="0" smtClean="0">
                <a:latin typeface="Comic Sans MS" panose="030F0702030302020204" pitchFamily="66" charset="0"/>
              </a:rPr>
              <a:t>What was the most interesting advice or fact you learned today?</a:t>
            </a:r>
          </a:p>
          <a:p>
            <a:pPr marL="0" indent="0">
              <a:buNone/>
            </a:pPr>
            <a:endParaRPr lang="en-US" sz="3200" dirty="0" smtClean="0">
              <a:latin typeface="Comic Sans MS" panose="030F0702030302020204" pitchFamily="66" charset="0"/>
            </a:endParaRPr>
          </a:p>
          <a:p>
            <a:pPr marL="0" indent="0">
              <a:buNone/>
            </a:pPr>
            <a:endParaRPr lang="en-US" sz="3200" dirty="0" smtClean="0">
              <a:latin typeface="Comic Sans MS" panose="030F0702030302020204" pitchFamily="66" charset="0"/>
            </a:endParaRPr>
          </a:p>
          <a:p>
            <a:pPr>
              <a:buFont typeface="Wingdings" panose="05000000000000000000" pitchFamily="2" charset="2"/>
              <a:buChar char="Ø"/>
            </a:pPr>
            <a:r>
              <a:rPr lang="en-US" sz="3200" dirty="0" smtClean="0">
                <a:latin typeface="Comic Sans MS" panose="030F0702030302020204" pitchFamily="66" charset="0"/>
              </a:rPr>
              <a:t>What advice do you think you can start incorporating immediately?</a:t>
            </a:r>
          </a:p>
          <a:p>
            <a:pPr marL="0" indent="0">
              <a:buNone/>
            </a:pPr>
            <a:endParaRPr lang="en-US" sz="3200" dirty="0" smtClean="0">
              <a:latin typeface="Comic Sans MS" panose="030F0702030302020204" pitchFamily="66" charset="0"/>
            </a:endParaRPr>
          </a:p>
          <a:p>
            <a:pPr marL="0" indent="0">
              <a:buNone/>
            </a:pPr>
            <a:endParaRPr lang="en-US" sz="3200" dirty="0" smtClean="0">
              <a:latin typeface="Comic Sans MS" panose="030F0702030302020204" pitchFamily="66" charset="0"/>
            </a:endParaRPr>
          </a:p>
          <a:p>
            <a:pPr>
              <a:buFont typeface="Wingdings" panose="05000000000000000000" pitchFamily="2" charset="2"/>
              <a:buChar char="Ø"/>
            </a:pPr>
            <a:r>
              <a:rPr lang="en-US" sz="3200" dirty="0" smtClean="0">
                <a:latin typeface="Comic Sans MS" panose="030F0702030302020204" pitchFamily="66" charset="0"/>
              </a:rPr>
              <a:t>What advice will you have the most trouble following?</a:t>
            </a:r>
            <a:endParaRPr lang="en-US" sz="3200" dirty="0">
              <a:latin typeface="Comic Sans MS" panose="030F0702030302020204" pitchFamily="66" charset="0"/>
            </a:endParaRPr>
          </a:p>
        </p:txBody>
      </p:sp>
    </p:spTree>
    <p:extLst>
      <p:ext uri="{BB962C8B-B14F-4D97-AF65-F5344CB8AC3E}">
        <p14:creationId xmlns:p14="http://schemas.microsoft.com/office/powerpoint/2010/main" val="10202940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160">
                                          <p:stCondLst>
                                            <p:cond delay="0"/>
                                          </p:stCondLst>
                                        </p:cTn>
                                        <p:tgtEl>
                                          <p:spTgt spid="3">
                                            <p:txEl>
                                              <p:pRg st="0" end="0"/>
                                            </p:txEl>
                                          </p:spTgt>
                                        </p:tgtEl>
                                      </p:cBhvr>
                                    </p:animEffect>
                                    <p:anim calcmode="lin" valueType="num">
                                      <p:cBhvr>
                                        <p:cTn id="8" dur="3644"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1328"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1328" tmFilter="0, 0; 0.125,0.2665; 0.25,0.4; 0.375,0.465; 0.5,0.5;  0.625,0.535; 0.75,0.6; 0.875,0.7335; 1,1">
                                          <p:stCondLst>
                                            <p:cond delay="1328"/>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664" tmFilter="0, 0; 0.125,0.2665; 0.25,0.4; 0.375,0.465; 0.5,0.5;  0.625,0.535; 0.75,0.6; 0.875,0.7335; 1,1">
                                          <p:stCondLst>
                                            <p:cond delay="2648"/>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328" tmFilter="0, 0; 0.125,0.2665; 0.25,0.4; 0.375,0.465; 0.5,0.5;  0.625,0.535; 0.75,0.6; 0.875,0.7335; 1,1">
                                          <p:stCondLst>
                                            <p:cond delay="3312"/>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52">
                                          <p:stCondLst>
                                            <p:cond delay="1300"/>
                                          </p:stCondLst>
                                        </p:cTn>
                                        <p:tgtEl>
                                          <p:spTgt spid="3">
                                            <p:txEl>
                                              <p:pRg st="0" end="0"/>
                                            </p:txEl>
                                          </p:spTgt>
                                        </p:tgtEl>
                                      </p:cBhvr>
                                      <p:to x="100000" y="60000"/>
                                    </p:animScale>
                                    <p:animScale>
                                      <p:cBhvr>
                                        <p:cTn id="14" dur="332" decel="50000">
                                          <p:stCondLst>
                                            <p:cond delay="1352"/>
                                          </p:stCondLst>
                                        </p:cTn>
                                        <p:tgtEl>
                                          <p:spTgt spid="3">
                                            <p:txEl>
                                              <p:pRg st="0" end="0"/>
                                            </p:txEl>
                                          </p:spTgt>
                                        </p:tgtEl>
                                      </p:cBhvr>
                                      <p:to x="100000" y="100000"/>
                                    </p:animScale>
                                    <p:animScale>
                                      <p:cBhvr>
                                        <p:cTn id="15" dur="52">
                                          <p:stCondLst>
                                            <p:cond delay="2624"/>
                                          </p:stCondLst>
                                        </p:cTn>
                                        <p:tgtEl>
                                          <p:spTgt spid="3">
                                            <p:txEl>
                                              <p:pRg st="0" end="0"/>
                                            </p:txEl>
                                          </p:spTgt>
                                        </p:tgtEl>
                                      </p:cBhvr>
                                      <p:to x="100000" y="80000"/>
                                    </p:animScale>
                                    <p:animScale>
                                      <p:cBhvr>
                                        <p:cTn id="16" dur="332" decel="50000">
                                          <p:stCondLst>
                                            <p:cond delay="2676"/>
                                          </p:stCondLst>
                                        </p:cTn>
                                        <p:tgtEl>
                                          <p:spTgt spid="3">
                                            <p:txEl>
                                              <p:pRg st="0" end="0"/>
                                            </p:txEl>
                                          </p:spTgt>
                                        </p:tgtEl>
                                      </p:cBhvr>
                                      <p:to x="100000" y="100000"/>
                                    </p:animScale>
                                    <p:animScale>
                                      <p:cBhvr>
                                        <p:cTn id="17" dur="52">
                                          <p:stCondLst>
                                            <p:cond delay="3284"/>
                                          </p:stCondLst>
                                        </p:cTn>
                                        <p:tgtEl>
                                          <p:spTgt spid="3">
                                            <p:txEl>
                                              <p:pRg st="0" end="0"/>
                                            </p:txEl>
                                          </p:spTgt>
                                        </p:tgtEl>
                                      </p:cBhvr>
                                      <p:to x="100000" y="90000"/>
                                    </p:animScale>
                                    <p:animScale>
                                      <p:cBhvr>
                                        <p:cTn id="18" dur="332" decel="50000">
                                          <p:stCondLst>
                                            <p:cond delay="3336"/>
                                          </p:stCondLst>
                                        </p:cTn>
                                        <p:tgtEl>
                                          <p:spTgt spid="3">
                                            <p:txEl>
                                              <p:pRg st="0" end="0"/>
                                            </p:txEl>
                                          </p:spTgt>
                                        </p:tgtEl>
                                      </p:cBhvr>
                                      <p:to x="100000" y="100000"/>
                                    </p:animScale>
                                    <p:animScale>
                                      <p:cBhvr>
                                        <p:cTn id="19" dur="52">
                                          <p:stCondLst>
                                            <p:cond delay="3616"/>
                                          </p:stCondLst>
                                        </p:cTn>
                                        <p:tgtEl>
                                          <p:spTgt spid="3">
                                            <p:txEl>
                                              <p:pRg st="0" end="0"/>
                                            </p:txEl>
                                          </p:spTgt>
                                        </p:tgtEl>
                                      </p:cBhvr>
                                      <p:to x="100000" y="95000"/>
                                    </p:animScale>
                                    <p:animScale>
                                      <p:cBhvr>
                                        <p:cTn id="20" dur="332" decel="50000">
                                          <p:stCondLst>
                                            <p:cond delay="3668"/>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654"/>
            <a:ext cx="8229600" cy="715962"/>
          </a:xfrm>
        </p:spPr>
        <p:txBody>
          <a:bodyPr>
            <a:normAutofit fontScale="90000"/>
          </a:bodyPr>
          <a:lstStyle/>
          <a:p>
            <a:pPr marL="54864" algn="ctr">
              <a:defRPr/>
            </a:pPr>
            <a:r>
              <a:rPr lang="en-US" dirty="0" smtClean="0">
                <a:solidFill>
                  <a:schemeClr val="tx2">
                    <a:tint val="100000"/>
                    <a:shade val="90000"/>
                    <a:satMod val="250000"/>
                    <a:alpha val="100000"/>
                  </a:schemeClr>
                </a:solidFill>
              </a:rPr>
              <a:t>Is this how you feel when your instructor asks you a question in class?</a:t>
            </a:r>
            <a:endParaRPr lang="en-US" dirty="0">
              <a:solidFill>
                <a:schemeClr val="tx2">
                  <a:tint val="100000"/>
                  <a:shade val="90000"/>
                  <a:satMod val="250000"/>
                  <a:alpha val="100000"/>
                </a:schemeClr>
              </a:solidFill>
            </a:endParaRPr>
          </a:p>
        </p:txBody>
      </p:sp>
      <p:sp>
        <p:nvSpPr>
          <p:cNvPr id="18435" name="Content Placeholder 2"/>
          <p:cNvSpPr>
            <a:spLocks noGrp="1"/>
          </p:cNvSpPr>
          <p:nvPr>
            <p:ph idx="1"/>
          </p:nvPr>
        </p:nvSpPr>
        <p:spPr/>
        <p:txBody>
          <a:bodyPr/>
          <a:lstStyle/>
          <a:p>
            <a:pPr eaLnBrk="1" hangingPunct="1"/>
            <a:endParaRPr lang="en-US" smtClean="0"/>
          </a:p>
          <a:p>
            <a:pPr eaLnBrk="1" hangingPunct="1"/>
            <a:endParaRPr lang="en-US" smtClean="0"/>
          </a:p>
        </p:txBody>
      </p:sp>
      <p:pic>
        <p:nvPicPr>
          <p:cNvPr id="18436" name="Picture 3"/>
          <p:cNvPicPr>
            <a:picLocks noChangeAspect="1" noChangeArrowheads="1"/>
          </p:cNvPicPr>
          <p:nvPr/>
        </p:nvPicPr>
        <p:blipFill>
          <a:blip r:embed="rId2">
            <a:extLst>
              <a:ext uri="{28A0092B-C50C-407E-A947-70E740481C1C}">
                <a14:useLocalDpi xmlns:a14="http://schemas.microsoft.com/office/drawing/2010/main" val="0"/>
              </a:ext>
            </a:extLst>
          </a:blip>
          <a:srcRect t="6944"/>
          <a:stretch>
            <a:fillRect/>
          </a:stretch>
        </p:blipFill>
        <p:spPr bwMode="auto">
          <a:xfrm>
            <a:off x="1586346" y="1570016"/>
            <a:ext cx="5874327" cy="50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51358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6190" y="1294811"/>
            <a:ext cx="8790708" cy="4278094"/>
          </a:xfrm>
          <a:prstGeom prst="rect">
            <a:avLst/>
          </a:prstGeom>
          <a:noFill/>
        </p:spPr>
        <p:txBody>
          <a:bodyPr wrap="square" rtlCol="0" anchor="ctr">
            <a:spAutoFit/>
          </a:bodyPr>
          <a:lstStyle/>
          <a:p>
            <a:pPr algn="ctr"/>
            <a:endParaRPr lang="en-US" dirty="0"/>
          </a:p>
          <a:p>
            <a:pPr marL="285750" indent="-285750">
              <a:buClr>
                <a:schemeClr val="accent2"/>
              </a:buClr>
              <a:buFont typeface="Wingdings" panose="05000000000000000000" pitchFamily="2" charset="2"/>
              <a:buChar char="Ø"/>
              <a:defRPr/>
            </a:pPr>
            <a:r>
              <a:rPr lang="en-US" sz="2000" dirty="0" smtClean="0">
                <a:latin typeface="Comic Sans MS" panose="030F0702030302020204" pitchFamily="66" charset="0"/>
              </a:rPr>
              <a:t>Would anyone like to share a past experience that has influenced your opinion or perception of math in a positive or negative way?  </a:t>
            </a:r>
          </a:p>
          <a:p>
            <a:pPr>
              <a:buClr>
                <a:schemeClr val="accent2"/>
              </a:buClr>
              <a:defRPr/>
            </a:pPr>
            <a:endParaRPr lang="en-US" sz="2000" dirty="0" smtClean="0">
              <a:latin typeface="Comic Sans MS" panose="030F0702030302020204" pitchFamily="66" charset="0"/>
            </a:endParaRPr>
          </a:p>
          <a:p>
            <a:pPr>
              <a:buClr>
                <a:schemeClr val="accent2"/>
              </a:buClr>
              <a:defRPr/>
            </a:pPr>
            <a:endParaRPr lang="en-US" sz="2000" dirty="0" smtClean="0">
              <a:latin typeface="Comic Sans MS" panose="030F0702030302020204" pitchFamily="66" charset="0"/>
            </a:endParaRPr>
          </a:p>
          <a:p>
            <a:pPr marL="285750" indent="-285750">
              <a:buClr>
                <a:schemeClr val="accent2"/>
              </a:buClr>
              <a:buFont typeface="Wingdings" panose="05000000000000000000" pitchFamily="2" charset="2"/>
              <a:buChar char="Ø"/>
              <a:defRPr/>
            </a:pPr>
            <a:r>
              <a:rPr lang="en-US" sz="2000" dirty="0" smtClean="0">
                <a:latin typeface="Comic Sans MS" panose="030F0702030302020204" pitchFamily="66" charset="0"/>
              </a:rPr>
              <a:t>Perhaps a previous:</a:t>
            </a:r>
          </a:p>
          <a:p>
            <a:pPr marL="742950" lvl="1" indent="-285750">
              <a:buClr>
                <a:schemeClr val="tx1"/>
              </a:buClr>
              <a:buFont typeface="Arial" panose="020B0604020202020204" pitchFamily="34" charset="0"/>
              <a:buChar char="•"/>
              <a:defRPr/>
            </a:pPr>
            <a:r>
              <a:rPr lang="en-US" sz="2000" dirty="0" smtClean="0">
                <a:solidFill>
                  <a:srgbClr val="C00000"/>
                </a:solidFill>
                <a:latin typeface="Comic Sans MS" panose="030F0702030302020204" pitchFamily="66" charset="0"/>
              </a:rPr>
              <a:t>Teacher</a:t>
            </a:r>
          </a:p>
          <a:p>
            <a:pPr marL="742950" lvl="1" indent="-285750">
              <a:buClr>
                <a:schemeClr val="tx1"/>
              </a:buClr>
              <a:buFont typeface="Arial" panose="020B0604020202020204" pitchFamily="34" charset="0"/>
              <a:buChar char="•"/>
              <a:defRPr/>
            </a:pPr>
            <a:r>
              <a:rPr lang="en-US" sz="2000" dirty="0" smtClean="0">
                <a:solidFill>
                  <a:srgbClr val="C00000"/>
                </a:solidFill>
                <a:latin typeface="Comic Sans MS" panose="030F0702030302020204" pitchFamily="66" charset="0"/>
              </a:rPr>
              <a:t>Friend</a:t>
            </a:r>
          </a:p>
          <a:p>
            <a:pPr marL="742950" lvl="1" indent="-285750">
              <a:buClr>
                <a:schemeClr val="tx1"/>
              </a:buClr>
              <a:buFont typeface="Arial" panose="020B0604020202020204" pitchFamily="34" charset="0"/>
              <a:buChar char="•"/>
              <a:defRPr/>
            </a:pPr>
            <a:r>
              <a:rPr lang="en-US" sz="2000" dirty="0" smtClean="0">
                <a:solidFill>
                  <a:srgbClr val="C00000"/>
                </a:solidFill>
                <a:latin typeface="Comic Sans MS" panose="030F0702030302020204" pitchFamily="66" charset="0"/>
              </a:rPr>
              <a:t>Family member</a:t>
            </a:r>
          </a:p>
          <a:p>
            <a:pPr marL="742950" lvl="1" indent="-285750">
              <a:buClr>
                <a:schemeClr val="tx1"/>
              </a:buClr>
              <a:buFont typeface="Arial" panose="020B0604020202020204" pitchFamily="34" charset="0"/>
              <a:buChar char="•"/>
              <a:defRPr/>
            </a:pPr>
            <a:r>
              <a:rPr lang="en-US" sz="2000" dirty="0" smtClean="0">
                <a:solidFill>
                  <a:srgbClr val="C00000"/>
                </a:solidFill>
                <a:latin typeface="Comic Sans MS" panose="030F0702030302020204" pitchFamily="66" charset="0"/>
              </a:rPr>
              <a:t>Math class</a:t>
            </a:r>
          </a:p>
          <a:p>
            <a:pPr marL="742950" lvl="1" indent="-285750">
              <a:buClr>
                <a:schemeClr val="tx1"/>
              </a:buClr>
              <a:buFont typeface="Arial" panose="020B0604020202020204" pitchFamily="34" charset="0"/>
              <a:buChar char="•"/>
              <a:defRPr/>
            </a:pPr>
            <a:r>
              <a:rPr lang="en-US" sz="2000" dirty="0" smtClean="0">
                <a:solidFill>
                  <a:srgbClr val="C00000"/>
                </a:solidFill>
                <a:latin typeface="Comic Sans MS" panose="030F0702030302020204" pitchFamily="66" charset="0"/>
              </a:rPr>
              <a:t>Other</a:t>
            </a:r>
          </a:p>
          <a:p>
            <a:pPr>
              <a:buClr>
                <a:schemeClr val="accent2"/>
              </a:buClr>
              <a:defRPr/>
            </a:pPr>
            <a:endParaRPr lang="en-US" dirty="0"/>
          </a:p>
          <a:p>
            <a:pPr>
              <a:buClr>
                <a:schemeClr val="accent2"/>
              </a:buClr>
              <a:defRPr/>
            </a:pPr>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009" y="101258"/>
            <a:ext cx="1745672" cy="120280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298" y="101258"/>
            <a:ext cx="1758392" cy="1084443"/>
          </a:xfrm>
          <a:prstGeom prst="rect">
            <a:avLst/>
          </a:prstGeom>
        </p:spPr>
      </p:pic>
      <p:sp>
        <p:nvSpPr>
          <p:cNvPr id="7" name="TextBox 6"/>
          <p:cNvSpPr txBox="1"/>
          <p:nvPr/>
        </p:nvSpPr>
        <p:spPr>
          <a:xfrm>
            <a:off x="3195204" y="274147"/>
            <a:ext cx="3834246" cy="769441"/>
          </a:xfrm>
          <a:prstGeom prst="rect">
            <a:avLst/>
          </a:prstGeom>
          <a:noFill/>
        </p:spPr>
        <p:txBody>
          <a:bodyPr wrap="square" rtlCol="0">
            <a:spAutoFit/>
          </a:bodyPr>
          <a:lstStyle/>
          <a:p>
            <a:pPr algn="ctr"/>
            <a:r>
              <a:rPr lang="en-US" sz="4400" b="1" u="sng" dirty="0">
                <a:solidFill>
                  <a:schemeClr val="accent1"/>
                </a:solidFill>
                <a:latin typeface="Comic Sans MS" panose="030F0702030302020204" pitchFamily="66" charset="0"/>
              </a:rPr>
              <a:t>Sharing</a:t>
            </a:r>
          </a:p>
        </p:txBody>
      </p:sp>
    </p:spTree>
    <p:extLst>
      <p:ext uri="{BB962C8B-B14F-4D97-AF65-F5344CB8AC3E}">
        <p14:creationId xmlns:p14="http://schemas.microsoft.com/office/powerpoint/2010/main" val="32423596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childTnLst>
                                </p:cTn>
                              </p:par>
                              <p:par>
                                <p:cTn id="8" presetID="3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fltVal val="0"/>
                                          </p:val>
                                        </p:tav>
                                        <p:tav tm="100000">
                                          <p:val>
                                            <p:strVal val="#ppt_w"/>
                                          </p:val>
                                        </p:tav>
                                      </p:tavLst>
                                    </p:anim>
                                    <p:anim calcmode="lin" valueType="num">
                                      <p:cBhvr>
                                        <p:cTn id="11" dur="1000" fill="hold"/>
                                        <p:tgtEl>
                                          <p:spTgt spid="5"/>
                                        </p:tgtEl>
                                        <p:attrNameLst>
                                          <p:attrName>ppt_h</p:attrName>
                                        </p:attrNameLst>
                                      </p:cBhvr>
                                      <p:tavLst>
                                        <p:tav tm="0">
                                          <p:val>
                                            <p:fltVal val="0"/>
                                          </p:val>
                                        </p:tav>
                                        <p:tav tm="100000">
                                          <p:val>
                                            <p:strVal val="#ppt_h"/>
                                          </p:val>
                                        </p:tav>
                                      </p:tavLst>
                                    </p:anim>
                                    <p:anim calcmode="lin" valueType="num">
                                      <p:cBhvr>
                                        <p:cTn id="12" dur="1000" fill="hold"/>
                                        <p:tgtEl>
                                          <p:spTgt spid="5"/>
                                        </p:tgtEl>
                                        <p:attrNameLst>
                                          <p:attrName>style.rotation</p:attrName>
                                        </p:attrNameLst>
                                      </p:cBhvr>
                                      <p:tavLst>
                                        <p:tav tm="0">
                                          <p:val>
                                            <p:fltVal val="90"/>
                                          </p:val>
                                        </p:tav>
                                        <p:tav tm="100000">
                                          <p:val>
                                            <p:fltVal val="0"/>
                                          </p:val>
                                        </p:tav>
                                      </p:tavLst>
                                    </p:anim>
                                    <p:animEffect transition="in" filter="fade">
                                      <p:cBhvr>
                                        <p:cTn id="13" dur="1000"/>
                                        <p:tgtEl>
                                          <p:spTgt spid="5"/>
                                        </p:tgtEl>
                                      </p:cBhvr>
                                    </p:animEffect>
                                  </p:childTnLst>
                                </p:cTn>
                              </p:par>
                              <p:par>
                                <p:cTn id="14" presetID="31"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1000" fill="hold"/>
                                        <p:tgtEl>
                                          <p:spTgt spid="4"/>
                                        </p:tgtEl>
                                        <p:attrNameLst>
                                          <p:attrName>ppt_w</p:attrName>
                                        </p:attrNameLst>
                                      </p:cBhvr>
                                      <p:tavLst>
                                        <p:tav tm="0">
                                          <p:val>
                                            <p:fltVal val="0"/>
                                          </p:val>
                                        </p:tav>
                                        <p:tav tm="100000">
                                          <p:val>
                                            <p:strVal val="#ppt_w"/>
                                          </p:val>
                                        </p:tav>
                                      </p:tavLst>
                                    </p:anim>
                                    <p:anim calcmode="lin" valueType="num">
                                      <p:cBhvr>
                                        <p:cTn id="17" dur="1000" fill="hold"/>
                                        <p:tgtEl>
                                          <p:spTgt spid="4"/>
                                        </p:tgtEl>
                                        <p:attrNameLst>
                                          <p:attrName>ppt_h</p:attrName>
                                        </p:attrNameLst>
                                      </p:cBhvr>
                                      <p:tavLst>
                                        <p:tav tm="0">
                                          <p:val>
                                            <p:fltVal val="0"/>
                                          </p:val>
                                        </p:tav>
                                        <p:tav tm="100000">
                                          <p:val>
                                            <p:strVal val="#ppt_h"/>
                                          </p:val>
                                        </p:tav>
                                      </p:tavLst>
                                    </p:anim>
                                    <p:anim calcmode="lin" valueType="num">
                                      <p:cBhvr>
                                        <p:cTn id="18" dur="1000" fill="hold"/>
                                        <p:tgtEl>
                                          <p:spTgt spid="4"/>
                                        </p:tgtEl>
                                        <p:attrNameLst>
                                          <p:attrName>style.rotation</p:attrName>
                                        </p:attrNameLst>
                                      </p:cBhvr>
                                      <p:tavLst>
                                        <p:tav tm="0">
                                          <p:val>
                                            <p:fltVal val="90"/>
                                          </p:val>
                                        </p:tav>
                                        <p:tav tm="100000">
                                          <p:val>
                                            <p:fltVal val="0"/>
                                          </p:val>
                                        </p:tav>
                                      </p:tavLst>
                                    </p:anim>
                                    <p:animEffect transition="in" filter="fade">
                                      <p:cBhvr>
                                        <p:cTn id="19" dur="1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p:cTn id="29" dur="1000" fill="hold"/>
                                        <p:tgtEl>
                                          <p:spTgt spid="2">
                                            <p:txEl>
                                              <p:pRg st="5" end="5"/>
                                            </p:txEl>
                                          </p:spTgt>
                                        </p:tgtEl>
                                        <p:attrNameLst>
                                          <p:attrName>ppt_w</p:attrName>
                                        </p:attrNameLst>
                                      </p:cBhvr>
                                      <p:tavLst>
                                        <p:tav tm="0">
                                          <p:val>
                                            <p:fltVal val="0"/>
                                          </p:val>
                                        </p:tav>
                                        <p:tav tm="100000">
                                          <p:val>
                                            <p:strVal val="#ppt_w"/>
                                          </p:val>
                                        </p:tav>
                                      </p:tavLst>
                                    </p:anim>
                                    <p:anim calcmode="lin" valueType="num">
                                      <p:cBhvr>
                                        <p:cTn id="30" dur="1000" fill="hold"/>
                                        <p:tgtEl>
                                          <p:spTgt spid="2">
                                            <p:txEl>
                                              <p:pRg st="5" end="5"/>
                                            </p:txEl>
                                          </p:spTgt>
                                        </p:tgtEl>
                                        <p:attrNameLst>
                                          <p:attrName>ppt_h</p:attrName>
                                        </p:attrNameLst>
                                      </p:cBhvr>
                                      <p:tavLst>
                                        <p:tav tm="0">
                                          <p:val>
                                            <p:fltVal val="0"/>
                                          </p:val>
                                        </p:tav>
                                        <p:tav tm="100000">
                                          <p:val>
                                            <p:strVal val="#ppt_h"/>
                                          </p:val>
                                        </p:tav>
                                      </p:tavLst>
                                    </p:anim>
                                    <p:anim calcmode="lin" valueType="num">
                                      <p:cBhvr>
                                        <p:cTn id="31" dur="1000" fill="hold"/>
                                        <p:tgtEl>
                                          <p:spTgt spid="2">
                                            <p:txEl>
                                              <p:pRg st="5" end="5"/>
                                            </p:txEl>
                                          </p:spTgt>
                                        </p:tgtEl>
                                        <p:attrNameLst>
                                          <p:attrName>style.rotation</p:attrName>
                                        </p:attrNameLst>
                                      </p:cBhvr>
                                      <p:tavLst>
                                        <p:tav tm="0">
                                          <p:val>
                                            <p:fltVal val="90"/>
                                          </p:val>
                                        </p:tav>
                                        <p:tav tm="100000">
                                          <p:val>
                                            <p:fltVal val="0"/>
                                          </p:val>
                                        </p:tav>
                                      </p:tavLst>
                                    </p:anim>
                                    <p:animEffect transition="in" filter="fade">
                                      <p:cBhvr>
                                        <p:cTn id="32" dur="1000"/>
                                        <p:tgtEl>
                                          <p:spTgt spid="2">
                                            <p:txEl>
                                              <p:pRg st="5" end="5"/>
                                            </p:txEl>
                                          </p:spTgt>
                                        </p:tgtEl>
                                      </p:cBhvr>
                                    </p:animEffect>
                                  </p:childTnLst>
                                </p:cTn>
                              </p:par>
                              <p:par>
                                <p:cTn id="33" presetID="31" presetClass="entr" presetSubtype="0" fill="hold"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 calcmode="lin" valueType="num">
                                      <p:cBhvr>
                                        <p:cTn id="35" dur="1000" fill="hold"/>
                                        <p:tgtEl>
                                          <p:spTgt spid="2">
                                            <p:txEl>
                                              <p:pRg st="6" end="6"/>
                                            </p:txEl>
                                          </p:spTgt>
                                        </p:tgtEl>
                                        <p:attrNameLst>
                                          <p:attrName>ppt_w</p:attrName>
                                        </p:attrNameLst>
                                      </p:cBhvr>
                                      <p:tavLst>
                                        <p:tav tm="0">
                                          <p:val>
                                            <p:fltVal val="0"/>
                                          </p:val>
                                        </p:tav>
                                        <p:tav tm="100000">
                                          <p:val>
                                            <p:strVal val="#ppt_w"/>
                                          </p:val>
                                        </p:tav>
                                      </p:tavLst>
                                    </p:anim>
                                    <p:anim calcmode="lin" valueType="num">
                                      <p:cBhvr>
                                        <p:cTn id="36" dur="1000" fill="hold"/>
                                        <p:tgtEl>
                                          <p:spTgt spid="2">
                                            <p:txEl>
                                              <p:pRg st="6" end="6"/>
                                            </p:txEl>
                                          </p:spTgt>
                                        </p:tgtEl>
                                        <p:attrNameLst>
                                          <p:attrName>ppt_h</p:attrName>
                                        </p:attrNameLst>
                                      </p:cBhvr>
                                      <p:tavLst>
                                        <p:tav tm="0">
                                          <p:val>
                                            <p:fltVal val="0"/>
                                          </p:val>
                                        </p:tav>
                                        <p:tav tm="100000">
                                          <p:val>
                                            <p:strVal val="#ppt_h"/>
                                          </p:val>
                                        </p:tav>
                                      </p:tavLst>
                                    </p:anim>
                                    <p:anim calcmode="lin" valueType="num">
                                      <p:cBhvr>
                                        <p:cTn id="37" dur="1000" fill="hold"/>
                                        <p:tgtEl>
                                          <p:spTgt spid="2">
                                            <p:txEl>
                                              <p:pRg st="6" end="6"/>
                                            </p:txEl>
                                          </p:spTgt>
                                        </p:tgtEl>
                                        <p:attrNameLst>
                                          <p:attrName>style.rotation</p:attrName>
                                        </p:attrNameLst>
                                      </p:cBhvr>
                                      <p:tavLst>
                                        <p:tav tm="0">
                                          <p:val>
                                            <p:fltVal val="90"/>
                                          </p:val>
                                        </p:tav>
                                        <p:tav tm="100000">
                                          <p:val>
                                            <p:fltVal val="0"/>
                                          </p:val>
                                        </p:tav>
                                      </p:tavLst>
                                    </p:anim>
                                    <p:animEffect transition="in" filter="fade">
                                      <p:cBhvr>
                                        <p:cTn id="38" dur="1000"/>
                                        <p:tgtEl>
                                          <p:spTgt spid="2">
                                            <p:txEl>
                                              <p:pRg st="6" end="6"/>
                                            </p:txEl>
                                          </p:spTgt>
                                        </p:tgtEl>
                                      </p:cBhvr>
                                    </p:animEffect>
                                  </p:childTnLst>
                                </p:cTn>
                              </p:par>
                              <p:par>
                                <p:cTn id="39" presetID="31" presetClass="entr" presetSubtype="0" fill="hold" nodeType="with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 calcmode="lin" valueType="num">
                                      <p:cBhvr>
                                        <p:cTn id="41" dur="1000" fill="hold"/>
                                        <p:tgtEl>
                                          <p:spTgt spid="2">
                                            <p:txEl>
                                              <p:pRg st="7" end="7"/>
                                            </p:txEl>
                                          </p:spTgt>
                                        </p:tgtEl>
                                        <p:attrNameLst>
                                          <p:attrName>ppt_w</p:attrName>
                                        </p:attrNameLst>
                                      </p:cBhvr>
                                      <p:tavLst>
                                        <p:tav tm="0">
                                          <p:val>
                                            <p:fltVal val="0"/>
                                          </p:val>
                                        </p:tav>
                                        <p:tav tm="100000">
                                          <p:val>
                                            <p:strVal val="#ppt_w"/>
                                          </p:val>
                                        </p:tav>
                                      </p:tavLst>
                                    </p:anim>
                                    <p:anim calcmode="lin" valueType="num">
                                      <p:cBhvr>
                                        <p:cTn id="42" dur="1000" fill="hold"/>
                                        <p:tgtEl>
                                          <p:spTgt spid="2">
                                            <p:txEl>
                                              <p:pRg st="7" end="7"/>
                                            </p:txEl>
                                          </p:spTgt>
                                        </p:tgtEl>
                                        <p:attrNameLst>
                                          <p:attrName>ppt_h</p:attrName>
                                        </p:attrNameLst>
                                      </p:cBhvr>
                                      <p:tavLst>
                                        <p:tav tm="0">
                                          <p:val>
                                            <p:fltVal val="0"/>
                                          </p:val>
                                        </p:tav>
                                        <p:tav tm="100000">
                                          <p:val>
                                            <p:strVal val="#ppt_h"/>
                                          </p:val>
                                        </p:tav>
                                      </p:tavLst>
                                    </p:anim>
                                    <p:anim calcmode="lin" valueType="num">
                                      <p:cBhvr>
                                        <p:cTn id="43" dur="1000" fill="hold"/>
                                        <p:tgtEl>
                                          <p:spTgt spid="2">
                                            <p:txEl>
                                              <p:pRg st="7" end="7"/>
                                            </p:txEl>
                                          </p:spTgt>
                                        </p:tgtEl>
                                        <p:attrNameLst>
                                          <p:attrName>style.rotation</p:attrName>
                                        </p:attrNameLst>
                                      </p:cBhvr>
                                      <p:tavLst>
                                        <p:tav tm="0">
                                          <p:val>
                                            <p:fltVal val="90"/>
                                          </p:val>
                                        </p:tav>
                                        <p:tav tm="100000">
                                          <p:val>
                                            <p:fltVal val="0"/>
                                          </p:val>
                                        </p:tav>
                                      </p:tavLst>
                                    </p:anim>
                                    <p:animEffect transition="in" filter="fade">
                                      <p:cBhvr>
                                        <p:cTn id="44" dur="1000"/>
                                        <p:tgtEl>
                                          <p:spTgt spid="2">
                                            <p:txEl>
                                              <p:pRg st="7" end="7"/>
                                            </p:txEl>
                                          </p:spTgt>
                                        </p:tgtEl>
                                      </p:cBhvr>
                                    </p:animEffect>
                                  </p:childTnLst>
                                </p:cTn>
                              </p:par>
                              <p:par>
                                <p:cTn id="45" presetID="31" presetClass="entr" presetSubtype="0" fill="hold" nodeType="with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 calcmode="lin" valueType="num">
                                      <p:cBhvr>
                                        <p:cTn id="47" dur="1000" fill="hold"/>
                                        <p:tgtEl>
                                          <p:spTgt spid="2">
                                            <p:txEl>
                                              <p:pRg st="8" end="8"/>
                                            </p:txEl>
                                          </p:spTgt>
                                        </p:tgtEl>
                                        <p:attrNameLst>
                                          <p:attrName>ppt_w</p:attrName>
                                        </p:attrNameLst>
                                      </p:cBhvr>
                                      <p:tavLst>
                                        <p:tav tm="0">
                                          <p:val>
                                            <p:fltVal val="0"/>
                                          </p:val>
                                        </p:tav>
                                        <p:tav tm="100000">
                                          <p:val>
                                            <p:strVal val="#ppt_w"/>
                                          </p:val>
                                        </p:tav>
                                      </p:tavLst>
                                    </p:anim>
                                    <p:anim calcmode="lin" valueType="num">
                                      <p:cBhvr>
                                        <p:cTn id="48" dur="1000" fill="hold"/>
                                        <p:tgtEl>
                                          <p:spTgt spid="2">
                                            <p:txEl>
                                              <p:pRg st="8" end="8"/>
                                            </p:txEl>
                                          </p:spTgt>
                                        </p:tgtEl>
                                        <p:attrNameLst>
                                          <p:attrName>ppt_h</p:attrName>
                                        </p:attrNameLst>
                                      </p:cBhvr>
                                      <p:tavLst>
                                        <p:tav tm="0">
                                          <p:val>
                                            <p:fltVal val="0"/>
                                          </p:val>
                                        </p:tav>
                                        <p:tav tm="100000">
                                          <p:val>
                                            <p:strVal val="#ppt_h"/>
                                          </p:val>
                                        </p:tav>
                                      </p:tavLst>
                                    </p:anim>
                                    <p:anim calcmode="lin" valueType="num">
                                      <p:cBhvr>
                                        <p:cTn id="49" dur="1000" fill="hold"/>
                                        <p:tgtEl>
                                          <p:spTgt spid="2">
                                            <p:txEl>
                                              <p:pRg st="8" end="8"/>
                                            </p:txEl>
                                          </p:spTgt>
                                        </p:tgtEl>
                                        <p:attrNameLst>
                                          <p:attrName>style.rotation</p:attrName>
                                        </p:attrNameLst>
                                      </p:cBhvr>
                                      <p:tavLst>
                                        <p:tav tm="0">
                                          <p:val>
                                            <p:fltVal val="90"/>
                                          </p:val>
                                        </p:tav>
                                        <p:tav tm="100000">
                                          <p:val>
                                            <p:fltVal val="0"/>
                                          </p:val>
                                        </p:tav>
                                      </p:tavLst>
                                    </p:anim>
                                    <p:animEffect transition="in" filter="fade">
                                      <p:cBhvr>
                                        <p:cTn id="50" dur="1000"/>
                                        <p:tgtEl>
                                          <p:spTgt spid="2">
                                            <p:txEl>
                                              <p:pRg st="8" end="8"/>
                                            </p:txEl>
                                          </p:spTgt>
                                        </p:tgtEl>
                                      </p:cBhvr>
                                    </p:animEffect>
                                  </p:childTnLst>
                                </p:cTn>
                              </p:par>
                              <p:par>
                                <p:cTn id="51" presetID="31" presetClass="entr" presetSubtype="0" fill="hold" nodeType="withEffect">
                                  <p:stCondLst>
                                    <p:cond delay="0"/>
                                  </p:stCondLst>
                                  <p:childTnLst>
                                    <p:set>
                                      <p:cBhvr>
                                        <p:cTn id="52" dur="1" fill="hold">
                                          <p:stCondLst>
                                            <p:cond delay="0"/>
                                          </p:stCondLst>
                                        </p:cTn>
                                        <p:tgtEl>
                                          <p:spTgt spid="2">
                                            <p:txEl>
                                              <p:pRg st="9" end="9"/>
                                            </p:txEl>
                                          </p:spTgt>
                                        </p:tgtEl>
                                        <p:attrNameLst>
                                          <p:attrName>style.visibility</p:attrName>
                                        </p:attrNameLst>
                                      </p:cBhvr>
                                      <p:to>
                                        <p:strVal val="visible"/>
                                      </p:to>
                                    </p:set>
                                    <p:anim calcmode="lin" valueType="num">
                                      <p:cBhvr>
                                        <p:cTn id="53" dur="1000" fill="hold"/>
                                        <p:tgtEl>
                                          <p:spTgt spid="2">
                                            <p:txEl>
                                              <p:pRg st="9" end="9"/>
                                            </p:txEl>
                                          </p:spTgt>
                                        </p:tgtEl>
                                        <p:attrNameLst>
                                          <p:attrName>ppt_w</p:attrName>
                                        </p:attrNameLst>
                                      </p:cBhvr>
                                      <p:tavLst>
                                        <p:tav tm="0">
                                          <p:val>
                                            <p:fltVal val="0"/>
                                          </p:val>
                                        </p:tav>
                                        <p:tav tm="100000">
                                          <p:val>
                                            <p:strVal val="#ppt_w"/>
                                          </p:val>
                                        </p:tav>
                                      </p:tavLst>
                                    </p:anim>
                                    <p:anim calcmode="lin" valueType="num">
                                      <p:cBhvr>
                                        <p:cTn id="54" dur="1000" fill="hold"/>
                                        <p:tgtEl>
                                          <p:spTgt spid="2">
                                            <p:txEl>
                                              <p:pRg st="9" end="9"/>
                                            </p:txEl>
                                          </p:spTgt>
                                        </p:tgtEl>
                                        <p:attrNameLst>
                                          <p:attrName>ppt_h</p:attrName>
                                        </p:attrNameLst>
                                      </p:cBhvr>
                                      <p:tavLst>
                                        <p:tav tm="0">
                                          <p:val>
                                            <p:fltVal val="0"/>
                                          </p:val>
                                        </p:tav>
                                        <p:tav tm="100000">
                                          <p:val>
                                            <p:strVal val="#ppt_h"/>
                                          </p:val>
                                        </p:tav>
                                      </p:tavLst>
                                    </p:anim>
                                    <p:anim calcmode="lin" valueType="num">
                                      <p:cBhvr>
                                        <p:cTn id="55" dur="1000" fill="hold"/>
                                        <p:tgtEl>
                                          <p:spTgt spid="2">
                                            <p:txEl>
                                              <p:pRg st="9" end="9"/>
                                            </p:txEl>
                                          </p:spTgt>
                                        </p:tgtEl>
                                        <p:attrNameLst>
                                          <p:attrName>style.rotation</p:attrName>
                                        </p:attrNameLst>
                                      </p:cBhvr>
                                      <p:tavLst>
                                        <p:tav tm="0">
                                          <p:val>
                                            <p:fltVal val="90"/>
                                          </p:val>
                                        </p:tav>
                                        <p:tav tm="100000">
                                          <p:val>
                                            <p:fltVal val="0"/>
                                          </p:val>
                                        </p:tav>
                                      </p:tavLst>
                                    </p:anim>
                                    <p:animEffect transition="in" filter="fade">
                                      <p:cBhvr>
                                        <p:cTn id="56" dur="10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6468" y="249381"/>
            <a:ext cx="8208818" cy="584775"/>
          </a:xfrm>
          <a:prstGeom prst="rect">
            <a:avLst/>
          </a:prstGeom>
          <a:noFill/>
        </p:spPr>
        <p:txBody>
          <a:bodyPr wrap="square" rtlCol="0">
            <a:spAutoFit/>
          </a:bodyPr>
          <a:lstStyle/>
          <a:p>
            <a:pPr algn="ctr"/>
            <a:r>
              <a:rPr lang="en-US" sz="3200" b="1" u="sng" dirty="0" smtClean="0">
                <a:solidFill>
                  <a:schemeClr val="accent1"/>
                </a:solidFill>
                <a:latin typeface="Comic Sans MS" panose="030F0702030302020204" pitchFamily="66" charset="0"/>
              </a:rPr>
              <a:t>What is Math Anxiety?</a:t>
            </a:r>
            <a:endParaRPr lang="en-US" sz="3200" b="1" u="sng" dirty="0">
              <a:solidFill>
                <a:schemeClr val="accent1"/>
              </a:solidFill>
              <a:latin typeface="Comic Sans MS" panose="030F0702030302020204" pitchFamily="66" charset="0"/>
            </a:endParaRPr>
          </a:p>
        </p:txBody>
      </p:sp>
      <p:sp>
        <p:nvSpPr>
          <p:cNvPr id="3" name="TextBox 2"/>
          <p:cNvSpPr txBox="1"/>
          <p:nvPr/>
        </p:nvSpPr>
        <p:spPr>
          <a:xfrm>
            <a:off x="238991" y="966355"/>
            <a:ext cx="9403773" cy="4093428"/>
          </a:xfrm>
          <a:prstGeom prst="rect">
            <a:avLst/>
          </a:prstGeom>
          <a:noFill/>
        </p:spPr>
        <p:txBody>
          <a:bodyPr wrap="square" rtlCol="0">
            <a:spAutoFit/>
          </a:bodyPr>
          <a:lstStyle/>
          <a:p>
            <a:pPr marL="285750" indent="-285750">
              <a:buClr>
                <a:schemeClr val="accent2"/>
              </a:buClr>
              <a:buFont typeface="Wingdings" panose="05000000000000000000" pitchFamily="2" charset="2"/>
              <a:buChar char="Ø"/>
            </a:pPr>
            <a:r>
              <a:rPr lang="en-US" sz="2000" dirty="0" smtClean="0">
                <a:latin typeface="Comic Sans MS" panose="030F0702030302020204" pitchFamily="66" charset="0"/>
              </a:rPr>
              <a:t>Math anxiety is a feeling of intense frustration or helplessness about one’s ability to do math.</a:t>
            </a:r>
          </a:p>
          <a:p>
            <a:endParaRPr lang="en-US" sz="2000" dirty="0" smtClean="0">
              <a:latin typeface="Comic Sans MS" panose="030F0702030302020204" pitchFamily="66" charset="0"/>
            </a:endParaRPr>
          </a:p>
          <a:p>
            <a:endParaRPr lang="en-US" sz="2000" dirty="0">
              <a:latin typeface="Comic Sans MS" panose="030F0702030302020204" pitchFamily="66" charset="0"/>
            </a:endParaRPr>
          </a:p>
          <a:p>
            <a:pPr marL="285750" indent="-285750">
              <a:buClr>
                <a:schemeClr val="accent2"/>
              </a:buClr>
              <a:buFont typeface="Wingdings" panose="05000000000000000000" pitchFamily="2" charset="2"/>
              <a:buChar char="Ø"/>
            </a:pPr>
            <a:r>
              <a:rPr lang="en-US" sz="2000" dirty="0" smtClean="0">
                <a:latin typeface="Comic Sans MS" panose="030F0702030302020204" pitchFamily="66" charset="0"/>
              </a:rPr>
              <a:t>Math anxiety can be a disabling condition and cause feelings of:</a:t>
            </a:r>
          </a:p>
          <a:p>
            <a:pPr marL="742950" lvl="1" indent="-285750">
              <a:buClr>
                <a:schemeClr val="tx1"/>
              </a:buClr>
              <a:buFont typeface="Arial" panose="020B0604020202020204" pitchFamily="34" charset="0"/>
              <a:buChar char="•"/>
            </a:pPr>
            <a:r>
              <a:rPr lang="en-US" sz="2000" dirty="0" smtClean="0">
                <a:solidFill>
                  <a:srgbClr val="C00000"/>
                </a:solidFill>
                <a:latin typeface="Comic Sans MS" panose="030F0702030302020204" pitchFamily="66" charset="0"/>
              </a:rPr>
              <a:t>Humiliation</a:t>
            </a:r>
          </a:p>
          <a:p>
            <a:pPr marL="742950" lvl="1" indent="-285750">
              <a:buClr>
                <a:schemeClr val="tx1"/>
              </a:buClr>
              <a:buFont typeface="Arial" panose="020B0604020202020204" pitchFamily="34" charset="0"/>
              <a:buChar char="•"/>
            </a:pPr>
            <a:r>
              <a:rPr lang="en-US" sz="2000" dirty="0" smtClean="0">
                <a:solidFill>
                  <a:srgbClr val="C00000"/>
                </a:solidFill>
                <a:latin typeface="Comic Sans MS" panose="030F0702030302020204" pitchFamily="66" charset="0"/>
              </a:rPr>
              <a:t>Resentment</a:t>
            </a:r>
          </a:p>
          <a:p>
            <a:pPr marL="742950" lvl="1" indent="-285750">
              <a:buClr>
                <a:schemeClr val="tx1"/>
              </a:buClr>
              <a:buFont typeface="Arial" panose="020B0604020202020204" pitchFamily="34" charset="0"/>
              <a:buChar char="•"/>
            </a:pPr>
            <a:r>
              <a:rPr lang="en-US" sz="2000" dirty="0" smtClean="0">
                <a:solidFill>
                  <a:srgbClr val="C00000"/>
                </a:solidFill>
                <a:latin typeface="Comic Sans MS" panose="030F0702030302020204" pitchFamily="66" charset="0"/>
              </a:rPr>
              <a:t>Panic</a:t>
            </a:r>
          </a:p>
          <a:p>
            <a:endParaRPr lang="en-US" sz="2000" dirty="0" smtClean="0">
              <a:latin typeface="Comic Sans MS" panose="030F0702030302020204" pitchFamily="66" charset="0"/>
            </a:endParaRPr>
          </a:p>
          <a:p>
            <a:endParaRPr lang="en-US" sz="2000" dirty="0">
              <a:latin typeface="Comic Sans MS" panose="030F0702030302020204" pitchFamily="66" charset="0"/>
            </a:endParaRPr>
          </a:p>
          <a:p>
            <a:pPr marL="457200" indent="-457200">
              <a:buClr>
                <a:schemeClr val="accent2"/>
              </a:buClr>
              <a:buFont typeface="Wingdings" panose="05000000000000000000" pitchFamily="2" charset="2"/>
              <a:buChar char="Ø"/>
            </a:pPr>
            <a:r>
              <a:rPr lang="en-US" sz="2000" dirty="0" smtClean="0">
                <a:latin typeface="Comic Sans MS" panose="030F0702030302020204" pitchFamily="66" charset="0"/>
              </a:rPr>
              <a:t>Do you think these feelings about math are common?</a:t>
            </a:r>
          </a:p>
          <a:p>
            <a:pPr marL="742950" lvl="1" indent="-285750">
              <a:buClr>
                <a:schemeClr val="tx1"/>
              </a:buClr>
              <a:buFont typeface="Arial" panose="020B0604020202020204" pitchFamily="34" charset="0"/>
              <a:buChar char="•"/>
            </a:pPr>
            <a:r>
              <a:rPr lang="en-US" sz="2000" dirty="0" smtClean="0">
                <a:solidFill>
                  <a:srgbClr val="C00000"/>
                </a:solidFill>
                <a:latin typeface="Comic Sans MS" panose="030F0702030302020204" pitchFamily="66" charset="0"/>
              </a:rPr>
              <a:t>Most people/students do not realize that these feelings about math are shared among all of us to some degree.</a:t>
            </a:r>
            <a:endParaRPr lang="en-US" sz="2000" dirty="0">
              <a:solidFill>
                <a:srgbClr val="C00000"/>
              </a:solidFill>
              <a:latin typeface="Comic Sans MS" panose="030F0702030302020204" pitchFamily="66"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4881" y="3013069"/>
            <a:ext cx="1828800" cy="230627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4881" y="365122"/>
            <a:ext cx="1828800" cy="2231136"/>
          </a:xfrm>
          <a:prstGeom prst="rect">
            <a:avLst/>
          </a:prstGeom>
        </p:spPr>
      </p:pic>
    </p:spTree>
    <p:extLst>
      <p:ext uri="{BB962C8B-B14F-4D97-AF65-F5344CB8AC3E}">
        <p14:creationId xmlns:p14="http://schemas.microsoft.com/office/powerpoint/2010/main" val="23871850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3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1000" fill="hold"/>
                                        <p:tgtEl>
                                          <p:spTgt spid="8"/>
                                        </p:tgtEl>
                                        <p:attrNameLst>
                                          <p:attrName>ppt_w</p:attrName>
                                        </p:attrNameLst>
                                      </p:cBhvr>
                                      <p:tavLst>
                                        <p:tav tm="0">
                                          <p:val>
                                            <p:fltVal val="0"/>
                                          </p:val>
                                        </p:tav>
                                        <p:tav tm="100000">
                                          <p:val>
                                            <p:strVal val="#ppt_w"/>
                                          </p:val>
                                        </p:tav>
                                      </p:tavLst>
                                    </p:anim>
                                    <p:anim calcmode="lin" valueType="num">
                                      <p:cBhvr>
                                        <p:cTn id="12" dur="1000" fill="hold"/>
                                        <p:tgtEl>
                                          <p:spTgt spid="8"/>
                                        </p:tgtEl>
                                        <p:attrNameLst>
                                          <p:attrName>ppt_h</p:attrName>
                                        </p:attrNameLst>
                                      </p:cBhvr>
                                      <p:tavLst>
                                        <p:tav tm="0">
                                          <p:val>
                                            <p:fltVal val="0"/>
                                          </p:val>
                                        </p:tav>
                                        <p:tav tm="100000">
                                          <p:val>
                                            <p:strVal val="#ppt_h"/>
                                          </p:val>
                                        </p:tav>
                                      </p:tavLst>
                                    </p:anim>
                                    <p:anim calcmode="lin" valueType="num">
                                      <p:cBhvr>
                                        <p:cTn id="13" dur="1000" fill="hold"/>
                                        <p:tgtEl>
                                          <p:spTgt spid="8"/>
                                        </p:tgtEl>
                                        <p:attrNameLst>
                                          <p:attrName>style.rotation</p:attrName>
                                        </p:attrNameLst>
                                      </p:cBhvr>
                                      <p:tavLst>
                                        <p:tav tm="0">
                                          <p:val>
                                            <p:fltVal val="90"/>
                                          </p:val>
                                        </p:tav>
                                        <p:tav tm="100000">
                                          <p:val>
                                            <p:fltVal val="0"/>
                                          </p:val>
                                        </p:tav>
                                      </p:tavLst>
                                    </p:anim>
                                    <p:animEffect transition="in" filter="fade">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p:cTn id="26"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4" end="4"/>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p:cTn id="32"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6" end="6"/>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p:cTn id="38"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5" end="5"/>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p:cTn id="44" dur="1000" fill="hold"/>
                                        <p:tgtEl>
                                          <p:spTgt spid="4"/>
                                        </p:tgtEl>
                                        <p:attrNameLst>
                                          <p:attrName>ppt_w</p:attrName>
                                        </p:attrNameLst>
                                      </p:cBhvr>
                                      <p:tavLst>
                                        <p:tav tm="0">
                                          <p:val>
                                            <p:fltVal val="0"/>
                                          </p:val>
                                        </p:tav>
                                        <p:tav tm="100000">
                                          <p:val>
                                            <p:strVal val="#ppt_w"/>
                                          </p:val>
                                        </p:tav>
                                      </p:tavLst>
                                    </p:anim>
                                    <p:anim calcmode="lin" valueType="num">
                                      <p:cBhvr>
                                        <p:cTn id="45" dur="1000" fill="hold"/>
                                        <p:tgtEl>
                                          <p:spTgt spid="4"/>
                                        </p:tgtEl>
                                        <p:attrNameLst>
                                          <p:attrName>ppt_h</p:attrName>
                                        </p:attrNameLst>
                                      </p:cBhvr>
                                      <p:tavLst>
                                        <p:tav tm="0">
                                          <p:val>
                                            <p:fltVal val="0"/>
                                          </p:val>
                                        </p:tav>
                                        <p:tav tm="100000">
                                          <p:val>
                                            <p:strVal val="#ppt_h"/>
                                          </p:val>
                                        </p:tav>
                                      </p:tavLst>
                                    </p:anim>
                                    <p:anim calcmode="lin" valueType="num">
                                      <p:cBhvr>
                                        <p:cTn id="46" dur="1000" fill="hold"/>
                                        <p:tgtEl>
                                          <p:spTgt spid="4"/>
                                        </p:tgtEl>
                                        <p:attrNameLst>
                                          <p:attrName>style.rotation</p:attrName>
                                        </p:attrNameLst>
                                      </p:cBhvr>
                                      <p:tavLst>
                                        <p:tav tm="0">
                                          <p:val>
                                            <p:fltVal val="90"/>
                                          </p:val>
                                        </p:tav>
                                        <p:tav tm="100000">
                                          <p:val>
                                            <p:fltVal val="0"/>
                                          </p:val>
                                        </p:tav>
                                      </p:tavLst>
                                    </p:anim>
                                    <p:animEffect transition="in" filter="fade">
                                      <p:cBhvr>
                                        <p:cTn id="47" dur="10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288472" y="72736"/>
            <a:ext cx="8104909" cy="685800"/>
          </a:xfrm>
        </p:spPr>
        <p:txBody>
          <a:bodyPr rtlCol="0">
            <a:noAutofit/>
          </a:bodyPr>
          <a:lstStyle/>
          <a:p>
            <a:pPr marL="53975" algn="ctr">
              <a:defRPr/>
            </a:pPr>
            <a:r>
              <a:rPr lang="en-US" sz="3200" b="1" dirty="0">
                <a:latin typeface="Comic Sans MS" panose="030F0702030302020204" pitchFamily="66" charset="0"/>
              </a:rPr>
              <a:t>Math Anxiety Contributing Elements</a:t>
            </a:r>
          </a:p>
        </p:txBody>
      </p:sp>
      <p:graphicFrame>
        <p:nvGraphicFramePr>
          <p:cNvPr id="5" name="Diagram 4"/>
          <p:cNvGraphicFramePr/>
          <p:nvPr>
            <p:extLst>
              <p:ext uri="{D42A27DB-BD31-4B8C-83A1-F6EECF244321}">
                <p14:modId xmlns:p14="http://schemas.microsoft.com/office/powerpoint/2010/main" val="1478764022"/>
              </p:ext>
            </p:extLst>
          </p:nvPr>
        </p:nvGraphicFramePr>
        <p:xfrm>
          <a:off x="1378528" y="858982"/>
          <a:ext cx="8763000" cy="5476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2900" y="3708201"/>
            <a:ext cx="1684411" cy="1445916"/>
          </a:xfrm>
          <a:prstGeom prst="rect">
            <a:avLst/>
          </a:prstGeom>
        </p:spPr>
      </p:pic>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97291" y="3708201"/>
            <a:ext cx="1402773" cy="1445916"/>
          </a:xfrm>
          <a:prstGeom prst="rect">
            <a:avLst/>
          </a:prstGeom>
        </p:spPr>
      </p:pic>
    </p:spTree>
    <p:extLst>
      <p:ext uri="{BB962C8B-B14F-4D97-AF65-F5344CB8AC3E}">
        <p14:creationId xmlns:p14="http://schemas.microsoft.com/office/powerpoint/2010/main" val="1244161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5">
                                            <p:graphicEl>
                                              <a:dgm id="{4844014C-A387-4A77-BD86-B5F0F61D2F3D}"/>
                                            </p:graphicEl>
                                          </p:spTgt>
                                        </p:tgtEl>
                                        <p:attrNameLst>
                                          <p:attrName>style.visibility</p:attrName>
                                        </p:attrNameLst>
                                      </p:cBhvr>
                                      <p:to>
                                        <p:strVal val="visible"/>
                                      </p:to>
                                    </p:set>
                                    <p:anim calcmode="lin" valueType="num">
                                      <p:cBhvr>
                                        <p:cTn id="7" dur="1000" fill="hold"/>
                                        <p:tgtEl>
                                          <p:spTgt spid="5">
                                            <p:graphicEl>
                                              <a:dgm id="{4844014C-A387-4A77-BD86-B5F0F61D2F3D}"/>
                                            </p:graphicEl>
                                          </p:spTgt>
                                        </p:tgtEl>
                                        <p:attrNameLst>
                                          <p:attrName>ppt_w</p:attrName>
                                        </p:attrNameLst>
                                      </p:cBhvr>
                                      <p:tavLst>
                                        <p:tav tm="0">
                                          <p:val>
                                            <p:fltVal val="0"/>
                                          </p:val>
                                        </p:tav>
                                        <p:tav tm="100000">
                                          <p:val>
                                            <p:strVal val="#ppt_w"/>
                                          </p:val>
                                        </p:tav>
                                      </p:tavLst>
                                    </p:anim>
                                    <p:anim calcmode="lin" valueType="num">
                                      <p:cBhvr>
                                        <p:cTn id="8" dur="1000" fill="hold"/>
                                        <p:tgtEl>
                                          <p:spTgt spid="5">
                                            <p:graphicEl>
                                              <a:dgm id="{4844014C-A387-4A77-BD86-B5F0F61D2F3D}"/>
                                            </p:graphicEl>
                                          </p:spTgt>
                                        </p:tgtEl>
                                        <p:attrNameLst>
                                          <p:attrName>ppt_h</p:attrName>
                                        </p:attrNameLst>
                                      </p:cBhvr>
                                      <p:tavLst>
                                        <p:tav tm="0">
                                          <p:val>
                                            <p:fltVal val="0"/>
                                          </p:val>
                                        </p:tav>
                                        <p:tav tm="100000">
                                          <p:val>
                                            <p:strVal val="#ppt_h"/>
                                          </p:val>
                                        </p:tav>
                                      </p:tavLst>
                                    </p:anim>
                                    <p:anim calcmode="lin" valueType="num">
                                      <p:cBhvr>
                                        <p:cTn id="9" dur="1000" fill="hold"/>
                                        <p:tgtEl>
                                          <p:spTgt spid="5">
                                            <p:graphicEl>
                                              <a:dgm id="{4844014C-A387-4A77-BD86-B5F0F61D2F3D}"/>
                                            </p:graphicEl>
                                          </p:spTgt>
                                        </p:tgtEl>
                                        <p:attrNameLst>
                                          <p:attrName>style.rotation</p:attrName>
                                        </p:attrNameLst>
                                      </p:cBhvr>
                                      <p:tavLst>
                                        <p:tav tm="0">
                                          <p:val>
                                            <p:fltVal val="90"/>
                                          </p:val>
                                        </p:tav>
                                        <p:tav tm="100000">
                                          <p:val>
                                            <p:fltVal val="0"/>
                                          </p:val>
                                        </p:tav>
                                      </p:tavLst>
                                    </p:anim>
                                    <p:animEffect transition="in" filter="fade">
                                      <p:cBhvr>
                                        <p:cTn id="10" dur="1000"/>
                                        <p:tgtEl>
                                          <p:spTgt spid="5">
                                            <p:graphicEl>
                                              <a:dgm id="{4844014C-A387-4A77-BD86-B5F0F61D2F3D}"/>
                                            </p:graphicEl>
                                          </p:spTgt>
                                        </p:tgtEl>
                                      </p:cBhvr>
                                    </p:animEffect>
                                  </p:childTnLst>
                                </p:cTn>
                              </p:par>
                              <p:par>
                                <p:cTn id="11" presetID="31" presetClass="entr" presetSubtype="0" fill="hold" grpId="0" nodeType="withEffect">
                                  <p:stCondLst>
                                    <p:cond delay="0"/>
                                  </p:stCondLst>
                                  <p:iterate type="lt">
                                    <p:tmPct val="5000"/>
                                  </p:iterate>
                                  <p:childTnLst>
                                    <p:set>
                                      <p:cBhvr>
                                        <p:cTn id="12" dur="1" fill="hold">
                                          <p:stCondLst>
                                            <p:cond delay="0"/>
                                          </p:stCondLst>
                                        </p:cTn>
                                        <p:tgtEl>
                                          <p:spTgt spid="5">
                                            <p:graphicEl>
                                              <a:dgm id="{284C5A67-847A-438E-A5AD-142B7DE179DC}"/>
                                            </p:graphicEl>
                                          </p:spTgt>
                                        </p:tgtEl>
                                        <p:attrNameLst>
                                          <p:attrName>style.visibility</p:attrName>
                                        </p:attrNameLst>
                                      </p:cBhvr>
                                      <p:to>
                                        <p:strVal val="visible"/>
                                      </p:to>
                                    </p:set>
                                    <p:anim calcmode="lin" valueType="num">
                                      <p:cBhvr>
                                        <p:cTn id="13" dur="1000" fill="hold"/>
                                        <p:tgtEl>
                                          <p:spTgt spid="5">
                                            <p:graphicEl>
                                              <a:dgm id="{284C5A67-847A-438E-A5AD-142B7DE179DC}"/>
                                            </p:graphicEl>
                                          </p:spTgt>
                                        </p:tgtEl>
                                        <p:attrNameLst>
                                          <p:attrName>ppt_w</p:attrName>
                                        </p:attrNameLst>
                                      </p:cBhvr>
                                      <p:tavLst>
                                        <p:tav tm="0">
                                          <p:val>
                                            <p:fltVal val="0"/>
                                          </p:val>
                                        </p:tav>
                                        <p:tav tm="100000">
                                          <p:val>
                                            <p:strVal val="#ppt_w"/>
                                          </p:val>
                                        </p:tav>
                                      </p:tavLst>
                                    </p:anim>
                                    <p:anim calcmode="lin" valueType="num">
                                      <p:cBhvr>
                                        <p:cTn id="14" dur="1000" fill="hold"/>
                                        <p:tgtEl>
                                          <p:spTgt spid="5">
                                            <p:graphicEl>
                                              <a:dgm id="{284C5A67-847A-438E-A5AD-142B7DE179DC}"/>
                                            </p:graphicEl>
                                          </p:spTgt>
                                        </p:tgtEl>
                                        <p:attrNameLst>
                                          <p:attrName>ppt_h</p:attrName>
                                        </p:attrNameLst>
                                      </p:cBhvr>
                                      <p:tavLst>
                                        <p:tav tm="0">
                                          <p:val>
                                            <p:fltVal val="0"/>
                                          </p:val>
                                        </p:tav>
                                        <p:tav tm="100000">
                                          <p:val>
                                            <p:strVal val="#ppt_h"/>
                                          </p:val>
                                        </p:tav>
                                      </p:tavLst>
                                    </p:anim>
                                    <p:anim calcmode="lin" valueType="num">
                                      <p:cBhvr>
                                        <p:cTn id="15" dur="1000" fill="hold"/>
                                        <p:tgtEl>
                                          <p:spTgt spid="5">
                                            <p:graphicEl>
                                              <a:dgm id="{284C5A67-847A-438E-A5AD-142B7DE179DC}"/>
                                            </p:graphicEl>
                                          </p:spTgt>
                                        </p:tgtEl>
                                        <p:attrNameLst>
                                          <p:attrName>style.rotation</p:attrName>
                                        </p:attrNameLst>
                                      </p:cBhvr>
                                      <p:tavLst>
                                        <p:tav tm="0">
                                          <p:val>
                                            <p:fltVal val="90"/>
                                          </p:val>
                                        </p:tav>
                                        <p:tav tm="100000">
                                          <p:val>
                                            <p:fltVal val="0"/>
                                          </p:val>
                                        </p:tav>
                                      </p:tavLst>
                                    </p:anim>
                                    <p:animEffect transition="in" filter="fade">
                                      <p:cBhvr>
                                        <p:cTn id="16" dur="1000"/>
                                        <p:tgtEl>
                                          <p:spTgt spid="5">
                                            <p:graphicEl>
                                              <a:dgm id="{284C5A67-847A-438E-A5AD-142B7DE179DC}"/>
                                            </p:graphicEl>
                                          </p:spTgt>
                                        </p:tgtEl>
                                      </p:cBhvr>
                                    </p:animEffect>
                                  </p:childTnLst>
                                </p:cTn>
                              </p:par>
                              <p:par>
                                <p:cTn id="17" presetID="31" presetClass="entr" presetSubtype="0" fill="hold" grpId="0" nodeType="withEffect">
                                  <p:stCondLst>
                                    <p:cond delay="0"/>
                                  </p:stCondLst>
                                  <p:iterate type="lt">
                                    <p:tmPct val="5000"/>
                                  </p:iterate>
                                  <p:childTnLst>
                                    <p:set>
                                      <p:cBhvr>
                                        <p:cTn id="18" dur="1" fill="hold">
                                          <p:stCondLst>
                                            <p:cond delay="0"/>
                                          </p:stCondLst>
                                        </p:cTn>
                                        <p:tgtEl>
                                          <p:spTgt spid="5">
                                            <p:graphicEl>
                                              <a:dgm id="{1732E670-B461-4F7B-A492-5329855208E2}"/>
                                            </p:graphicEl>
                                          </p:spTgt>
                                        </p:tgtEl>
                                        <p:attrNameLst>
                                          <p:attrName>style.visibility</p:attrName>
                                        </p:attrNameLst>
                                      </p:cBhvr>
                                      <p:to>
                                        <p:strVal val="visible"/>
                                      </p:to>
                                    </p:set>
                                    <p:anim calcmode="lin" valueType="num">
                                      <p:cBhvr>
                                        <p:cTn id="19" dur="1000" fill="hold"/>
                                        <p:tgtEl>
                                          <p:spTgt spid="5">
                                            <p:graphicEl>
                                              <a:dgm id="{1732E670-B461-4F7B-A492-5329855208E2}"/>
                                            </p:graphicEl>
                                          </p:spTgt>
                                        </p:tgtEl>
                                        <p:attrNameLst>
                                          <p:attrName>ppt_w</p:attrName>
                                        </p:attrNameLst>
                                      </p:cBhvr>
                                      <p:tavLst>
                                        <p:tav tm="0">
                                          <p:val>
                                            <p:fltVal val="0"/>
                                          </p:val>
                                        </p:tav>
                                        <p:tav tm="100000">
                                          <p:val>
                                            <p:strVal val="#ppt_w"/>
                                          </p:val>
                                        </p:tav>
                                      </p:tavLst>
                                    </p:anim>
                                    <p:anim calcmode="lin" valueType="num">
                                      <p:cBhvr>
                                        <p:cTn id="20" dur="1000" fill="hold"/>
                                        <p:tgtEl>
                                          <p:spTgt spid="5">
                                            <p:graphicEl>
                                              <a:dgm id="{1732E670-B461-4F7B-A492-5329855208E2}"/>
                                            </p:graphicEl>
                                          </p:spTgt>
                                        </p:tgtEl>
                                        <p:attrNameLst>
                                          <p:attrName>ppt_h</p:attrName>
                                        </p:attrNameLst>
                                      </p:cBhvr>
                                      <p:tavLst>
                                        <p:tav tm="0">
                                          <p:val>
                                            <p:fltVal val="0"/>
                                          </p:val>
                                        </p:tav>
                                        <p:tav tm="100000">
                                          <p:val>
                                            <p:strVal val="#ppt_h"/>
                                          </p:val>
                                        </p:tav>
                                      </p:tavLst>
                                    </p:anim>
                                    <p:anim calcmode="lin" valueType="num">
                                      <p:cBhvr>
                                        <p:cTn id="21" dur="1000" fill="hold"/>
                                        <p:tgtEl>
                                          <p:spTgt spid="5">
                                            <p:graphicEl>
                                              <a:dgm id="{1732E670-B461-4F7B-A492-5329855208E2}"/>
                                            </p:graphicEl>
                                          </p:spTgt>
                                        </p:tgtEl>
                                        <p:attrNameLst>
                                          <p:attrName>style.rotation</p:attrName>
                                        </p:attrNameLst>
                                      </p:cBhvr>
                                      <p:tavLst>
                                        <p:tav tm="0">
                                          <p:val>
                                            <p:fltVal val="90"/>
                                          </p:val>
                                        </p:tav>
                                        <p:tav tm="100000">
                                          <p:val>
                                            <p:fltVal val="0"/>
                                          </p:val>
                                        </p:tav>
                                      </p:tavLst>
                                    </p:anim>
                                    <p:animEffect transition="in" filter="fade">
                                      <p:cBhvr>
                                        <p:cTn id="22" dur="1000"/>
                                        <p:tgtEl>
                                          <p:spTgt spid="5">
                                            <p:graphicEl>
                                              <a:dgm id="{1732E670-B461-4F7B-A492-5329855208E2}"/>
                                            </p:graphicEl>
                                          </p:spTgt>
                                        </p:tgtEl>
                                      </p:cBhvr>
                                    </p:animEffect>
                                  </p:childTnLst>
                                </p:cTn>
                              </p:par>
                              <p:par>
                                <p:cTn id="23" presetID="31" presetClass="entr" presetSubtype="0" fill="hold" grpId="0" nodeType="withEffect">
                                  <p:stCondLst>
                                    <p:cond delay="0"/>
                                  </p:stCondLst>
                                  <p:iterate type="lt">
                                    <p:tmPct val="5000"/>
                                  </p:iterate>
                                  <p:childTnLst>
                                    <p:set>
                                      <p:cBhvr>
                                        <p:cTn id="24" dur="1" fill="hold">
                                          <p:stCondLst>
                                            <p:cond delay="0"/>
                                          </p:stCondLst>
                                        </p:cTn>
                                        <p:tgtEl>
                                          <p:spTgt spid="5">
                                            <p:graphicEl>
                                              <a:dgm id="{7ADC8A4D-9684-435C-8770-37A4119E3F7E}"/>
                                            </p:graphicEl>
                                          </p:spTgt>
                                        </p:tgtEl>
                                        <p:attrNameLst>
                                          <p:attrName>style.visibility</p:attrName>
                                        </p:attrNameLst>
                                      </p:cBhvr>
                                      <p:to>
                                        <p:strVal val="visible"/>
                                      </p:to>
                                    </p:set>
                                    <p:anim calcmode="lin" valueType="num">
                                      <p:cBhvr>
                                        <p:cTn id="25" dur="1000" fill="hold"/>
                                        <p:tgtEl>
                                          <p:spTgt spid="5">
                                            <p:graphicEl>
                                              <a:dgm id="{7ADC8A4D-9684-435C-8770-37A4119E3F7E}"/>
                                            </p:graphicEl>
                                          </p:spTgt>
                                        </p:tgtEl>
                                        <p:attrNameLst>
                                          <p:attrName>ppt_w</p:attrName>
                                        </p:attrNameLst>
                                      </p:cBhvr>
                                      <p:tavLst>
                                        <p:tav tm="0">
                                          <p:val>
                                            <p:fltVal val="0"/>
                                          </p:val>
                                        </p:tav>
                                        <p:tav tm="100000">
                                          <p:val>
                                            <p:strVal val="#ppt_w"/>
                                          </p:val>
                                        </p:tav>
                                      </p:tavLst>
                                    </p:anim>
                                    <p:anim calcmode="lin" valueType="num">
                                      <p:cBhvr>
                                        <p:cTn id="26" dur="1000" fill="hold"/>
                                        <p:tgtEl>
                                          <p:spTgt spid="5">
                                            <p:graphicEl>
                                              <a:dgm id="{7ADC8A4D-9684-435C-8770-37A4119E3F7E}"/>
                                            </p:graphicEl>
                                          </p:spTgt>
                                        </p:tgtEl>
                                        <p:attrNameLst>
                                          <p:attrName>ppt_h</p:attrName>
                                        </p:attrNameLst>
                                      </p:cBhvr>
                                      <p:tavLst>
                                        <p:tav tm="0">
                                          <p:val>
                                            <p:fltVal val="0"/>
                                          </p:val>
                                        </p:tav>
                                        <p:tav tm="100000">
                                          <p:val>
                                            <p:strVal val="#ppt_h"/>
                                          </p:val>
                                        </p:tav>
                                      </p:tavLst>
                                    </p:anim>
                                    <p:anim calcmode="lin" valueType="num">
                                      <p:cBhvr>
                                        <p:cTn id="27" dur="1000" fill="hold"/>
                                        <p:tgtEl>
                                          <p:spTgt spid="5">
                                            <p:graphicEl>
                                              <a:dgm id="{7ADC8A4D-9684-435C-8770-37A4119E3F7E}"/>
                                            </p:graphicEl>
                                          </p:spTgt>
                                        </p:tgtEl>
                                        <p:attrNameLst>
                                          <p:attrName>style.rotation</p:attrName>
                                        </p:attrNameLst>
                                      </p:cBhvr>
                                      <p:tavLst>
                                        <p:tav tm="0">
                                          <p:val>
                                            <p:fltVal val="90"/>
                                          </p:val>
                                        </p:tav>
                                        <p:tav tm="100000">
                                          <p:val>
                                            <p:fltVal val="0"/>
                                          </p:val>
                                        </p:tav>
                                      </p:tavLst>
                                    </p:anim>
                                    <p:animEffect transition="in" filter="fade">
                                      <p:cBhvr>
                                        <p:cTn id="28" dur="1000"/>
                                        <p:tgtEl>
                                          <p:spTgt spid="5">
                                            <p:graphicEl>
                                              <a:dgm id="{7ADC8A4D-9684-435C-8770-37A4119E3F7E}"/>
                                            </p:graphicEl>
                                          </p:spTgt>
                                        </p:tgtEl>
                                      </p:cBhvr>
                                    </p:animEffect>
                                  </p:childTnLst>
                                </p:cTn>
                              </p:par>
                              <p:par>
                                <p:cTn id="29" presetID="31" presetClass="entr" presetSubtype="0" fill="hold" grpId="0" nodeType="withEffect">
                                  <p:stCondLst>
                                    <p:cond delay="0"/>
                                  </p:stCondLst>
                                  <p:iterate type="lt">
                                    <p:tmPct val="5000"/>
                                  </p:iterate>
                                  <p:childTnLst>
                                    <p:set>
                                      <p:cBhvr>
                                        <p:cTn id="30" dur="1" fill="hold">
                                          <p:stCondLst>
                                            <p:cond delay="0"/>
                                          </p:stCondLst>
                                        </p:cTn>
                                        <p:tgtEl>
                                          <p:spTgt spid="5">
                                            <p:graphicEl>
                                              <a:dgm id="{EB43A4E1-D9B2-402C-91BC-FEA914ECA1D4}"/>
                                            </p:graphicEl>
                                          </p:spTgt>
                                        </p:tgtEl>
                                        <p:attrNameLst>
                                          <p:attrName>style.visibility</p:attrName>
                                        </p:attrNameLst>
                                      </p:cBhvr>
                                      <p:to>
                                        <p:strVal val="visible"/>
                                      </p:to>
                                    </p:set>
                                    <p:anim calcmode="lin" valueType="num">
                                      <p:cBhvr>
                                        <p:cTn id="31" dur="1000" fill="hold"/>
                                        <p:tgtEl>
                                          <p:spTgt spid="5">
                                            <p:graphicEl>
                                              <a:dgm id="{EB43A4E1-D9B2-402C-91BC-FEA914ECA1D4}"/>
                                            </p:graphicEl>
                                          </p:spTgt>
                                        </p:tgtEl>
                                        <p:attrNameLst>
                                          <p:attrName>ppt_w</p:attrName>
                                        </p:attrNameLst>
                                      </p:cBhvr>
                                      <p:tavLst>
                                        <p:tav tm="0">
                                          <p:val>
                                            <p:fltVal val="0"/>
                                          </p:val>
                                        </p:tav>
                                        <p:tav tm="100000">
                                          <p:val>
                                            <p:strVal val="#ppt_w"/>
                                          </p:val>
                                        </p:tav>
                                      </p:tavLst>
                                    </p:anim>
                                    <p:anim calcmode="lin" valueType="num">
                                      <p:cBhvr>
                                        <p:cTn id="32" dur="1000" fill="hold"/>
                                        <p:tgtEl>
                                          <p:spTgt spid="5">
                                            <p:graphicEl>
                                              <a:dgm id="{EB43A4E1-D9B2-402C-91BC-FEA914ECA1D4}"/>
                                            </p:graphicEl>
                                          </p:spTgt>
                                        </p:tgtEl>
                                        <p:attrNameLst>
                                          <p:attrName>ppt_h</p:attrName>
                                        </p:attrNameLst>
                                      </p:cBhvr>
                                      <p:tavLst>
                                        <p:tav tm="0">
                                          <p:val>
                                            <p:fltVal val="0"/>
                                          </p:val>
                                        </p:tav>
                                        <p:tav tm="100000">
                                          <p:val>
                                            <p:strVal val="#ppt_h"/>
                                          </p:val>
                                        </p:tav>
                                      </p:tavLst>
                                    </p:anim>
                                    <p:anim calcmode="lin" valueType="num">
                                      <p:cBhvr>
                                        <p:cTn id="33" dur="1000" fill="hold"/>
                                        <p:tgtEl>
                                          <p:spTgt spid="5">
                                            <p:graphicEl>
                                              <a:dgm id="{EB43A4E1-D9B2-402C-91BC-FEA914ECA1D4}"/>
                                            </p:graphicEl>
                                          </p:spTgt>
                                        </p:tgtEl>
                                        <p:attrNameLst>
                                          <p:attrName>style.rotation</p:attrName>
                                        </p:attrNameLst>
                                      </p:cBhvr>
                                      <p:tavLst>
                                        <p:tav tm="0">
                                          <p:val>
                                            <p:fltVal val="90"/>
                                          </p:val>
                                        </p:tav>
                                        <p:tav tm="100000">
                                          <p:val>
                                            <p:fltVal val="0"/>
                                          </p:val>
                                        </p:tav>
                                      </p:tavLst>
                                    </p:anim>
                                    <p:animEffect transition="in" filter="fade">
                                      <p:cBhvr>
                                        <p:cTn id="34" dur="1000"/>
                                        <p:tgtEl>
                                          <p:spTgt spid="5">
                                            <p:graphicEl>
                                              <a:dgm id="{EB43A4E1-D9B2-402C-91BC-FEA914ECA1D4}"/>
                                            </p:graphicEl>
                                          </p:spTgt>
                                        </p:tgtEl>
                                      </p:cBhvr>
                                    </p:animEffect>
                                  </p:childTnLst>
                                </p:cTn>
                              </p:par>
                              <p:par>
                                <p:cTn id="35" presetID="31" presetClass="entr" presetSubtype="0" fill="hold" grpId="0" nodeType="withEffect">
                                  <p:stCondLst>
                                    <p:cond delay="0"/>
                                  </p:stCondLst>
                                  <p:iterate type="lt">
                                    <p:tmPct val="5000"/>
                                  </p:iterate>
                                  <p:childTnLst>
                                    <p:set>
                                      <p:cBhvr>
                                        <p:cTn id="36" dur="1" fill="hold">
                                          <p:stCondLst>
                                            <p:cond delay="0"/>
                                          </p:stCondLst>
                                        </p:cTn>
                                        <p:tgtEl>
                                          <p:spTgt spid="5">
                                            <p:graphicEl>
                                              <a:dgm id="{F9BBA3D2-716B-4E04-B920-F84F02742CD7}"/>
                                            </p:graphicEl>
                                          </p:spTgt>
                                        </p:tgtEl>
                                        <p:attrNameLst>
                                          <p:attrName>style.visibility</p:attrName>
                                        </p:attrNameLst>
                                      </p:cBhvr>
                                      <p:to>
                                        <p:strVal val="visible"/>
                                      </p:to>
                                    </p:set>
                                    <p:anim calcmode="lin" valueType="num">
                                      <p:cBhvr>
                                        <p:cTn id="37" dur="1000" fill="hold"/>
                                        <p:tgtEl>
                                          <p:spTgt spid="5">
                                            <p:graphicEl>
                                              <a:dgm id="{F9BBA3D2-716B-4E04-B920-F84F02742CD7}"/>
                                            </p:graphicEl>
                                          </p:spTgt>
                                        </p:tgtEl>
                                        <p:attrNameLst>
                                          <p:attrName>ppt_w</p:attrName>
                                        </p:attrNameLst>
                                      </p:cBhvr>
                                      <p:tavLst>
                                        <p:tav tm="0">
                                          <p:val>
                                            <p:fltVal val="0"/>
                                          </p:val>
                                        </p:tav>
                                        <p:tav tm="100000">
                                          <p:val>
                                            <p:strVal val="#ppt_w"/>
                                          </p:val>
                                        </p:tav>
                                      </p:tavLst>
                                    </p:anim>
                                    <p:anim calcmode="lin" valueType="num">
                                      <p:cBhvr>
                                        <p:cTn id="38" dur="1000" fill="hold"/>
                                        <p:tgtEl>
                                          <p:spTgt spid="5">
                                            <p:graphicEl>
                                              <a:dgm id="{F9BBA3D2-716B-4E04-B920-F84F02742CD7}"/>
                                            </p:graphicEl>
                                          </p:spTgt>
                                        </p:tgtEl>
                                        <p:attrNameLst>
                                          <p:attrName>ppt_h</p:attrName>
                                        </p:attrNameLst>
                                      </p:cBhvr>
                                      <p:tavLst>
                                        <p:tav tm="0">
                                          <p:val>
                                            <p:fltVal val="0"/>
                                          </p:val>
                                        </p:tav>
                                        <p:tav tm="100000">
                                          <p:val>
                                            <p:strVal val="#ppt_h"/>
                                          </p:val>
                                        </p:tav>
                                      </p:tavLst>
                                    </p:anim>
                                    <p:anim calcmode="lin" valueType="num">
                                      <p:cBhvr>
                                        <p:cTn id="39" dur="1000" fill="hold"/>
                                        <p:tgtEl>
                                          <p:spTgt spid="5">
                                            <p:graphicEl>
                                              <a:dgm id="{F9BBA3D2-716B-4E04-B920-F84F02742CD7}"/>
                                            </p:graphicEl>
                                          </p:spTgt>
                                        </p:tgtEl>
                                        <p:attrNameLst>
                                          <p:attrName>style.rotation</p:attrName>
                                        </p:attrNameLst>
                                      </p:cBhvr>
                                      <p:tavLst>
                                        <p:tav tm="0">
                                          <p:val>
                                            <p:fltVal val="90"/>
                                          </p:val>
                                        </p:tav>
                                        <p:tav tm="100000">
                                          <p:val>
                                            <p:fltVal val="0"/>
                                          </p:val>
                                        </p:tav>
                                      </p:tavLst>
                                    </p:anim>
                                    <p:animEffect transition="in" filter="fade">
                                      <p:cBhvr>
                                        <p:cTn id="40" dur="1000"/>
                                        <p:tgtEl>
                                          <p:spTgt spid="5">
                                            <p:graphicEl>
                                              <a:dgm id="{F9BBA3D2-716B-4E04-B920-F84F02742CD7}"/>
                                            </p:graphicEl>
                                          </p:spTgt>
                                        </p:tgtEl>
                                      </p:cBhvr>
                                    </p:animEffect>
                                  </p:childTnLst>
                                </p:cTn>
                              </p:par>
                              <p:par>
                                <p:cTn id="41" presetID="31" presetClass="entr" presetSubtype="0" fill="hold" grpId="0" nodeType="withEffect">
                                  <p:stCondLst>
                                    <p:cond delay="0"/>
                                  </p:stCondLst>
                                  <p:iterate type="lt">
                                    <p:tmPct val="5000"/>
                                  </p:iterate>
                                  <p:childTnLst>
                                    <p:set>
                                      <p:cBhvr>
                                        <p:cTn id="42" dur="1" fill="hold">
                                          <p:stCondLst>
                                            <p:cond delay="0"/>
                                          </p:stCondLst>
                                        </p:cTn>
                                        <p:tgtEl>
                                          <p:spTgt spid="5">
                                            <p:graphicEl>
                                              <a:dgm id="{E7B6739E-88BE-4F00-8AA2-23E9814048BE}"/>
                                            </p:graphicEl>
                                          </p:spTgt>
                                        </p:tgtEl>
                                        <p:attrNameLst>
                                          <p:attrName>style.visibility</p:attrName>
                                        </p:attrNameLst>
                                      </p:cBhvr>
                                      <p:to>
                                        <p:strVal val="visible"/>
                                      </p:to>
                                    </p:set>
                                    <p:anim calcmode="lin" valueType="num">
                                      <p:cBhvr>
                                        <p:cTn id="43" dur="1000" fill="hold"/>
                                        <p:tgtEl>
                                          <p:spTgt spid="5">
                                            <p:graphicEl>
                                              <a:dgm id="{E7B6739E-88BE-4F00-8AA2-23E9814048BE}"/>
                                            </p:graphicEl>
                                          </p:spTgt>
                                        </p:tgtEl>
                                        <p:attrNameLst>
                                          <p:attrName>ppt_w</p:attrName>
                                        </p:attrNameLst>
                                      </p:cBhvr>
                                      <p:tavLst>
                                        <p:tav tm="0">
                                          <p:val>
                                            <p:fltVal val="0"/>
                                          </p:val>
                                        </p:tav>
                                        <p:tav tm="100000">
                                          <p:val>
                                            <p:strVal val="#ppt_w"/>
                                          </p:val>
                                        </p:tav>
                                      </p:tavLst>
                                    </p:anim>
                                    <p:anim calcmode="lin" valueType="num">
                                      <p:cBhvr>
                                        <p:cTn id="44" dur="1000" fill="hold"/>
                                        <p:tgtEl>
                                          <p:spTgt spid="5">
                                            <p:graphicEl>
                                              <a:dgm id="{E7B6739E-88BE-4F00-8AA2-23E9814048BE}"/>
                                            </p:graphicEl>
                                          </p:spTgt>
                                        </p:tgtEl>
                                        <p:attrNameLst>
                                          <p:attrName>ppt_h</p:attrName>
                                        </p:attrNameLst>
                                      </p:cBhvr>
                                      <p:tavLst>
                                        <p:tav tm="0">
                                          <p:val>
                                            <p:fltVal val="0"/>
                                          </p:val>
                                        </p:tav>
                                        <p:tav tm="100000">
                                          <p:val>
                                            <p:strVal val="#ppt_h"/>
                                          </p:val>
                                        </p:tav>
                                      </p:tavLst>
                                    </p:anim>
                                    <p:anim calcmode="lin" valueType="num">
                                      <p:cBhvr>
                                        <p:cTn id="45" dur="1000" fill="hold"/>
                                        <p:tgtEl>
                                          <p:spTgt spid="5">
                                            <p:graphicEl>
                                              <a:dgm id="{E7B6739E-88BE-4F00-8AA2-23E9814048BE}"/>
                                            </p:graphicEl>
                                          </p:spTgt>
                                        </p:tgtEl>
                                        <p:attrNameLst>
                                          <p:attrName>style.rotation</p:attrName>
                                        </p:attrNameLst>
                                      </p:cBhvr>
                                      <p:tavLst>
                                        <p:tav tm="0">
                                          <p:val>
                                            <p:fltVal val="90"/>
                                          </p:val>
                                        </p:tav>
                                        <p:tav tm="100000">
                                          <p:val>
                                            <p:fltVal val="0"/>
                                          </p:val>
                                        </p:tav>
                                      </p:tavLst>
                                    </p:anim>
                                    <p:animEffect transition="in" filter="fade">
                                      <p:cBhvr>
                                        <p:cTn id="46" dur="1000"/>
                                        <p:tgtEl>
                                          <p:spTgt spid="5">
                                            <p:graphicEl>
                                              <a:dgm id="{E7B6739E-88BE-4F00-8AA2-23E9814048BE}"/>
                                            </p:graphicEl>
                                          </p:spTgt>
                                        </p:tgtEl>
                                      </p:cBhvr>
                                    </p:animEffect>
                                  </p:childTnLst>
                                </p:cTn>
                              </p:par>
                              <p:par>
                                <p:cTn id="47" presetID="31" presetClass="entr" presetSubtype="0" fill="hold" grpId="0" nodeType="withEffect">
                                  <p:stCondLst>
                                    <p:cond delay="0"/>
                                  </p:stCondLst>
                                  <p:iterate type="lt">
                                    <p:tmPct val="5000"/>
                                  </p:iterate>
                                  <p:childTnLst>
                                    <p:set>
                                      <p:cBhvr>
                                        <p:cTn id="48" dur="1" fill="hold">
                                          <p:stCondLst>
                                            <p:cond delay="0"/>
                                          </p:stCondLst>
                                        </p:cTn>
                                        <p:tgtEl>
                                          <p:spTgt spid="5">
                                            <p:graphicEl>
                                              <a:dgm id="{6AEEE72F-2DB6-4CB1-BCCB-2F9003559A2D}"/>
                                            </p:graphicEl>
                                          </p:spTgt>
                                        </p:tgtEl>
                                        <p:attrNameLst>
                                          <p:attrName>style.visibility</p:attrName>
                                        </p:attrNameLst>
                                      </p:cBhvr>
                                      <p:to>
                                        <p:strVal val="visible"/>
                                      </p:to>
                                    </p:set>
                                    <p:anim calcmode="lin" valueType="num">
                                      <p:cBhvr>
                                        <p:cTn id="49" dur="1000" fill="hold"/>
                                        <p:tgtEl>
                                          <p:spTgt spid="5">
                                            <p:graphicEl>
                                              <a:dgm id="{6AEEE72F-2DB6-4CB1-BCCB-2F9003559A2D}"/>
                                            </p:graphicEl>
                                          </p:spTgt>
                                        </p:tgtEl>
                                        <p:attrNameLst>
                                          <p:attrName>ppt_w</p:attrName>
                                        </p:attrNameLst>
                                      </p:cBhvr>
                                      <p:tavLst>
                                        <p:tav tm="0">
                                          <p:val>
                                            <p:fltVal val="0"/>
                                          </p:val>
                                        </p:tav>
                                        <p:tav tm="100000">
                                          <p:val>
                                            <p:strVal val="#ppt_w"/>
                                          </p:val>
                                        </p:tav>
                                      </p:tavLst>
                                    </p:anim>
                                    <p:anim calcmode="lin" valueType="num">
                                      <p:cBhvr>
                                        <p:cTn id="50" dur="1000" fill="hold"/>
                                        <p:tgtEl>
                                          <p:spTgt spid="5">
                                            <p:graphicEl>
                                              <a:dgm id="{6AEEE72F-2DB6-4CB1-BCCB-2F9003559A2D}"/>
                                            </p:graphicEl>
                                          </p:spTgt>
                                        </p:tgtEl>
                                        <p:attrNameLst>
                                          <p:attrName>ppt_h</p:attrName>
                                        </p:attrNameLst>
                                      </p:cBhvr>
                                      <p:tavLst>
                                        <p:tav tm="0">
                                          <p:val>
                                            <p:fltVal val="0"/>
                                          </p:val>
                                        </p:tav>
                                        <p:tav tm="100000">
                                          <p:val>
                                            <p:strVal val="#ppt_h"/>
                                          </p:val>
                                        </p:tav>
                                      </p:tavLst>
                                    </p:anim>
                                    <p:anim calcmode="lin" valueType="num">
                                      <p:cBhvr>
                                        <p:cTn id="51" dur="1000" fill="hold"/>
                                        <p:tgtEl>
                                          <p:spTgt spid="5">
                                            <p:graphicEl>
                                              <a:dgm id="{6AEEE72F-2DB6-4CB1-BCCB-2F9003559A2D}"/>
                                            </p:graphicEl>
                                          </p:spTgt>
                                        </p:tgtEl>
                                        <p:attrNameLst>
                                          <p:attrName>style.rotation</p:attrName>
                                        </p:attrNameLst>
                                      </p:cBhvr>
                                      <p:tavLst>
                                        <p:tav tm="0">
                                          <p:val>
                                            <p:fltVal val="90"/>
                                          </p:val>
                                        </p:tav>
                                        <p:tav tm="100000">
                                          <p:val>
                                            <p:fltVal val="0"/>
                                          </p:val>
                                        </p:tav>
                                      </p:tavLst>
                                    </p:anim>
                                    <p:animEffect transition="in" filter="fade">
                                      <p:cBhvr>
                                        <p:cTn id="52" dur="1000"/>
                                        <p:tgtEl>
                                          <p:spTgt spid="5">
                                            <p:graphicEl>
                                              <a:dgm id="{6AEEE72F-2DB6-4CB1-BCCB-2F9003559A2D}"/>
                                            </p:graphicEl>
                                          </p:spTgt>
                                        </p:tgtEl>
                                      </p:cBhvr>
                                    </p:animEffect>
                                  </p:childTnLst>
                                </p:cTn>
                              </p:par>
                              <p:par>
                                <p:cTn id="53" presetID="31" presetClass="entr" presetSubtype="0" fill="hold" grpId="0" nodeType="withEffect">
                                  <p:stCondLst>
                                    <p:cond delay="0"/>
                                  </p:stCondLst>
                                  <p:iterate type="lt">
                                    <p:tmPct val="5000"/>
                                  </p:iterate>
                                  <p:childTnLst>
                                    <p:set>
                                      <p:cBhvr>
                                        <p:cTn id="54" dur="1" fill="hold">
                                          <p:stCondLst>
                                            <p:cond delay="0"/>
                                          </p:stCondLst>
                                        </p:cTn>
                                        <p:tgtEl>
                                          <p:spTgt spid="5">
                                            <p:graphicEl>
                                              <a:dgm id="{C96DEA65-40A3-4752-8A79-A5E077A135C7}"/>
                                            </p:graphicEl>
                                          </p:spTgt>
                                        </p:tgtEl>
                                        <p:attrNameLst>
                                          <p:attrName>style.visibility</p:attrName>
                                        </p:attrNameLst>
                                      </p:cBhvr>
                                      <p:to>
                                        <p:strVal val="visible"/>
                                      </p:to>
                                    </p:set>
                                    <p:anim calcmode="lin" valueType="num">
                                      <p:cBhvr>
                                        <p:cTn id="55" dur="1000" fill="hold"/>
                                        <p:tgtEl>
                                          <p:spTgt spid="5">
                                            <p:graphicEl>
                                              <a:dgm id="{C96DEA65-40A3-4752-8A79-A5E077A135C7}"/>
                                            </p:graphicEl>
                                          </p:spTgt>
                                        </p:tgtEl>
                                        <p:attrNameLst>
                                          <p:attrName>ppt_w</p:attrName>
                                        </p:attrNameLst>
                                      </p:cBhvr>
                                      <p:tavLst>
                                        <p:tav tm="0">
                                          <p:val>
                                            <p:fltVal val="0"/>
                                          </p:val>
                                        </p:tav>
                                        <p:tav tm="100000">
                                          <p:val>
                                            <p:strVal val="#ppt_w"/>
                                          </p:val>
                                        </p:tav>
                                      </p:tavLst>
                                    </p:anim>
                                    <p:anim calcmode="lin" valueType="num">
                                      <p:cBhvr>
                                        <p:cTn id="56" dur="1000" fill="hold"/>
                                        <p:tgtEl>
                                          <p:spTgt spid="5">
                                            <p:graphicEl>
                                              <a:dgm id="{C96DEA65-40A3-4752-8A79-A5E077A135C7}"/>
                                            </p:graphicEl>
                                          </p:spTgt>
                                        </p:tgtEl>
                                        <p:attrNameLst>
                                          <p:attrName>ppt_h</p:attrName>
                                        </p:attrNameLst>
                                      </p:cBhvr>
                                      <p:tavLst>
                                        <p:tav tm="0">
                                          <p:val>
                                            <p:fltVal val="0"/>
                                          </p:val>
                                        </p:tav>
                                        <p:tav tm="100000">
                                          <p:val>
                                            <p:strVal val="#ppt_h"/>
                                          </p:val>
                                        </p:tav>
                                      </p:tavLst>
                                    </p:anim>
                                    <p:anim calcmode="lin" valueType="num">
                                      <p:cBhvr>
                                        <p:cTn id="57" dur="1000" fill="hold"/>
                                        <p:tgtEl>
                                          <p:spTgt spid="5">
                                            <p:graphicEl>
                                              <a:dgm id="{C96DEA65-40A3-4752-8A79-A5E077A135C7}"/>
                                            </p:graphicEl>
                                          </p:spTgt>
                                        </p:tgtEl>
                                        <p:attrNameLst>
                                          <p:attrName>style.rotation</p:attrName>
                                        </p:attrNameLst>
                                      </p:cBhvr>
                                      <p:tavLst>
                                        <p:tav tm="0">
                                          <p:val>
                                            <p:fltVal val="90"/>
                                          </p:val>
                                        </p:tav>
                                        <p:tav tm="100000">
                                          <p:val>
                                            <p:fltVal val="0"/>
                                          </p:val>
                                        </p:tav>
                                      </p:tavLst>
                                    </p:anim>
                                    <p:animEffect transition="in" filter="fade">
                                      <p:cBhvr>
                                        <p:cTn id="58" dur="1000"/>
                                        <p:tgtEl>
                                          <p:spTgt spid="5">
                                            <p:graphicEl>
                                              <a:dgm id="{C96DEA65-40A3-4752-8A79-A5E077A135C7}"/>
                                            </p:graphicEl>
                                          </p:spTgt>
                                        </p:tgtEl>
                                      </p:cBhvr>
                                    </p:animEffect>
                                  </p:childTnLst>
                                </p:cTn>
                              </p:par>
                              <p:par>
                                <p:cTn id="59" presetID="31" presetClass="entr" presetSubtype="0" fill="hold" nodeType="withEffect">
                                  <p:stCondLst>
                                    <p:cond delay="0"/>
                                  </p:stCondLst>
                                  <p:childTnLst>
                                    <p:set>
                                      <p:cBhvr>
                                        <p:cTn id="60" dur="1" fill="hold">
                                          <p:stCondLst>
                                            <p:cond delay="0"/>
                                          </p:stCondLst>
                                        </p:cTn>
                                        <p:tgtEl>
                                          <p:spTgt spid="2"/>
                                        </p:tgtEl>
                                        <p:attrNameLst>
                                          <p:attrName>style.visibility</p:attrName>
                                        </p:attrNameLst>
                                      </p:cBhvr>
                                      <p:to>
                                        <p:strVal val="visible"/>
                                      </p:to>
                                    </p:set>
                                    <p:anim calcmode="lin" valueType="num">
                                      <p:cBhvr>
                                        <p:cTn id="61" dur="1000" fill="hold"/>
                                        <p:tgtEl>
                                          <p:spTgt spid="2"/>
                                        </p:tgtEl>
                                        <p:attrNameLst>
                                          <p:attrName>ppt_w</p:attrName>
                                        </p:attrNameLst>
                                      </p:cBhvr>
                                      <p:tavLst>
                                        <p:tav tm="0">
                                          <p:val>
                                            <p:fltVal val="0"/>
                                          </p:val>
                                        </p:tav>
                                        <p:tav tm="100000">
                                          <p:val>
                                            <p:strVal val="#ppt_w"/>
                                          </p:val>
                                        </p:tav>
                                      </p:tavLst>
                                    </p:anim>
                                    <p:anim calcmode="lin" valueType="num">
                                      <p:cBhvr>
                                        <p:cTn id="62" dur="1000" fill="hold"/>
                                        <p:tgtEl>
                                          <p:spTgt spid="2"/>
                                        </p:tgtEl>
                                        <p:attrNameLst>
                                          <p:attrName>ppt_h</p:attrName>
                                        </p:attrNameLst>
                                      </p:cBhvr>
                                      <p:tavLst>
                                        <p:tav tm="0">
                                          <p:val>
                                            <p:fltVal val="0"/>
                                          </p:val>
                                        </p:tav>
                                        <p:tav tm="100000">
                                          <p:val>
                                            <p:strVal val="#ppt_h"/>
                                          </p:val>
                                        </p:tav>
                                      </p:tavLst>
                                    </p:anim>
                                    <p:anim calcmode="lin" valueType="num">
                                      <p:cBhvr>
                                        <p:cTn id="63" dur="1000" fill="hold"/>
                                        <p:tgtEl>
                                          <p:spTgt spid="2"/>
                                        </p:tgtEl>
                                        <p:attrNameLst>
                                          <p:attrName>style.rotation</p:attrName>
                                        </p:attrNameLst>
                                      </p:cBhvr>
                                      <p:tavLst>
                                        <p:tav tm="0">
                                          <p:val>
                                            <p:fltVal val="90"/>
                                          </p:val>
                                        </p:tav>
                                        <p:tav tm="100000">
                                          <p:val>
                                            <p:fltVal val="0"/>
                                          </p:val>
                                        </p:tav>
                                      </p:tavLst>
                                    </p:anim>
                                    <p:animEffect transition="in" filter="fade">
                                      <p:cBhvr>
                                        <p:cTn id="64" dur="1000"/>
                                        <p:tgtEl>
                                          <p:spTgt spid="2"/>
                                        </p:tgtEl>
                                      </p:cBhvr>
                                    </p:animEffect>
                                  </p:childTnLst>
                                </p:cTn>
                              </p:par>
                              <p:par>
                                <p:cTn id="65" presetID="31" presetClass="entr" presetSubtype="0" fill="hold" nodeType="with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p:cTn id="67" dur="1000" fill="hold"/>
                                        <p:tgtEl>
                                          <p:spTgt spid="3"/>
                                        </p:tgtEl>
                                        <p:attrNameLst>
                                          <p:attrName>ppt_w</p:attrName>
                                        </p:attrNameLst>
                                      </p:cBhvr>
                                      <p:tavLst>
                                        <p:tav tm="0">
                                          <p:val>
                                            <p:fltVal val="0"/>
                                          </p:val>
                                        </p:tav>
                                        <p:tav tm="100000">
                                          <p:val>
                                            <p:strVal val="#ppt_w"/>
                                          </p:val>
                                        </p:tav>
                                      </p:tavLst>
                                    </p:anim>
                                    <p:anim calcmode="lin" valueType="num">
                                      <p:cBhvr>
                                        <p:cTn id="68" dur="1000" fill="hold"/>
                                        <p:tgtEl>
                                          <p:spTgt spid="3"/>
                                        </p:tgtEl>
                                        <p:attrNameLst>
                                          <p:attrName>ppt_h</p:attrName>
                                        </p:attrNameLst>
                                      </p:cBhvr>
                                      <p:tavLst>
                                        <p:tav tm="0">
                                          <p:val>
                                            <p:fltVal val="0"/>
                                          </p:val>
                                        </p:tav>
                                        <p:tav tm="100000">
                                          <p:val>
                                            <p:strVal val="#ppt_h"/>
                                          </p:val>
                                        </p:tav>
                                      </p:tavLst>
                                    </p:anim>
                                    <p:anim calcmode="lin" valueType="num">
                                      <p:cBhvr>
                                        <p:cTn id="69" dur="1000" fill="hold"/>
                                        <p:tgtEl>
                                          <p:spTgt spid="3"/>
                                        </p:tgtEl>
                                        <p:attrNameLst>
                                          <p:attrName>style.rotation</p:attrName>
                                        </p:attrNameLst>
                                      </p:cBhvr>
                                      <p:tavLst>
                                        <p:tav tm="0">
                                          <p:val>
                                            <p:fltVal val="90"/>
                                          </p:val>
                                        </p:tav>
                                        <p:tav tm="100000">
                                          <p:val>
                                            <p:fltVal val="0"/>
                                          </p:val>
                                        </p:tav>
                                      </p:tavLst>
                                    </p:anim>
                                    <p:animEffect transition="in" filter="fade">
                                      <p:cBhvr>
                                        <p:cTn id="7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6355" y="228600"/>
            <a:ext cx="8842663" cy="6477000"/>
          </a:xfrm>
        </p:spPr>
        <p:txBody>
          <a:bodyPr>
            <a:normAutofit/>
          </a:bodyPr>
          <a:lstStyle/>
          <a:p>
            <a:pPr marL="0" indent="0" algn="ctr">
              <a:buClr>
                <a:schemeClr val="accent2"/>
              </a:buClr>
              <a:buNone/>
              <a:defRPr/>
            </a:pPr>
            <a:r>
              <a:rPr lang="en-US" sz="2800" b="1" u="sng" dirty="0">
                <a:solidFill>
                  <a:schemeClr val="accent1"/>
                </a:solidFill>
                <a:latin typeface="Comic Sans MS" panose="030F0702030302020204" pitchFamily="66" charset="0"/>
              </a:rPr>
              <a:t>Social Causes and Educational </a:t>
            </a:r>
            <a:r>
              <a:rPr lang="en-US" sz="2800" b="1" u="sng" dirty="0" smtClean="0">
                <a:solidFill>
                  <a:schemeClr val="accent1"/>
                </a:solidFill>
                <a:latin typeface="Comic Sans MS" panose="030F0702030302020204" pitchFamily="66" charset="0"/>
              </a:rPr>
              <a:t>Contexts</a:t>
            </a:r>
            <a:endParaRPr lang="en-US" sz="2800" b="1" u="sng" dirty="0">
              <a:solidFill>
                <a:schemeClr val="accent1"/>
              </a:solidFill>
              <a:latin typeface="Comic Sans MS" panose="030F0702030302020204" pitchFamily="66" charset="0"/>
            </a:endParaRPr>
          </a:p>
          <a:p>
            <a:pPr marL="0" indent="0">
              <a:buClr>
                <a:schemeClr val="accent2"/>
              </a:buClr>
              <a:buNone/>
              <a:defRPr/>
            </a:pPr>
            <a:r>
              <a:rPr lang="en-US" dirty="0" smtClean="0">
                <a:latin typeface="Comic Sans MS" panose="030F0702030302020204" pitchFamily="66" charset="0"/>
              </a:rPr>
              <a:t>Consider the following:</a:t>
            </a:r>
          </a:p>
          <a:p>
            <a:pPr>
              <a:buClr>
                <a:schemeClr val="accent2"/>
              </a:buClr>
              <a:buFont typeface="Wingdings" panose="05000000000000000000" pitchFamily="2" charset="2"/>
              <a:buChar char="v"/>
              <a:defRPr/>
            </a:pPr>
            <a:r>
              <a:rPr lang="en-US" dirty="0" smtClean="0">
                <a:latin typeface="Comic Sans MS" panose="030F0702030302020204" pitchFamily="66" charset="0"/>
              </a:rPr>
              <a:t>Imagine you are at dinner with family and friends when someone asks, “Can anyone help me divide up the check?  I’ve never been good at math.”  </a:t>
            </a:r>
          </a:p>
          <a:p>
            <a:pPr marL="0" indent="0">
              <a:buClr>
                <a:schemeClr val="accent2"/>
              </a:buClr>
              <a:buNone/>
              <a:defRPr/>
            </a:pPr>
            <a:r>
              <a:rPr lang="en-US" dirty="0">
                <a:solidFill>
                  <a:srgbClr val="FF0000"/>
                </a:solidFill>
                <a:latin typeface="Comic Sans MS" panose="030F0702030302020204" pitchFamily="66" charset="0"/>
              </a:rPr>
              <a:t> </a:t>
            </a:r>
            <a:r>
              <a:rPr lang="en-US" dirty="0" smtClean="0">
                <a:solidFill>
                  <a:srgbClr val="FF0000"/>
                </a:solidFill>
                <a:latin typeface="Comic Sans MS" panose="030F0702030302020204" pitchFamily="66" charset="0"/>
              </a:rPr>
              <a:t>    Do you think this is unusual?</a:t>
            </a:r>
          </a:p>
          <a:p>
            <a:pPr marL="0" indent="0">
              <a:buClr>
                <a:schemeClr val="accent2"/>
              </a:buClr>
              <a:buNone/>
              <a:defRPr/>
            </a:pPr>
            <a:endParaRPr lang="en-US" dirty="0" smtClean="0">
              <a:solidFill>
                <a:srgbClr val="FF0000"/>
              </a:solidFill>
              <a:latin typeface="Comic Sans MS" panose="030F0702030302020204" pitchFamily="66" charset="0"/>
            </a:endParaRPr>
          </a:p>
          <a:p>
            <a:pPr marL="0" indent="0">
              <a:buClr>
                <a:schemeClr val="accent2"/>
              </a:buClr>
              <a:buNone/>
              <a:defRPr/>
            </a:pPr>
            <a:r>
              <a:rPr lang="en-US" dirty="0">
                <a:latin typeface="Comic Sans MS" panose="030F0702030302020204" pitchFamily="66" charset="0"/>
              </a:rPr>
              <a:t>Now consider:</a:t>
            </a:r>
          </a:p>
          <a:p>
            <a:pPr>
              <a:buClr>
                <a:schemeClr val="accent2"/>
              </a:buClr>
              <a:buFont typeface="Wingdings" panose="05000000000000000000" pitchFamily="2" charset="2"/>
              <a:buChar char="v"/>
              <a:defRPr/>
            </a:pPr>
            <a:r>
              <a:rPr lang="en-US" dirty="0" smtClean="0">
                <a:latin typeface="Comic Sans MS" panose="030F0702030302020204" pitchFamily="66" charset="0"/>
              </a:rPr>
              <a:t>Someone asks, “Could someone read me the menu?  I’ve never been a good reader and haven’t learned how.”  </a:t>
            </a:r>
          </a:p>
          <a:p>
            <a:pPr marL="0" indent="0">
              <a:buClr>
                <a:schemeClr val="accent2"/>
              </a:buClr>
              <a:buNone/>
              <a:defRPr/>
            </a:pPr>
            <a:r>
              <a:rPr lang="en-US" dirty="0" smtClean="0">
                <a:solidFill>
                  <a:srgbClr val="FF0000"/>
                </a:solidFill>
                <a:latin typeface="Comic Sans MS" panose="030F0702030302020204" pitchFamily="66" charset="0"/>
              </a:rPr>
              <a:t>     Do you think this is unusual?  </a:t>
            </a:r>
          </a:p>
          <a:p>
            <a:pPr marL="0" indent="0">
              <a:buClr>
                <a:schemeClr val="accent2"/>
              </a:buClr>
              <a:buNone/>
              <a:defRPr/>
            </a:pPr>
            <a:r>
              <a:rPr lang="en-US" dirty="0" smtClean="0">
                <a:solidFill>
                  <a:srgbClr val="FF0000"/>
                </a:solidFill>
                <a:latin typeface="Comic Sans MS" panose="030F0702030302020204" pitchFamily="66" charset="0"/>
              </a:rPr>
              <a:t>     More or less unusual than the math statement above?</a:t>
            </a:r>
          </a:p>
          <a:p>
            <a:pPr marL="0" indent="0">
              <a:buClr>
                <a:schemeClr val="accent2"/>
              </a:buClr>
              <a:buNone/>
              <a:defRPr/>
            </a:pPr>
            <a:endParaRPr lang="en-US" dirty="0">
              <a:solidFill>
                <a:srgbClr val="FF0000"/>
              </a:solidFill>
              <a:latin typeface="Comic Sans MS" panose="030F0702030302020204" pitchFamily="66" charset="0"/>
            </a:endParaRPr>
          </a:p>
          <a:p>
            <a:pPr>
              <a:buClr>
                <a:schemeClr val="accent2"/>
              </a:buClr>
              <a:buFont typeface="Wingdings" panose="05000000000000000000" pitchFamily="2" charset="2"/>
              <a:buChar char="Ø"/>
              <a:defRPr/>
            </a:pPr>
            <a:r>
              <a:rPr lang="en-US" dirty="0" smtClean="0">
                <a:latin typeface="Comic Sans MS" panose="030F0702030302020204" pitchFamily="66" charset="0"/>
              </a:rPr>
              <a:t>This </a:t>
            </a:r>
            <a:r>
              <a:rPr lang="en-US" dirty="0">
                <a:latin typeface="Comic Sans MS" panose="030F0702030302020204" pitchFamily="66" charset="0"/>
              </a:rPr>
              <a:t>scenario or example illustrates the tarnished reputation that mathematics has in our society.  The view that it is alright </a:t>
            </a:r>
            <a:r>
              <a:rPr lang="en-US" dirty="0" smtClean="0">
                <a:latin typeface="Comic Sans MS" panose="030F0702030302020204" pitchFamily="66" charset="0"/>
              </a:rPr>
              <a:t>not to be proficient in math.  </a:t>
            </a:r>
            <a:r>
              <a:rPr lang="en-US" dirty="0"/>
              <a:t>It is socially acceptable to hate/not be good at math.</a:t>
            </a:r>
          </a:p>
          <a:p>
            <a:pPr marL="0" indent="0">
              <a:buClr>
                <a:schemeClr val="accent2"/>
              </a:buClr>
              <a:buNone/>
              <a:defRPr/>
            </a:pPr>
            <a:endParaRPr lang="en-US" dirty="0">
              <a:latin typeface="Comic Sans MS" panose="030F0702030302020204" pitchFamily="66"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09018" y="477982"/>
            <a:ext cx="2149347" cy="1491096"/>
          </a:xfrm>
          <a:prstGeom prst="rect">
            <a:avLst/>
          </a:prstGeom>
        </p:spPr>
      </p:pic>
    </p:spTree>
    <p:extLst>
      <p:ext uri="{BB962C8B-B14F-4D97-AF65-F5344CB8AC3E}">
        <p14:creationId xmlns:p14="http://schemas.microsoft.com/office/powerpoint/2010/main" val="33774268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25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25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calcmode="lin" valueType="num">
                                      <p:cBhvr additive="base">
                                        <p:cTn id="3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245" y="467591"/>
            <a:ext cx="9268691" cy="4616648"/>
          </a:xfrm>
          <a:prstGeom prst="rect">
            <a:avLst/>
          </a:prstGeom>
          <a:noFill/>
        </p:spPr>
        <p:txBody>
          <a:bodyPr wrap="square" rtlCol="0">
            <a:spAutoFit/>
          </a:bodyPr>
          <a:lstStyle/>
          <a:p>
            <a:r>
              <a:rPr lang="en-US" sz="2400" b="1" dirty="0" smtClean="0">
                <a:solidFill>
                  <a:schemeClr val="accent1"/>
                </a:solidFill>
                <a:latin typeface="Comic Sans MS" panose="030F0702030302020204" pitchFamily="66" charset="0"/>
              </a:rPr>
              <a:t>Social causes and educational contexts continued…</a:t>
            </a:r>
          </a:p>
          <a:p>
            <a:endParaRPr lang="en-US" dirty="0">
              <a:latin typeface="Comic Sans MS" panose="030F0702030302020204" pitchFamily="66" charset="0"/>
            </a:endParaRPr>
          </a:p>
          <a:p>
            <a:pPr marL="285750" indent="-285750">
              <a:buClr>
                <a:schemeClr val="accent1"/>
              </a:buClr>
              <a:buFont typeface="Wingdings" panose="05000000000000000000" pitchFamily="2" charset="2"/>
              <a:buChar char="Ø"/>
            </a:pPr>
            <a:r>
              <a:rPr lang="en-US" dirty="0" smtClean="0">
                <a:latin typeface="Comic Sans MS" panose="030F0702030302020204" pitchFamily="66" charset="0"/>
              </a:rPr>
              <a:t>Mathematics has a tarnished reputation in our society.</a:t>
            </a:r>
          </a:p>
          <a:p>
            <a:pPr marL="285750" indent="-285750">
              <a:buClr>
                <a:schemeClr val="accent1"/>
              </a:buClr>
              <a:buFont typeface="Wingdings" panose="05000000000000000000" pitchFamily="2" charset="2"/>
              <a:buChar char="Ø"/>
            </a:pPr>
            <a:endParaRPr lang="en-US" dirty="0" smtClean="0">
              <a:latin typeface="Comic Sans MS" panose="030F0702030302020204" pitchFamily="66" charset="0"/>
            </a:endParaRPr>
          </a:p>
          <a:p>
            <a:pPr marL="285750" indent="-285750">
              <a:buClr>
                <a:schemeClr val="accent1"/>
              </a:buClr>
              <a:buFont typeface="Wingdings" panose="05000000000000000000" pitchFamily="2" charset="2"/>
              <a:buChar char="Ø"/>
            </a:pPr>
            <a:r>
              <a:rPr lang="en-US" dirty="0" smtClean="0">
                <a:latin typeface="Comic Sans MS" panose="030F0702030302020204" pitchFamily="66" charset="0"/>
              </a:rPr>
              <a:t>People who enjoy math are often treated as though they are not quite normal. (Nerd!!)</a:t>
            </a:r>
          </a:p>
          <a:p>
            <a:pPr marL="285750" indent="-285750">
              <a:buClr>
                <a:schemeClr val="accent1"/>
              </a:buClr>
              <a:buFont typeface="Wingdings" panose="05000000000000000000" pitchFamily="2" charset="2"/>
              <a:buChar char="Ø"/>
            </a:pPr>
            <a:endParaRPr lang="en-US" dirty="0" smtClean="0">
              <a:latin typeface="Comic Sans MS" panose="030F0702030302020204" pitchFamily="66" charset="0"/>
            </a:endParaRPr>
          </a:p>
          <a:p>
            <a:pPr marL="285750" indent="-285750">
              <a:buClr>
                <a:schemeClr val="accent1"/>
              </a:buClr>
              <a:buFont typeface="Wingdings" panose="05000000000000000000" pitchFamily="2" charset="2"/>
              <a:buChar char="Ø"/>
            </a:pPr>
            <a:r>
              <a:rPr lang="en-US" dirty="0" smtClean="0">
                <a:latin typeface="Comic Sans MS" panose="030F0702030302020204" pitchFamily="66" charset="0"/>
              </a:rPr>
              <a:t>Some school teachers communicate this attitude to their students directly or indirectly.</a:t>
            </a:r>
          </a:p>
          <a:p>
            <a:pPr marL="285750" indent="-285750">
              <a:buClr>
                <a:schemeClr val="accent1"/>
              </a:buClr>
              <a:buFont typeface="Wingdings" panose="05000000000000000000" pitchFamily="2" charset="2"/>
              <a:buChar char="Ø"/>
            </a:pPr>
            <a:endParaRPr lang="en-US" dirty="0" smtClean="0">
              <a:latin typeface="Comic Sans MS" panose="030F0702030302020204" pitchFamily="66" charset="0"/>
            </a:endParaRPr>
          </a:p>
          <a:p>
            <a:pPr marL="285750" indent="-285750">
              <a:buClr>
                <a:schemeClr val="accent1"/>
              </a:buClr>
              <a:buFont typeface="Wingdings" panose="05000000000000000000" pitchFamily="2" charset="2"/>
              <a:buChar char="Ø"/>
            </a:pPr>
            <a:r>
              <a:rPr lang="en-US" dirty="0" smtClean="0">
                <a:latin typeface="Comic Sans MS" panose="030F0702030302020204" pitchFamily="66" charset="0"/>
              </a:rPr>
              <a:t>In some countries, such as Russia and Germany, mathematics is viewed as an essential part of literacy.</a:t>
            </a:r>
          </a:p>
          <a:p>
            <a:pPr marL="285750" indent="-285750">
              <a:buClr>
                <a:schemeClr val="accent1"/>
              </a:buClr>
              <a:buFont typeface="Wingdings" panose="05000000000000000000" pitchFamily="2" charset="2"/>
              <a:buChar char="Ø"/>
            </a:pPr>
            <a:endParaRPr lang="en-US" dirty="0" smtClean="0">
              <a:latin typeface="Comic Sans MS" panose="030F0702030302020204" pitchFamily="66" charset="0"/>
            </a:endParaRPr>
          </a:p>
          <a:p>
            <a:pPr marL="285750" indent="-285750">
              <a:buClr>
                <a:schemeClr val="accent1"/>
              </a:buClr>
              <a:buFont typeface="Wingdings" panose="05000000000000000000" pitchFamily="2" charset="2"/>
              <a:buChar char="Ø"/>
            </a:pPr>
            <a:r>
              <a:rPr lang="en-US" dirty="0" smtClean="0">
                <a:latin typeface="Comic Sans MS" panose="030F0702030302020204" pitchFamily="66" charset="0"/>
              </a:rPr>
              <a:t>Teaching methods have relied on memorization and repetition.</a:t>
            </a:r>
          </a:p>
          <a:p>
            <a:pPr marL="285750" indent="-285750">
              <a:buClr>
                <a:schemeClr val="accent1"/>
              </a:buClr>
              <a:buFont typeface="Wingdings" panose="05000000000000000000" pitchFamily="2" charset="2"/>
              <a:buChar char="Ø"/>
            </a:pPr>
            <a:endParaRPr lang="en-US" dirty="0" smtClean="0">
              <a:latin typeface="Comic Sans MS" panose="030F0702030302020204" pitchFamily="66" charset="0"/>
            </a:endParaRPr>
          </a:p>
          <a:p>
            <a:pPr marL="285750" indent="-285750">
              <a:buClr>
                <a:schemeClr val="accent1"/>
              </a:buClr>
              <a:buFont typeface="Wingdings" panose="05000000000000000000" pitchFamily="2" charset="2"/>
              <a:buChar char="Ø"/>
            </a:pPr>
            <a:r>
              <a:rPr lang="en-US" dirty="0" smtClean="0">
                <a:latin typeface="Comic Sans MS" panose="030F0702030302020204" pitchFamily="66" charset="0"/>
              </a:rPr>
              <a:t>Women continue to face an additional barrier to success in mathematics.</a:t>
            </a:r>
            <a:endParaRPr lang="en-US" dirty="0">
              <a:latin typeface="Comic Sans MS" panose="030F0702030302020204" pitchFamily="66" charset="0"/>
            </a:endParaRPr>
          </a:p>
        </p:txBody>
      </p:sp>
    </p:spTree>
    <p:extLst>
      <p:ext uri="{BB962C8B-B14F-4D97-AF65-F5344CB8AC3E}">
        <p14:creationId xmlns:p14="http://schemas.microsoft.com/office/powerpoint/2010/main" val="37589883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fade">
                                      <p:cBhvr>
                                        <p:cTn id="22" dur="500"/>
                                        <p:tgtEl>
                                          <p:spTgt spid="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animEffect transition="in" filter="fade">
                                      <p:cBhvr>
                                        <p:cTn id="27" dur="500"/>
                                        <p:tgtEl>
                                          <p:spTgt spid="4">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2" end="12"/>
                                            </p:txEl>
                                          </p:spTgt>
                                        </p:tgtEl>
                                        <p:attrNameLst>
                                          <p:attrName>style.visibility</p:attrName>
                                        </p:attrNameLst>
                                      </p:cBhvr>
                                      <p:to>
                                        <p:strVal val="visible"/>
                                      </p:to>
                                    </p:set>
                                    <p:animEffect transition="in" filter="fade">
                                      <p:cBhvr>
                                        <p:cTn id="32"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DELIMITERS" val="3.1"/>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838</TotalTime>
  <Words>2969</Words>
  <Application>Microsoft Office PowerPoint</Application>
  <PresentationFormat>Widescreen</PresentationFormat>
  <Paragraphs>345</Paragraphs>
  <Slides>35</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5" baseType="lpstr">
      <vt:lpstr>Agency FB</vt:lpstr>
      <vt:lpstr>Arial</vt:lpstr>
      <vt:lpstr>Calibri</vt:lpstr>
      <vt:lpstr>Comic Sans MS</vt:lpstr>
      <vt:lpstr>Eras Light ITC</vt:lpstr>
      <vt:lpstr>Trebuchet MS</vt:lpstr>
      <vt:lpstr>Wingdings</vt:lpstr>
      <vt:lpstr>Wingdings 3</vt:lpstr>
      <vt:lpstr>Facet</vt:lpstr>
      <vt:lpstr>Bitmap Image</vt:lpstr>
      <vt:lpstr>Math Anxiety Workshop</vt:lpstr>
      <vt:lpstr>PowerPoint Presentation</vt:lpstr>
      <vt:lpstr>Do any of the following testimonials sound or feel familiar?</vt:lpstr>
      <vt:lpstr>Is this how you feel when your instructor asks you a question in class?</vt:lpstr>
      <vt:lpstr>PowerPoint Presentation</vt:lpstr>
      <vt:lpstr>PowerPoint Presentation</vt:lpstr>
      <vt:lpstr>Math Anxiety Contributing Elements</vt:lpstr>
      <vt:lpstr>PowerPoint Presentation</vt:lpstr>
      <vt:lpstr>PowerPoint Presentation</vt:lpstr>
      <vt:lpstr>PowerPoint Presentation</vt:lpstr>
      <vt:lpstr>PowerPoint Presentation</vt:lpstr>
      <vt:lpstr>Myth: You need a “math brain” to do math.</vt:lpstr>
      <vt:lpstr>Myth: Aiming for a “C” is fine.</vt:lpstr>
      <vt:lpstr>Myth: I can’t do math because I’m: a girl, a boy, too young, too old, etc.</vt:lpstr>
      <vt:lpstr>PowerPoint Presentation</vt:lpstr>
      <vt:lpstr>PowerPoint Presentation</vt:lpstr>
      <vt:lpstr>“ The mind is not a vessel to be filled. It is a fire to be kindled.” Plutarch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change a bad math attitude into a good one?</vt:lpstr>
      <vt:lpstr>The Math Cycle:  Good or Bad?   It’s up to you!!</vt:lpstr>
      <vt:lpstr>PowerPoint Presentation</vt:lpstr>
      <vt:lpstr>Discussion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Anxiety Workshop</dc:title>
  <dc:creator>drunt</dc:creator>
  <cp:lastModifiedBy>drunt</cp:lastModifiedBy>
  <cp:revision>99</cp:revision>
  <dcterms:created xsi:type="dcterms:W3CDTF">2013-02-17T21:18:08Z</dcterms:created>
  <dcterms:modified xsi:type="dcterms:W3CDTF">2013-04-04T19:25:30Z</dcterms:modified>
</cp:coreProperties>
</file>