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63" r:id="rId3"/>
    <p:sldId id="269" r:id="rId4"/>
    <p:sldId id="283" r:id="rId5"/>
    <p:sldId id="282" r:id="rId6"/>
    <p:sldId id="257" r:id="rId7"/>
    <p:sldId id="266" r:id="rId8"/>
    <p:sldId id="267" r:id="rId9"/>
    <p:sldId id="260" r:id="rId10"/>
    <p:sldId id="270" r:id="rId11"/>
    <p:sldId id="271" r:id="rId12"/>
    <p:sldId id="262" r:id="rId13"/>
    <p:sldId id="268" r:id="rId14"/>
    <p:sldId id="272" r:id="rId15"/>
    <p:sldId id="273" r:id="rId16"/>
    <p:sldId id="274" r:id="rId17"/>
    <p:sldId id="275" r:id="rId18"/>
    <p:sldId id="276" r:id="rId19"/>
    <p:sldId id="259" r:id="rId20"/>
    <p:sldId id="278" r:id="rId21"/>
    <p:sldId id="279" r:id="rId22"/>
    <p:sldId id="280" r:id="rId23"/>
    <p:sldId id="293" r:id="rId24"/>
    <p:sldId id="281" r:id="rId25"/>
    <p:sldId id="287" r:id="rId26"/>
    <p:sldId id="288" r:id="rId27"/>
    <p:sldId id="289" r:id="rId28"/>
    <p:sldId id="292" r:id="rId29"/>
    <p:sldId id="291" r:id="rId30"/>
    <p:sldId id="290" r:id="rId31"/>
    <p:sldId id="284" r:id="rId32"/>
    <p:sldId id="295" r:id="rId33"/>
    <p:sldId id="296" r:id="rId34"/>
    <p:sldId id="298" r:id="rId35"/>
    <p:sldId id="300" r:id="rId36"/>
    <p:sldId id="301" r:id="rId37"/>
    <p:sldId id="302" r:id="rId38"/>
    <p:sldId id="303" r:id="rId39"/>
    <p:sldId id="304" r:id="rId40"/>
    <p:sldId id="305" r:id="rId41"/>
    <p:sldId id="307" r:id="rId42"/>
    <p:sldId id="308" r:id="rId43"/>
    <p:sldId id="309" r:id="rId44"/>
    <p:sldId id="310" r:id="rId45"/>
    <p:sldId id="31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AA2FA-3E0F-4BA3-BE7A-7199B472A7ED}" type="doc">
      <dgm:prSet loTypeId="urn:microsoft.com/office/officeart/2005/8/layout/orgChart1" loCatId="hierarchy" qsTypeId="urn:microsoft.com/office/officeart/2005/8/quickstyle/simple1" qsCatId="simple" csTypeId="urn:microsoft.com/office/officeart/2005/8/colors/accent1_2" csCatId="accent1" phldr="1"/>
      <dgm:spPr/>
    </dgm:pt>
    <dgm:pt modelId="{AC00D253-1A27-4384-B858-3F94A978AF6E}">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Comic Sans MS" panose="030F0702030302020204" pitchFamily="66" charset="0"/>
            </a:rPr>
            <a:t>Body and Mind</a:t>
          </a:r>
        </a:p>
      </dgm:t>
    </dgm:pt>
    <dgm:pt modelId="{75348A15-43B5-4346-B7D9-C4BE2C43046E}" type="parTrans" cxnId="{02A04043-B078-4A9A-866F-4CBD76E32874}">
      <dgm:prSet/>
      <dgm:spPr/>
      <dgm:t>
        <a:bodyPr/>
        <a:lstStyle/>
        <a:p>
          <a:endParaRPr lang="en-US"/>
        </a:p>
      </dgm:t>
    </dgm:pt>
    <dgm:pt modelId="{FA125E0B-6E89-4AD9-AD57-FA5F9BC5FDAB}" type="sibTrans" cxnId="{02A04043-B078-4A9A-866F-4CBD76E32874}">
      <dgm:prSet/>
      <dgm:spPr/>
      <dgm:t>
        <a:bodyPr/>
        <a:lstStyle/>
        <a:p>
          <a:endParaRPr lang="en-US"/>
        </a:p>
      </dgm:t>
    </dgm:pt>
    <dgm:pt modelId="{48B5AC8D-FE82-402A-84E3-F909581DEA4C}">
      <dgm:prSet custT="1">
        <dgm:style>
          <a:lnRef idx="3">
            <a:schemeClr val="lt1"/>
          </a:lnRef>
          <a:fillRef idx="1">
            <a:schemeClr val="accent1"/>
          </a:fillRef>
          <a:effectRef idx="1">
            <a:schemeClr val="accent1"/>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mic Sans MS" panose="030F0702030302020204" pitchFamily="66" charset="0"/>
            </a:rPr>
            <a:t>Physiological</a:t>
          </a:r>
        </a:p>
      </dgm:t>
    </dgm:pt>
    <dgm:pt modelId="{79EFD10B-4723-4271-87B0-AE8366DA1E51}" type="parTrans" cxnId="{8689724A-B9FB-4FD4-95A6-5749F5F3BFE9}">
      <dgm:prSet/>
      <dgm:spPr/>
      <dgm:t>
        <a:bodyPr/>
        <a:lstStyle/>
        <a:p>
          <a:endParaRPr lang="en-US"/>
        </a:p>
      </dgm:t>
    </dgm:pt>
    <dgm:pt modelId="{2BFD84CD-C5DA-485D-B07D-5A5819E50888}" type="sibTrans" cxnId="{8689724A-B9FB-4FD4-95A6-5749F5F3BFE9}">
      <dgm:prSet/>
      <dgm:spPr/>
      <dgm:t>
        <a:bodyPr/>
        <a:lstStyle/>
        <a:p>
          <a:endParaRPr lang="en-US"/>
        </a:p>
      </dgm:t>
    </dgm:pt>
    <dgm:pt modelId="{5CD6566F-A0A9-41D1-A316-0BA2A4421289}">
      <dgm:prSet/>
      <dgm:spPr>
        <a:solidFill>
          <a:schemeClr val="accent2">
            <a:lumMod val="20000"/>
            <a:lumOff val="80000"/>
          </a:schemeClr>
        </a:solidFill>
      </dgm:spPr>
      <dgm:t>
        <a:bodyPr/>
        <a:lstStyle/>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Rapid Heart Rate</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Sweating</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Muscle Tension</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Upset Stomach</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Shaking</a:t>
          </a:r>
        </a:p>
      </dgm:t>
    </dgm:pt>
    <dgm:pt modelId="{AD7FCCA6-73BF-4736-B35A-0AF98D198599}" type="parTrans" cxnId="{DC495403-25EC-4DFE-8E33-9263B125B232}">
      <dgm:prSet/>
      <dgm:spPr/>
      <dgm:t>
        <a:bodyPr/>
        <a:lstStyle/>
        <a:p>
          <a:endParaRPr lang="en-US"/>
        </a:p>
      </dgm:t>
    </dgm:pt>
    <dgm:pt modelId="{165AF424-5D27-46AC-89C4-A5442D95906E}" type="sibTrans" cxnId="{DC495403-25EC-4DFE-8E33-9263B125B232}">
      <dgm:prSet/>
      <dgm:spPr/>
      <dgm:t>
        <a:bodyPr/>
        <a:lstStyle/>
        <a:p>
          <a:endParaRPr lang="en-US"/>
        </a:p>
      </dgm:t>
    </dgm:pt>
    <dgm:pt modelId="{3A194F4C-D446-4D68-9F10-FC13CF6E2FE7}">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mic Sans MS" panose="030F0702030302020204" pitchFamily="66" charset="0"/>
            </a:rPr>
            <a:t>Psychological</a:t>
          </a:r>
        </a:p>
      </dgm:t>
    </dgm:pt>
    <dgm:pt modelId="{819EF82B-0265-45FD-8ECE-36BE5C4CCEAC}" type="parTrans" cxnId="{D1BD27AA-8658-4103-9EF5-152BBDFBB100}">
      <dgm:prSet/>
      <dgm:spPr/>
      <dgm:t>
        <a:bodyPr/>
        <a:lstStyle/>
        <a:p>
          <a:endParaRPr lang="en-US"/>
        </a:p>
      </dgm:t>
    </dgm:pt>
    <dgm:pt modelId="{51F8D44A-9043-4143-84AB-8D1E3C8D4DEE}" type="sibTrans" cxnId="{D1BD27AA-8658-4103-9EF5-152BBDFBB100}">
      <dgm:prSet/>
      <dgm:spPr/>
      <dgm:t>
        <a:bodyPr/>
        <a:lstStyle/>
        <a:p>
          <a:endParaRPr lang="en-US"/>
        </a:p>
      </dgm:t>
    </dgm:pt>
    <dgm:pt modelId="{376D0011-FE9A-4E11-8038-09A12318C0E0}">
      <dgm:prSet/>
      <dgm:spPr>
        <a:solidFill>
          <a:schemeClr val="accent2">
            <a:lumMod val="20000"/>
            <a:lumOff val="80000"/>
          </a:schemeClr>
        </a:solidFill>
      </dgm:spPr>
      <dgm:t>
        <a:bodyPr/>
        <a:lstStyle/>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Feeling Overwhelmed</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Low Self-Confidence</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Mind Goes Blank</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Procrastination</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omic Sans MS" panose="030F0702030302020204" pitchFamily="66" charset="0"/>
            </a:rPr>
            <a:t>Avoidance</a:t>
          </a:r>
        </a:p>
      </dgm:t>
    </dgm:pt>
    <dgm:pt modelId="{34C9ADBD-97E3-462F-AF47-570D25586E16}" type="parTrans" cxnId="{E6CF3670-B837-4249-92CC-DF24718A563D}">
      <dgm:prSet/>
      <dgm:spPr/>
      <dgm:t>
        <a:bodyPr/>
        <a:lstStyle/>
        <a:p>
          <a:endParaRPr lang="en-US"/>
        </a:p>
      </dgm:t>
    </dgm:pt>
    <dgm:pt modelId="{8B5425D5-BB72-4F03-8091-A331D1519596}" type="sibTrans" cxnId="{E6CF3670-B837-4249-92CC-DF24718A563D}">
      <dgm:prSet/>
      <dgm:spPr/>
      <dgm:t>
        <a:bodyPr/>
        <a:lstStyle/>
        <a:p>
          <a:endParaRPr lang="en-US"/>
        </a:p>
      </dgm:t>
    </dgm:pt>
    <dgm:pt modelId="{30590E16-358A-436B-BC67-6C4374A1455B}" type="pres">
      <dgm:prSet presAssocID="{E25AA2FA-3E0F-4BA3-BE7A-7199B472A7ED}" presName="hierChild1" presStyleCnt="0">
        <dgm:presLayoutVars>
          <dgm:orgChart val="1"/>
          <dgm:chPref val="1"/>
          <dgm:dir/>
          <dgm:animOne val="branch"/>
          <dgm:animLvl val="lvl"/>
          <dgm:resizeHandles/>
        </dgm:presLayoutVars>
      </dgm:prSet>
      <dgm:spPr/>
    </dgm:pt>
    <dgm:pt modelId="{BC77276C-FDD6-4E39-9096-897D28CA9E37}" type="pres">
      <dgm:prSet presAssocID="{AC00D253-1A27-4384-B858-3F94A978AF6E}" presName="hierRoot1" presStyleCnt="0">
        <dgm:presLayoutVars>
          <dgm:hierBranch/>
        </dgm:presLayoutVars>
      </dgm:prSet>
      <dgm:spPr/>
    </dgm:pt>
    <dgm:pt modelId="{0AC8CA73-1E83-4240-96CC-F0923AE41625}" type="pres">
      <dgm:prSet presAssocID="{AC00D253-1A27-4384-B858-3F94A978AF6E}" presName="rootComposite1" presStyleCnt="0"/>
      <dgm:spPr/>
    </dgm:pt>
    <dgm:pt modelId="{4844014C-A387-4A77-BD86-B5F0F61D2F3D}" type="pres">
      <dgm:prSet presAssocID="{AC00D253-1A27-4384-B858-3F94A978AF6E}" presName="rootText1" presStyleLbl="node0" presStyleIdx="0" presStyleCnt="1">
        <dgm:presLayoutVars>
          <dgm:chPref val="3"/>
        </dgm:presLayoutVars>
      </dgm:prSet>
      <dgm:spPr/>
      <dgm:t>
        <a:bodyPr/>
        <a:lstStyle/>
        <a:p>
          <a:endParaRPr lang="en-US"/>
        </a:p>
      </dgm:t>
    </dgm:pt>
    <dgm:pt modelId="{DE0FE495-8834-481B-A7A3-956CC9827191}" type="pres">
      <dgm:prSet presAssocID="{AC00D253-1A27-4384-B858-3F94A978AF6E}" presName="rootConnector1" presStyleLbl="node1" presStyleIdx="0" presStyleCnt="0"/>
      <dgm:spPr/>
      <dgm:t>
        <a:bodyPr/>
        <a:lstStyle/>
        <a:p>
          <a:endParaRPr lang="en-US"/>
        </a:p>
      </dgm:t>
    </dgm:pt>
    <dgm:pt modelId="{F0AF944A-6332-4FF8-845A-C78E22C2533A}" type="pres">
      <dgm:prSet presAssocID="{AC00D253-1A27-4384-B858-3F94A978AF6E}" presName="hierChild2" presStyleCnt="0"/>
      <dgm:spPr/>
    </dgm:pt>
    <dgm:pt modelId="{284C5A67-847A-438E-A5AD-142B7DE179DC}" type="pres">
      <dgm:prSet presAssocID="{79EFD10B-4723-4271-87B0-AE8366DA1E51}" presName="Name35" presStyleLbl="parChTrans1D2" presStyleIdx="0" presStyleCnt="2"/>
      <dgm:spPr/>
      <dgm:t>
        <a:bodyPr/>
        <a:lstStyle/>
        <a:p>
          <a:endParaRPr lang="en-US"/>
        </a:p>
      </dgm:t>
    </dgm:pt>
    <dgm:pt modelId="{6FFAD63E-D2AD-4A26-80E7-5A0CDACB1323}" type="pres">
      <dgm:prSet presAssocID="{48B5AC8D-FE82-402A-84E3-F909581DEA4C}" presName="hierRoot2" presStyleCnt="0">
        <dgm:presLayoutVars>
          <dgm:hierBranch/>
        </dgm:presLayoutVars>
      </dgm:prSet>
      <dgm:spPr/>
    </dgm:pt>
    <dgm:pt modelId="{A7CBBD97-104C-4A89-87F6-1733F8AED377}" type="pres">
      <dgm:prSet presAssocID="{48B5AC8D-FE82-402A-84E3-F909581DEA4C}" presName="rootComposite" presStyleCnt="0"/>
      <dgm:spPr/>
    </dgm:pt>
    <dgm:pt modelId="{1732E670-B461-4F7B-A492-5329855208E2}" type="pres">
      <dgm:prSet presAssocID="{48B5AC8D-FE82-402A-84E3-F909581DEA4C}" presName="rootText" presStyleLbl="node2" presStyleIdx="0" presStyleCnt="2" custScaleX="88050" custScaleY="82376">
        <dgm:presLayoutVars>
          <dgm:chPref val="3"/>
        </dgm:presLayoutVars>
      </dgm:prSet>
      <dgm:spPr/>
      <dgm:t>
        <a:bodyPr/>
        <a:lstStyle/>
        <a:p>
          <a:endParaRPr lang="en-US"/>
        </a:p>
      </dgm:t>
    </dgm:pt>
    <dgm:pt modelId="{585D4783-D760-4447-94A9-523F1168E1A0}" type="pres">
      <dgm:prSet presAssocID="{48B5AC8D-FE82-402A-84E3-F909581DEA4C}" presName="rootConnector" presStyleLbl="node2" presStyleIdx="0" presStyleCnt="2"/>
      <dgm:spPr/>
      <dgm:t>
        <a:bodyPr/>
        <a:lstStyle/>
        <a:p>
          <a:endParaRPr lang="en-US"/>
        </a:p>
      </dgm:t>
    </dgm:pt>
    <dgm:pt modelId="{D620E080-407E-45FD-AEDD-3361F6463F8E}" type="pres">
      <dgm:prSet presAssocID="{48B5AC8D-FE82-402A-84E3-F909581DEA4C}" presName="hierChild4" presStyleCnt="0"/>
      <dgm:spPr/>
    </dgm:pt>
    <dgm:pt modelId="{7ADC8A4D-9684-435C-8770-37A4119E3F7E}" type="pres">
      <dgm:prSet presAssocID="{AD7FCCA6-73BF-4736-B35A-0AF98D198599}" presName="Name35" presStyleLbl="parChTrans1D3" presStyleIdx="0" presStyleCnt="2"/>
      <dgm:spPr/>
      <dgm:t>
        <a:bodyPr/>
        <a:lstStyle/>
        <a:p>
          <a:endParaRPr lang="en-US"/>
        </a:p>
      </dgm:t>
    </dgm:pt>
    <dgm:pt modelId="{E12E1F18-37FD-47FF-A0EB-117B8E482843}" type="pres">
      <dgm:prSet presAssocID="{5CD6566F-A0A9-41D1-A316-0BA2A4421289}" presName="hierRoot2" presStyleCnt="0">
        <dgm:presLayoutVars>
          <dgm:hierBranch val="r"/>
        </dgm:presLayoutVars>
      </dgm:prSet>
      <dgm:spPr/>
    </dgm:pt>
    <dgm:pt modelId="{4DFE92F2-42B2-41B6-9A48-DC9DF9225F96}" type="pres">
      <dgm:prSet presAssocID="{5CD6566F-A0A9-41D1-A316-0BA2A4421289}" presName="rootComposite" presStyleCnt="0"/>
      <dgm:spPr/>
    </dgm:pt>
    <dgm:pt modelId="{EB43A4E1-D9B2-402C-91BC-FEA914ECA1D4}" type="pres">
      <dgm:prSet presAssocID="{5CD6566F-A0A9-41D1-A316-0BA2A4421289}" presName="rootText" presStyleLbl="node3" presStyleIdx="0" presStyleCnt="2" custScaleX="122263">
        <dgm:presLayoutVars>
          <dgm:chPref val="3"/>
        </dgm:presLayoutVars>
      </dgm:prSet>
      <dgm:spPr/>
      <dgm:t>
        <a:bodyPr/>
        <a:lstStyle/>
        <a:p>
          <a:endParaRPr lang="en-US"/>
        </a:p>
      </dgm:t>
    </dgm:pt>
    <dgm:pt modelId="{BB8F1531-4A4C-45BF-9F47-902DE632F3C5}" type="pres">
      <dgm:prSet presAssocID="{5CD6566F-A0A9-41D1-A316-0BA2A4421289}" presName="rootConnector" presStyleLbl="node3" presStyleIdx="0" presStyleCnt="2"/>
      <dgm:spPr/>
      <dgm:t>
        <a:bodyPr/>
        <a:lstStyle/>
        <a:p>
          <a:endParaRPr lang="en-US"/>
        </a:p>
      </dgm:t>
    </dgm:pt>
    <dgm:pt modelId="{B3A2969E-D133-4EC1-A4E8-32D1E487BE40}" type="pres">
      <dgm:prSet presAssocID="{5CD6566F-A0A9-41D1-A316-0BA2A4421289}" presName="hierChild4" presStyleCnt="0"/>
      <dgm:spPr/>
    </dgm:pt>
    <dgm:pt modelId="{4C077B80-3681-46E7-BF6E-6980BFF781CA}" type="pres">
      <dgm:prSet presAssocID="{5CD6566F-A0A9-41D1-A316-0BA2A4421289}" presName="hierChild5" presStyleCnt="0"/>
      <dgm:spPr/>
    </dgm:pt>
    <dgm:pt modelId="{941838EE-9558-4155-B631-99623AD79534}" type="pres">
      <dgm:prSet presAssocID="{48B5AC8D-FE82-402A-84E3-F909581DEA4C}" presName="hierChild5" presStyleCnt="0"/>
      <dgm:spPr/>
    </dgm:pt>
    <dgm:pt modelId="{F9BBA3D2-716B-4E04-B920-F84F02742CD7}" type="pres">
      <dgm:prSet presAssocID="{819EF82B-0265-45FD-8ECE-36BE5C4CCEAC}" presName="Name35" presStyleLbl="parChTrans1D2" presStyleIdx="1" presStyleCnt="2"/>
      <dgm:spPr/>
      <dgm:t>
        <a:bodyPr/>
        <a:lstStyle/>
        <a:p>
          <a:endParaRPr lang="en-US"/>
        </a:p>
      </dgm:t>
    </dgm:pt>
    <dgm:pt modelId="{BBE07897-85DA-4C51-9019-9100D07FE354}" type="pres">
      <dgm:prSet presAssocID="{3A194F4C-D446-4D68-9F10-FC13CF6E2FE7}" presName="hierRoot2" presStyleCnt="0">
        <dgm:presLayoutVars>
          <dgm:hierBranch/>
        </dgm:presLayoutVars>
      </dgm:prSet>
      <dgm:spPr/>
    </dgm:pt>
    <dgm:pt modelId="{20397C16-08C1-41F4-B368-9206BE7AF8F8}" type="pres">
      <dgm:prSet presAssocID="{3A194F4C-D446-4D68-9F10-FC13CF6E2FE7}" presName="rootComposite" presStyleCnt="0"/>
      <dgm:spPr/>
    </dgm:pt>
    <dgm:pt modelId="{E7B6739E-88BE-4F00-8AA2-23E9814048BE}" type="pres">
      <dgm:prSet presAssocID="{3A194F4C-D446-4D68-9F10-FC13CF6E2FE7}" presName="rootText" presStyleLbl="node2" presStyleIdx="1" presStyleCnt="2" custScaleX="106712" custScaleY="85292">
        <dgm:presLayoutVars>
          <dgm:chPref val="3"/>
        </dgm:presLayoutVars>
      </dgm:prSet>
      <dgm:spPr/>
      <dgm:t>
        <a:bodyPr/>
        <a:lstStyle/>
        <a:p>
          <a:endParaRPr lang="en-US"/>
        </a:p>
      </dgm:t>
    </dgm:pt>
    <dgm:pt modelId="{16D476BD-B060-4BEC-81C0-D0DD7C55B458}" type="pres">
      <dgm:prSet presAssocID="{3A194F4C-D446-4D68-9F10-FC13CF6E2FE7}" presName="rootConnector" presStyleLbl="node2" presStyleIdx="1" presStyleCnt="2"/>
      <dgm:spPr/>
      <dgm:t>
        <a:bodyPr/>
        <a:lstStyle/>
        <a:p>
          <a:endParaRPr lang="en-US"/>
        </a:p>
      </dgm:t>
    </dgm:pt>
    <dgm:pt modelId="{58757229-65A7-48C7-9101-8B1B48BB8157}" type="pres">
      <dgm:prSet presAssocID="{3A194F4C-D446-4D68-9F10-FC13CF6E2FE7}" presName="hierChild4" presStyleCnt="0"/>
      <dgm:spPr/>
    </dgm:pt>
    <dgm:pt modelId="{6AEEE72F-2DB6-4CB1-BCCB-2F9003559A2D}" type="pres">
      <dgm:prSet presAssocID="{34C9ADBD-97E3-462F-AF47-570D25586E16}" presName="Name35" presStyleLbl="parChTrans1D3" presStyleIdx="1" presStyleCnt="2"/>
      <dgm:spPr/>
      <dgm:t>
        <a:bodyPr/>
        <a:lstStyle/>
        <a:p>
          <a:endParaRPr lang="en-US"/>
        </a:p>
      </dgm:t>
    </dgm:pt>
    <dgm:pt modelId="{531F5FC0-BD49-4F4C-892F-BB8DF9787984}" type="pres">
      <dgm:prSet presAssocID="{376D0011-FE9A-4E11-8038-09A12318C0E0}" presName="hierRoot2" presStyleCnt="0">
        <dgm:presLayoutVars>
          <dgm:hierBranch val="r"/>
        </dgm:presLayoutVars>
      </dgm:prSet>
      <dgm:spPr/>
    </dgm:pt>
    <dgm:pt modelId="{B58D0DAD-4E3B-400A-AA36-2EF0C42447C0}" type="pres">
      <dgm:prSet presAssocID="{376D0011-FE9A-4E11-8038-09A12318C0E0}" presName="rootComposite" presStyleCnt="0"/>
      <dgm:spPr/>
    </dgm:pt>
    <dgm:pt modelId="{C96DEA65-40A3-4752-8A79-A5E077A135C7}" type="pres">
      <dgm:prSet presAssocID="{376D0011-FE9A-4E11-8038-09A12318C0E0}" presName="rootText" presStyleLbl="node3" presStyleIdx="1" presStyleCnt="2" custScaleX="116931">
        <dgm:presLayoutVars>
          <dgm:chPref val="3"/>
        </dgm:presLayoutVars>
      </dgm:prSet>
      <dgm:spPr/>
      <dgm:t>
        <a:bodyPr/>
        <a:lstStyle/>
        <a:p>
          <a:endParaRPr lang="en-US"/>
        </a:p>
      </dgm:t>
    </dgm:pt>
    <dgm:pt modelId="{8D0F351A-9251-4707-BB58-52F506D98325}" type="pres">
      <dgm:prSet presAssocID="{376D0011-FE9A-4E11-8038-09A12318C0E0}" presName="rootConnector" presStyleLbl="node3" presStyleIdx="1" presStyleCnt="2"/>
      <dgm:spPr/>
      <dgm:t>
        <a:bodyPr/>
        <a:lstStyle/>
        <a:p>
          <a:endParaRPr lang="en-US"/>
        </a:p>
      </dgm:t>
    </dgm:pt>
    <dgm:pt modelId="{E948ADEA-6C98-4B17-BE1E-7CDEBCAE4CD6}" type="pres">
      <dgm:prSet presAssocID="{376D0011-FE9A-4E11-8038-09A12318C0E0}" presName="hierChild4" presStyleCnt="0"/>
      <dgm:spPr/>
    </dgm:pt>
    <dgm:pt modelId="{5220B6D8-E52C-4D88-BAF5-64897E91E1F1}" type="pres">
      <dgm:prSet presAssocID="{376D0011-FE9A-4E11-8038-09A12318C0E0}" presName="hierChild5" presStyleCnt="0"/>
      <dgm:spPr/>
    </dgm:pt>
    <dgm:pt modelId="{55B93C75-83A8-40FE-85D7-CE029305094C}" type="pres">
      <dgm:prSet presAssocID="{3A194F4C-D446-4D68-9F10-FC13CF6E2FE7}" presName="hierChild5" presStyleCnt="0"/>
      <dgm:spPr/>
    </dgm:pt>
    <dgm:pt modelId="{C977DAE0-0AEE-4B79-AA33-8464C92C400B}" type="pres">
      <dgm:prSet presAssocID="{AC00D253-1A27-4384-B858-3F94A978AF6E}" presName="hierChild3" presStyleCnt="0"/>
      <dgm:spPr/>
    </dgm:pt>
  </dgm:ptLst>
  <dgm:cxnLst>
    <dgm:cxn modelId="{2789E2B1-B42E-4F0F-86F9-C9F3BBBC31E7}" type="presOf" srcId="{AC00D253-1A27-4384-B858-3F94A978AF6E}" destId="{4844014C-A387-4A77-BD86-B5F0F61D2F3D}" srcOrd="0" destOrd="0" presId="urn:microsoft.com/office/officeart/2005/8/layout/orgChart1"/>
    <dgm:cxn modelId="{81CD3804-F383-4737-AD12-A093D5A8E7FD}" type="presOf" srcId="{48B5AC8D-FE82-402A-84E3-F909581DEA4C}" destId="{1732E670-B461-4F7B-A492-5329855208E2}" srcOrd="0" destOrd="0" presId="urn:microsoft.com/office/officeart/2005/8/layout/orgChart1"/>
    <dgm:cxn modelId="{FB47BBC2-E2C1-4302-9408-611437943364}" type="presOf" srcId="{3A194F4C-D446-4D68-9F10-FC13CF6E2FE7}" destId="{16D476BD-B060-4BEC-81C0-D0DD7C55B458}" srcOrd="1" destOrd="0" presId="urn:microsoft.com/office/officeart/2005/8/layout/orgChart1"/>
    <dgm:cxn modelId="{02A04043-B078-4A9A-866F-4CBD76E32874}" srcId="{E25AA2FA-3E0F-4BA3-BE7A-7199B472A7ED}" destId="{AC00D253-1A27-4384-B858-3F94A978AF6E}" srcOrd="0" destOrd="0" parTransId="{75348A15-43B5-4346-B7D9-C4BE2C43046E}" sibTransId="{FA125E0B-6E89-4AD9-AD57-FA5F9BC5FDAB}"/>
    <dgm:cxn modelId="{55F250DD-2FB9-407D-8820-4D191E29FE33}" type="presOf" srcId="{E25AA2FA-3E0F-4BA3-BE7A-7199B472A7ED}" destId="{30590E16-358A-436B-BC67-6C4374A1455B}" srcOrd="0" destOrd="0" presId="urn:microsoft.com/office/officeart/2005/8/layout/orgChart1"/>
    <dgm:cxn modelId="{29D32F62-9FB5-4DA3-9E33-BD71CE63FC59}" type="presOf" srcId="{34C9ADBD-97E3-462F-AF47-570D25586E16}" destId="{6AEEE72F-2DB6-4CB1-BCCB-2F9003559A2D}" srcOrd="0" destOrd="0" presId="urn:microsoft.com/office/officeart/2005/8/layout/orgChart1"/>
    <dgm:cxn modelId="{AB291B69-C0C2-4EB9-B0B7-6AFBA17C3D62}" type="presOf" srcId="{376D0011-FE9A-4E11-8038-09A12318C0E0}" destId="{8D0F351A-9251-4707-BB58-52F506D98325}" srcOrd="1" destOrd="0" presId="urn:microsoft.com/office/officeart/2005/8/layout/orgChart1"/>
    <dgm:cxn modelId="{FE933140-5568-4C72-AE21-DAD07DBE484B}" type="presOf" srcId="{AD7FCCA6-73BF-4736-B35A-0AF98D198599}" destId="{7ADC8A4D-9684-435C-8770-37A4119E3F7E}" srcOrd="0" destOrd="0" presId="urn:microsoft.com/office/officeart/2005/8/layout/orgChart1"/>
    <dgm:cxn modelId="{8689724A-B9FB-4FD4-95A6-5749F5F3BFE9}" srcId="{AC00D253-1A27-4384-B858-3F94A978AF6E}" destId="{48B5AC8D-FE82-402A-84E3-F909581DEA4C}" srcOrd="0" destOrd="0" parTransId="{79EFD10B-4723-4271-87B0-AE8366DA1E51}" sibTransId="{2BFD84CD-C5DA-485D-B07D-5A5819E50888}"/>
    <dgm:cxn modelId="{3001F76D-34E3-4EE3-A7F4-DCCCBD631FB1}" type="presOf" srcId="{AC00D253-1A27-4384-B858-3F94A978AF6E}" destId="{DE0FE495-8834-481B-A7A3-956CC9827191}" srcOrd="1" destOrd="0" presId="urn:microsoft.com/office/officeart/2005/8/layout/orgChart1"/>
    <dgm:cxn modelId="{10CEA9B4-1B53-4569-A2FC-FB4F0F2F5DFB}" type="presOf" srcId="{5CD6566F-A0A9-41D1-A316-0BA2A4421289}" destId="{BB8F1531-4A4C-45BF-9F47-902DE632F3C5}" srcOrd="1" destOrd="0" presId="urn:microsoft.com/office/officeart/2005/8/layout/orgChart1"/>
    <dgm:cxn modelId="{E211EB91-C7E7-4370-9DAD-ED8439D2AB2B}" type="presOf" srcId="{3A194F4C-D446-4D68-9F10-FC13CF6E2FE7}" destId="{E7B6739E-88BE-4F00-8AA2-23E9814048BE}" srcOrd="0" destOrd="0" presId="urn:microsoft.com/office/officeart/2005/8/layout/orgChart1"/>
    <dgm:cxn modelId="{DC495403-25EC-4DFE-8E33-9263B125B232}" srcId="{48B5AC8D-FE82-402A-84E3-F909581DEA4C}" destId="{5CD6566F-A0A9-41D1-A316-0BA2A4421289}" srcOrd="0" destOrd="0" parTransId="{AD7FCCA6-73BF-4736-B35A-0AF98D198599}" sibTransId="{165AF424-5D27-46AC-89C4-A5442D95906E}"/>
    <dgm:cxn modelId="{D1BD27AA-8658-4103-9EF5-152BBDFBB100}" srcId="{AC00D253-1A27-4384-B858-3F94A978AF6E}" destId="{3A194F4C-D446-4D68-9F10-FC13CF6E2FE7}" srcOrd="1" destOrd="0" parTransId="{819EF82B-0265-45FD-8ECE-36BE5C4CCEAC}" sibTransId="{51F8D44A-9043-4143-84AB-8D1E3C8D4DEE}"/>
    <dgm:cxn modelId="{124E192B-E3C2-4648-B867-4FDCD32FC33B}" type="presOf" srcId="{376D0011-FE9A-4E11-8038-09A12318C0E0}" destId="{C96DEA65-40A3-4752-8A79-A5E077A135C7}" srcOrd="0" destOrd="0" presId="urn:microsoft.com/office/officeart/2005/8/layout/orgChart1"/>
    <dgm:cxn modelId="{D1033391-0C42-4289-83FD-46194E9F386D}" type="presOf" srcId="{819EF82B-0265-45FD-8ECE-36BE5C4CCEAC}" destId="{F9BBA3D2-716B-4E04-B920-F84F02742CD7}" srcOrd="0" destOrd="0" presId="urn:microsoft.com/office/officeart/2005/8/layout/orgChart1"/>
    <dgm:cxn modelId="{4B8B8DE8-25DB-4887-8F86-986018E697D4}" type="presOf" srcId="{48B5AC8D-FE82-402A-84E3-F909581DEA4C}" destId="{585D4783-D760-4447-94A9-523F1168E1A0}" srcOrd="1" destOrd="0" presId="urn:microsoft.com/office/officeart/2005/8/layout/orgChart1"/>
    <dgm:cxn modelId="{BFEAFFF6-8C49-4187-8928-E70743231CC4}" type="presOf" srcId="{5CD6566F-A0A9-41D1-A316-0BA2A4421289}" destId="{EB43A4E1-D9B2-402C-91BC-FEA914ECA1D4}" srcOrd="0" destOrd="0" presId="urn:microsoft.com/office/officeart/2005/8/layout/orgChart1"/>
    <dgm:cxn modelId="{E6CF3670-B837-4249-92CC-DF24718A563D}" srcId="{3A194F4C-D446-4D68-9F10-FC13CF6E2FE7}" destId="{376D0011-FE9A-4E11-8038-09A12318C0E0}" srcOrd="0" destOrd="0" parTransId="{34C9ADBD-97E3-462F-AF47-570D25586E16}" sibTransId="{8B5425D5-BB72-4F03-8091-A331D1519596}"/>
    <dgm:cxn modelId="{A3939B79-C872-440A-AC7B-CFCA7B6BBCA4}" type="presOf" srcId="{79EFD10B-4723-4271-87B0-AE8366DA1E51}" destId="{284C5A67-847A-438E-A5AD-142B7DE179DC}" srcOrd="0" destOrd="0" presId="urn:microsoft.com/office/officeart/2005/8/layout/orgChart1"/>
    <dgm:cxn modelId="{72E984EA-0402-44CB-B33C-EF26B706F2CA}" type="presParOf" srcId="{30590E16-358A-436B-BC67-6C4374A1455B}" destId="{BC77276C-FDD6-4E39-9096-897D28CA9E37}" srcOrd="0" destOrd="0" presId="urn:microsoft.com/office/officeart/2005/8/layout/orgChart1"/>
    <dgm:cxn modelId="{00349560-029E-47A8-B733-2D465DD69C2D}" type="presParOf" srcId="{BC77276C-FDD6-4E39-9096-897D28CA9E37}" destId="{0AC8CA73-1E83-4240-96CC-F0923AE41625}" srcOrd="0" destOrd="0" presId="urn:microsoft.com/office/officeart/2005/8/layout/orgChart1"/>
    <dgm:cxn modelId="{72E01751-8880-4271-B6D2-D7F206EA222A}" type="presParOf" srcId="{0AC8CA73-1E83-4240-96CC-F0923AE41625}" destId="{4844014C-A387-4A77-BD86-B5F0F61D2F3D}" srcOrd="0" destOrd="0" presId="urn:microsoft.com/office/officeart/2005/8/layout/orgChart1"/>
    <dgm:cxn modelId="{B6ADC326-07E1-4832-A192-67D50C55345E}" type="presParOf" srcId="{0AC8CA73-1E83-4240-96CC-F0923AE41625}" destId="{DE0FE495-8834-481B-A7A3-956CC9827191}" srcOrd="1" destOrd="0" presId="urn:microsoft.com/office/officeart/2005/8/layout/orgChart1"/>
    <dgm:cxn modelId="{D3A022B7-51DE-4251-8B8F-CF6E0AEF58C7}" type="presParOf" srcId="{BC77276C-FDD6-4E39-9096-897D28CA9E37}" destId="{F0AF944A-6332-4FF8-845A-C78E22C2533A}" srcOrd="1" destOrd="0" presId="urn:microsoft.com/office/officeart/2005/8/layout/orgChart1"/>
    <dgm:cxn modelId="{B6AA089A-792C-4A0A-A5BE-8B7A857F31FC}" type="presParOf" srcId="{F0AF944A-6332-4FF8-845A-C78E22C2533A}" destId="{284C5A67-847A-438E-A5AD-142B7DE179DC}" srcOrd="0" destOrd="0" presId="urn:microsoft.com/office/officeart/2005/8/layout/orgChart1"/>
    <dgm:cxn modelId="{1AB58752-9BEC-4746-81D6-34E1D6850BCD}" type="presParOf" srcId="{F0AF944A-6332-4FF8-845A-C78E22C2533A}" destId="{6FFAD63E-D2AD-4A26-80E7-5A0CDACB1323}" srcOrd="1" destOrd="0" presId="urn:microsoft.com/office/officeart/2005/8/layout/orgChart1"/>
    <dgm:cxn modelId="{F1633A97-A46F-4AA2-818E-7577486A3953}" type="presParOf" srcId="{6FFAD63E-D2AD-4A26-80E7-5A0CDACB1323}" destId="{A7CBBD97-104C-4A89-87F6-1733F8AED377}" srcOrd="0" destOrd="0" presId="urn:microsoft.com/office/officeart/2005/8/layout/orgChart1"/>
    <dgm:cxn modelId="{B89291DD-23C5-4F45-A69E-DC82E8596CC6}" type="presParOf" srcId="{A7CBBD97-104C-4A89-87F6-1733F8AED377}" destId="{1732E670-B461-4F7B-A492-5329855208E2}" srcOrd="0" destOrd="0" presId="urn:microsoft.com/office/officeart/2005/8/layout/orgChart1"/>
    <dgm:cxn modelId="{A69F09C0-0E6B-45EC-AE34-423A01934AFA}" type="presParOf" srcId="{A7CBBD97-104C-4A89-87F6-1733F8AED377}" destId="{585D4783-D760-4447-94A9-523F1168E1A0}" srcOrd="1" destOrd="0" presId="urn:microsoft.com/office/officeart/2005/8/layout/orgChart1"/>
    <dgm:cxn modelId="{824925CC-CE6C-4BB1-8C7C-F5B08A586D86}" type="presParOf" srcId="{6FFAD63E-D2AD-4A26-80E7-5A0CDACB1323}" destId="{D620E080-407E-45FD-AEDD-3361F6463F8E}" srcOrd="1" destOrd="0" presId="urn:microsoft.com/office/officeart/2005/8/layout/orgChart1"/>
    <dgm:cxn modelId="{98806A46-82EC-46E5-A769-2B0304D06C49}" type="presParOf" srcId="{D620E080-407E-45FD-AEDD-3361F6463F8E}" destId="{7ADC8A4D-9684-435C-8770-37A4119E3F7E}" srcOrd="0" destOrd="0" presId="urn:microsoft.com/office/officeart/2005/8/layout/orgChart1"/>
    <dgm:cxn modelId="{1A65D099-2B8C-409C-82F5-F02265518472}" type="presParOf" srcId="{D620E080-407E-45FD-AEDD-3361F6463F8E}" destId="{E12E1F18-37FD-47FF-A0EB-117B8E482843}" srcOrd="1" destOrd="0" presId="urn:microsoft.com/office/officeart/2005/8/layout/orgChart1"/>
    <dgm:cxn modelId="{32C4B1E0-DE6A-48C3-97CA-6A734E10A4FA}" type="presParOf" srcId="{E12E1F18-37FD-47FF-A0EB-117B8E482843}" destId="{4DFE92F2-42B2-41B6-9A48-DC9DF9225F96}" srcOrd="0" destOrd="0" presId="urn:microsoft.com/office/officeart/2005/8/layout/orgChart1"/>
    <dgm:cxn modelId="{C63BF404-D55A-4632-B437-786AAC82B35C}" type="presParOf" srcId="{4DFE92F2-42B2-41B6-9A48-DC9DF9225F96}" destId="{EB43A4E1-D9B2-402C-91BC-FEA914ECA1D4}" srcOrd="0" destOrd="0" presId="urn:microsoft.com/office/officeart/2005/8/layout/orgChart1"/>
    <dgm:cxn modelId="{5867FEFA-97F3-4515-A9F7-2E24D243A643}" type="presParOf" srcId="{4DFE92F2-42B2-41B6-9A48-DC9DF9225F96}" destId="{BB8F1531-4A4C-45BF-9F47-902DE632F3C5}" srcOrd="1" destOrd="0" presId="urn:microsoft.com/office/officeart/2005/8/layout/orgChart1"/>
    <dgm:cxn modelId="{26EED893-745F-4505-8107-2946E2FA4B88}" type="presParOf" srcId="{E12E1F18-37FD-47FF-A0EB-117B8E482843}" destId="{B3A2969E-D133-4EC1-A4E8-32D1E487BE40}" srcOrd="1" destOrd="0" presId="urn:microsoft.com/office/officeart/2005/8/layout/orgChart1"/>
    <dgm:cxn modelId="{0721C7FC-3049-49B8-A653-34D4D29D4C2C}" type="presParOf" srcId="{E12E1F18-37FD-47FF-A0EB-117B8E482843}" destId="{4C077B80-3681-46E7-BF6E-6980BFF781CA}" srcOrd="2" destOrd="0" presId="urn:microsoft.com/office/officeart/2005/8/layout/orgChart1"/>
    <dgm:cxn modelId="{E08FEFCA-6880-4B3C-BCC1-88FDE00CB05A}" type="presParOf" srcId="{6FFAD63E-D2AD-4A26-80E7-5A0CDACB1323}" destId="{941838EE-9558-4155-B631-99623AD79534}" srcOrd="2" destOrd="0" presId="urn:microsoft.com/office/officeart/2005/8/layout/orgChart1"/>
    <dgm:cxn modelId="{20569F02-5B9E-4FFC-B402-327C0804C172}" type="presParOf" srcId="{F0AF944A-6332-4FF8-845A-C78E22C2533A}" destId="{F9BBA3D2-716B-4E04-B920-F84F02742CD7}" srcOrd="2" destOrd="0" presId="urn:microsoft.com/office/officeart/2005/8/layout/orgChart1"/>
    <dgm:cxn modelId="{36BB3DFC-11CC-46CF-9686-840A9A52FDEC}" type="presParOf" srcId="{F0AF944A-6332-4FF8-845A-C78E22C2533A}" destId="{BBE07897-85DA-4C51-9019-9100D07FE354}" srcOrd="3" destOrd="0" presId="urn:microsoft.com/office/officeart/2005/8/layout/orgChart1"/>
    <dgm:cxn modelId="{8835C0AB-AA6C-4C61-97DE-01E6FC0BB8D5}" type="presParOf" srcId="{BBE07897-85DA-4C51-9019-9100D07FE354}" destId="{20397C16-08C1-41F4-B368-9206BE7AF8F8}" srcOrd="0" destOrd="0" presId="urn:microsoft.com/office/officeart/2005/8/layout/orgChart1"/>
    <dgm:cxn modelId="{8E7CCF7F-576C-468A-A725-5731685EBF7A}" type="presParOf" srcId="{20397C16-08C1-41F4-B368-9206BE7AF8F8}" destId="{E7B6739E-88BE-4F00-8AA2-23E9814048BE}" srcOrd="0" destOrd="0" presId="urn:microsoft.com/office/officeart/2005/8/layout/orgChart1"/>
    <dgm:cxn modelId="{4759AEEF-AB25-4639-B869-5BBDE5417224}" type="presParOf" srcId="{20397C16-08C1-41F4-B368-9206BE7AF8F8}" destId="{16D476BD-B060-4BEC-81C0-D0DD7C55B458}" srcOrd="1" destOrd="0" presId="urn:microsoft.com/office/officeart/2005/8/layout/orgChart1"/>
    <dgm:cxn modelId="{5F435766-BE8B-4E79-B6B6-217852049171}" type="presParOf" srcId="{BBE07897-85DA-4C51-9019-9100D07FE354}" destId="{58757229-65A7-48C7-9101-8B1B48BB8157}" srcOrd="1" destOrd="0" presId="urn:microsoft.com/office/officeart/2005/8/layout/orgChart1"/>
    <dgm:cxn modelId="{D2945411-416B-4428-8D79-4C4F1179C6BE}" type="presParOf" srcId="{58757229-65A7-48C7-9101-8B1B48BB8157}" destId="{6AEEE72F-2DB6-4CB1-BCCB-2F9003559A2D}" srcOrd="0" destOrd="0" presId="urn:microsoft.com/office/officeart/2005/8/layout/orgChart1"/>
    <dgm:cxn modelId="{6D8B156B-7996-4233-83B0-CBB83A147F08}" type="presParOf" srcId="{58757229-65A7-48C7-9101-8B1B48BB8157}" destId="{531F5FC0-BD49-4F4C-892F-BB8DF9787984}" srcOrd="1" destOrd="0" presId="urn:microsoft.com/office/officeart/2005/8/layout/orgChart1"/>
    <dgm:cxn modelId="{5D60259A-62E0-4834-99A0-A5EEA599B601}" type="presParOf" srcId="{531F5FC0-BD49-4F4C-892F-BB8DF9787984}" destId="{B58D0DAD-4E3B-400A-AA36-2EF0C42447C0}" srcOrd="0" destOrd="0" presId="urn:microsoft.com/office/officeart/2005/8/layout/orgChart1"/>
    <dgm:cxn modelId="{9673B3CE-52E0-4EF5-9BF8-717D51A1CF10}" type="presParOf" srcId="{B58D0DAD-4E3B-400A-AA36-2EF0C42447C0}" destId="{C96DEA65-40A3-4752-8A79-A5E077A135C7}" srcOrd="0" destOrd="0" presId="urn:microsoft.com/office/officeart/2005/8/layout/orgChart1"/>
    <dgm:cxn modelId="{5EA971FB-C509-48D4-AF79-1FFBC4DC7B0B}" type="presParOf" srcId="{B58D0DAD-4E3B-400A-AA36-2EF0C42447C0}" destId="{8D0F351A-9251-4707-BB58-52F506D98325}" srcOrd="1" destOrd="0" presId="urn:microsoft.com/office/officeart/2005/8/layout/orgChart1"/>
    <dgm:cxn modelId="{0F85B1D2-85FD-4225-AD33-E58DE681F72F}" type="presParOf" srcId="{531F5FC0-BD49-4F4C-892F-BB8DF9787984}" destId="{E948ADEA-6C98-4B17-BE1E-7CDEBCAE4CD6}" srcOrd="1" destOrd="0" presId="urn:microsoft.com/office/officeart/2005/8/layout/orgChart1"/>
    <dgm:cxn modelId="{2F9DC4EC-6E7C-40EC-95AA-A8DE27FAE888}" type="presParOf" srcId="{531F5FC0-BD49-4F4C-892F-BB8DF9787984}" destId="{5220B6D8-E52C-4D88-BAF5-64897E91E1F1}" srcOrd="2" destOrd="0" presId="urn:microsoft.com/office/officeart/2005/8/layout/orgChart1"/>
    <dgm:cxn modelId="{B0F98917-7900-44B4-8E08-E0068439A793}" type="presParOf" srcId="{BBE07897-85DA-4C51-9019-9100D07FE354}" destId="{55B93C75-83A8-40FE-85D7-CE029305094C}" srcOrd="2" destOrd="0" presId="urn:microsoft.com/office/officeart/2005/8/layout/orgChart1"/>
    <dgm:cxn modelId="{5465506F-17EA-4209-8381-6A1229693EBA}" type="presParOf" srcId="{BC77276C-FDD6-4E39-9096-897D28CA9E37}" destId="{C977DAE0-0AEE-4B79-AA33-8464C92C400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3DFA2-C8A3-40C7-A86A-63DBA7B812E1}" type="doc">
      <dgm:prSet loTypeId="urn:microsoft.com/office/officeart/2005/8/layout/cycle1" loCatId="cycle" qsTypeId="urn:microsoft.com/office/officeart/2005/8/quickstyle/3d3" qsCatId="3D" csTypeId="urn:microsoft.com/office/officeart/2005/8/colors/accent1_2" csCatId="accent1" phldr="1"/>
      <dgm:spPr>
        <a:scene3d>
          <a:camera prst="orthographicFront">
            <a:rot lat="0" lon="0" rev="0"/>
          </a:camera>
          <a:lightRig rig="threePt" dir="t"/>
        </a:scene3d>
      </dgm:spPr>
    </dgm:pt>
    <dgm:pt modelId="{57D376B2-E1B3-45DD-82D9-9D1CE6180C1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Experiences</a:t>
          </a:r>
        </a:p>
      </dgm:t>
    </dgm:pt>
    <dgm:pt modelId="{D780024E-F75D-4CCD-BA3C-4882F942D531}" type="parTrans" cxnId="{53236C71-F8FC-4FA0-A109-0A107019C869}">
      <dgm:prSet/>
      <dgm:spPr/>
      <dgm:t>
        <a:bodyPr/>
        <a:lstStyle/>
        <a:p>
          <a:endParaRPr lang="en-US"/>
        </a:p>
      </dgm:t>
    </dgm:pt>
    <dgm:pt modelId="{EA00AA66-F37D-4C1D-9116-D1FF0593C5D6}" type="sibTrans" cxnId="{53236C71-F8FC-4FA0-A109-0A107019C869}">
      <dgm:prSet/>
      <dgm:spPr/>
      <dgm:t>
        <a:bodyPr/>
        <a:lstStyle/>
        <a:p>
          <a:endParaRPr lang="en-US"/>
        </a:p>
      </dgm:t>
    </dgm:pt>
    <dgm:pt modelId="{39997387-5297-4FDE-917B-B0D96516A68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Attitudes</a:t>
          </a:r>
        </a:p>
      </dgm:t>
    </dgm:pt>
    <dgm:pt modelId="{55622669-C006-4FAA-B77E-F096AC8ACC9F}" type="parTrans" cxnId="{BB97F9A3-B3F6-46BA-B4C7-B76F88A09ACF}">
      <dgm:prSet/>
      <dgm:spPr/>
      <dgm:t>
        <a:bodyPr/>
        <a:lstStyle/>
        <a:p>
          <a:endParaRPr lang="en-US"/>
        </a:p>
      </dgm:t>
    </dgm:pt>
    <dgm:pt modelId="{61DFAA9A-A965-4A83-B262-F77E2D40BA69}" type="sibTrans" cxnId="{BB97F9A3-B3F6-46BA-B4C7-B76F88A09ACF}">
      <dgm:prSet/>
      <dgm:spPr/>
      <dgm:t>
        <a:bodyPr/>
        <a:lstStyle/>
        <a:p>
          <a:endParaRPr lang="en-US"/>
        </a:p>
      </dgm:t>
    </dgm:pt>
    <dgm:pt modelId="{8373737B-01A4-4121-A8AC-B81FC8640E9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effectLst/>
              <a:latin typeface="Comic Sans MS" panose="030F0702030302020204" pitchFamily="66" charset="0"/>
            </a:rPr>
            <a:t>Habits</a:t>
          </a:r>
        </a:p>
      </dgm:t>
    </dgm:pt>
    <dgm:pt modelId="{12C0AE0E-1AF7-43C8-975C-32C132ADE05C}" type="parTrans" cxnId="{FEBF8859-5F4C-4AF4-A8E4-60CD5336A05F}">
      <dgm:prSet/>
      <dgm:spPr/>
      <dgm:t>
        <a:bodyPr/>
        <a:lstStyle/>
        <a:p>
          <a:endParaRPr lang="en-US"/>
        </a:p>
      </dgm:t>
    </dgm:pt>
    <dgm:pt modelId="{F4115D02-71B0-49E8-8CE1-897BCCB9A67F}" type="sibTrans" cxnId="{FEBF8859-5F4C-4AF4-A8E4-60CD5336A05F}">
      <dgm:prSet/>
      <dgm:spPr/>
      <dgm:t>
        <a:bodyPr/>
        <a:lstStyle/>
        <a:p>
          <a:endParaRPr lang="en-US"/>
        </a:p>
      </dgm:t>
    </dgm:pt>
    <dgm:pt modelId="{6771CF59-78DB-4AF4-B874-7B667DFF0D73}" type="pres">
      <dgm:prSet presAssocID="{6FA3DFA2-C8A3-40C7-A86A-63DBA7B812E1}" presName="cycle" presStyleCnt="0">
        <dgm:presLayoutVars>
          <dgm:dir/>
          <dgm:resizeHandles val="exact"/>
        </dgm:presLayoutVars>
      </dgm:prSet>
      <dgm:spPr/>
    </dgm:pt>
    <dgm:pt modelId="{5B68A74F-BDBB-4647-BD35-38C642674334}" type="pres">
      <dgm:prSet presAssocID="{57D376B2-E1B3-45DD-82D9-9D1CE6180C1C}" presName="dummy" presStyleCnt="0"/>
      <dgm:spPr/>
    </dgm:pt>
    <dgm:pt modelId="{38572613-C849-4E67-BABC-36E476B811D7}" type="pres">
      <dgm:prSet presAssocID="{57D376B2-E1B3-45DD-82D9-9D1CE6180C1C}" presName="node" presStyleLbl="revTx" presStyleIdx="0" presStyleCnt="3">
        <dgm:presLayoutVars>
          <dgm:bulletEnabled val="1"/>
        </dgm:presLayoutVars>
      </dgm:prSet>
      <dgm:spPr/>
      <dgm:t>
        <a:bodyPr/>
        <a:lstStyle/>
        <a:p>
          <a:endParaRPr lang="en-US"/>
        </a:p>
      </dgm:t>
    </dgm:pt>
    <dgm:pt modelId="{5A62AAA9-A589-46F9-8049-21FF6BF7A021}" type="pres">
      <dgm:prSet presAssocID="{EA00AA66-F37D-4C1D-9116-D1FF0593C5D6}" presName="sibTrans" presStyleLbl="node1" presStyleIdx="0" presStyleCnt="3"/>
      <dgm:spPr/>
      <dgm:t>
        <a:bodyPr/>
        <a:lstStyle/>
        <a:p>
          <a:endParaRPr lang="en-US"/>
        </a:p>
      </dgm:t>
    </dgm:pt>
    <dgm:pt modelId="{39892F20-573B-42F7-9A41-BD6FD676965F}" type="pres">
      <dgm:prSet presAssocID="{39997387-5297-4FDE-917B-B0D96516A689}" presName="dummy" presStyleCnt="0"/>
      <dgm:spPr/>
    </dgm:pt>
    <dgm:pt modelId="{D0E86A4B-E767-4C05-B0F2-B932698767AB}" type="pres">
      <dgm:prSet presAssocID="{39997387-5297-4FDE-917B-B0D96516A689}" presName="node" presStyleLbl="revTx" presStyleIdx="1" presStyleCnt="3">
        <dgm:presLayoutVars>
          <dgm:bulletEnabled val="1"/>
        </dgm:presLayoutVars>
      </dgm:prSet>
      <dgm:spPr/>
      <dgm:t>
        <a:bodyPr/>
        <a:lstStyle/>
        <a:p>
          <a:endParaRPr lang="en-US"/>
        </a:p>
      </dgm:t>
    </dgm:pt>
    <dgm:pt modelId="{E93DF090-800B-4F4E-8172-15A9203C41B7}" type="pres">
      <dgm:prSet presAssocID="{61DFAA9A-A965-4A83-B262-F77E2D40BA69}" presName="sibTrans" presStyleLbl="node1" presStyleIdx="1" presStyleCnt="3"/>
      <dgm:spPr/>
      <dgm:t>
        <a:bodyPr/>
        <a:lstStyle/>
        <a:p>
          <a:endParaRPr lang="en-US"/>
        </a:p>
      </dgm:t>
    </dgm:pt>
    <dgm:pt modelId="{A35D237C-F0D4-481A-931D-F5872EB9DFAB}" type="pres">
      <dgm:prSet presAssocID="{8373737B-01A4-4121-A8AC-B81FC8640E92}" presName="dummy" presStyleCnt="0"/>
      <dgm:spPr/>
    </dgm:pt>
    <dgm:pt modelId="{44A31F1D-E2F7-4206-B33F-99E6D0F7C00C}" type="pres">
      <dgm:prSet presAssocID="{8373737B-01A4-4121-A8AC-B81FC8640E92}" presName="node" presStyleLbl="revTx" presStyleIdx="2" presStyleCnt="3">
        <dgm:presLayoutVars>
          <dgm:bulletEnabled val="1"/>
        </dgm:presLayoutVars>
      </dgm:prSet>
      <dgm:spPr/>
      <dgm:t>
        <a:bodyPr/>
        <a:lstStyle/>
        <a:p>
          <a:endParaRPr lang="en-US"/>
        </a:p>
      </dgm:t>
    </dgm:pt>
    <dgm:pt modelId="{D3F0CE4F-51AE-43DA-9140-14B6EAB722B8}" type="pres">
      <dgm:prSet presAssocID="{F4115D02-71B0-49E8-8CE1-897BCCB9A67F}" presName="sibTrans" presStyleLbl="node1" presStyleIdx="2" presStyleCnt="3"/>
      <dgm:spPr/>
      <dgm:t>
        <a:bodyPr/>
        <a:lstStyle/>
        <a:p>
          <a:endParaRPr lang="en-US"/>
        </a:p>
      </dgm:t>
    </dgm:pt>
  </dgm:ptLst>
  <dgm:cxnLst>
    <dgm:cxn modelId="{B34DD124-D2C3-492C-BB15-B0B5FAD75519}" type="presOf" srcId="{6FA3DFA2-C8A3-40C7-A86A-63DBA7B812E1}" destId="{6771CF59-78DB-4AF4-B874-7B667DFF0D73}" srcOrd="0" destOrd="0" presId="urn:microsoft.com/office/officeart/2005/8/layout/cycle1"/>
    <dgm:cxn modelId="{D88B220B-A1F1-41F6-A311-D51EBDEAF55B}" type="presOf" srcId="{EA00AA66-F37D-4C1D-9116-D1FF0593C5D6}" destId="{5A62AAA9-A589-46F9-8049-21FF6BF7A021}" srcOrd="0" destOrd="0" presId="urn:microsoft.com/office/officeart/2005/8/layout/cycle1"/>
    <dgm:cxn modelId="{E05BCD17-2997-4431-8B2A-98D1C58B1AAE}" type="presOf" srcId="{F4115D02-71B0-49E8-8CE1-897BCCB9A67F}" destId="{D3F0CE4F-51AE-43DA-9140-14B6EAB722B8}" srcOrd="0" destOrd="0" presId="urn:microsoft.com/office/officeart/2005/8/layout/cycle1"/>
    <dgm:cxn modelId="{FEBF8859-5F4C-4AF4-A8E4-60CD5336A05F}" srcId="{6FA3DFA2-C8A3-40C7-A86A-63DBA7B812E1}" destId="{8373737B-01A4-4121-A8AC-B81FC8640E92}" srcOrd="2" destOrd="0" parTransId="{12C0AE0E-1AF7-43C8-975C-32C132ADE05C}" sibTransId="{F4115D02-71B0-49E8-8CE1-897BCCB9A67F}"/>
    <dgm:cxn modelId="{D8937B57-1CF9-4BB1-A565-4C4AAC417541}" type="presOf" srcId="{8373737B-01A4-4121-A8AC-B81FC8640E92}" destId="{44A31F1D-E2F7-4206-B33F-99E6D0F7C00C}" srcOrd="0" destOrd="0" presId="urn:microsoft.com/office/officeart/2005/8/layout/cycle1"/>
    <dgm:cxn modelId="{03A3F458-16AA-405F-8141-FE3980B255AE}" type="presOf" srcId="{61DFAA9A-A965-4A83-B262-F77E2D40BA69}" destId="{E93DF090-800B-4F4E-8172-15A9203C41B7}" srcOrd="0" destOrd="0" presId="urn:microsoft.com/office/officeart/2005/8/layout/cycle1"/>
    <dgm:cxn modelId="{E1049806-BC58-4B3A-9D11-3841FB47F738}" type="presOf" srcId="{57D376B2-E1B3-45DD-82D9-9D1CE6180C1C}" destId="{38572613-C849-4E67-BABC-36E476B811D7}" srcOrd="0" destOrd="0" presId="urn:microsoft.com/office/officeart/2005/8/layout/cycle1"/>
    <dgm:cxn modelId="{53236C71-F8FC-4FA0-A109-0A107019C869}" srcId="{6FA3DFA2-C8A3-40C7-A86A-63DBA7B812E1}" destId="{57D376B2-E1B3-45DD-82D9-9D1CE6180C1C}" srcOrd="0" destOrd="0" parTransId="{D780024E-F75D-4CCD-BA3C-4882F942D531}" sibTransId="{EA00AA66-F37D-4C1D-9116-D1FF0593C5D6}"/>
    <dgm:cxn modelId="{BB97F9A3-B3F6-46BA-B4C7-B76F88A09ACF}" srcId="{6FA3DFA2-C8A3-40C7-A86A-63DBA7B812E1}" destId="{39997387-5297-4FDE-917B-B0D96516A689}" srcOrd="1" destOrd="0" parTransId="{55622669-C006-4FAA-B77E-F096AC8ACC9F}" sibTransId="{61DFAA9A-A965-4A83-B262-F77E2D40BA69}"/>
    <dgm:cxn modelId="{00887F84-522D-4F63-B536-F06040BCB429}" type="presOf" srcId="{39997387-5297-4FDE-917B-B0D96516A689}" destId="{D0E86A4B-E767-4C05-B0F2-B932698767AB}" srcOrd="0" destOrd="0" presId="urn:microsoft.com/office/officeart/2005/8/layout/cycle1"/>
    <dgm:cxn modelId="{FEA61ED0-2478-4D80-9BA6-43DE6F568508}" type="presParOf" srcId="{6771CF59-78DB-4AF4-B874-7B667DFF0D73}" destId="{5B68A74F-BDBB-4647-BD35-38C642674334}" srcOrd="0" destOrd="0" presId="urn:microsoft.com/office/officeart/2005/8/layout/cycle1"/>
    <dgm:cxn modelId="{0E623146-F853-4498-A1B9-B358A9C1577A}" type="presParOf" srcId="{6771CF59-78DB-4AF4-B874-7B667DFF0D73}" destId="{38572613-C849-4E67-BABC-36E476B811D7}" srcOrd="1" destOrd="0" presId="urn:microsoft.com/office/officeart/2005/8/layout/cycle1"/>
    <dgm:cxn modelId="{7A35261B-00AC-45D9-95F4-6F0E4291BAA2}" type="presParOf" srcId="{6771CF59-78DB-4AF4-B874-7B667DFF0D73}" destId="{5A62AAA9-A589-46F9-8049-21FF6BF7A021}" srcOrd="2" destOrd="0" presId="urn:microsoft.com/office/officeart/2005/8/layout/cycle1"/>
    <dgm:cxn modelId="{5F810DA5-D328-44BF-89EE-ACA52D222ED3}" type="presParOf" srcId="{6771CF59-78DB-4AF4-B874-7B667DFF0D73}" destId="{39892F20-573B-42F7-9A41-BD6FD676965F}" srcOrd="3" destOrd="0" presId="urn:microsoft.com/office/officeart/2005/8/layout/cycle1"/>
    <dgm:cxn modelId="{8367A9EF-A8FA-4D22-A93A-E7D5C319A328}" type="presParOf" srcId="{6771CF59-78DB-4AF4-B874-7B667DFF0D73}" destId="{D0E86A4B-E767-4C05-B0F2-B932698767AB}" srcOrd="4" destOrd="0" presId="urn:microsoft.com/office/officeart/2005/8/layout/cycle1"/>
    <dgm:cxn modelId="{299113CF-F1A9-41CF-827C-58A2A1D63E72}" type="presParOf" srcId="{6771CF59-78DB-4AF4-B874-7B667DFF0D73}" destId="{E93DF090-800B-4F4E-8172-15A9203C41B7}" srcOrd="5" destOrd="0" presId="urn:microsoft.com/office/officeart/2005/8/layout/cycle1"/>
    <dgm:cxn modelId="{C115AA6F-0242-433B-9AB4-68FCF5BD8583}" type="presParOf" srcId="{6771CF59-78DB-4AF4-B874-7B667DFF0D73}" destId="{A35D237C-F0D4-481A-931D-F5872EB9DFAB}" srcOrd="6" destOrd="0" presId="urn:microsoft.com/office/officeart/2005/8/layout/cycle1"/>
    <dgm:cxn modelId="{82A83389-00D3-49CF-B591-CD2C090104C7}" type="presParOf" srcId="{6771CF59-78DB-4AF4-B874-7B667DFF0D73}" destId="{44A31F1D-E2F7-4206-B33F-99E6D0F7C00C}" srcOrd="7" destOrd="0" presId="urn:microsoft.com/office/officeart/2005/8/layout/cycle1"/>
    <dgm:cxn modelId="{EFFC6384-1F30-48AE-8F9D-8917FAE912BB}" type="presParOf" srcId="{6771CF59-78DB-4AF4-B874-7B667DFF0D73}" destId="{D3F0CE4F-51AE-43DA-9140-14B6EAB722B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EE72F-2DB6-4CB1-BCCB-2F9003559A2D}">
      <dsp:nvSpPr>
        <dsp:cNvPr id="0" name=""/>
        <dsp:cNvSpPr/>
      </dsp:nvSpPr>
      <dsp:spPr>
        <a:xfrm>
          <a:off x="6049000" y="2960845"/>
          <a:ext cx="91440" cy="546938"/>
        </a:xfrm>
        <a:custGeom>
          <a:avLst/>
          <a:gdLst/>
          <a:ahLst/>
          <a:cxnLst/>
          <a:rect l="0" t="0" r="0" b="0"/>
          <a:pathLst>
            <a:path>
              <a:moveTo>
                <a:pt x="45720" y="0"/>
              </a:moveTo>
              <a:lnTo>
                <a:pt x="45720" y="546938"/>
              </a:lnTo>
            </a:path>
          </a:pathLst>
        </a:custGeom>
        <a:noFill/>
        <a:ln w="11429" cap="flat" cmpd="sng" algn="ctr">
          <a:solidFill>
            <a:schemeClr val="accent1">
              <a:shade val="8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F9BBA3D2-716B-4E04-B920-F84F02742CD7}">
      <dsp:nvSpPr>
        <dsp:cNvPr id="0" name=""/>
        <dsp:cNvSpPr/>
      </dsp:nvSpPr>
      <dsp:spPr>
        <a:xfrm>
          <a:off x="4385329" y="1303205"/>
          <a:ext cx="1709391" cy="546938"/>
        </a:xfrm>
        <a:custGeom>
          <a:avLst/>
          <a:gdLst/>
          <a:ahLst/>
          <a:cxnLst/>
          <a:rect l="0" t="0" r="0" b="0"/>
          <a:pathLst>
            <a:path>
              <a:moveTo>
                <a:pt x="0" y="0"/>
              </a:moveTo>
              <a:lnTo>
                <a:pt x="0" y="273469"/>
              </a:lnTo>
              <a:lnTo>
                <a:pt x="1709391" y="273469"/>
              </a:lnTo>
              <a:lnTo>
                <a:pt x="1709391" y="546938"/>
              </a:lnTo>
            </a:path>
          </a:pathLst>
        </a:cu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7ADC8A4D-9684-435C-8770-37A4119E3F7E}">
      <dsp:nvSpPr>
        <dsp:cNvPr id="0" name=""/>
        <dsp:cNvSpPr/>
      </dsp:nvSpPr>
      <dsp:spPr>
        <a:xfrm>
          <a:off x="2387194" y="2922872"/>
          <a:ext cx="91440" cy="546938"/>
        </a:xfrm>
        <a:custGeom>
          <a:avLst/>
          <a:gdLst/>
          <a:ahLst/>
          <a:cxnLst/>
          <a:rect l="0" t="0" r="0" b="0"/>
          <a:pathLst>
            <a:path>
              <a:moveTo>
                <a:pt x="45720" y="0"/>
              </a:moveTo>
              <a:lnTo>
                <a:pt x="45720" y="546938"/>
              </a:lnTo>
            </a:path>
          </a:pathLst>
        </a:custGeom>
        <a:noFill/>
        <a:ln w="11429" cap="flat" cmpd="sng" algn="ctr">
          <a:solidFill>
            <a:schemeClr val="accent1">
              <a:shade val="8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284C5A67-847A-438E-A5AD-142B7DE179DC}">
      <dsp:nvSpPr>
        <dsp:cNvPr id="0" name=""/>
        <dsp:cNvSpPr/>
      </dsp:nvSpPr>
      <dsp:spPr>
        <a:xfrm>
          <a:off x="2432914" y="1303205"/>
          <a:ext cx="1952414" cy="546938"/>
        </a:xfrm>
        <a:custGeom>
          <a:avLst/>
          <a:gdLst/>
          <a:ahLst/>
          <a:cxnLst/>
          <a:rect l="0" t="0" r="0" b="0"/>
          <a:pathLst>
            <a:path>
              <a:moveTo>
                <a:pt x="1952414" y="0"/>
              </a:moveTo>
              <a:lnTo>
                <a:pt x="1952414" y="273469"/>
              </a:lnTo>
              <a:lnTo>
                <a:pt x="0" y="273469"/>
              </a:lnTo>
              <a:lnTo>
                <a:pt x="0" y="546938"/>
              </a:lnTo>
            </a:path>
          </a:pathLst>
        </a:cu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4844014C-A387-4A77-BD86-B5F0F61D2F3D}">
      <dsp:nvSpPr>
        <dsp:cNvPr id="0" name=""/>
        <dsp:cNvSpPr/>
      </dsp:nvSpPr>
      <dsp:spPr>
        <a:xfrm>
          <a:off x="3083094" y="971"/>
          <a:ext cx="2604468" cy="1302234"/>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chemeClr val="bg1"/>
              </a:solidFill>
              <a:effectLst/>
              <a:latin typeface="Comic Sans MS" panose="030F0702030302020204" pitchFamily="66" charset="0"/>
            </a:rPr>
            <a:t>Body and Mind</a:t>
          </a:r>
        </a:p>
      </dsp:txBody>
      <dsp:txXfrm>
        <a:off x="3083094" y="971"/>
        <a:ext cx="2604468" cy="1302234"/>
      </dsp:txXfrm>
    </dsp:sp>
    <dsp:sp modelId="{1732E670-B461-4F7B-A492-5329855208E2}">
      <dsp:nvSpPr>
        <dsp:cNvPr id="0" name=""/>
        <dsp:cNvSpPr/>
      </dsp:nvSpPr>
      <dsp:spPr>
        <a:xfrm>
          <a:off x="1286297" y="1850144"/>
          <a:ext cx="2293234" cy="1072728"/>
        </a:xfrm>
        <a:prstGeom prst="rect">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bg1"/>
              </a:solidFill>
              <a:effectLst/>
              <a:latin typeface="Comic Sans MS" panose="030F0702030302020204" pitchFamily="66" charset="0"/>
            </a:rPr>
            <a:t>Physiological</a:t>
          </a:r>
        </a:p>
      </dsp:txBody>
      <dsp:txXfrm>
        <a:off x="1286297" y="1850144"/>
        <a:ext cx="2293234" cy="1072728"/>
      </dsp:txXfrm>
    </dsp:sp>
    <dsp:sp modelId="{EB43A4E1-D9B2-402C-91BC-FEA914ECA1D4}">
      <dsp:nvSpPr>
        <dsp:cNvPr id="0" name=""/>
        <dsp:cNvSpPr/>
      </dsp:nvSpPr>
      <dsp:spPr>
        <a:xfrm>
          <a:off x="840764" y="3469811"/>
          <a:ext cx="3184301" cy="1302234"/>
        </a:xfrm>
        <a:prstGeom prst="rect">
          <a:avLst/>
        </a:prstGeom>
        <a:solidFill>
          <a:schemeClr val="accent2">
            <a:lumMod val="20000"/>
            <a:lumOff val="8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Rapid Heart Rate</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Sweating</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Muscle Tension</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Upset Stomach</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Shaking</a:t>
          </a:r>
        </a:p>
      </dsp:txBody>
      <dsp:txXfrm>
        <a:off x="840764" y="3469811"/>
        <a:ext cx="3184301" cy="1302234"/>
      </dsp:txXfrm>
    </dsp:sp>
    <dsp:sp modelId="{E7B6739E-88BE-4F00-8AA2-23E9814048BE}">
      <dsp:nvSpPr>
        <dsp:cNvPr id="0" name=""/>
        <dsp:cNvSpPr/>
      </dsp:nvSpPr>
      <dsp:spPr>
        <a:xfrm>
          <a:off x="4705079" y="1850144"/>
          <a:ext cx="2779280" cy="1110701"/>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bg1"/>
              </a:solidFill>
              <a:effectLst/>
              <a:latin typeface="Comic Sans MS" panose="030F0702030302020204" pitchFamily="66" charset="0"/>
            </a:rPr>
            <a:t>Psychological</a:t>
          </a:r>
        </a:p>
      </dsp:txBody>
      <dsp:txXfrm>
        <a:off x="4705079" y="1850144"/>
        <a:ext cx="2779280" cy="1110701"/>
      </dsp:txXfrm>
    </dsp:sp>
    <dsp:sp modelId="{C96DEA65-40A3-4752-8A79-A5E077A135C7}">
      <dsp:nvSpPr>
        <dsp:cNvPr id="0" name=""/>
        <dsp:cNvSpPr/>
      </dsp:nvSpPr>
      <dsp:spPr>
        <a:xfrm>
          <a:off x="4572004" y="3507784"/>
          <a:ext cx="3045431" cy="1302234"/>
        </a:xfrm>
        <a:prstGeom prst="rect">
          <a:avLst/>
        </a:prstGeom>
        <a:solidFill>
          <a:schemeClr val="accent2">
            <a:lumMod val="20000"/>
            <a:lumOff val="8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Feeling Overwhelmed</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Low Self-Confidence</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Mind Goes Blank</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Procrastination</a:t>
          </a:r>
        </a:p>
        <a:p>
          <a:pPr marL="18288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kern="1200" cap="none" normalizeH="0" baseline="0" dirty="0" smtClean="0">
              <a:ln>
                <a:noFill/>
              </a:ln>
              <a:solidFill>
                <a:schemeClr val="tx1"/>
              </a:solidFill>
              <a:effectLst/>
              <a:latin typeface="Comic Sans MS" panose="030F0702030302020204" pitchFamily="66" charset="0"/>
            </a:rPr>
            <a:t>Avoidance</a:t>
          </a:r>
        </a:p>
      </dsp:txBody>
      <dsp:txXfrm>
        <a:off x="4572004" y="3507784"/>
        <a:ext cx="3045431" cy="1302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72613-C849-4E67-BABC-36E476B811D7}">
      <dsp:nvSpPr>
        <dsp:cNvPr id="0" name=""/>
        <dsp:cNvSpPr/>
      </dsp:nvSpPr>
      <dsp:spPr>
        <a:xfrm>
          <a:off x="2554121" y="263683"/>
          <a:ext cx="1344475" cy="1344475"/>
        </a:xfrm>
        <a:prstGeom prst="rect">
          <a:avLst/>
        </a:prstGeom>
        <a:noFill/>
        <a:ln w="9525" cap="flat"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Math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Experiences</a:t>
          </a:r>
        </a:p>
      </dsp:txBody>
      <dsp:txXfrm>
        <a:off x="2554121" y="263683"/>
        <a:ext cx="1344475" cy="1344475"/>
      </dsp:txXfrm>
    </dsp:sp>
    <dsp:sp modelId="{5A62AAA9-A589-46F9-8049-21FF6BF7A021}">
      <dsp:nvSpPr>
        <dsp:cNvPr id="0" name=""/>
        <dsp:cNvSpPr/>
      </dsp:nvSpPr>
      <dsp:spPr>
        <a:xfrm>
          <a:off x="505674" y="-1001"/>
          <a:ext cx="3179650" cy="3179650"/>
        </a:xfrm>
        <a:prstGeom prst="circularArrow">
          <a:avLst>
            <a:gd name="adj1" fmla="val 8245"/>
            <a:gd name="adj2" fmla="val 575851"/>
            <a:gd name="adj3" fmla="val 2965075"/>
            <a:gd name="adj4" fmla="val 50906"/>
            <a:gd name="adj5" fmla="val 962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0E86A4B-E767-4C05-B0F2-B932698767AB}">
      <dsp:nvSpPr>
        <dsp:cNvPr id="0" name=""/>
        <dsp:cNvSpPr/>
      </dsp:nvSpPr>
      <dsp:spPr>
        <a:xfrm>
          <a:off x="1423261" y="2222390"/>
          <a:ext cx="1344475" cy="1344475"/>
        </a:xfrm>
        <a:prstGeom prst="rect">
          <a:avLst/>
        </a:prstGeom>
        <a:noFill/>
        <a:ln w="9525" cap="flat"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Attitudes</a:t>
          </a:r>
        </a:p>
      </dsp:txBody>
      <dsp:txXfrm>
        <a:off x="1423261" y="2222390"/>
        <a:ext cx="1344475" cy="1344475"/>
      </dsp:txXfrm>
    </dsp:sp>
    <dsp:sp modelId="{E93DF090-800B-4F4E-8172-15A9203C41B7}">
      <dsp:nvSpPr>
        <dsp:cNvPr id="0" name=""/>
        <dsp:cNvSpPr/>
      </dsp:nvSpPr>
      <dsp:spPr>
        <a:xfrm>
          <a:off x="505674" y="-1001"/>
          <a:ext cx="3179650" cy="3179650"/>
        </a:xfrm>
        <a:prstGeom prst="circularArrow">
          <a:avLst>
            <a:gd name="adj1" fmla="val 8245"/>
            <a:gd name="adj2" fmla="val 575851"/>
            <a:gd name="adj3" fmla="val 10173244"/>
            <a:gd name="adj4" fmla="val 7259075"/>
            <a:gd name="adj5" fmla="val 962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A31F1D-E2F7-4206-B33F-99E6D0F7C00C}">
      <dsp:nvSpPr>
        <dsp:cNvPr id="0" name=""/>
        <dsp:cNvSpPr/>
      </dsp:nvSpPr>
      <dsp:spPr>
        <a:xfrm>
          <a:off x="292401" y="263683"/>
          <a:ext cx="1344475" cy="1344475"/>
        </a:xfrm>
        <a:prstGeom prst="rect">
          <a:avLst/>
        </a:prstGeom>
        <a:noFill/>
        <a:ln w="9525" cap="flat" cmpd="sng" algn="ctr">
          <a:solidFill>
            <a:schemeClr val="dk1">
              <a:alpha val="0"/>
              <a:hueOff val="0"/>
              <a:satOff val="0"/>
              <a:lumOff val="0"/>
              <a:alphaOff val="0"/>
            </a:schemeClr>
          </a:solidFill>
          <a:prstDash val="solid"/>
        </a:ln>
        <a:effectLst/>
        <a:scene3d>
          <a:camera prst="orthographicFront">
            <a:rot lat="0" lon="0" rev="0"/>
          </a:camera>
          <a:lightRig rig="threePt" dir="t"/>
        </a:scene3d>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Math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effectLst/>
              <a:latin typeface="Comic Sans MS" panose="030F0702030302020204" pitchFamily="66" charset="0"/>
            </a:rPr>
            <a:t>Habits</a:t>
          </a:r>
        </a:p>
      </dsp:txBody>
      <dsp:txXfrm>
        <a:off x="292401" y="263683"/>
        <a:ext cx="1344475" cy="1344475"/>
      </dsp:txXfrm>
    </dsp:sp>
    <dsp:sp modelId="{D3F0CE4F-51AE-43DA-9140-14B6EAB722B8}">
      <dsp:nvSpPr>
        <dsp:cNvPr id="0" name=""/>
        <dsp:cNvSpPr/>
      </dsp:nvSpPr>
      <dsp:spPr>
        <a:xfrm>
          <a:off x="505674" y="-1001"/>
          <a:ext cx="3179650" cy="3179650"/>
        </a:xfrm>
        <a:prstGeom prst="circularArrow">
          <a:avLst>
            <a:gd name="adj1" fmla="val 8245"/>
            <a:gd name="adj2" fmla="val 575851"/>
            <a:gd name="adj3" fmla="val 16857860"/>
            <a:gd name="adj4" fmla="val 14966290"/>
            <a:gd name="adj5" fmla="val 9620"/>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threePt" dir="t"/>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A222B-A5B3-416F-BCB0-942E15EBC182}" type="datetimeFigureOut">
              <a:rPr lang="en-US" smtClean="0"/>
              <a:t>7/28/2013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3FACF9-AC35-422A-9A2D-5891661FD924}" type="slidenum">
              <a:rPr lang="en-US" smtClean="0"/>
              <a:t>‹#›</a:t>
            </a:fld>
            <a:endParaRPr lang="en-US"/>
          </a:p>
        </p:txBody>
      </p:sp>
    </p:spTree>
    <p:extLst>
      <p:ext uri="{BB962C8B-B14F-4D97-AF65-F5344CB8AC3E}">
        <p14:creationId xmlns:p14="http://schemas.microsoft.com/office/powerpoint/2010/main" val="408587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3AF59BD-90F6-45E5-84D2-DB2FD9AE4D2A}" type="datetimeFigureOut">
              <a:rPr lang="en-US" smtClean="0"/>
              <a:t>7/28/2013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506250D-1AC6-4F5C-855D-9D2AFF17B19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AF59BD-90F6-45E5-84D2-DB2FD9AE4D2A}" type="datetimeFigureOut">
              <a:rPr lang="en-US" smtClean="0"/>
              <a:t>7/28/2013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6250D-1AC6-4F5C-855D-9D2AFF17B19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506250D-1AC6-4F5C-855D-9D2AFF17B19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AF59BD-90F6-45E5-84D2-DB2FD9AE4D2A}" type="datetimeFigureOut">
              <a:rPr lang="en-US" smtClean="0"/>
              <a:t>7/28/2013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AF59BD-90F6-45E5-84D2-DB2FD9AE4D2A}" type="datetimeFigureOut">
              <a:rPr lang="en-US" smtClean="0"/>
              <a:t>7/28/2013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506250D-1AC6-4F5C-855D-9D2AFF17B19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3AF59BD-90F6-45E5-84D2-DB2FD9AE4D2A}" type="datetimeFigureOut">
              <a:rPr lang="en-US" smtClean="0"/>
              <a:t>7/28/2013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506250D-1AC6-4F5C-855D-9D2AFF17B19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3AF59BD-90F6-45E5-84D2-DB2FD9AE4D2A}" type="datetimeFigureOut">
              <a:rPr lang="en-US" smtClean="0"/>
              <a:t>7/28/2013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6250D-1AC6-4F5C-855D-9D2AFF17B19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AF59BD-90F6-45E5-84D2-DB2FD9AE4D2A}" type="datetimeFigureOut">
              <a:rPr lang="en-US" smtClean="0"/>
              <a:t>7/28/2013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506250D-1AC6-4F5C-855D-9D2AFF17B19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AF59BD-90F6-45E5-84D2-DB2FD9AE4D2A}" type="datetimeFigureOut">
              <a:rPr lang="en-US" smtClean="0"/>
              <a:t>7/28/2013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506250D-1AC6-4F5C-855D-9D2AFF17B1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AF59BD-90F6-45E5-84D2-DB2FD9AE4D2A}" type="datetimeFigureOut">
              <a:rPr lang="en-US" smtClean="0"/>
              <a:t>7/28/2013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506250D-1AC6-4F5C-855D-9D2AFF17B1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506250D-1AC6-4F5C-855D-9D2AFF17B19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3AF59BD-90F6-45E5-84D2-DB2FD9AE4D2A}" type="datetimeFigureOut">
              <a:rPr lang="en-US" smtClean="0"/>
              <a:t>7/28/2013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506250D-1AC6-4F5C-855D-9D2AFF17B19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3AF59BD-90F6-45E5-84D2-DB2FD9AE4D2A}" type="datetimeFigureOut">
              <a:rPr lang="en-US" smtClean="0"/>
              <a:t>7/28/2013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3AF59BD-90F6-45E5-84D2-DB2FD9AE4D2A}" type="datetimeFigureOut">
              <a:rPr lang="en-US" smtClean="0"/>
              <a:t>7/28/2013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506250D-1AC6-4F5C-855D-9D2AFF17B19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Math Anxiety</a:t>
            </a:r>
            <a:endParaRPr lang="en-US" dirty="0"/>
          </a:p>
        </p:txBody>
      </p:sp>
    </p:spTree>
    <p:extLst>
      <p:ext uri="{BB962C8B-B14F-4D97-AF65-F5344CB8AC3E}">
        <p14:creationId xmlns:p14="http://schemas.microsoft.com/office/powerpoint/2010/main" val="215647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Single Cause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The list of causes is long.  Here are some more:</a:t>
            </a:r>
          </a:p>
          <a:p>
            <a:r>
              <a:rPr lang="en-US" sz="2400" dirty="0" smtClean="0"/>
              <a:t>Lack of adequate preparation</a:t>
            </a:r>
          </a:p>
          <a:p>
            <a:r>
              <a:rPr lang="en-US" sz="2400" dirty="0" smtClean="0"/>
              <a:t>Not understanding mathematical language</a:t>
            </a:r>
          </a:p>
          <a:p>
            <a:r>
              <a:rPr lang="en-US" sz="2400" dirty="0" smtClean="0"/>
              <a:t>Distrust of one’s own intuition</a:t>
            </a:r>
          </a:p>
          <a:p>
            <a:r>
              <a:rPr lang="en-US" sz="2400" dirty="0" smtClean="0"/>
              <a:t>Feeling </a:t>
            </a:r>
            <a:r>
              <a:rPr lang="en-US" sz="2400" dirty="0" smtClean="0"/>
              <a:t>that </a:t>
            </a:r>
            <a:r>
              <a:rPr lang="en-US" sz="2400" dirty="0" smtClean="0"/>
              <a:t>things can only be right or </a:t>
            </a:r>
            <a:r>
              <a:rPr lang="en-US" sz="2400" dirty="0" smtClean="0"/>
              <a:t>wrong when it comes to math</a:t>
            </a:r>
            <a:endParaRPr lang="en-US" sz="2400" dirty="0" smtClean="0"/>
          </a:p>
          <a:p>
            <a:r>
              <a:rPr lang="en-US" sz="2400" dirty="0" smtClean="0"/>
              <a:t>Thinking that mathematical ability is a measure of self-worth</a:t>
            </a:r>
          </a:p>
          <a:p>
            <a:r>
              <a:rPr lang="en-US" sz="2400" dirty="0" smtClean="0"/>
              <a:t>Fear of failure and inadequacy</a:t>
            </a:r>
          </a:p>
          <a:p>
            <a:r>
              <a:rPr lang="en-US" sz="2400" dirty="0" smtClean="0"/>
              <a:t>Missing class on an important day, so that later material is not understood</a:t>
            </a:r>
          </a:p>
          <a:p>
            <a:endParaRPr lang="en-US" sz="2600" dirty="0" smtClean="0"/>
          </a:p>
          <a:p>
            <a:pPr marL="0" indent="0">
              <a:buNone/>
            </a:pPr>
            <a:endParaRPr lang="en-US" dirty="0"/>
          </a:p>
        </p:txBody>
      </p:sp>
    </p:spTree>
    <p:extLst>
      <p:ext uri="{BB962C8B-B14F-4D97-AF65-F5344CB8AC3E}">
        <p14:creationId xmlns:p14="http://schemas.microsoft.com/office/powerpoint/2010/main" val="292387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Single Cause</a:t>
            </a:r>
            <a:endParaRPr lang="en-US" dirty="0"/>
          </a:p>
        </p:txBody>
      </p:sp>
      <p:sp>
        <p:nvSpPr>
          <p:cNvPr id="3" name="Content Placeholder 2"/>
          <p:cNvSpPr>
            <a:spLocks noGrp="1"/>
          </p:cNvSpPr>
          <p:nvPr>
            <p:ph sz="quarter" idx="1"/>
          </p:nvPr>
        </p:nvSpPr>
        <p:spPr/>
        <p:txBody>
          <a:bodyPr/>
          <a:lstStyle/>
          <a:p>
            <a:pPr marL="0" indent="0">
              <a:buNone/>
            </a:pPr>
            <a:r>
              <a:rPr lang="en-US" dirty="0" smtClean="0"/>
              <a:t>In some cases, the learning process contributes to the development of math anxiety.  For example:</a:t>
            </a:r>
          </a:p>
          <a:p>
            <a:pPr>
              <a:buFont typeface="Arial" pitchFamily="34" charset="0"/>
              <a:buChar char="•"/>
            </a:pPr>
            <a:r>
              <a:rPr lang="en-US" dirty="0" smtClean="0"/>
              <a:t>Learning the steps to solve a math problem without learning the reasons behind the steps.</a:t>
            </a:r>
          </a:p>
          <a:p>
            <a:pPr>
              <a:buFont typeface="Arial" pitchFamily="34" charset="0"/>
              <a:buChar char="•"/>
            </a:pPr>
            <a:r>
              <a:rPr lang="en-US" dirty="0" smtClean="0"/>
              <a:t>Memorizing how to solve individual problems, so that one cannot </a:t>
            </a:r>
            <a:r>
              <a:rPr lang="en-US" dirty="0" smtClean="0"/>
              <a:t>apply concepts to solve </a:t>
            </a:r>
            <a:r>
              <a:rPr lang="en-US" dirty="0" smtClean="0"/>
              <a:t>similar problems.</a:t>
            </a:r>
          </a:p>
          <a:p>
            <a:pPr>
              <a:buFont typeface="Arial" pitchFamily="34" charset="0"/>
              <a:buChar char="•"/>
            </a:pPr>
            <a:r>
              <a:rPr lang="en-US" dirty="0" smtClean="0"/>
              <a:t>Learning a single way to solve </a:t>
            </a:r>
            <a:r>
              <a:rPr lang="en-US" dirty="0" smtClean="0"/>
              <a:t>problems without realizing there is more than one way to find mathematical answers.</a:t>
            </a:r>
            <a:endParaRPr lang="en-US" dirty="0"/>
          </a:p>
        </p:txBody>
      </p:sp>
    </p:spTree>
    <p:extLst>
      <p:ext uri="{BB962C8B-B14F-4D97-AF65-F5344CB8AC3E}">
        <p14:creationId xmlns:p14="http://schemas.microsoft.com/office/powerpoint/2010/main" val="417408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Concrete and the Abstract</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Another way to understand why math generates such fear in some students is to see mathematics as an intellectual challenge.</a:t>
            </a:r>
          </a:p>
          <a:p>
            <a:pPr marL="0" indent="0">
              <a:buNone/>
            </a:pPr>
            <a:r>
              <a:rPr lang="en-US" sz="3200" dirty="0" smtClean="0"/>
              <a:t>Mathematics requires that we move away from concrete things and into the abstract.  Moreover, mathematics has its own logic and language, so learning mathematics is like learning a second language.</a:t>
            </a:r>
          </a:p>
        </p:txBody>
      </p:sp>
    </p:spTree>
    <p:extLst>
      <p:ext uri="{BB962C8B-B14F-4D97-AF65-F5344CB8AC3E}">
        <p14:creationId xmlns:p14="http://schemas.microsoft.com/office/powerpoint/2010/main" val="70100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Leaping Over the Gorge</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As we learn mathematics, we are asked to make a leap from the concrete to the abstract, from our language to the language of numbers.</a:t>
            </a:r>
          </a:p>
          <a:p>
            <a:pPr marL="0" indent="0">
              <a:spcAft>
                <a:spcPts val="1200"/>
              </a:spcAft>
              <a:buNone/>
            </a:pPr>
            <a:r>
              <a:rPr lang="en-US" sz="3200" dirty="0" smtClean="0"/>
              <a:t>Making this leap has been compared to jumping over a gorge.  It’s a significant challenge that can also generate a significant amount of anxiety.</a:t>
            </a:r>
          </a:p>
        </p:txBody>
      </p:sp>
    </p:spTree>
    <p:extLst>
      <p:ext uri="{BB962C8B-B14F-4D97-AF65-F5344CB8AC3E}">
        <p14:creationId xmlns:p14="http://schemas.microsoft.com/office/powerpoint/2010/main" val="358763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t>Social Consequences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800" dirty="0" smtClean="0"/>
              <a:t>Apart from the obvious lack of performance in math examinations, math anxiety has a number of </a:t>
            </a:r>
            <a:r>
              <a:rPr lang="en-US" sz="2800" dirty="0" smtClean="0"/>
              <a:t>social effects </a:t>
            </a:r>
            <a:r>
              <a:rPr lang="en-US" sz="2800" dirty="0" smtClean="0"/>
              <a:t>we need to keep in mind:</a:t>
            </a:r>
          </a:p>
          <a:p>
            <a:r>
              <a:rPr lang="en-US" sz="2800" dirty="0" smtClean="0"/>
              <a:t>Students avoid majoring in </a:t>
            </a:r>
            <a:r>
              <a:rPr lang="en-US" sz="2800" dirty="0" smtClean="0"/>
              <a:t>disciplines requiring mathematical skill</a:t>
            </a:r>
            <a:endParaRPr lang="en-US" sz="2800" dirty="0" smtClean="0"/>
          </a:p>
          <a:p>
            <a:r>
              <a:rPr lang="en-US" sz="2800" dirty="0" smtClean="0"/>
              <a:t>Women and minorities avoid mathematics</a:t>
            </a:r>
          </a:p>
          <a:p>
            <a:pPr marL="0" indent="0">
              <a:buNone/>
            </a:pPr>
            <a:r>
              <a:rPr lang="en-US" sz="2800" dirty="0" smtClean="0"/>
              <a:t>Imagine the impact of these effects: as a nation, we have a shortage of professionals who are comfortable with mathematical reasoning.  We are also limiting our goal of achieving gender and ethnic equity.</a:t>
            </a:r>
            <a:endParaRPr lang="en-US" sz="2800" dirty="0"/>
          </a:p>
        </p:txBody>
      </p:sp>
    </p:spTree>
    <p:extLst>
      <p:ext uri="{BB962C8B-B14F-4D97-AF65-F5344CB8AC3E}">
        <p14:creationId xmlns:p14="http://schemas.microsoft.com/office/powerpoint/2010/main" val="359918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Myths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3200" dirty="0" smtClean="0"/>
              <a:t>Often people who feel anxious about math attempt to justify their feelings with explanations that free them from responsibility for their situation. </a:t>
            </a:r>
          </a:p>
          <a:p>
            <a:pPr marL="0" indent="0">
              <a:buNone/>
            </a:pPr>
            <a:r>
              <a:rPr lang="en-US" sz="3200" dirty="0" smtClean="0"/>
              <a:t>Although this reaction is understandable –it’s a way to reduce their anxiety– it gives them a sense of disempowerment, so they don’t feel they can change much to improve their situation.</a:t>
            </a:r>
          </a:p>
          <a:p>
            <a:pPr>
              <a:buFont typeface="Arial" pitchFamily="34" charset="0"/>
              <a:buChar char="•"/>
            </a:pPr>
            <a:endParaRPr lang="en-US" dirty="0"/>
          </a:p>
        </p:txBody>
      </p:sp>
    </p:spTree>
    <p:extLst>
      <p:ext uri="{BB962C8B-B14F-4D97-AF65-F5344CB8AC3E}">
        <p14:creationId xmlns:p14="http://schemas.microsoft.com/office/powerpoint/2010/main" val="401015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Myths</a:t>
            </a:r>
            <a:endParaRPr lang="en-US" dirty="0"/>
          </a:p>
        </p:txBody>
      </p:sp>
      <p:sp>
        <p:nvSpPr>
          <p:cNvPr id="3" name="Content Placeholder 2"/>
          <p:cNvSpPr>
            <a:spLocks noGrp="1"/>
          </p:cNvSpPr>
          <p:nvPr>
            <p:ph sz="quarter" idx="1"/>
          </p:nvPr>
        </p:nvSpPr>
        <p:spPr>
          <a:xfrm>
            <a:off x="301752" y="1527048"/>
            <a:ext cx="8503920" cy="4721352"/>
          </a:xfrm>
        </p:spPr>
        <p:txBody>
          <a:bodyPr>
            <a:normAutofit fontScale="92500" lnSpcReduction="10000"/>
          </a:bodyPr>
          <a:lstStyle/>
          <a:p>
            <a:pPr marL="0" indent="0">
              <a:buNone/>
            </a:pPr>
            <a:r>
              <a:rPr lang="en-US" dirty="0" smtClean="0"/>
              <a:t>Here are some math myths commonly expressed:</a:t>
            </a:r>
          </a:p>
          <a:p>
            <a:pPr>
              <a:buFont typeface="Arial" pitchFamily="34" charset="0"/>
              <a:buChar char="•"/>
            </a:pPr>
            <a:r>
              <a:rPr lang="en-US" dirty="0" smtClean="0"/>
              <a:t>As a woman, math is harder for me than for men.</a:t>
            </a:r>
          </a:p>
          <a:p>
            <a:pPr>
              <a:buFont typeface="Arial" pitchFamily="34" charset="0"/>
              <a:buChar char="•"/>
            </a:pPr>
            <a:r>
              <a:rPr lang="en-US" dirty="0" smtClean="0"/>
              <a:t>Math is all about logic, but I’m more of an intuitive person, so I can’t do math well.</a:t>
            </a:r>
          </a:p>
          <a:p>
            <a:pPr>
              <a:buFont typeface="Arial" pitchFamily="34" charset="0"/>
              <a:buChar char="•"/>
            </a:pPr>
            <a:r>
              <a:rPr lang="en-US" dirty="0" smtClean="0"/>
              <a:t>Math is all about rules, but I’m more of a creative person, so I can’t do math well.</a:t>
            </a:r>
          </a:p>
          <a:p>
            <a:pPr>
              <a:buFont typeface="Arial" pitchFamily="34" charset="0"/>
              <a:buChar char="•"/>
            </a:pPr>
            <a:r>
              <a:rPr lang="en-US" dirty="0" smtClean="0"/>
              <a:t>Doing math requires a lot of memorization and I’m not good at memorizing things.</a:t>
            </a:r>
          </a:p>
          <a:p>
            <a:pPr>
              <a:buFont typeface="Arial" pitchFamily="34" charset="0"/>
              <a:buChar char="•"/>
            </a:pPr>
            <a:r>
              <a:rPr lang="en-US" dirty="0" smtClean="0"/>
              <a:t>Some people have a natural ability to do math, but I just don’t</a:t>
            </a:r>
            <a:r>
              <a:rPr lang="en-US" dirty="0" smtClean="0"/>
              <a:t>.</a:t>
            </a:r>
          </a:p>
          <a:p>
            <a:pPr>
              <a:buFont typeface="Arial" pitchFamily="34" charset="0"/>
              <a:buChar char="•"/>
            </a:pPr>
            <a:r>
              <a:rPr lang="en-US" dirty="0" smtClean="0"/>
              <a:t>I’m never going to use this in real life, so I don’t see the point in learning it.</a:t>
            </a:r>
            <a:endParaRPr lang="en-US" dirty="0" smtClean="0"/>
          </a:p>
          <a:p>
            <a:pPr>
              <a:buFont typeface="Arial" pitchFamily="34" charset="0"/>
              <a:buChar char="•"/>
            </a:pPr>
            <a:endParaRPr lang="en-US" dirty="0"/>
          </a:p>
        </p:txBody>
      </p:sp>
    </p:spTree>
    <p:extLst>
      <p:ext uri="{BB962C8B-B14F-4D97-AF65-F5344CB8AC3E}">
        <p14:creationId xmlns:p14="http://schemas.microsoft.com/office/powerpoint/2010/main" val="14383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Myths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These myths, and other like them, lead people to think that the solution to their math anxiety is not within their reach.</a:t>
            </a:r>
          </a:p>
          <a:p>
            <a:pPr marL="0" indent="0">
              <a:buNone/>
            </a:pPr>
            <a:r>
              <a:rPr lang="en-US" sz="3200" dirty="0" smtClean="0"/>
              <a:t>They are the wrong gender (women),  have the wrong personality (creative and intuitive</a:t>
            </a:r>
            <a:r>
              <a:rPr lang="en-US" sz="3200" dirty="0" smtClean="0"/>
              <a:t>),  were </a:t>
            </a:r>
            <a:r>
              <a:rPr lang="en-US" sz="3200" dirty="0" smtClean="0"/>
              <a:t>simply not born with a “math brain” (memory and facility with numbers</a:t>
            </a:r>
            <a:r>
              <a:rPr lang="en-US" sz="3200" dirty="0" smtClean="0"/>
              <a:t>), or have no use for it (math is not for real life).</a:t>
            </a:r>
            <a:endParaRPr lang="en-US" sz="3200" dirty="0" smtClean="0"/>
          </a:p>
        </p:txBody>
      </p:sp>
    </p:spTree>
    <p:extLst>
      <p:ext uri="{BB962C8B-B14F-4D97-AF65-F5344CB8AC3E}">
        <p14:creationId xmlns:p14="http://schemas.microsoft.com/office/powerpoint/2010/main" val="386443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Anxiety Loop</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600" dirty="0" smtClean="0"/>
              <a:t>When people justify their difficulty with math with a math myth, they disempower themselves.  </a:t>
            </a:r>
            <a:endParaRPr lang="en-US" sz="3600" dirty="0" smtClean="0"/>
          </a:p>
          <a:p>
            <a:pPr marL="0" indent="0">
              <a:spcAft>
                <a:spcPts val="1200"/>
              </a:spcAft>
              <a:buNone/>
            </a:pPr>
            <a:r>
              <a:rPr lang="en-US" sz="3600" dirty="0" smtClean="0"/>
              <a:t>The </a:t>
            </a:r>
            <a:r>
              <a:rPr lang="en-US" sz="3600" dirty="0" smtClean="0"/>
              <a:t>myth they use to explain their situation actually helps them remain stuck in an anxiety loop.</a:t>
            </a:r>
          </a:p>
        </p:txBody>
      </p:sp>
    </p:spTree>
    <p:extLst>
      <p:ext uri="{BB962C8B-B14F-4D97-AF65-F5344CB8AC3E}">
        <p14:creationId xmlns:p14="http://schemas.microsoft.com/office/powerpoint/2010/main" val="265857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Anxiety Loop</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This is how the anxiety loop works:</a:t>
            </a:r>
            <a:endParaRPr lang="en-US" dirty="0"/>
          </a:p>
          <a:p>
            <a:pPr>
              <a:buFont typeface="Arial" pitchFamily="34" charset="0"/>
              <a:buChar char="•"/>
            </a:pPr>
            <a:r>
              <a:rPr lang="en-US" dirty="0" smtClean="0">
                <a:solidFill>
                  <a:srgbClr val="C00000"/>
                </a:solidFill>
              </a:rPr>
              <a:t>First:  </a:t>
            </a:r>
            <a:r>
              <a:rPr lang="en-US" sz="2400" dirty="0" smtClean="0"/>
              <a:t>the </a:t>
            </a:r>
            <a:r>
              <a:rPr lang="en-US" sz="2400" dirty="0" smtClean="0"/>
              <a:t>individual does </a:t>
            </a:r>
            <a:r>
              <a:rPr lang="en-US" sz="2400" dirty="0" smtClean="0"/>
              <a:t>not well in math</a:t>
            </a:r>
          </a:p>
          <a:p>
            <a:pPr>
              <a:buFont typeface="Arial" pitchFamily="34" charset="0"/>
              <a:buChar char="•"/>
            </a:pPr>
            <a:r>
              <a:rPr lang="en-US" dirty="0" smtClean="0">
                <a:solidFill>
                  <a:srgbClr val="C00000"/>
                </a:solidFill>
              </a:rPr>
              <a:t>Second: </a:t>
            </a:r>
            <a:r>
              <a:rPr lang="en-US" sz="2400" dirty="0" smtClean="0"/>
              <a:t>the </a:t>
            </a:r>
            <a:r>
              <a:rPr lang="en-US" sz="2400" dirty="0" smtClean="0"/>
              <a:t>individual </a:t>
            </a:r>
            <a:r>
              <a:rPr lang="en-US" sz="2400" dirty="0" smtClean="0"/>
              <a:t>blames an outside factor over which s/he has little or no power</a:t>
            </a:r>
          </a:p>
          <a:p>
            <a:pPr>
              <a:buFont typeface="Arial" pitchFamily="34" charset="0"/>
              <a:buChar char="•"/>
            </a:pPr>
            <a:r>
              <a:rPr lang="en-US" dirty="0" smtClean="0">
                <a:solidFill>
                  <a:srgbClr val="C00000"/>
                </a:solidFill>
              </a:rPr>
              <a:t>Third: </a:t>
            </a:r>
            <a:r>
              <a:rPr lang="en-US" sz="2400" dirty="0" smtClean="0"/>
              <a:t>the </a:t>
            </a:r>
            <a:r>
              <a:rPr lang="en-US" sz="2400" dirty="0" smtClean="0"/>
              <a:t>individual</a:t>
            </a:r>
            <a:r>
              <a:rPr lang="en-US" sz="2400" dirty="0" smtClean="0"/>
              <a:t> </a:t>
            </a:r>
            <a:r>
              <a:rPr lang="en-US" sz="2400" dirty="0" smtClean="0"/>
              <a:t>feels powerless and does not take the needed steps to improve</a:t>
            </a:r>
          </a:p>
          <a:p>
            <a:pPr>
              <a:buFont typeface="Arial" pitchFamily="34" charset="0"/>
              <a:buChar char="•"/>
            </a:pPr>
            <a:r>
              <a:rPr lang="en-US" dirty="0" smtClean="0">
                <a:solidFill>
                  <a:srgbClr val="C00000"/>
                </a:solidFill>
              </a:rPr>
              <a:t>Fourth: </a:t>
            </a:r>
            <a:r>
              <a:rPr lang="en-US" sz="2400" dirty="0" smtClean="0"/>
              <a:t>as a result of step three, the </a:t>
            </a:r>
            <a:r>
              <a:rPr lang="en-US" sz="2400" dirty="0" smtClean="0"/>
              <a:t>individual</a:t>
            </a:r>
            <a:r>
              <a:rPr lang="en-US" sz="2400" dirty="0" smtClean="0"/>
              <a:t> </a:t>
            </a:r>
            <a:r>
              <a:rPr lang="en-US" sz="2400" dirty="0" smtClean="0"/>
              <a:t>does poorly in math again, completing the </a:t>
            </a:r>
            <a:r>
              <a:rPr lang="en-US" sz="2400" dirty="0" smtClean="0"/>
              <a:t>loop (s/he is back at step one).</a:t>
            </a:r>
            <a:endParaRPr lang="en-US" sz="2400" dirty="0"/>
          </a:p>
        </p:txBody>
      </p:sp>
    </p:spTree>
    <p:extLst>
      <p:ext uri="{BB962C8B-B14F-4D97-AF65-F5344CB8AC3E}">
        <p14:creationId xmlns:p14="http://schemas.microsoft.com/office/powerpoint/2010/main" val="281833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600" dirty="0" smtClean="0"/>
              <a:t>Math anxiety is a psychological reaction to mathematics, characterized by stress and difficulty in understanding mathematical concepts</a:t>
            </a:r>
            <a:r>
              <a:rPr lang="en-US" sz="3600" dirty="0" smtClean="0"/>
              <a:t>.</a:t>
            </a:r>
            <a:endParaRPr lang="en-US" sz="3600" dirty="0"/>
          </a:p>
        </p:txBody>
      </p:sp>
    </p:spTree>
    <p:extLst>
      <p:ext uri="{BB962C8B-B14F-4D97-AF65-F5344CB8AC3E}">
        <p14:creationId xmlns:p14="http://schemas.microsoft.com/office/powerpoint/2010/main" val="3415833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Out of the Loop</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The key to getting unstuck from the anxiety loop is to </a:t>
            </a:r>
            <a:r>
              <a:rPr lang="en-US" sz="3200" dirty="0" smtClean="0">
                <a:solidFill>
                  <a:srgbClr val="C00000"/>
                </a:solidFill>
              </a:rPr>
              <a:t>do something really brave</a:t>
            </a:r>
            <a:r>
              <a:rPr lang="en-US" sz="3200" dirty="0" smtClean="0"/>
              <a:t>: give up the justification for not doing well in math.</a:t>
            </a:r>
          </a:p>
          <a:p>
            <a:pPr marL="0" indent="0">
              <a:buNone/>
            </a:pPr>
            <a:r>
              <a:rPr lang="en-US" sz="3200" dirty="0" smtClean="0"/>
              <a:t>Why is this a brave move?  Because placing the blame on something outside us gives us some degree of relief.  We still dislike doing poorly in math, but we have the  comfort of knowing it’s not really our fault.</a:t>
            </a:r>
            <a:endParaRPr lang="en-US" sz="3200" dirty="0"/>
          </a:p>
        </p:txBody>
      </p:sp>
    </p:spTree>
    <p:extLst>
      <p:ext uri="{BB962C8B-B14F-4D97-AF65-F5344CB8AC3E}">
        <p14:creationId xmlns:p14="http://schemas.microsoft.com/office/powerpoint/2010/main" val="129543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I Truly Suck at Math?</a:t>
            </a:r>
            <a:endParaRPr lang="en-US" dirty="0"/>
          </a:p>
        </p:txBody>
      </p:sp>
      <p:sp>
        <p:nvSpPr>
          <p:cNvPr id="3" name="Content Placeholder 2"/>
          <p:cNvSpPr>
            <a:spLocks noGrp="1"/>
          </p:cNvSpPr>
          <p:nvPr>
            <p:ph sz="quarter" idx="1"/>
          </p:nvPr>
        </p:nvSpPr>
        <p:spPr/>
        <p:txBody>
          <a:bodyPr/>
          <a:lstStyle/>
          <a:p>
            <a:pPr marL="0" indent="0">
              <a:buNone/>
            </a:pPr>
            <a:r>
              <a:rPr lang="en-US" dirty="0" smtClean="0"/>
              <a:t>Research shows that students think of intelligence in two distinct ways:</a:t>
            </a:r>
          </a:p>
          <a:p>
            <a:pPr>
              <a:buFont typeface="Arial" pitchFamily="34" charset="0"/>
              <a:buChar char="•"/>
            </a:pPr>
            <a:r>
              <a:rPr lang="en-US" dirty="0" smtClean="0"/>
              <a:t>Some students think that intelligence is fixed at birth.  You are either born smart or not.</a:t>
            </a:r>
          </a:p>
          <a:p>
            <a:pPr>
              <a:buFont typeface="Arial" pitchFamily="34" charset="0"/>
              <a:buChar char="•"/>
            </a:pPr>
            <a:r>
              <a:rPr lang="en-US" dirty="0" smtClean="0"/>
              <a:t>Some students think that intelligence is something that is continuously developing.  If you don’t have the ability  to do something it’s not because you don’t have the smarts, but because you still need more training and practice.</a:t>
            </a:r>
            <a:endParaRPr lang="en-US" dirty="0"/>
          </a:p>
        </p:txBody>
      </p:sp>
    </p:spTree>
    <p:extLst>
      <p:ext uri="{BB962C8B-B14F-4D97-AF65-F5344CB8AC3E}">
        <p14:creationId xmlns:p14="http://schemas.microsoft.com/office/powerpoint/2010/main" val="2815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I Truly Suck at Math?</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Why are these two notions of intelligence important?  Here’s why:</a:t>
            </a:r>
          </a:p>
          <a:p>
            <a:pPr>
              <a:buFont typeface="Arial" pitchFamily="34" charset="0"/>
              <a:buChar char="•"/>
            </a:pPr>
            <a:r>
              <a:rPr lang="en-US" sz="3200" dirty="0" smtClean="0"/>
              <a:t>Students who think intelligence is fixed at birth tend to give up when they encounter something hard to master. </a:t>
            </a:r>
          </a:p>
          <a:p>
            <a:pPr>
              <a:buFont typeface="Arial" pitchFamily="34" charset="0"/>
              <a:buChar char="•"/>
            </a:pPr>
            <a:r>
              <a:rPr lang="en-US" sz="3200" dirty="0" smtClean="0"/>
              <a:t>Students who think intelligence is continuously developing don’t stop trying, but keep working at it.</a:t>
            </a:r>
          </a:p>
        </p:txBody>
      </p:sp>
    </p:spTree>
    <p:extLst>
      <p:ext uri="{BB962C8B-B14F-4D97-AF65-F5344CB8AC3E}">
        <p14:creationId xmlns:p14="http://schemas.microsoft.com/office/powerpoint/2010/main" val="89717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I Truly Suck at Math?</a:t>
            </a:r>
          </a:p>
        </p:txBody>
      </p:sp>
      <p:sp>
        <p:nvSpPr>
          <p:cNvPr id="3" name="Content Placeholder 2"/>
          <p:cNvSpPr>
            <a:spLocks noGrp="1"/>
          </p:cNvSpPr>
          <p:nvPr>
            <p:ph sz="quarter" idx="1"/>
          </p:nvPr>
        </p:nvSpPr>
        <p:spPr/>
        <p:txBody>
          <a:bodyPr/>
          <a:lstStyle/>
          <a:p>
            <a:pPr marL="0" indent="0">
              <a:spcAft>
                <a:spcPts val="1200"/>
              </a:spcAft>
              <a:buNone/>
            </a:pPr>
            <a:r>
              <a:rPr lang="en-US" dirty="0"/>
              <a:t>What does all of this have to do with math anxiety?  </a:t>
            </a:r>
            <a:r>
              <a:rPr lang="en-US" dirty="0">
                <a:solidFill>
                  <a:srgbClr val="C00000"/>
                </a:solidFill>
              </a:rPr>
              <a:t>Those who think </a:t>
            </a:r>
            <a:r>
              <a:rPr lang="en-US" dirty="0" smtClean="0">
                <a:solidFill>
                  <a:srgbClr val="C00000"/>
                </a:solidFill>
              </a:rPr>
              <a:t>that intelligence is fixed will </a:t>
            </a:r>
            <a:r>
              <a:rPr lang="en-US" dirty="0">
                <a:solidFill>
                  <a:srgbClr val="C00000"/>
                </a:solidFill>
              </a:rPr>
              <a:t>not put forth as much effort to improve</a:t>
            </a:r>
            <a:r>
              <a:rPr lang="en-US" dirty="0"/>
              <a:t>, so chances are they will continue having math anxiety problems</a:t>
            </a:r>
            <a:r>
              <a:rPr lang="en-US" dirty="0" smtClean="0"/>
              <a:t>.</a:t>
            </a:r>
          </a:p>
          <a:p>
            <a:pPr marL="0" indent="0">
              <a:buNone/>
            </a:pPr>
            <a:r>
              <a:rPr lang="en-US" dirty="0" smtClean="0"/>
              <a:t>Think of it this way:  Even if you are not a good runner, you can train yourself to run faster and longer, right?  No one is born a marathoner!  We all train ourselves to become one.  The same goes for math or any other subject.  We are not born into it; we are made.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630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the Solution?</a:t>
            </a:r>
            <a:endParaRPr lang="en-US" dirty="0"/>
          </a:p>
        </p:txBody>
      </p:sp>
      <p:sp>
        <p:nvSpPr>
          <p:cNvPr id="3" name="Content Placeholder 2"/>
          <p:cNvSpPr>
            <a:spLocks noGrp="1"/>
          </p:cNvSpPr>
          <p:nvPr>
            <p:ph sz="quarter" idx="1"/>
          </p:nvPr>
        </p:nvSpPr>
        <p:spPr/>
        <p:txBody>
          <a:bodyPr/>
          <a:lstStyle/>
          <a:p>
            <a:pPr marL="0" indent="0">
              <a:buNone/>
            </a:pPr>
            <a:r>
              <a:rPr lang="en-US" dirty="0" smtClean="0"/>
              <a:t>We have learned two important things to keep in mind to help deal with math anxiety:</a:t>
            </a:r>
          </a:p>
          <a:p>
            <a:pPr marL="0" indent="0">
              <a:buNone/>
            </a:pPr>
            <a:endParaRPr lang="en-US" dirty="0"/>
          </a:p>
          <a:p>
            <a:pPr>
              <a:buFont typeface="Arial" pitchFamily="34" charset="0"/>
              <a:buChar char="•"/>
            </a:pPr>
            <a:r>
              <a:rPr lang="en-US" b="1" dirty="0" smtClean="0">
                <a:solidFill>
                  <a:srgbClr val="C00000"/>
                </a:solidFill>
              </a:rPr>
              <a:t>Important thing number one: </a:t>
            </a:r>
            <a:r>
              <a:rPr lang="en-US" dirty="0"/>
              <a:t> </a:t>
            </a:r>
            <a:r>
              <a:rPr lang="en-US" dirty="0" smtClean="0"/>
              <a:t>Give up the math myth and take charge of the situation.</a:t>
            </a:r>
          </a:p>
          <a:p>
            <a:pPr>
              <a:buFont typeface="Arial" pitchFamily="34" charset="0"/>
              <a:buChar char="•"/>
            </a:pPr>
            <a:r>
              <a:rPr lang="en-US" b="1" dirty="0" smtClean="0">
                <a:solidFill>
                  <a:srgbClr val="C00000"/>
                </a:solidFill>
              </a:rPr>
              <a:t>Important thing number two: </a:t>
            </a:r>
            <a:r>
              <a:rPr lang="en-US" dirty="0"/>
              <a:t> </a:t>
            </a:r>
            <a:r>
              <a:rPr lang="en-US" dirty="0" smtClean="0"/>
              <a:t>Avoid thinking that intelligence is fixed.  Not getting something now does not mean that one cannot understand it later.  It takes time and effort, but it’s not impossible.</a:t>
            </a:r>
            <a:endParaRPr lang="en-US" dirty="0"/>
          </a:p>
        </p:txBody>
      </p:sp>
    </p:spTree>
    <p:extLst>
      <p:ext uri="{BB962C8B-B14F-4D97-AF65-F5344CB8AC3E}">
        <p14:creationId xmlns:p14="http://schemas.microsoft.com/office/powerpoint/2010/main" val="30939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Acceptance of Poor Math Skills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Clr>
                <a:schemeClr val="accent2"/>
              </a:buClr>
              <a:buNone/>
              <a:defRPr/>
            </a:pPr>
            <a:r>
              <a:rPr lang="en-US" sz="2800" dirty="0" smtClean="0">
                <a:latin typeface="Georgia" pitchFamily="18" charset="0"/>
              </a:rPr>
              <a:t>Let’s stop for a second and consider how society supports the idea that math is something difficult.</a:t>
            </a:r>
          </a:p>
          <a:p>
            <a:pPr marL="0" indent="0">
              <a:buClr>
                <a:schemeClr val="accent2"/>
              </a:buClr>
              <a:buNone/>
              <a:defRPr/>
            </a:pPr>
            <a:r>
              <a:rPr lang="en-US" sz="2800" dirty="0" smtClean="0">
                <a:latin typeface="Georgia" pitchFamily="18" charset="0"/>
              </a:rPr>
              <a:t>Consider </a:t>
            </a:r>
            <a:r>
              <a:rPr lang="en-US" sz="2800" dirty="0">
                <a:latin typeface="Georgia" pitchFamily="18" charset="0"/>
              </a:rPr>
              <a:t>the following:</a:t>
            </a:r>
          </a:p>
          <a:p>
            <a:pPr marL="0" indent="0">
              <a:buClr>
                <a:schemeClr val="accent2"/>
              </a:buClr>
              <a:buNone/>
              <a:defRPr/>
            </a:pPr>
            <a:r>
              <a:rPr lang="en-US" sz="2800" dirty="0">
                <a:latin typeface="Georgia" pitchFamily="18" charset="0"/>
              </a:rPr>
              <a:t>Imagine you are at dinner with family and friends when someone asks, “Can anyone help me divide up the check?  I’ve never been good at math.”  </a:t>
            </a:r>
            <a:endParaRPr lang="en-US" sz="2800" dirty="0" smtClean="0">
              <a:latin typeface="Georgia" pitchFamily="18" charset="0"/>
            </a:endParaRPr>
          </a:p>
          <a:p>
            <a:pPr marL="0" indent="0">
              <a:buClr>
                <a:schemeClr val="accent2"/>
              </a:buClr>
              <a:buNone/>
              <a:defRPr/>
            </a:pPr>
            <a:endParaRPr lang="en-US" sz="2800" dirty="0">
              <a:latin typeface="Georgia" pitchFamily="18" charset="0"/>
            </a:endParaRPr>
          </a:p>
          <a:p>
            <a:pPr marL="0" indent="0">
              <a:buClr>
                <a:schemeClr val="accent2"/>
              </a:buClr>
              <a:buNone/>
              <a:defRPr/>
            </a:pPr>
            <a:r>
              <a:rPr lang="en-US" sz="2800" dirty="0" smtClean="0">
                <a:latin typeface="Georgia" pitchFamily="18" charset="0"/>
              </a:rPr>
              <a:t>Do </a:t>
            </a:r>
            <a:r>
              <a:rPr lang="en-US" sz="2800" dirty="0">
                <a:latin typeface="Georgia" pitchFamily="18" charset="0"/>
              </a:rPr>
              <a:t>you think this is unusual?</a:t>
            </a:r>
          </a:p>
          <a:p>
            <a:pPr marL="0" indent="0">
              <a:buNone/>
            </a:pPr>
            <a:endParaRPr lang="en-US" dirty="0">
              <a:latin typeface="Georgia" pitchFamily="18" charset="0"/>
            </a:endParaRPr>
          </a:p>
        </p:txBody>
      </p:sp>
    </p:spTree>
    <p:extLst>
      <p:ext uri="{BB962C8B-B14F-4D97-AF65-F5344CB8AC3E}">
        <p14:creationId xmlns:p14="http://schemas.microsoft.com/office/powerpoint/2010/main" val="1563473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Acceptance of Poor Math Skills</a:t>
            </a:r>
            <a:endParaRPr lang="en-US" dirty="0"/>
          </a:p>
        </p:txBody>
      </p:sp>
      <p:sp>
        <p:nvSpPr>
          <p:cNvPr id="3" name="Content Placeholder 2"/>
          <p:cNvSpPr>
            <a:spLocks noGrp="1"/>
          </p:cNvSpPr>
          <p:nvPr>
            <p:ph sz="quarter" idx="1"/>
          </p:nvPr>
        </p:nvSpPr>
        <p:spPr/>
        <p:txBody>
          <a:bodyPr>
            <a:normAutofit/>
          </a:bodyPr>
          <a:lstStyle/>
          <a:p>
            <a:pPr marL="0" indent="0">
              <a:buClr>
                <a:schemeClr val="accent2"/>
              </a:buClr>
              <a:buNone/>
              <a:defRPr/>
            </a:pPr>
            <a:r>
              <a:rPr lang="en-US" dirty="0">
                <a:latin typeface="Georgia" pitchFamily="18" charset="0"/>
              </a:rPr>
              <a:t>Now consider:</a:t>
            </a:r>
          </a:p>
          <a:p>
            <a:pPr marL="0" indent="0">
              <a:buClr>
                <a:schemeClr val="accent2"/>
              </a:buClr>
              <a:buNone/>
              <a:defRPr/>
            </a:pPr>
            <a:r>
              <a:rPr lang="en-US" dirty="0">
                <a:latin typeface="Georgia" pitchFamily="18" charset="0"/>
              </a:rPr>
              <a:t>Someone asks, “Could someone read me the menu?  I’ve never been a good reader and haven’t learned how.”  </a:t>
            </a:r>
          </a:p>
          <a:p>
            <a:pPr marL="0" indent="0">
              <a:buClr>
                <a:schemeClr val="accent2"/>
              </a:buClr>
              <a:buNone/>
              <a:defRPr/>
            </a:pPr>
            <a:endParaRPr lang="en-US" dirty="0" smtClean="0">
              <a:latin typeface="Georgia" pitchFamily="18" charset="0"/>
            </a:endParaRPr>
          </a:p>
          <a:p>
            <a:pPr marL="0" indent="0">
              <a:buClr>
                <a:schemeClr val="accent2"/>
              </a:buClr>
              <a:buNone/>
              <a:defRPr/>
            </a:pPr>
            <a:r>
              <a:rPr lang="en-US" dirty="0" smtClean="0">
                <a:latin typeface="Georgia" pitchFamily="18" charset="0"/>
              </a:rPr>
              <a:t>Do </a:t>
            </a:r>
            <a:r>
              <a:rPr lang="en-US" dirty="0">
                <a:latin typeface="Georgia" pitchFamily="18" charset="0"/>
              </a:rPr>
              <a:t>you think this is unusual?  </a:t>
            </a:r>
          </a:p>
          <a:p>
            <a:pPr marL="0" indent="0">
              <a:buClr>
                <a:schemeClr val="accent2"/>
              </a:buClr>
              <a:buNone/>
              <a:defRPr/>
            </a:pPr>
            <a:endParaRPr lang="en-US" dirty="0" smtClean="0">
              <a:latin typeface="Georgia" pitchFamily="18" charset="0"/>
            </a:endParaRPr>
          </a:p>
          <a:p>
            <a:pPr marL="0" indent="0">
              <a:buClr>
                <a:schemeClr val="accent2"/>
              </a:buClr>
              <a:buNone/>
              <a:defRPr/>
            </a:pPr>
            <a:r>
              <a:rPr lang="en-US" dirty="0" smtClean="0">
                <a:latin typeface="Georgia" pitchFamily="18" charset="0"/>
              </a:rPr>
              <a:t>Is it more </a:t>
            </a:r>
            <a:r>
              <a:rPr lang="en-US" dirty="0">
                <a:latin typeface="Georgia" pitchFamily="18" charset="0"/>
              </a:rPr>
              <a:t>or less unusual than the math statement above</a:t>
            </a:r>
            <a:r>
              <a:rPr lang="en-US" dirty="0" smtClean="0">
                <a:latin typeface="Georgia" pitchFamily="18" charset="0"/>
              </a:rPr>
              <a:t>?</a:t>
            </a:r>
            <a:endParaRPr lang="en-US" dirty="0">
              <a:latin typeface="Georgia" pitchFamily="18" charset="0"/>
            </a:endParaRPr>
          </a:p>
        </p:txBody>
      </p:sp>
    </p:spTree>
    <p:extLst>
      <p:ext uri="{BB962C8B-B14F-4D97-AF65-F5344CB8AC3E}">
        <p14:creationId xmlns:p14="http://schemas.microsoft.com/office/powerpoint/2010/main" val="1131212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Acceptance of Poor Math Skills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Clr>
                <a:schemeClr val="accent2"/>
              </a:buClr>
              <a:buNone/>
              <a:defRPr/>
            </a:pPr>
            <a:r>
              <a:rPr lang="en-US" sz="3200" dirty="0">
                <a:latin typeface="Georgia" pitchFamily="18" charset="0"/>
              </a:rPr>
              <a:t>This scenario </a:t>
            </a:r>
            <a:r>
              <a:rPr lang="en-US" sz="3200" dirty="0" smtClean="0">
                <a:latin typeface="Georgia" pitchFamily="18" charset="0"/>
              </a:rPr>
              <a:t>illustrates </a:t>
            </a:r>
            <a:r>
              <a:rPr lang="en-US" sz="3200" dirty="0">
                <a:latin typeface="Georgia" pitchFamily="18" charset="0"/>
              </a:rPr>
              <a:t>the tarnished reputation that mathematics has in our society.  </a:t>
            </a:r>
            <a:r>
              <a:rPr lang="en-US" sz="3200" dirty="0" smtClean="0">
                <a:latin typeface="Georgia" pitchFamily="18" charset="0"/>
              </a:rPr>
              <a:t>According to this reputation, it </a:t>
            </a:r>
            <a:r>
              <a:rPr lang="en-US" sz="3200" dirty="0">
                <a:latin typeface="Georgia" pitchFamily="18" charset="0"/>
              </a:rPr>
              <a:t>is alright not to be proficient in math.  It is socially acceptable to hate/not be good at math</a:t>
            </a:r>
            <a:r>
              <a:rPr lang="en-US" sz="3200" dirty="0" smtClean="0">
                <a:latin typeface="Georgia" pitchFamily="18" charset="0"/>
              </a:rPr>
              <a:t>.</a:t>
            </a:r>
          </a:p>
        </p:txBody>
      </p:sp>
    </p:spTree>
    <p:extLst>
      <p:ext uri="{BB962C8B-B14F-4D97-AF65-F5344CB8AC3E}">
        <p14:creationId xmlns:p14="http://schemas.microsoft.com/office/powerpoint/2010/main" val="193149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Acceptance of Poor Math Skills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Clr>
                <a:schemeClr val="accent2"/>
              </a:buClr>
              <a:buNone/>
              <a:defRPr/>
            </a:pPr>
            <a:r>
              <a:rPr lang="en-US" sz="2800" dirty="0" smtClean="0">
                <a:latin typeface="Georgia" pitchFamily="18" charset="0"/>
              </a:rPr>
              <a:t>To make things worse, people who are good at math are ridiculed as “nerds” by their peers.  Somehow,  they are not considered normal in American society.</a:t>
            </a:r>
          </a:p>
          <a:p>
            <a:pPr marL="0" indent="0">
              <a:spcAft>
                <a:spcPts val="1200"/>
              </a:spcAft>
              <a:buClr>
                <a:schemeClr val="accent2"/>
              </a:buClr>
              <a:buNone/>
              <a:defRPr/>
            </a:pPr>
            <a:r>
              <a:rPr lang="en-US" sz="2800" dirty="0" smtClean="0">
                <a:latin typeface="Georgia" pitchFamily="18" charset="0"/>
              </a:rPr>
              <a:t>Other societies do not share this attitude towards math and those who do well in math.  For them, learning math is like learning to read: it is a normal expectation of everyone.</a:t>
            </a:r>
          </a:p>
        </p:txBody>
      </p:sp>
    </p:spTree>
    <p:extLst>
      <p:ext uri="{BB962C8B-B14F-4D97-AF65-F5344CB8AC3E}">
        <p14:creationId xmlns:p14="http://schemas.microsoft.com/office/powerpoint/2010/main" val="710402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Anxiety is Cultural</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3600" dirty="0" smtClean="0"/>
              <a:t>Have you ever wondered why there is no such a thing as “history anxiety” or “art anxiety”.  What makes math so different?</a:t>
            </a:r>
            <a:endParaRPr lang="en-US" sz="3600" dirty="0"/>
          </a:p>
          <a:p>
            <a:pPr marL="0" indent="0">
              <a:buNone/>
            </a:pPr>
            <a:r>
              <a:rPr lang="en-US" sz="3600" dirty="0" smtClean="0"/>
              <a:t>It’s a cultural thing. As we grow </a:t>
            </a:r>
            <a:r>
              <a:rPr lang="en-US" sz="3600" dirty="0" smtClean="0"/>
              <a:t>up, </a:t>
            </a:r>
            <a:r>
              <a:rPr lang="en-US" sz="3600" dirty="0" smtClean="0"/>
              <a:t>we pick up on social clues about how hard math is (but not history, or art…).  No  wonder that many of us end up feeling anxious about it.</a:t>
            </a:r>
            <a:endParaRPr lang="en-US" sz="3600" dirty="0"/>
          </a:p>
        </p:txBody>
      </p:sp>
    </p:spTree>
    <p:extLst>
      <p:ext uri="{BB962C8B-B14F-4D97-AF65-F5344CB8AC3E}">
        <p14:creationId xmlns:p14="http://schemas.microsoft.com/office/powerpoint/2010/main" val="119144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Feel Like?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Students who experience math anxiety report a number of psychological and physiological symptoms, such as:</a:t>
            </a:r>
          </a:p>
          <a:p>
            <a:pPr>
              <a:buFont typeface="Arial" pitchFamily="34" charset="0"/>
              <a:buChar char="•"/>
            </a:pPr>
            <a:r>
              <a:rPr lang="en-US" sz="2400" dirty="0" smtClean="0"/>
              <a:t>Clammy hands, upset stomach, lightheadedness</a:t>
            </a:r>
          </a:p>
          <a:p>
            <a:pPr>
              <a:buFont typeface="Arial" pitchFamily="34" charset="0"/>
              <a:buChar char="•"/>
            </a:pPr>
            <a:r>
              <a:rPr lang="en-US" sz="2400" dirty="0" smtClean="0"/>
              <a:t>Feelings of helplessness</a:t>
            </a:r>
          </a:p>
          <a:p>
            <a:pPr>
              <a:buFont typeface="Arial" pitchFamily="34" charset="0"/>
              <a:buChar char="•"/>
            </a:pPr>
            <a:r>
              <a:rPr lang="en-US" sz="2400" dirty="0" smtClean="0"/>
              <a:t>Worry </a:t>
            </a:r>
            <a:endParaRPr lang="en-US" sz="2400" dirty="0"/>
          </a:p>
          <a:p>
            <a:pPr>
              <a:buFont typeface="Arial" pitchFamily="34" charset="0"/>
              <a:buChar char="•"/>
            </a:pPr>
            <a:r>
              <a:rPr lang="en-US" sz="2400" dirty="0" smtClean="0"/>
              <a:t>Panic</a:t>
            </a:r>
          </a:p>
          <a:p>
            <a:pPr>
              <a:buFont typeface="Arial" pitchFamily="34" charset="0"/>
              <a:buChar char="•"/>
            </a:pPr>
            <a:r>
              <a:rPr lang="en-US" sz="2400" dirty="0" smtClean="0"/>
              <a:t>Humiliation and resentment</a:t>
            </a:r>
          </a:p>
          <a:p>
            <a:pPr>
              <a:buFont typeface="Arial" pitchFamily="34" charset="0"/>
              <a:buChar char="•"/>
            </a:pPr>
            <a:r>
              <a:rPr lang="en-US" sz="2400" dirty="0" smtClean="0"/>
              <a:t>Disorientation</a:t>
            </a:r>
          </a:p>
          <a:p>
            <a:pPr>
              <a:buFont typeface="Arial" pitchFamily="34" charset="0"/>
              <a:buChar char="•"/>
            </a:pPr>
            <a:r>
              <a:rPr lang="en-US" sz="2400" dirty="0" smtClean="0"/>
              <a:t>Confusion</a:t>
            </a:r>
            <a:endParaRPr lang="en-US" sz="2400" dirty="0"/>
          </a:p>
        </p:txBody>
      </p:sp>
    </p:spTree>
    <p:extLst>
      <p:ext uri="{BB962C8B-B14F-4D97-AF65-F5344CB8AC3E}">
        <p14:creationId xmlns:p14="http://schemas.microsoft.com/office/powerpoint/2010/main" val="316952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spcAft>
                <a:spcPts val="1200"/>
              </a:spcAft>
              <a:buClr>
                <a:schemeClr val="accent2"/>
              </a:buClr>
              <a:buNone/>
              <a:defRPr/>
            </a:pPr>
            <a:r>
              <a:rPr lang="en-US" sz="2800" dirty="0" smtClean="0">
                <a:latin typeface="Georgia" pitchFamily="18" charset="0"/>
              </a:rPr>
              <a:t>How does this social attitude affects those who experience math anxiety?  It works like one more math myth: by accepting that it’s okay to struggle with math, society places the control over the issue outside of the individual.</a:t>
            </a:r>
          </a:p>
          <a:p>
            <a:pPr marL="0" indent="0">
              <a:spcAft>
                <a:spcPts val="1200"/>
              </a:spcAft>
              <a:buClr>
                <a:schemeClr val="accent2"/>
              </a:buClr>
              <a:buNone/>
              <a:defRPr/>
            </a:pPr>
            <a:r>
              <a:rPr lang="en-US" sz="2800" dirty="0" smtClean="0">
                <a:latin typeface="Georgia" pitchFamily="18" charset="0"/>
              </a:rPr>
              <a:t>It works like this: If </a:t>
            </a:r>
            <a:r>
              <a:rPr lang="en-US" sz="2800" dirty="0" smtClean="0">
                <a:latin typeface="Georgia" pitchFamily="18" charset="0"/>
              </a:rPr>
              <a:t>everyone has trouble with math, then I don’t feel responsible </a:t>
            </a:r>
            <a:r>
              <a:rPr lang="en-US" sz="2800" dirty="0" smtClean="0">
                <a:latin typeface="Georgia" pitchFamily="18" charset="0"/>
              </a:rPr>
              <a:t>for not doing well and </a:t>
            </a:r>
            <a:r>
              <a:rPr lang="en-US" sz="2800" dirty="0" smtClean="0">
                <a:latin typeface="Georgia" pitchFamily="18" charset="0"/>
              </a:rPr>
              <a:t>there isn’t much I can do about it.  </a:t>
            </a:r>
            <a:r>
              <a:rPr lang="en-US" sz="2800" dirty="0" smtClean="0">
                <a:solidFill>
                  <a:srgbClr val="C00000"/>
                </a:solidFill>
                <a:latin typeface="Georgia" pitchFamily="18" charset="0"/>
              </a:rPr>
              <a:t>This kind of thinking keeps those who experience math anxiety trapped in the anxiety loop.</a:t>
            </a:r>
          </a:p>
          <a:p>
            <a:pPr marL="0" indent="0">
              <a:buClr>
                <a:schemeClr val="accent2"/>
              </a:buClr>
              <a:buNone/>
              <a:defRPr/>
            </a:pPr>
            <a:endParaRPr lang="en-US" sz="2800" dirty="0">
              <a:latin typeface="Georgia" pitchFamily="18" charset="0"/>
            </a:endParaRPr>
          </a:p>
        </p:txBody>
      </p:sp>
      <p:sp>
        <p:nvSpPr>
          <p:cNvPr id="4" name="Title 3"/>
          <p:cNvSpPr>
            <a:spLocks noGrp="1"/>
          </p:cNvSpPr>
          <p:nvPr>
            <p:ph type="title"/>
          </p:nvPr>
        </p:nvSpPr>
        <p:spPr/>
        <p:txBody>
          <a:bodyPr/>
          <a:lstStyle/>
          <a:p>
            <a:r>
              <a:rPr lang="en-US" dirty="0" smtClean="0"/>
              <a:t>Social Acceptance Feeds the Anxiety  Loop</a:t>
            </a:r>
            <a:endParaRPr lang="en-US" dirty="0"/>
          </a:p>
        </p:txBody>
      </p:sp>
    </p:spTree>
    <p:extLst>
      <p:ext uri="{BB962C8B-B14F-4D97-AF65-F5344CB8AC3E}">
        <p14:creationId xmlns:p14="http://schemas.microsoft.com/office/powerpoint/2010/main" val="35225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Reactions to Math Anxiety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People who experience math anxiety tend to react in three ways that keep them trapped in the anxiety loop:</a:t>
            </a:r>
          </a:p>
          <a:p>
            <a:pPr marL="0" indent="0">
              <a:buClr>
                <a:schemeClr val="accent2"/>
              </a:buClr>
              <a:buNone/>
            </a:pPr>
            <a:r>
              <a:rPr lang="en-US" b="1" dirty="0" smtClean="0">
                <a:solidFill>
                  <a:srgbClr val="C00000"/>
                </a:solidFill>
                <a:latin typeface="Georgia" pitchFamily="18" charset="0"/>
              </a:rPr>
              <a:t>Rationalization: </a:t>
            </a:r>
            <a:r>
              <a:rPr lang="en-US" dirty="0" smtClean="0">
                <a:latin typeface="Georgia" pitchFamily="18" charset="0"/>
              </a:rPr>
              <a:t>Using </a:t>
            </a:r>
            <a:r>
              <a:rPr lang="en-US" dirty="0">
                <a:latin typeface="Georgia" pitchFamily="18" charset="0"/>
              </a:rPr>
              <a:t>math myths </a:t>
            </a:r>
            <a:r>
              <a:rPr lang="en-US" dirty="0" smtClean="0">
                <a:latin typeface="Georgia" pitchFamily="18" charset="0"/>
              </a:rPr>
              <a:t>as </a:t>
            </a:r>
            <a:r>
              <a:rPr lang="en-US" dirty="0">
                <a:latin typeface="Georgia" pitchFamily="18" charset="0"/>
              </a:rPr>
              <a:t>reasons why it is </a:t>
            </a:r>
            <a:r>
              <a:rPr lang="en-US" dirty="0" smtClean="0">
                <a:latin typeface="Georgia" pitchFamily="18" charset="0"/>
              </a:rPr>
              <a:t>okay </a:t>
            </a:r>
            <a:r>
              <a:rPr lang="en-US" dirty="0">
                <a:latin typeface="Georgia" pitchFamily="18" charset="0"/>
              </a:rPr>
              <a:t>to have this reaction. The myths discussed </a:t>
            </a:r>
            <a:r>
              <a:rPr lang="en-US" dirty="0" smtClean="0">
                <a:latin typeface="Georgia" pitchFamily="18" charset="0"/>
              </a:rPr>
              <a:t>before are </a:t>
            </a:r>
            <a:r>
              <a:rPr lang="en-US" dirty="0">
                <a:latin typeface="Georgia" pitchFamily="18" charset="0"/>
              </a:rPr>
              <a:t>examples of rationalizations, and while they may make </a:t>
            </a:r>
            <a:r>
              <a:rPr lang="en-US" dirty="0" smtClean="0">
                <a:latin typeface="Georgia" pitchFamily="18" charset="0"/>
              </a:rPr>
              <a:t>people </a:t>
            </a:r>
            <a:r>
              <a:rPr lang="en-US" dirty="0">
                <a:latin typeface="Georgia" pitchFamily="18" charset="0"/>
              </a:rPr>
              <a:t>feel better (or at least less bad) about having math anxiety, they will do nothing to lessen it or to help </a:t>
            </a:r>
            <a:r>
              <a:rPr lang="en-US" dirty="0" smtClean="0">
                <a:latin typeface="Georgia" pitchFamily="18" charset="0"/>
              </a:rPr>
              <a:t>individuals get </a:t>
            </a:r>
            <a:r>
              <a:rPr lang="en-US" dirty="0">
                <a:latin typeface="Georgia" pitchFamily="18" charset="0"/>
              </a:rPr>
              <a:t>it under control. </a:t>
            </a:r>
            <a:r>
              <a:rPr lang="en-US" dirty="0">
                <a:latin typeface="Comic Sans MS" panose="030F0702030302020204" pitchFamily="66" charset="0"/>
              </a:rPr>
              <a:t/>
            </a:r>
            <a:br>
              <a:rPr lang="en-US" dirty="0">
                <a:latin typeface="Comic Sans MS" panose="030F0702030302020204" pitchFamily="66" charset="0"/>
              </a:rPr>
            </a:br>
            <a:endParaRPr lang="en-US" dirty="0">
              <a:latin typeface="Comic Sans MS" panose="030F0702030302020204" pitchFamily="66"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11364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Reactions to Math Anxiety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Clr>
                <a:schemeClr val="accent2"/>
              </a:buClr>
              <a:buNone/>
            </a:pPr>
            <a:r>
              <a:rPr lang="en-US" sz="2800" b="1" dirty="0" smtClean="0">
                <a:solidFill>
                  <a:srgbClr val="C00000"/>
                </a:solidFill>
                <a:latin typeface="Georgia" pitchFamily="18" charset="0"/>
              </a:rPr>
              <a:t>Suppression:  </a:t>
            </a:r>
            <a:r>
              <a:rPr lang="en-US" sz="2800" dirty="0" smtClean="0">
                <a:latin typeface="Georgia" pitchFamily="18" charset="0"/>
              </a:rPr>
              <a:t>Some individuals keep their anxiety bottled in.  The idea is to repress the feeling, so they don’t feel it.  </a:t>
            </a:r>
            <a:r>
              <a:rPr lang="en-US" sz="2800" dirty="0">
                <a:latin typeface="Georgia" pitchFamily="18" charset="0"/>
              </a:rPr>
              <a:t>This technique is commonly attempted by students and is usually accompanied by self-criticism. </a:t>
            </a:r>
            <a:endParaRPr lang="en-US" sz="2800" dirty="0" smtClean="0">
              <a:latin typeface="Georgia" pitchFamily="18" charset="0"/>
            </a:endParaRPr>
          </a:p>
          <a:p>
            <a:pPr marL="0" indent="0">
              <a:buClr>
                <a:schemeClr val="accent2"/>
              </a:buClr>
              <a:buNone/>
            </a:pPr>
            <a:r>
              <a:rPr lang="en-US" sz="2800" dirty="0" smtClean="0">
                <a:latin typeface="Georgia" pitchFamily="18" charset="0"/>
              </a:rPr>
              <a:t>Suppressing </a:t>
            </a:r>
            <a:r>
              <a:rPr lang="en-US" sz="2800" dirty="0" smtClean="0">
                <a:latin typeface="Georgia" pitchFamily="18" charset="0"/>
              </a:rPr>
              <a:t>the anxiety can lead </a:t>
            </a:r>
            <a:r>
              <a:rPr lang="en-US" sz="2800" dirty="0">
                <a:latin typeface="Georgia" pitchFamily="18" charset="0"/>
              </a:rPr>
              <a:t>to a deep sense of frustration and often a severe loss of self-esteem.  S</a:t>
            </a:r>
            <a:r>
              <a:rPr lang="en-US" sz="2800" dirty="0" smtClean="0">
                <a:latin typeface="Georgia" pitchFamily="18" charset="0"/>
              </a:rPr>
              <a:t>uppression </a:t>
            </a:r>
            <a:r>
              <a:rPr lang="en-US" sz="2800" dirty="0">
                <a:latin typeface="Georgia" pitchFamily="18" charset="0"/>
              </a:rPr>
              <a:t>of math anxiety is not only unconstructive, but can actually be damaging.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5795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Reactions to Math Anxiety</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b="1" dirty="0" smtClean="0">
                <a:solidFill>
                  <a:srgbClr val="C00000"/>
                </a:solidFill>
                <a:latin typeface="+mj-lt"/>
              </a:rPr>
              <a:t>Denial:  </a:t>
            </a:r>
            <a:r>
              <a:rPr lang="en-US" dirty="0" smtClean="0">
                <a:latin typeface="+mj-lt"/>
              </a:rPr>
              <a:t>Those who deny having trouble with math simply turn away from it, as it were not an issue.  One way </a:t>
            </a:r>
            <a:r>
              <a:rPr lang="en-US" dirty="0" smtClean="0">
                <a:latin typeface="+mj-lt"/>
              </a:rPr>
              <a:t>of </a:t>
            </a:r>
            <a:r>
              <a:rPr lang="en-US" dirty="0" smtClean="0">
                <a:latin typeface="+mj-lt"/>
              </a:rPr>
              <a:t>reacting with denial </a:t>
            </a:r>
            <a:r>
              <a:rPr lang="en-US" dirty="0" smtClean="0">
                <a:latin typeface="+mj-lt"/>
              </a:rPr>
              <a:t>is </a:t>
            </a:r>
            <a:r>
              <a:rPr lang="en-US" dirty="0" smtClean="0">
                <a:latin typeface="+mj-lt"/>
              </a:rPr>
              <a:t>to avoid taking math classes or any class requiring mathematical skills. </a:t>
            </a:r>
            <a:endParaRPr lang="en-US" dirty="0" smtClean="0">
              <a:latin typeface="+mj-lt"/>
            </a:endParaRPr>
          </a:p>
          <a:p>
            <a:pPr marL="0" indent="0">
              <a:buNone/>
            </a:pPr>
            <a:r>
              <a:rPr lang="en-US" dirty="0" smtClean="0">
                <a:latin typeface="+mj-lt"/>
              </a:rPr>
              <a:t>Individuals who deny their math difficulties tend to  choose </a:t>
            </a:r>
            <a:r>
              <a:rPr lang="en-US" dirty="0" smtClean="0">
                <a:latin typeface="+mj-lt"/>
              </a:rPr>
              <a:t>majors that require </a:t>
            </a:r>
            <a:r>
              <a:rPr lang="en-US" dirty="0">
                <a:latin typeface="+mj-lt"/>
              </a:rPr>
              <a:t>little to no math.  This approach can severely </a:t>
            </a:r>
            <a:r>
              <a:rPr lang="en-US" dirty="0" smtClean="0">
                <a:latin typeface="+mj-lt"/>
              </a:rPr>
              <a:t>limit </a:t>
            </a:r>
            <a:r>
              <a:rPr lang="en-US" dirty="0" smtClean="0">
                <a:latin typeface="+mj-lt"/>
              </a:rPr>
              <a:t>their</a:t>
            </a:r>
            <a:r>
              <a:rPr lang="en-US" dirty="0" smtClean="0">
                <a:latin typeface="+mj-lt"/>
              </a:rPr>
              <a:t> </a:t>
            </a:r>
            <a:r>
              <a:rPr lang="en-US" dirty="0">
                <a:latin typeface="+mj-lt"/>
              </a:rPr>
              <a:t>personal and professional goals</a:t>
            </a:r>
            <a:r>
              <a:rPr lang="en-US" dirty="0" smtClean="0">
                <a:latin typeface="+mj-lt"/>
              </a:rPr>
              <a:t>.  For example, they may have wanted to study nursing, but choose to do something else because of the math skills required in nursing</a:t>
            </a:r>
            <a:r>
              <a:rPr lang="en-US" dirty="0" smtClean="0">
                <a:latin typeface="+mj-lt"/>
              </a:rPr>
              <a:t>.</a:t>
            </a:r>
            <a:endParaRPr lang="en-US" dirty="0">
              <a:latin typeface="+mj-lt"/>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12622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Charge of Math Anxiety</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We have seen how rationalization, suppression, and denial are not good ways to handle math anxiety.  What are some better approaches then?</a:t>
            </a:r>
          </a:p>
          <a:p>
            <a:pPr marL="0" indent="0">
              <a:buNone/>
            </a:pPr>
            <a:endParaRPr lang="en-US" dirty="0"/>
          </a:p>
          <a:p>
            <a:pPr marL="0" indent="0">
              <a:buNone/>
            </a:pPr>
            <a:r>
              <a:rPr lang="en-US" sz="3200" b="1" dirty="0" smtClean="0">
                <a:solidFill>
                  <a:srgbClr val="C00000"/>
                </a:solidFill>
              </a:rPr>
              <a:t>Face it:</a:t>
            </a:r>
            <a:r>
              <a:rPr lang="en-US" sz="3200" dirty="0" smtClean="0"/>
              <a:t>  </a:t>
            </a:r>
            <a:r>
              <a:rPr lang="en-US" sz="2800" dirty="0" smtClean="0"/>
              <a:t>Think about the </a:t>
            </a:r>
            <a:r>
              <a:rPr lang="en-US" sz="2800" dirty="0"/>
              <a:t>experiences and feelings you have had in your life that may contribute to your anxiety</a:t>
            </a:r>
            <a:r>
              <a:rPr lang="en-US" sz="2800" dirty="0" smtClean="0"/>
              <a:t>.  Knowing the source helps you figure out the solution that works for you.</a:t>
            </a:r>
            <a:endParaRPr lang="en-US" sz="2800" dirty="0"/>
          </a:p>
        </p:txBody>
      </p:sp>
    </p:spTree>
    <p:extLst>
      <p:ext uri="{BB962C8B-B14F-4D97-AF65-F5344CB8AC3E}">
        <p14:creationId xmlns:p14="http://schemas.microsoft.com/office/powerpoint/2010/main" val="4224271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Charge of Math Anxiety</a:t>
            </a:r>
            <a:endParaRPr lang="en-US" dirty="0"/>
          </a:p>
        </p:txBody>
      </p:sp>
      <p:sp>
        <p:nvSpPr>
          <p:cNvPr id="3" name="Content Placeholder 2"/>
          <p:cNvSpPr>
            <a:spLocks noGrp="1"/>
          </p:cNvSpPr>
          <p:nvPr>
            <p:ph sz="quarter" idx="1"/>
          </p:nvPr>
        </p:nvSpPr>
        <p:spPr/>
        <p:txBody>
          <a:bodyPr/>
          <a:lstStyle/>
          <a:p>
            <a:pPr marL="0" indent="0">
              <a:buClr>
                <a:schemeClr val="accent2"/>
              </a:buClr>
              <a:buNone/>
            </a:pPr>
            <a:r>
              <a:rPr lang="en-US" sz="3200" b="1" dirty="0">
                <a:solidFill>
                  <a:srgbClr val="C00000"/>
                </a:solidFill>
              </a:rPr>
              <a:t>Accept those feelings you have </a:t>
            </a:r>
            <a:r>
              <a:rPr lang="en-US" sz="3200" b="1" dirty="0" smtClean="0">
                <a:solidFill>
                  <a:srgbClr val="C00000"/>
                </a:solidFill>
              </a:rPr>
              <a:t>experienced: </a:t>
            </a:r>
            <a:r>
              <a:rPr lang="en-US" sz="3200" b="1" dirty="0" smtClean="0">
                <a:solidFill>
                  <a:srgbClr val="C00000"/>
                </a:solidFill>
              </a:rPr>
              <a:t> </a:t>
            </a:r>
            <a:r>
              <a:rPr lang="en-US" sz="2800" dirty="0" smtClean="0"/>
              <a:t>Once </a:t>
            </a:r>
            <a:r>
              <a:rPr lang="en-US" sz="2800" dirty="0"/>
              <a:t>you </a:t>
            </a:r>
            <a:r>
              <a:rPr lang="en-US" sz="2800" dirty="0" smtClean="0"/>
              <a:t>acknowledge </a:t>
            </a:r>
            <a:r>
              <a:rPr lang="en-US" sz="2800" dirty="0"/>
              <a:t>your experiences and how they made you feel, you can start “taking possession” of these feelings.  Recognize and accept these feelings.  They do NOT mean there is something wrong with you or that you are inferior.</a:t>
            </a:r>
          </a:p>
        </p:txBody>
      </p:sp>
    </p:spTree>
    <p:extLst>
      <p:ext uri="{BB962C8B-B14F-4D97-AF65-F5344CB8AC3E}">
        <p14:creationId xmlns:p14="http://schemas.microsoft.com/office/powerpoint/2010/main" val="1856894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Charge of Math Anxiety</a:t>
            </a:r>
            <a:endParaRPr lang="en-US" dirty="0"/>
          </a:p>
        </p:txBody>
      </p:sp>
      <p:sp>
        <p:nvSpPr>
          <p:cNvPr id="3" name="Content Placeholder 2"/>
          <p:cNvSpPr>
            <a:spLocks noGrp="1"/>
          </p:cNvSpPr>
          <p:nvPr>
            <p:ph sz="quarter" idx="1"/>
          </p:nvPr>
        </p:nvSpPr>
        <p:spPr/>
        <p:txBody>
          <a:bodyPr/>
          <a:lstStyle/>
          <a:p>
            <a:pPr marL="0" indent="0">
              <a:buNone/>
            </a:pPr>
            <a:r>
              <a:rPr lang="en-US" sz="3200" b="1" dirty="0" smtClean="0">
                <a:solidFill>
                  <a:srgbClr val="C00000"/>
                </a:solidFill>
              </a:rPr>
              <a:t>Learn strategies to cope with your feelings: </a:t>
            </a:r>
            <a:r>
              <a:rPr lang="en-US" sz="3200" b="1" dirty="0" smtClean="0">
                <a:solidFill>
                  <a:srgbClr val="C00000"/>
                </a:solidFill>
              </a:rPr>
              <a:t> </a:t>
            </a:r>
            <a:r>
              <a:rPr lang="en-US" sz="2800" dirty="0" smtClean="0"/>
              <a:t>The </a:t>
            </a:r>
            <a:r>
              <a:rPr lang="en-US" sz="2800" dirty="0"/>
              <a:t>more prepared you feel, the less anxiety you will feel.  Learning different techniques and strategies when taking notes, working through homework, studying, taking exams, and reflecting are key components to building good learning habits.  </a:t>
            </a:r>
          </a:p>
        </p:txBody>
      </p:sp>
    </p:spTree>
    <p:extLst>
      <p:ext uri="{BB962C8B-B14F-4D97-AF65-F5344CB8AC3E}">
        <p14:creationId xmlns:p14="http://schemas.microsoft.com/office/powerpoint/2010/main" val="209171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Math Anxiety</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There are many ways to reduce math anxiety, according to the source.  One way that is common to all the sources is improving study habits.  The reason is simple: the more prepared we are, the better we will </a:t>
            </a:r>
            <a:r>
              <a:rPr lang="en-US" dirty="0" smtClean="0"/>
              <a:t>feel.</a:t>
            </a:r>
          </a:p>
          <a:p>
            <a:pPr marL="0" indent="0">
              <a:buNone/>
            </a:pPr>
            <a:r>
              <a:rPr lang="en-US" dirty="0" smtClean="0"/>
              <a:t>We </a:t>
            </a:r>
            <a:r>
              <a:rPr lang="en-US" dirty="0" smtClean="0"/>
              <a:t>are going to look at the whole picture, so that we have a complete approach to improving our math habits.  Here’s the list:</a:t>
            </a:r>
            <a:endParaRPr lang="en-US" b="1" dirty="0"/>
          </a:p>
          <a:p>
            <a:pPr marL="742950" lvl="1" indent="-285750">
              <a:buClr>
                <a:srgbClr val="C00000"/>
              </a:buClr>
              <a:buSzPct val="100000"/>
              <a:buFont typeface="Arial" panose="020B0604020202020204" pitchFamily="34" charset="0"/>
              <a:buChar char="•"/>
            </a:pPr>
            <a:r>
              <a:rPr lang="en-US" dirty="0" smtClean="0">
                <a:solidFill>
                  <a:srgbClr val="C00000"/>
                </a:solidFill>
              </a:rPr>
              <a:t>Before, during, and after </a:t>
            </a:r>
            <a:r>
              <a:rPr lang="en-US" dirty="0">
                <a:solidFill>
                  <a:srgbClr val="C00000"/>
                </a:solidFill>
              </a:rPr>
              <a:t>class</a:t>
            </a:r>
          </a:p>
          <a:p>
            <a:pPr marL="742950" lvl="1" indent="-285750">
              <a:buClr>
                <a:srgbClr val="C00000"/>
              </a:buClr>
              <a:buSzPct val="100000"/>
              <a:buFont typeface="Arial" panose="020B0604020202020204" pitchFamily="34" charset="0"/>
              <a:buChar char="•"/>
            </a:pPr>
            <a:r>
              <a:rPr lang="en-US" dirty="0" smtClean="0">
                <a:solidFill>
                  <a:srgbClr val="C00000"/>
                </a:solidFill>
              </a:rPr>
              <a:t>When doing</a:t>
            </a:r>
            <a:r>
              <a:rPr lang="en-US" dirty="0" smtClean="0">
                <a:solidFill>
                  <a:srgbClr val="C00000"/>
                </a:solidFill>
              </a:rPr>
              <a:t> </a:t>
            </a:r>
            <a:r>
              <a:rPr lang="en-US" dirty="0">
                <a:solidFill>
                  <a:srgbClr val="C00000"/>
                </a:solidFill>
              </a:rPr>
              <a:t>homework</a:t>
            </a:r>
          </a:p>
          <a:p>
            <a:pPr marL="742950" lvl="1" indent="-285750">
              <a:buClr>
                <a:srgbClr val="C00000"/>
              </a:buClr>
              <a:buSzPct val="100000"/>
              <a:buFont typeface="Arial" panose="020B0604020202020204" pitchFamily="34" charset="0"/>
              <a:buChar char="•"/>
            </a:pPr>
            <a:r>
              <a:rPr lang="en-US" dirty="0" smtClean="0">
                <a:solidFill>
                  <a:srgbClr val="C00000"/>
                </a:solidFill>
              </a:rPr>
              <a:t>Before, during, and after exams</a:t>
            </a:r>
            <a:endParaRPr lang="en-US" dirty="0"/>
          </a:p>
          <a:p>
            <a:pPr marL="0" indent="0">
              <a:buNone/>
            </a:pPr>
            <a:endParaRPr lang="en-US" dirty="0"/>
          </a:p>
        </p:txBody>
      </p:sp>
    </p:spTree>
    <p:extLst>
      <p:ext uri="{BB962C8B-B14F-4D97-AF65-F5344CB8AC3E}">
        <p14:creationId xmlns:p14="http://schemas.microsoft.com/office/powerpoint/2010/main" val="3337043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Before Class</a:t>
            </a:r>
            <a:endParaRPr lang="en-US" dirty="0"/>
          </a:p>
        </p:txBody>
      </p:sp>
      <p:sp>
        <p:nvSpPr>
          <p:cNvPr id="3" name="Content Placeholder 2"/>
          <p:cNvSpPr>
            <a:spLocks noGrp="1"/>
          </p:cNvSpPr>
          <p:nvPr>
            <p:ph sz="quarter" idx="1"/>
          </p:nvPr>
        </p:nvSpPr>
        <p:spPr/>
        <p:txBody>
          <a:bodyPr>
            <a:normAutofit fontScale="92500"/>
          </a:bodyPr>
          <a:lstStyle/>
          <a:p>
            <a:pPr marL="0" indent="0">
              <a:buClr>
                <a:schemeClr val="accent2"/>
              </a:buClr>
              <a:buNone/>
            </a:pPr>
            <a:r>
              <a:rPr lang="en-US" dirty="0" smtClean="0"/>
              <a:t>Being well prepared before showing up in class will go a long way to reduce the stress.  Here are some ideas</a:t>
            </a:r>
            <a:r>
              <a:rPr lang="en-US" dirty="0" smtClean="0"/>
              <a:t>:</a:t>
            </a:r>
            <a:endParaRPr lang="en-US" dirty="0"/>
          </a:p>
          <a:p>
            <a:pPr>
              <a:buClr>
                <a:srgbClr val="C00000"/>
              </a:buClr>
              <a:buSzPct val="100000"/>
              <a:buFont typeface="Arial" pitchFamily="34" charset="0"/>
              <a:buChar char="•"/>
            </a:pPr>
            <a:r>
              <a:rPr lang="en-US" b="1" dirty="0" smtClean="0">
                <a:solidFill>
                  <a:srgbClr val="C00000"/>
                </a:solidFill>
              </a:rPr>
              <a:t>Setup </a:t>
            </a:r>
            <a:r>
              <a:rPr lang="en-US" b="1" dirty="0">
                <a:solidFill>
                  <a:srgbClr val="C00000"/>
                </a:solidFill>
              </a:rPr>
              <a:t>a study </a:t>
            </a:r>
            <a:r>
              <a:rPr lang="en-US" b="1" dirty="0" smtClean="0">
                <a:solidFill>
                  <a:srgbClr val="C00000"/>
                </a:solidFill>
              </a:rPr>
              <a:t>schedule:  </a:t>
            </a:r>
            <a:r>
              <a:rPr lang="en-US" sz="2600" dirty="0" smtClean="0"/>
              <a:t>Make sure that you put in the right amount of hours.</a:t>
            </a:r>
            <a:endParaRPr lang="en-US" sz="2600" dirty="0"/>
          </a:p>
          <a:p>
            <a:pPr>
              <a:buClr>
                <a:srgbClr val="C00000"/>
              </a:buClr>
              <a:buSzPct val="100000"/>
              <a:buFont typeface="Arial" pitchFamily="34" charset="0"/>
              <a:buChar char="•"/>
            </a:pPr>
            <a:r>
              <a:rPr lang="en-US" b="1" dirty="0">
                <a:solidFill>
                  <a:srgbClr val="C00000"/>
                </a:solidFill>
              </a:rPr>
              <a:t>Review the relevant parts of the textbook before the </a:t>
            </a:r>
            <a:r>
              <a:rPr lang="en-US" b="1" dirty="0" smtClean="0">
                <a:solidFill>
                  <a:srgbClr val="C00000"/>
                </a:solidFill>
              </a:rPr>
              <a:t>lecture:  </a:t>
            </a:r>
            <a:r>
              <a:rPr lang="en-US" sz="2600" dirty="0" smtClean="0"/>
              <a:t>Look </a:t>
            </a:r>
            <a:r>
              <a:rPr lang="en-US" sz="2600" dirty="0"/>
              <a:t>ahead and try to get an idea about what you will be covering tomorrow. </a:t>
            </a:r>
            <a:r>
              <a:rPr lang="en-US" sz="2600" dirty="0" smtClean="0"/>
              <a:t>If </a:t>
            </a:r>
            <a:r>
              <a:rPr lang="en-US" sz="2600" dirty="0"/>
              <a:t>you have a some understanding of the concept prior to lecture, you may assimilate the information much more efficiently.   </a:t>
            </a:r>
          </a:p>
          <a:p>
            <a:pPr>
              <a:buClr>
                <a:srgbClr val="C00000"/>
              </a:buClr>
              <a:buSzPct val="100000"/>
              <a:buFont typeface="Arial" pitchFamily="34" charset="0"/>
              <a:buChar char="•"/>
            </a:pPr>
            <a:r>
              <a:rPr lang="en-US" b="1" dirty="0">
                <a:solidFill>
                  <a:srgbClr val="C00000"/>
                </a:solidFill>
              </a:rPr>
              <a:t>Don’t miss </a:t>
            </a:r>
            <a:r>
              <a:rPr lang="en-US" b="1" dirty="0" smtClean="0">
                <a:solidFill>
                  <a:srgbClr val="C00000"/>
                </a:solidFill>
              </a:rPr>
              <a:t>class:  </a:t>
            </a:r>
            <a:r>
              <a:rPr lang="en-US" sz="2600" dirty="0" smtClean="0"/>
              <a:t>If </a:t>
            </a:r>
            <a:r>
              <a:rPr lang="en-US" sz="2600" dirty="0"/>
              <a:t>you miss </a:t>
            </a:r>
            <a:r>
              <a:rPr lang="en-US" sz="2600" dirty="0" smtClean="0"/>
              <a:t>a class, make sure to catch </a:t>
            </a:r>
            <a:r>
              <a:rPr lang="en-US" sz="2600" dirty="0"/>
              <a:t>up on the material you missed.  </a:t>
            </a:r>
          </a:p>
        </p:txBody>
      </p:sp>
    </p:spTree>
    <p:extLst>
      <p:ext uri="{BB962C8B-B14F-4D97-AF65-F5344CB8AC3E}">
        <p14:creationId xmlns:p14="http://schemas.microsoft.com/office/powerpoint/2010/main" val="190986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During Class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Clr>
                <a:srgbClr val="C00000"/>
              </a:buClr>
              <a:buSzPct val="100000"/>
              <a:buNone/>
            </a:pPr>
            <a:r>
              <a:rPr lang="en-US" dirty="0" smtClean="0"/>
              <a:t>Once you are in class, take steps to make the most of the time you spend there:</a:t>
            </a:r>
          </a:p>
          <a:p>
            <a:pPr>
              <a:buClr>
                <a:srgbClr val="C00000"/>
              </a:buClr>
              <a:buSzPct val="100000"/>
              <a:buFont typeface="Arial" pitchFamily="34" charset="0"/>
              <a:buChar char="•"/>
            </a:pPr>
            <a:r>
              <a:rPr lang="en-US" b="1" dirty="0" smtClean="0">
                <a:solidFill>
                  <a:srgbClr val="C00000"/>
                </a:solidFill>
              </a:rPr>
              <a:t>Take good notes: </a:t>
            </a:r>
            <a:r>
              <a:rPr lang="en-US" sz="2200" dirty="0" smtClean="0"/>
              <a:t>If </a:t>
            </a:r>
            <a:r>
              <a:rPr lang="en-US" sz="2200" dirty="0"/>
              <a:t>your professor says something that makes sense to you, write it down.  Don’t just copy what is on the board. </a:t>
            </a:r>
            <a:r>
              <a:rPr lang="en-US" sz="2200" dirty="0" smtClean="0"/>
              <a:t> Take a workshop on note taking or research in on the internet.</a:t>
            </a:r>
            <a:endParaRPr lang="en-US" sz="2200" dirty="0" smtClean="0"/>
          </a:p>
          <a:p>
            <a:pPr>
              <a:buClr>
                <a:srgbClr val="C00000"/>
              </a:buClr>
              <a:buSzPct val="100000"/>
              <a:buFont typeface="Arial" pitchFamily="34" charset="0"/>
              <a:buChar char="•"/>
            </a:pPr>
            <a:r>
              <a:rPr lang="en-US" b="1" dirty="0" smtClean="0">
                <a:solidFill>
                  <a:srgbClr val="C00000"/>
                </a:solidFill>
              </a:rPr>
              <a:t>Pay attention: </a:t>
            </a:r>
            <a:r>
              <a:rPr lang="en-US" sz="2200" dirty="0" smtClean="0"/>
              <a:t>Attending </a:t>
            </a:r>
            <a:r>
              <a:rPr lang="en-US" sz="2200" dirty="0"/>
              <a:t>class and not paying attention is like being absent.  If you are going to attend class, get the most out of your time and focus on the content.</a:t>
            </a:r>
          </a:p>
          <a:p>
            <a:pPr>
              <a:buClr>
                <a:srgbClr val="C00000"/>
              </a:buClr>
              <a:buSzPct val="100000"/>
              <a:buFont typeface="Arial" pitchFamily="34" charset="0"/>
              <a:buChar char="•"/>
            </a:pPr>
            <a:r>
              <a:rPr lang="en-US" b="1" dirty="0" smtClean="0">
                <a:solidFill>
                  <a:srgbClr val="C00000"/>
                </a:solidFill>
              </a:rPr>
              <a:t>Ask questions: </a:t>
            </a:r>
            <a:r>
              <a:rPr lang="en-US" sz="2200" dirty="0" smtClean="0"/>
              <a:t>Don’t </a:t>
            </a:r>
            <a:r>
              <a:rPr lang="en-US" sz="2200" dirty="0"/>
              <a:t>wait until after lecture if you have questions.  If you don’t understand something right now, it may be needed or affect what your learning in 10 minutes.  Raise your hand, chances are good that others have the same question or will benefit from going over your question.</a:t>
            </a:r>
          </a:p>
          <a:p>
            <a:pPr marL="0" indent="0">
              <a:buNone/>
            </a:pPr>
            <a:endParaRPr lang="en-US" dirty="0"/>
          </a:p>
        </p:txBody>
      </p:sp>
    </p:spTree>
    <p:extLst>
      <p:ext uri="{BB962C8B-B14F-4D97-AF65-F5344CB8AC3E}">
        <p14:creationId xmlns:p14="http://schemas.microsoft.com/office/powerpoint/2010/main" val="372573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228600"/>
            <a:ext cx="8458200" cy="838200"/>
          </a:xfrm>
        </p:spPr>
        <p:txBody>
          <a:bodyPr rtlCol="0">
            <a:noAutofit/>
          </a:bodyPr>
          <a:lstStyle/>
          <a:p>
            <a:pPr marL="53975" algn="ctr">
              <a:defRPr/>
            </a:pPr>
            <a:r>
              <a:rPr lang="en-US" sz="3200" dirty="0">
                <a:latin typeface="Georgia" pitchFamily="18" charset="0"/>
              </a:rPr>
              <a:t>Math Anxiety Contributing Elements</a:t>
            </a:r>
          </a:p>
        </p:txBody>
      </p:sp>
      <p:graphicFrame>
        <p:nvGraphicFramePr>
          <p:cNvPr id="5" name="Diagram 4"/>
          <p:cNvGraphicFramePr/>
          <p:nvPr>
            <p:extLst>
              <p:ext uri="{D42A27DB-BD31-4B8C-83A1-F6EECF244321}">
                <p14:modId xmlns:p14="http://schemas.microsoft.com/office/powerpoint/2010/main" val="2315175354"/>
              </p:ext>
            </p:extLst>
          </p:nvPr>
        </p:nvGraphicFramePr>
        <p:xfrm>
          <a:off x="381000" y="1524000"/>
          <a:ext cx="8458200" cy="4810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8761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
                                            <p:graphicEl>
                                              <a:dgm id="{4844014C-A387-4A77-BD86-B5F0F61D2F3D}"/>
                                            </p:graphicEl>
                                          </p:spTgt>
                                        </p:tgtEl>
                                        <p:attrNameLst>
                                          <p:attrName>style.visibility</p:attrName>
                                        </p:attrNameLst>
                                      </p:cBhvr>
                                      <p:to>
                                        <p:strVal val="visible"/>
                                      </p:to>
                                    </p:set>
                                    <p:anim calcmode="lin" valueType="num">
                                      <p:cBhvr>
                                        <p:cTn id="7" dur="1000" fill="hold"/>
                                        <p:tgtEl>
                                          <p:spTgt spid="5">
                                            <p:graphicEl>
                                              <a:dgm id="{4844014C-A387-4A77-BD86-B5F0F61D2F3D}"/>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4844014C-A387-4A77-BD86-B5F0F61D2F3D}"/>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4844014C-A387-4A77-BD86-B5F0F61D2F3D}"/>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4844014C-A387-4A77-BD86-B5F0F61D2F3D}"/>
                                            </p:graphicEl>
                                          </p:spTgt>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5">
                                            <p:graphicEl>
                                              <a:dgm id="{284C5A67-847A-438E-A5AD-142B7DE179DC}"/>
                                            </p:graphicEl>
                                          </p:spTgt>
                                        </p:tgtEl>
                                        <p:attrNameLst>
                                          <p:attrName>style.visibility</p:attrName>
                                        </p:attrNameLst>
                                      </p:cBhvr>
                                      <p:to>
                                        <p:strVal val="visible"/>
                                      </p:to>
                                    </p:set>
                                    <p:anim calcmode="lin" valueType="num">
                                      <p:cBhvr>
                                        <p:cTn id="13" dur="1000" fill="hold"/>
                                        <p:tgtEl>
                                          <p:spTgt spid="5">
                                            <p:graphicEl>
                                              <a:dgm id="{284C5A67-847A-438E-A5AD-142B7DE179DC}"/>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284C5A67-847A-438E-A5AD-142B7DE179DC}"/>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284C5A67-847A-438E-A5AD-142B7DE179DC}"/>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284C5A67-847A-438E-A5AD-142B7DE179DC}"/>
                                            </p:graphicEl>
                                          </p:spTgt>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5">
                                            <p:graphicEl>
                                              <a:dgm id="{1732E670-B461-4F7B-A492-5329855208E2}"/>
                                            </p:graphicEl>
                                          </p:spTgt>
                                        </p:tgtEl>
                                        <p:attrNameLst>
                                          <p:attrName>style.visibility</p:attrName>
                                        </p:attrNameLst>
                                      </p:cBhvr>
                                      <p:to>
                                        <p:strVal val="visible"/>
                                      </p:to>
                                    </p:set>
                                    <p:anim calcmode="lin" valueType="num">
                                      <p:cBhvr>
                                        <p:cTn id="19" dur="1000" fill="hold"/>
                                        <p:tgtEl>
                                          <p:spTgt spid="5">
                                            <p:graphicEl>
                                              <a:dgm id="{1732E670-B461-4F7B-A492-5329855208E2}"/>
                                            </p:graphicEl>
                                          </p:spTgt>
                                        </p:tgtEl>
                                        <p:attrNameLst>
                                          <p:attrName>ppt_w</p:attrName>
                                        </p:attrNameLst>
                                      </p:cBhvr>
                                      <p:tavLst>
                                        <p:tav tm="0">
                                          <p:val>
                                            <p:fltVal val="0"/>
                                          </p:val>
                                        </p:tav>
                                        <p:tav tm="100000">
                                          <p:val>
                                            <p:strVal val="#ppt_w"/>
                                          </p:val>
                                        </p:tav>
                                      </p:tavLst>
                                    </p:anim>
                                    <p:anim calcmode="lin" valueType="num">
                                      <p:cBhvr>
                                        <p:cTn id="20" dur="1000" fill="hold"/>
                                        <p:tgtEl>
                                          <p:spTgt spid="5">
                                            <p:graphicEl>
                                              <a:dgm id="{1732E670-B461-4F7B-A492-5329855208E2}"/>
                                            </p:graphicEl>
                                          </p:spTgt>
                                        </p:tgtEl>
                                        <p:attrNameLst>
                                          <p:attrName>ppt_h</p:attrName>
                                        </p:attrNameLst>
                                      </p:cBhvr>
                                      <p:tavLst>
                                        <p:tav tm="0">
                                          <p:val>
                                            <p:fltVal val="0"/>
                                          </p:val>
                                        </p:tav>
                                        <p:tav tm="100000">
                                          <p:val>
                                            <p:strVal val="#ppt_h"/>
                                          </p:val>
                                        </p:tav>
                                      </p:tavLst>
                                    </p:anim>
                                    <p:anim calcmode="lin" valueType="num">
                                      <p:cBhvr>
                                        <p:cTn id="21" dur="1000" fill="hold"/>
                                        <p:tgtEl>
                                          <p:spTgt spid="5">
                                            <p:graphicEl>
                                              <a:dgm id="{1732E670-B461-4F7B-A492-5329855208E2}"/>
                                            </p:graphicEl>
                                          </p:spTgt>
                                        </p:tgtEl>
                                        <p:attrNameLst>
                                          <p:attrName>style.rotation</p:attrName>
                                        </p:attrNameLst>
                                      </p:cBhvr>
                                      <p:tavLst>
                                        <p:tav tm="0">
                                          <p:val>
                                            <p:fltVal val="90"/>
                                          </p:val>
                                        </p:tav>
                                        <p:tav tm="100000">
                                          <p:val>
                                            <p:fltVal val="0"/>
                                          </p:val>
                                        </p:tav>
                                      </p:tavLst>
                                    </p:anim>
                                    <p:animEffect transition="in" filter="fade">
                                      <p:cBhvr>
                                        <p:cTn id="22" dur="1000"/>
                                        <p:tgtEl>
                                          <p:spTgt spid="5">
                                            <p:graphicEl>
                                              <a:dgm id="{1732E670-B461-4F7B-A492-5329855208E2}"/>
                                            </p:graphicEl>
                                          </p:spTgt>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5">
                                            <p:graphicEl>
                                              <a:dgm id="{7ADC8A4D-9684-435C-8770-37A4119E3F7E}"/>
                                            </p:graphicEl>
                                          </p:spTgt>
                                        </p:tgtEl>
                                        <p:attrNameLst>
                                          <p:attrName>style.visibility</p:attrName>
                                        </p:attrNameLst>
                                      </p:cBhvr>
                                      <p:to>
                                        <p:strVal val="visible"/>
                                      </p:to>
                                    </p:set>
                                    <p:anim calcmode="lin" valueType="num">
                                      <p:cBhvr>
                                        <p:cTn id="25" dur="1000" fill="hold"/>
                                        <p:tgtEl>
                                          <p:spTgt spid="5">
                                            <p:graphicEl>
                                              <a:dgm id="{7ADC8A4D-9684-435C-8770-37A4119E3F7E}"/>
                                            </p:graphicEl>
                                          </p:spTgt>
                                        </p:tgtEl>
                                        <p:attrNameLst>
                                          <p:attrName>ppt_w</p:attrName>
                                        </p:attrNameLst>
                                      </p:cBhvr>
                                      <p:tavLst>
                                        <p:tav tm="0">
                                          <p:val>
                                            <p:fltVal val="0"/>
                                          </p:val>
                                        </p:tav>
                                        <p:tav tm="100000">
                                          <p:val>
                                            <p:strVal val="#ppt_w"/>
                                          </p:val>
                                        </p:tav>
                                      </p:tavLst>
                                    </p:anim>
                                    <p:anim calcmode="lin" valueType="num">
                                      <p:cBhvr>
                                        <p:cTn id="26" dur="1000" fill="hold"/>
                                        <p:tgtEl>
                                          <p:spTgt spid="5">
                                            <p:graphicEl>
                                              <a:dgm id="{7ADC8A4D-9684-435C-8770-37A4119E3F7E}"/>
                                            </p:graphicEl>
                                          </p:spTgt>
                                        </p:tgtEl>
                                        <p:attrNameLst>
                                          <p:attrName>ppt_h</p:attrName>
                                        </p:attrNameLst>
                                      </p:cBhvr>
                                      <p:tavLst>
                                        <p:tav tm="0">
                                          <p:val>
                                            <p:fltVal val="0"/>
                                          </p:val>
                                        </p:tav>
                                        <p:tav tm="100000">
                                          <p:val>
                                            <p:strVal val="#ppt_h"/>
                                          </p:val>
                                        </p:tav>
                                      </p:tavLst>
                                    </p:anim>
                                    <p:anim calcmode="lin" valueType="num">
                                      <p:cBhvr>
                                        <p:cTn id="27" dur="1000" fill="hold"/>
                                        <p:tgtEl>
                                          <p:spTgt spid="5">
                                            <p:graphicEl>
                                              <a:dgm id="{7ADC8A4D-9684-435C-8770-37A4119E3F7E}"/>
                                            </p:graphicEl>
                                          </p:spTgt>
                                        </p:tgtEl>
                                        <p:attrNameLst>
                                          <p:attrName>style.rotation</p:attrName>
                                        </p:attrNameLst>
                                      </p:cBhvr>
                                      <p:tavLst>
                                        <p:tav tm="0">
                                          <p:val>
                                            <p:fltVal val="90"/>
                                          </p:val>
                                        </p:tav>
                                        <p:tav tm="100000">
                                          <p:val>
                                            <p:fltVal val="0"/>
                                          </p:val>
                                        </p:tav>
                                      </p:tavLst>
                                    </p:anim>
                                    <p:animEffect transition="in" filter="fade">
                                      <p:cBhvr>
                                        <p:cTn id="28" dur="1000"/>
                                        <p:tgtEl>
                                          <p:spTgt spid="5">
                                            <p:graphicEl>
                                              <a:dgm id="{7ADC8A4D-9684-435C-8770-37A4119E3F7E}"/>
                                            </p:graphicEl>
                                          </p:spTgt>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5">
                                            <p:graphicEl>
                                              <a:dgm id="{EB43A4E1-D9B2-402C-91BC-FEA914ECA1D4}"/>
                                            </p:graphicEl>
                                          </p:spTgt>
                                        </p:tgtEl>
                                        <p:attrNameLst>
                                          <p:attrName>style.visibility</p:attrName>
                                        </p:attrNameLst>
                                      </p:cBhvr>
                                      <p:to>
                                        <p:strVal val="visible"/>
                                      </p:to>
                                    </p:set>
                                    <p:anim calcmode="lin" valueType="num">
                                      <p:cBhvr>
                                        <p:cTn id="31" dur="1000" fill="hold"/>
                                        <p:tgtEl>
                                          <p:spTgt spid="5">
                                            <p:graphicEl>
                                              <a:dgm id="{EB43A4E1-D9B2-402C-91BC-FEA914ECA1D4}"/>
                                            </p:graphicEl>
                                          </p:spTgt>
                                        </p:tgtEl>
                                        <p:attrNameLst>
                                          <p:attrName>ppt_w</p:attrName>
                                        </p:attrNameLst>
                                      </p:cBhvr>
                                      <p:tavLst>
                                        <p:tav tm="0">
                                          <p:val>
                                            <p:fltVal val="0"/>
                                          </p:val>
                                        </p:tav>
                                        <p:tav tm="100000">
                                          <p:val>
                                            <p:strVal val="#ppt_w"/>
                                          </p:val>
                                        </p:tav>
                                      </p:tavLst>
                                    </p:anim>
                                    <p:anim calcmode="lin" valueType="num">
                                      <p:cBhvr>
                                        <p:cTn id="32" dur="1000" fill="hold"/>
                                        <p:tgtEl>
                                          <p:spTgt spid="5">
                                            <p:graphicEl>
                                              <a:dgm id="{EB43A4E1-D9B2-402C-91BC-FEA914ECA1D4}"/>
                                            </p:graphicEl>
                                          </p:spTgt>
                                        </p:tgtEl>
                                        <p:attrNameLst>
                                          <p:attrName>ppt_h</p:attrName>
                                        </p:attrNameLst>
                                      </p:cBhvr>
                                      <p:tavLst>
                                        <p:tav tm="0">
                                          <p:val>
                                            <p:fltVal val="0"/>
                                          </p:val>
                                        </p:tav>
                                        <p:tav tm="100000">
                                          <p:val>
                                            <p:strVal val="#ppt_h"/>
                                          </p:val>
                                        </p:tav>
                                      </p:tavLst>
                                    </p:anim>
                                    <p:anim calcmode="lin" valueType="num">
                                      <p:cBhvr>
                                        <p:cTn id="33" dur="1000" fill="hold"/>
                                        <p:tgtEl>
                                          <p:spTgt spid="5">
                                            <p:graphicEl>
                                              <a:dgm id="{EB43A4E1-D9B2-402C-91BC-FEA914ECA1D4}"/>
                                            </p:graphicEl>
                                          </p:spTgt>
                                        </p:tgtEl>
                                        <p:attrNameLst>
                                          <p:attrName>style.rotation</p:attrName>
                                        </p:attrNameLst>
                                      </p:cBhvr>
                                      <p:tavLst>
                                        <p:tav tm="0">
                                          <p:val>
                                            <p:fltVal val="90"/>
                                          </p:val>
                                        </p:tav>
                                        <p:tav tm="100000">
                                          <p:val>
                                            <p:fltVal val="0"/>
                                          </p:val>
                                        </p:tav>
                                      </p:tavLst>
                                    </p:anim>
                                    <p:animEffect transition="in" filter="fade">
                                      <p:cBhvr>
                                        <p:cTn id="34" dur="1000"/>
                                        <p:tgtEl>
                                          <p:spTgt spid="5">
                                            <p:graphicEl>
                                              <a:dgm id="{EB43A4E1-D9B2-402C-91BC-FEA914ECA1D4}"/>
                                            </p:graphicEl>
                                          </p:spTgt>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5">
                                            <p:graphicEl>
                                              <a:dgm id="{F9BBA3D2-716B-4E04-B920-F84F02742CD7}"/>
                                            </p:graphicEl>
                                          </p:spTgt>
                                        </p:tgtEl>
                                        <p:attrNameLst>
                                          <p:attrName>style.visibility</p:attrName>
                                        </p:attrNameLst>
                                      </p:cBhvr>
                                      <p:to>
                                        <p:strVal val="visible"/>
                                      </p:to>
                                    </p:set>
                                    <p:anim calcmode="lin" valueType="num">
                                      <p:cBhvr>
                                        <p:cTn id="37" dur="1000" fill="hold"/>
                                        <p:tgtEl>
                                          <p:spTgt spid="5">
                                            <p:graphicEl>
                                              <a:dgm id="{F9BBA3D2-716B-4E04-B920-F84F02742CD7}"/>
                                            </p:graphicEl>
                                          </p:spTgt>
                                        </p:tgtEl>
                                        <p:attrNameLst>
                                          <p:attrName>ppt_w</p:attrName>
                                        </p:attrNameLst>
                                      </p:cBhvr>
                                      <p:tavLst>
                                        <p:tav tm="0">
                                          <p:val>
                                            <p:fltVal val="0"/>
                                          </p:val>
                                        </p:tav>
                                        <p:tav tm="100000">
                                          <p:val>
                                            <p:strVal val="#ppt_w"/>
                                          </p:val>
                                        </p:tav>
                                      </p:tavLst>
                                    </p:anim>
                                    <p:anim calcmode="lin" valueType="num">
                                      <p:cBhvr>
                                        <p:cTn id="38" dur="1000" fill="hold"/>
                                        <p:tgtEl>
                                          <p:spTgt spid="5">
                                            <p:graphicEl>
                                              <a:dgm id="{F9BBA3D2-716B-4E04-B920-F84F02742CD7}"/>
                                            </p:graphicEl>
                                          </p:spTgt>
                                        </p:tgtEl>
                                        <p:attrNameLst>
                                          <p:attrName>ppt_h</p:attrName>
                                        </p:attrNameLst>
                                      </p:cBhvr>
                                      <p:tavLst>
                                        <p:tav tm="0">
                                          <p:val>
                                            <p:fltVal val="0"/>
                                          </p:val>
                                        </p:tav>
                                        <p:tav tm="100000">
                                          <p:val>
                                            <p:strVal val="#ppt_h"/>
                                          </p:val>
                                        </p:tav>
                                      </p:tavLst>
                                    </p:anim>
                                    <p:anim calcmode="lin" valueType="num">
                                      <p:cBhvr>
                                        <p:cTn id="39" dur="1000" fill="hold"/>
                                        <p:tgtEl>
                                          <p:spTgt spid="5">
                                            <p:graphicEl>
                                              <a:dgm id="{F9BBA3D2-716B-4E04-B920-F84F02742CD7}"/>
                                            </p:graphicEl>
                                          </p:spTgt>
                                        </p:tgtEl>
                                        <p:attrNameLst>
                                          <p:attrName>style.rotation</p:attrName>
                                        </p:attrNameLst>
                                      </p:cBhvr>
                                      <p:tavLst>
                                        <p:tav tm="0">
                                          <p:val>
                                            <p:fltVal val="90"/>
                                          </p:val>
                                        </p:tav>
                                        <p:tav tm="100000">
                                          <p:val>
                                            <p:fltVal val="0"/>
                                          </p:val>
                                        </p:tav>
                                      </p:tavLst>
                                    </p:anim>
                                    <p:animEffect transition="in" filter="fade">
                                      <p:cBhvr>
                                        <p:cTn id="40" dur="1000"/>
                                        <p:tgtEl>
                                          <p:spTgt spid="5">
                                            <p:graphicEl>
                                              <a:dgm id="{F9BBA3D2-716B-4E04-B920-F84F02742CD7}"/>
                                            </p:graphicEl>
                                          </p:spTgt>
                                        </p:tgtEl>
                                      </p:cBhvr>
                                    </p:animEffect>
                                  </p:childTnLst>
                                </p:cTn>
                              </p:par>
                              <p:par>
                                <p:cTn id="41" presetID="31" presetClass="entr" presetSubtype="0" fill="hold" grpId="0" nodeType="withEffect">
                                  <p:stCondLst>
                                    <p:cond delay="0"/>
                                  </p:stCondLst>
                                  <p:iterate type="lt">
                                    <p:tmPct val="5000"/>
                                  </p:iterate>
                                  <p:childTnLst>
                                    <p:set>
                                      <p:cBhvr>
                                        <p:cTn id="42" dur="1" fill="hold">
                                          <p:stCondLst>
                                            <p:cond delay="0"/>
                                          </p:stCondLst>
                                        </p:cTn>
                                        <p:tgtEl>
                                          <p:spTgt spid="5">
                                            <p:graphicEl>
                                              <a:dgm id="{E7B6739E-88BE-4F00-8AA2-23E9814048BE}"/>
                                            </p:graphicEl>
                                          </p:spTgt>
                                        </p:tgtEl>
                                        <p:attrNameLst>
                                          <p:attrName>style.visibility</p:attrName>
                                        </p:attrNameLst>
                                      </p:cBhvr>
                                      <p:to>
                                        <p:strVal val="visible"/>
                                      </p:to>
                                    </p:set>
                                    <p:anim calcmode="lin" valueType="num">
                                      <p:cBhvr>
                                        <p:cTn id="43" dur="1000" fill="hold"/>
                                        <p:tgtEl>
                                          <p:spTgt spid="5">
                                            <p:graphicEl>
                                              <a:dgm id="{E7B6739E-88BE-4F00-8AA2-23E9814048BE}"/>
                                            </p:graphicEl>
                                          </p:spTgt>
                                        </p:tgtEl>
                                        <p:attrNameLst>
                                          <p:attrName>ppt_w</p:attrName>
                                        </p:attrNameLst>
                                      </p:cBhvr>
                                      <p:tavLst>
                                        <p:tav tm="0">
                                          <p:val>
                                            <p:fltVal val="0"/>
                                          </p:val>
                                        </p:tav>
                                        <p:tav tm="100000">
                                          <p:val>
                                            <p:strVal val="#ppt_w"/>
                                          </p:val>
                                        </p:tav>
                                      </p:tavLst>
                                    </p:anim>
                                    <p:anim calcmode="lin" valueType="num">
                                      <p:cBhvr>
                                        <p:cTn id="44" dur="1000" fill="hold"/>
                                        <p:tgtEl>
                                          <p:spTgt spid="5">
                                            <p:graphicEl>
                                              <a:dgm id="{E7B6739E-88BE-4F00-8AA2-23E9814048BE}"/>
                                            </p:graphicEl>
                                          </p:spTgt>
                                        </p:tgtEl>
                                        <p:attrNameLst>
                                          <p:attrName>ppt_h</p:attrName>
                                        </p:attrNameLst>
                                      </p:cBhvr>
                                      <p:tavLst>
                                        <p:tav tm="0">
                                          <p:val>
                                            <p:fltVal val="0"/>
                                          </p:val>
                                        </p:tav>
                                        <p:tav tm="100000">
                                          <p:val>
                                            <p:strVal val="#ppt_h"/>
                                          </p:val>
                                        </p:tav>
                                      </p:tavLst>
                                    </p:anim>
                                    <p:anim calcmode="lin" valueType="num">
                                      <p:cBhvr>
                                        <p:cTn id="45" dur="1000" fill="hold"/>
                                        <p:tgtEl>
                                          <p:spTgt spid="5">
                                            <p:graphicEl>
                                              <a:dgm id="{E7B6739E-88BE-4F00-8AA2-23E9814048BE}"/>
                                            </p:graphicEl>
                                          </p:spTgt>
                                        </p:tgtEl>
                                        <p:attrNameLst>
                                          <p:attrName>style.rotation</p:attrName>
                                        </p:attrNameLst>
                                      </p:cBhvr>
                                      <p:tavLst>
                                        <p:tav tm="0">
                                          <p:val>
                                            <p:fltVal val="90"/>
                                          </p:val>
                                        </p:tav>
                                        <p:tav tm="100000">
                                          <p:val>
                                            <p:fltVal val="0"/>
                                          </p:val>
                                        </p:tav>
                                      </p:tavLst>
                                    </p:anim>
                                    <p:animEffect transition="in" filter="fade">
                                      <p:cBhvr>
                                        <p:cTn id="46" dur="1000"/>
                                        <p:tgtEl>
                                          <p:spTgt spid="5">
                                            <p:graphicEl>
                                              <a:dgm id="{E7B6739E-88BE-4F00-8AA2-23E9814048BE}"/>
                                            </p:graphicEl>
                                          </p:spTgt>
                                        </p:tgtEl>
                                      </p:cBhvr>
                                    </p:animEffect>
                                  </p:childTnLst>
                                </p:cTn>
                              </p:par>
                              <p:par>
                                <p:cTn id="47" presetID="31" presetClass="entr" presetSubtype="0" fill="hold" grpId="0" nodeType="withEffect">
                                  <p:stCondLst>
                                    <p:cond delay="0"/>
                                  </p:stCondLst>
                                  <p:iterate type="lt">
                                    <p:tmPct val="5000"/>
                                  </p:iterate>
                                  <p:childTnLst>
                                    <p:set>
                                      <p:cBhvr>
                                        <p:cTn id="48" dur="1" fill="hold">
                                          <p:stCondLst>
                                            <p:cond delay="0"/>
                                          </p:stCondLst>
                                        </p:cTn>
                                        <p:tgtEl>
                                          <p:spTgt spid="5">
                                            <p:graphicEl>
                                              <a:dgm id="{6AEEE72F-2DB6-4CB1-BCCB-2F9003559A2D}"/>
                                            </p:graphicEl>
                                          </p:spTgt>
                                        </p:tgtEl>
                                        <p:attrNameLst>
                                          <p:attrName>style.visibility</p:attrName>
                                        </p:attrNameLst>
                                      </p:cBhvr>
                                      <p:to>
                                        <p:strVal val="visible"/>
                                      </p:to>
                                    </p:set>
                                    <p:anim calcmode="lin" valueType="num">
                                      <p:cBhvr>
                                        <p:cTn id="49" dur="1000" fill="hold"/>
                                        <p:tgtEl>
                                          <p:spTgt spid="5">
                                            <p:graphicEl>
                                              <a:dgm id="{6AEEE72F-2DB6-4CB1-BCCB-2F9003559A2D}"/>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6AEEE72F-2DB6-4CB1-BCCB-2F9003559A2D}"/>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6AEEE72F-2DB6-4CB1-BCCB-2F9003559A2D}"/>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6AEEE72F-2DB6-4CB1-BCCB-2F9003559A2D}"/>
                                            </p:graphicEl>
                                          </p:spTgt>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5">
                                            <p:graphicEl>
                                              <a:dgm id="{C96DEA65-40A3-4752-8A79-A5E077A135C7}"/>
                                            </p:graphicEl>
                                          </p:spTgt>
                                        </p:tgtEl>
                                        <p:attrNameLst>
                                          <p:attrName>style.visibility</p:attrName>
                                        </p:attrNameLst>
                                      </p:cBhvr>
                                      <p:to>
                                        <p:strVal val="visible"/>
                                      </p:to>
                                    </p:set>
                                    <p:anim calcmode="lin" valueType="num">
                                      <p:cBhvr>
                                        <p:cTn id="55" dur="1000" fill="hold"/>
                                        <p:tgtEl>
                                          <p:spTgt spid="5">
                                            <p:graphicEl>
                                              <a:dgm id="{C96DEA65-40A3-4752-8A79-A5E077A135C7}"/>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C96DEA65-40A3-4752-8A79-A5E077A135C7}"/>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C96DEA65-40A3-4752-8A79-A5E077A135C7}"/>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C96DEA65-40A3-4752-8A79-A5E077A135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Homework</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Clr>
                <a:srgbClr val="C00000"/>
              </a:buClr>
              <a:buSzPct val="100000"/>
              <a:buNone/>
            </a:pPr>
            <a:r>
              <a:rPr lang="en-US" dirty="0" smtClean="0"/>
              <a:t>It is crucial to do the homework when it’s assigned, NOT when it’s due.  Waiting only makes things harder.  Remember: procrastination is only a way to delay facing the inevitable.  It’s better to get it done soon and not fret over it.</a:t>
            </a:r>
          </a:p>
          <a:p>
            <a:pPr>
              <a:buClr>
                <a:srgbClr val="C00000"/>
              </a:buClr>
              <a:buSzPct val="100000"/>
              <a:buFont typeface="Arial" pitchFamily="34" charset="0"/>
              <a:buChar char="•"/>
            </a:pPr>
            <a:r>
              <a:rPr lang="en-US" b="1" dirty="0" smtClean="0">
                <a:solidFill>
                  <a:srgbClr val="C00000"/>
                </a:solidFill>
              </a:rPr>
              <a:t>Check your answers: </a:t>
            </a:r>
            <a:r>
              <a:rPr lang="en-US" sz="2400" dirty="0" smtClean="0">
                <a:latin typeface="+mj-lt"/>
              </a:rPr>
              <a:t>You </a:t>
            </a:r>
            <a:r>
              <a:rPr lang="en-US" sz="2400" dirty="0">
                <a:latin typeface="+mj-lt"/>
              </a:rPr>
              <a:t>can check your answers in the back of the book or with the solutions manual.  Be sure you are checking your answers and not just copying </a:t>
            </a:r>
            <a:r>
              <a:rPr lang="en-US" sz="2400" dirty="0" smtClean="0">
                <a:latin typeface="+mj-lt"/>
              </a:rPr>
              <a:t>them.</a:t>
            </a:r>
          </a:p>
          <a:p>
            <a:pPr>
              <a:buClr>
                <a:srgbClr val="C00000"/>
              </a:buClr>
              <a:buSzPct val="100000"/>
              <a:buFont typeface="Arial" pitchFamily="34" charset="0"/>
              <a:buChar char="•"/>
            </a:pPr>
            <a:r>
              <a:rPr lang="en-US" b="1" dirty="0" smtClean="0">
                <a:solidFill>
                  <a:srgbClr val="C00000"/>
                </a:solidFill>
              </a:rPr>
              <a:t>Know why: </a:t>
            </a:r>
            <a:r>
              <a:rPr lang="en-US" sz="2400" dirty="0" smtClean="0">
                <a:latin typeface="+mj-lt"/>
              </a:rPr>
              <a:t>Ensure that you understand what you are doing when you do the homework.  Going through the motions without knowing why will not help you.  </a:t>
            </a:r>
            <a:endParaRPr lang="en-US" sz="2200" dirty="0"/>
          </a:p>
          <a:p>
            <a:pPr>
              <a:buClr>
                <a:srgbClr val="C00000"/>
              </a:buClr>
              <a:buSzPct val="100000"/>
              <a:buFont typeface="Arial" pitchFamily="34" charset="0"/>
              <a:buChar char="•"/>
            </a:pPr>
            <a:r>
              <a:rPr lang="en-US" b="1" dirty="0" smtClean="0">
                <a:solidFill>
                  <a:srgbClr val="C00000"/>
                </a:solidFill>
              </a:rPr>
              <a:t>Slow down: </a:t>
            </a:r>
            <a:r>
              <a:rPr lang="en-US" sz="2400" dirty="0" smtClean="0">
                <a:latin typeface="+mj-lt"/>
              </a:rPr>
              <a:t>Give yourself enough time to think about what you are doing.  This is one reason for not waiting to do the homework until it’s due.  Working in a hurry won’t help you learn much. </a:t>
            </a:r>
            <a:endParaRPr lang="en-US" dirty="0"/>
          </a:p>
        </p:txBody>
      </p:sp>
    </p:spTree>
    <p:extLst>
      <p:ext uri="{BB962C8B-B14F-4D97-AF65-F5344CB8AC3E}">
        <p14:creationId xmlns:p14="http://schemas.microsoft.com/office/powerpoint/2010/main" val="535102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Stuck on Homework?</a:t>
            </a:r>
            <a:endParaRPr lang="en-US" dirty="0"/>
          </a:p>
        </p:txBody>
      </p:sp>
      <p:sp>
        <p:nvSpPr>
          <p:cNvPr id="3" name="Content Placeholder 2"/>
          <p:cNvSpPr>
            <a:spLocks noGrp="1"/>
          </p:cNvSpPr>
          <p:nvPr>
            <p:ph sz="quarter" idx="1"/>
          </p:nvPr>
        </p:nvSpPr>
        <p:spPr/>
        <p:txBody>
          <a:bodyPr>
            <a:normAutofit/>
          </a:bodyPr>
          <a:lstStyle/>
          <a:p>
            <a:pPr marL="0" indent="0">
              <a:buClr>
                <a:srgbClr val="C00000"/>
              </a:buClr>
              <a:buSzPct val="100000"/>
              <a:buNone/>
            </a:pPr>
            <a:r>
              <a:rPr lang="en-US" dirty="0" smtClean="0"/>
              <a:t>As you do your homework, have a strategy for what to do when you get stuck.  If there’s something that you don’t get, try to: </a:t>
            </a:r>
          </a:p>
          <a:p>
            <a:pPr>
              <a:buClr>
                <a:srgbClr val="C00000"/>
              </a:buClr>
              <a:buSzPct val="100000"/>
              <a:buFont typeface="Arial" pitchFamily="34" charset="0"/>
              <a:buChar char="•"/>
            </a:pPr>
            <a:r>
              <a:rPr lang="en-US" sz="2400" dirty="0" smtClean="0">
                <a:latin typeface="+mj-lt"/>
              </a:rPr>
              <a:t>Review your notes and the textbook</a:t>
            </a:r>
          </a:p>
          <a:p>
            <a:pPr>
              <a:buClr>
                <a:srgbClr val="C00000"/>
              </a:buClr>
              <a:buSzPct val="100000"/>
              <a:buFont typeface="Arial" pitchFamily="34" charset="0"/>
              <a:buChar char="•"/>
            </a:pPr>
            <a:r>
              <a:rPr lang="en-US" sz="2400" dirty="0" smtClean="0">
                <a:latin typeface="+mj-lt"/>
              </a:rPr>
              <a:t>If still stuck, move on to another section and come back later to the one giving you trouble.</a:t>
            </a:r>
          </a:p>
          <a:p>
            <a:pPr>
              <a:buClr>
                <a:srgbClr val="C00000"/>
              </a:buClr>
              <a:buSzPct val="100000"/>
              <a:buFont typeface="Arial" pitchFamily="34" charset="0"/>
              <a:buChar char="•"/>
            </a:pPr>
            <a:r>
              <a:rPr lang="en-US" sz="2400" dirty="0" smtClean="0">
                <a:latin typeface="+mj-lt"/>
              </a:rPr>
              <a:t>Ask for help.  Call a classmate or see a tutor</a:t>
            </a:r>
            <a:r>
              <a:rPr lang="en-US" sz="2400" dirty="0" smtClean="0">
                <a:latin typeface="+mj-lt"/>
              </a:rPr>
              <a:t>.  Research shows that students who seek help do better.</a:t>
            </a:r>
            <a:endParaRPr lang="en-US" sz="2400" dirty="0" smtClean="0">
              <a:latin typeface="+mj-lt"/>
            </a:endParaRPr>
          </a:p>
          <a:p>
            <a:pPr>
              <a:buClr>
                <a:srgbClr val="C00000"/>
              </a:buClr>
              <a:buSzPct val="100000"/>
              <a:buFont typeface="Arial" pitchFamily="34" charset="0"/>
              <a:buChar char="•"/>
            </a:pPr>
            <a:r>
              <a:rPr lang="en-US" sz="2400" dirty="0" smtClean="0">
                <a:latin typeface="+mj-lt"/>
              </a:rPr>
              <a:t>Highlight or list the things you need help with, so you can ask your instructor in class.</a:t>
            </a:r>
          </a:p>
        </p:txBody>
      </p:sp>
    </p:spTree>
    <p:extLst>
      <p:ext uri="{BB962C8B-B14F-4D97-AF65-F5344CB8AC3E}">
        <p14:creationId xmlns:p14="http://schemas.microsoft.com/office/powerpoint/2010/main" val="3123790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Before an Exam</a:t>
            </a:r>
            <a:endParaRPr lang="en-US" dirty="0"/>
          </a:p>
        </p:txBody>
      </p:sp>
      <p:sp>
        <p:nvSpPr>
          <p:cNvPr id="3" name="Content Placeholder 2"/>
          <p:cNvSpPr>
            <a:spLocks noGrp="1"/>
          </p:cNvSpPr>
          <p:nvPr>
            <p:ph sz="quarter" idx="1"/>
          </p:nvPr>
        </p:nvSpPr>
        <p:spPr/>
        <p:txBody>
          <a:bodyPr>
            <a:normAutofit fontScale="92500"/>
          </a:bodyPr>
          <a:lstStyle/>
          <a:p>
            <a:pPr marL="0" indent="0">
              <a:buClr>
                <a:srgbClr val="C00000"/>
              </a:buClr>
              <a:buSzPct val="100000"/>
              <a:buNone/>
            </a:pPr>
            <a:r>
              <a:rPr lang="en-US" dirty="0" smtClean="0"/>
              <a:t>Exams are a big source of anxiety for many of us, so it’s important to have a good strategy to reduce the stress: </a:t>
            </a:r>
          </a:p>
          <a:p>
            <a:pPr>
              <a:buClr>
                <a:srgbClr val="C00000"/>
              </a:buClr>
              <a:buSzPct val="100000"/>
              <a:buFont typeface="Arial" pitchFamily="34" charset="0"/>
              <a:buChar char="•"/>
            </a:pPr>
            <a:r>
              <a:rPr lang="en-US" sz="2400" b="1" dirty="0" smtClean="0">
                <a:solidFill>
                  <a:srgbClr val="C00000"/>
                </a:solidFill>
                <a:latin typeface="+mj-lt"/>
              </a:rPr>
              <a:t>Avoid cramming:  </a:t>
            </a:r>
            <a:r>
              <a:rPr lang="en-US" sz="2200" dirty="0" smtClean="0">
                <a:latin typeface="+mj-lt"/>
              </a:rPr>
              <a:t>Cramming does not develop long-term memory.  You will soon forget what you learned and will have to learn it all again for the next exam or the final.</a:t>
            </a:r>
          </a:p>
          <a:p>
            <a:pPr>
              <a:buClr>
                <a:srgbClr val="C00000"/>
              </a:buClr>
              <a:buSzPct val="100000"/>
              <a:buFont typeface="Arial" pitchFamily="34" charset="0"/>
              <a:buChar char="•"/>
            </a:pPr>
            <a:r>
              <a:rPr lang="en-US" sz="2400" b="1" dirty="0" smtClean="0">
                <a:solidFill>
                  <a:srgbClr val="C00000"/>
                </a:solidFill>
                <a:latin typeface="+mj-lt"/>
              </a:rPr>
              <a:t>Practice makes perfect: </a:t>
            </a:r>
            <a:r>
              <a:rPr lang="en-US" sz="2200" dirty="0">
                <a:latin typeface="+mj-lt"/>
              </a:rPr>
              <a:t>Practice, practice, practice!  Redo homework problems.  Try them out of order or make flash cards.  Do the reviews and practice tests in the book.  Time yourself as you </a:t>
            </a:r>
            <a:r>
              <a:rPr lang="en-US" sz="2200" dirty="0" smtClean="0">
                <a:latin typeface="+mj-lt"/>
              </a:rPr>
              <a:t>practice, so that you learn to do the problems within the time allowed during the test.</a:t>
            </a:r>
          </a:p>
          <a:p>
            <a:pPr>
              <a:buClr>
                <a:srgbClr val="C00000"/>
              </a:buClr>
              <a:buSzPct val="100000"/>
              <a:buFont typeface="Arial" pitchFamily="34" charset="0"/>
              <a:buChar char="•"/>
            </a:pPr>
            <a:r>
              <a:rPr lang="en-US" sz="2400" b="1" dirty="0" smtClean="0">
                <a:solidFill>
                  <a:srgbClr val="C00000"/>
                </a:solidFill>
                <a:latin typeface="+mj-lt"/>
              </a:rPr>
              <a:t>Get enough sleep:  </a:t>
            </a:r>
            <a:r>
              <a:rPr lang="en-US" sz="2400" dirty="0" smtClean="0">
                <a:latin typeface="+mj-lt"/>
              </a:rPr>
              <a:t>The brain reviews and stores information during sleep.  If you cut down on sleep hours, you are also cutting down on your brain’s ability to remember what you studied. </a:t>
            </a:r>
          </a:p>
        </p:txBody>
      </p:sp>
    </p:spTree>
    <p:extLst>
      <p:ext uri="{BB962C8B-B14F-4D97-AF65-F5344CB8AC3E}">
        <p14:creationId xmlns:p14="http://schemas.microsoft.com/office/powerpoint/2010/main" val="4275654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During the Exam</a:t>
            </a:r>
            <a:endParaRPr lang="en-US" dirty="0"/>
          </a:p>
        </p:txBody>
      </p:sp>
      <p:sp>
        <p:nvSpPr>
          <p:cNvPr id="3" name="Content Placeholder 2"/>
          <p:cNvSpPr>
            <a:spLocks noGrp="1"/>
          </p:cNvSpPr>
          <p:nvPr>
            <p:ph sz="quarter" idx="1"/>
          </p:nvPr>
        </p:nvSpPr>
        <p:spPr/>
        <p:txBody>
          <a:bodyPr>
            <a:normAutofit/>
          </a:bodyPr>
          <a:lstStyle/>
          <a:p>
            <a:pPr marL="0" indent="0">
              <a:buClr>
                <a:srgbClr val="C00000"/>
              </a:buClr>
              <a:buSzPct val="100000"/>
              <a:buNone/>
            </a:pPr>
            <a:r>
              <a:rPr lang="en-US" dirty="0" smtClean="0"/>
              <a:t>On the day of the exam, make sure to show up early and have anything you need with you.  Then: </a:t>
            </a:r>
          </a:p>
          <a:p>
            <a:pPr>
              <a:buClr>
                <a:srgbClr val="C00000"/>
              </a:buClr>
              <a:buSzPct val="100000"/>
              <a:buFont typeface="Arial" pitchFamily="34" charset="0"/>
              <a:buChar char="•"/>
            </a:pPr>
            <a:r>
              <a:rPr lang="en-US" sz="2400" b="1" dirty="0" smtClean="0">
                <a:solidFill>
                  <a:srgbClr val="C00000"/>
                </a:solidFill>
                <a:latin typeface="+mj-lt"/>
              </a:rPr>
              <a:t>Follow directions:  </a:t>
            </a:r>
            <a:r>
              <a:rPr lang="en-US" sz="2000" dirty="0" smtClean="0">
                <a:latin typeface="+mj-lt"/>
              </a:rPr>
              <a:t>Ask </a:t>
            </a:r>
            <a:r>
              <a:rPr lang="en-US" sz="2000" dirty="0">
                <a:latin typeface="+mj-lt"/>
              </a:rPr>
              <a:t>your instructor if you have any questions.  The worst your instructor can do is tell you they can’t answer your question</a:t>
            </a:r>
            <a:r>
              <a:rPr lang="en-US" sz="2000" dirty="0" smtClean="0">
                <a:latin typeface="+mj-lt"/>
              </a:rPr>
              <a:t>.</a:t>
            </a:r>
          </a:p>
          <a:p>
            <a:pPr>
              <a:buClr>
                <a:srgbClr val="C00000"/>
              </a:buClr>
              <a:buSzPct val="100000"/>
              <a:buFont typeface="Arial" pitchFamily="34" charset="0"/>
              <a:buChar char="•"/>
            </a:pPr>
            <a:r>
              <a:rPr lang="en-US" sz="2400" b="1" dirty="0" smtClean="0">
                <a:solidFill>
                  <a:srgbClr val="C00000"/>
                </a:solidFill>
                <a:latin typeface="+mj-lt"/>
              </a:rPr>
              <a:t>When you receive the exam: </a:t>
            </a:r>
            <a:r>
              <a:rPr lang="en-US" sz="2000" dirty="0" smtClean="0">
                <a:latin typeface="+mj-lt"/>
              </a:rPr>
              <a:t>Expect an initial panic reaction.  Breath deeply.  Write down any formulas you don’t want to forget.  Review the exam to get an idea of how much time to spend on each section.</a:t>
            </a:r>
          </a:p>
          <a:p>
            <a:pPr>
              <a:buClr>
                <a:srgbClr val="C00000"/>
              </a:buClr>
              <a:buSzPct val="100000"/>
              <a:buFont typeface="Arial" pitchFamily="34" charset="0"/>
              <a:buChar char="•"/>
            </a:pPr>
            <a:r>
              <a:rPr lang="en-US" sz="2400" b="1" dirty="0" smtClean="0">
                <a:solidFill>
                  <a:srgbClr val="C00000"/>
                </a:solidFill>
                <a:latin typeface="+mj-lt"/>
              </a:rPr>
              <a:t>Manage your time: </a:t>
            </a:r>
            <a:r>
              <a:rPr lang="en-US" sz="2000" dirty="0" smtClean="0">
                <a:latin typeface="+mj-lt"/>
              </a:rPr>
              <a:t>Work efficiently.  Be methodical and complete in your solutions.  Give yourself time to review your work at the end.</a:t>
            </a:r>
          </a:p>
        </p:txBody>
      </p:sp>
    </p:spTree>
    <p:extLst>
      <p:ext uri="{BB962C8B-B14F-4D97-AF65-F5344CB8AC3E}">
        <p14:creationId xmlns:p14="http://schemas.microsoft.com/office/powerpoint/2010/main" val="2205638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Habits: After </a:t>
            </a:r>
            <a:r>
              <a:rPr lang="en-US" dirty="0" err="1" smtClean="0"/>
              <a:t>theExam</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Clr>
                <a:srgbClr val="C00000"/>
              </a:buClr>
              <a:buSzPct val="100000"/>
              <a:buNone/>
            </a:pPr>
            <a:r>
              <a:rPr lang="en-US" dirty="0" smtClean="0"/>
              <a:t>When you get the exam back, do not crumple it and throw it away.  The exam is a good tool to help you improve.  Remember: the more you improve, the less anxiety you will feel. </a:t>
            </a:r>
          </a:p>
          <a:p>
            <a:pPr>
              <a:buClr>
                <a:srgbClr val="C00000"/>
              </a:buClr>
              <a:buSzPct val="100000"/>
              <a:buFont typeface="Arial" pitchFamily="34" charset="0"/>
              <a:buChar char="•"/>
            </a:pPr>
            <a:r>
              <a:rPr lang="en-US" sz="2600" b="1" dirty="0" smtClean="0">
                <a:solidFill>
                  <a:srgbClr val="C00000"/>
                </a:solidFill>
                <a:latin typeface="+mj-lt"/>
              </a:rPr>
              <a:t>Review the exam:  </a:t>
            </a:r>
            <a:r>
              <a:rPr lang="en-US" sz="2200" dirty="0" smtClean="0">
                <a:latin typeface="+mj-lt"/>
              </a:rPr>
              <a:t>Find your mistakes and make sure you understand what you missed.  Ask a classmate, a tutor or a professor to help you if needed.  If you don’t learn from your mistakes, chances are you will repeat them.</a:t>
            </a:r>
          </a:p>
          <a:p>
            <a:pPr>
              <a:buClr>
                <a:srgbClr val="C00000"/>
              </a:buClr>
              <a:buSzPct val="100000"/>
              <a:buFont typeface="Arial" pitchFamily="34" charset="0"/>
              <a:buChar char="•"/>
            </a:pPr>
            <a:r>
              <a:rPr lang="en-US" sz="2600" b="1" dirty="0" smtClean="0">
                <a:solidFill>
                  <a:srgbClr val="C00000"/>
                </a:solidFill>
                <a:latin typeface="+mj-lt"/>
              </a:rPr>
              <a:t>Reward yourself: </a:t>
            </a:r>
            <a:r>
              <a:rPr lang="en-US" sz="2200" dirty="0" smtClean="0">
                <a:latin typeface="+mj-lt"/>
              </a:rPr>
              <a:t>Give yourself some sort of positive reinforcement for any part of the exam where you did well.  This is important to counteract negative feelings about oneself.</a:t>
            </a:r>
          </a:p>
          <a:p>
            <a:pPr>
              <a:buClr>
                <a:srgbClr val="C00000"/>
              </a:buClr>
              <a:buSzPct val="100000"/>
              <a:buFont typeface="Arial" pitchFamily="34" charset="0"/>
              <a:buChar char="•"/>
            </a:pPr>
            <a:r>
              <a:rPr lang="en-US" sz="2600" b="1" dirty="0" smtClean="0">
                <a:solidFill>
                  <a:srgbClr val="C00000"/>
                </a:solidFill>
                <a:latin typeface="+mj-lt"/>
              </a:rPr>
              <a:t>Plan ahead:  </a:t>
            </a:r>
            <a:r>
              <a:rPr lang="en-US" sz="2200" dirty="0" smtClean="0">
                <a:latin typeface="+mj-lt"/>
              </a:rPr>
              <a:t>After rewarding yourself and giving yourself a break, it’s time to work on what’s next.  Being proactive (instead of reactive) will do a lot to reduce your anxiety, because you will always know what’s coming down the road.</a:t>
            </a:r>
          </a:p>
        </p:txBody>
      </p:sp>
    </p:spTree>
    <p:extLst>
      <p:ext uri="{BB962C8B-B14F-4D97-AF65-F5344CB8AC3E}">
        <p14:creationId xmlns:p14="http://schemas.microsoft.com/office/powerpoint/2010/main" val="1601829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Math Cycle:  Good or Bad?  It’s up to you!!</a:t>
            </a:r>
            <a:endParaRPr lang="en-US" sz="2400" dirty="0"/>
          </a:p>
        </p:txBody>
      </p:sp>
      <p:sp>
        <p:nvSpPr>
          <p:cNvPr id="3" name="Content Placeholder 2"/>
          <p:cNvSpPr>
            <a:spLocks noGrp="1"/>
          </p:cNvSpPr>
          <p:nvPr>
            <p:ph sz="quarter" idx="1"/>
          </p:nvPr>
        </p:nvSpPr>
        <p:spPr>
          <a:xfrm>
            <a:off x="301752" y="1527048"/>
            <a:ext cx="4270248" cy="4572000"/>
          </a:xfrm>
        </p:spPr>
        <p:txBody>
          <a:bodyPr/>
          <a:lstStyle/>
          <a:p>
            <a:pPr marL="0" indent="0">
              <a:buNone/>
            </a:pPr>
            <a:r>
              <a:rPr lang="en-US" sz="2800" dirty="0"/>
              <a:t>In the end, dealing with math anxiety is all about breaking the anxiety cycle. </a:t>
            </a:r>
            <a:endParaRPr lang="en-US" sz="2800" dirty="0" smtClean="0"/>
          </a:p>
          <a:p>
            <a:pPr marL="0" indent="0">
              <a:buNone/>
            </a:pPr>
            <a:endParaRPr lang="en-US" sz="2800" dirty="0"/>
          </a:p>
          <a:p>
            <a:pPr marL="0" indent="0">
              <a:buNone/>
            </a:pPr>
            <a:r>
              <a:rPr lang="en-US" sz="2800" dirty="0" smtClean="0"/>
              <a:t>The </a:t>
            </a:r>
            <a:r>
              <a:rPr lang="en-US" sz="2800" dirty="0"/>
              <a:t>better you get at breaking the cycle, the less anxiety you will feel.  </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629556734"/>
              </p:ext>
            </p:extLst>
          </p:nvPr>
        </p:nvGraphicFramePr>
        <p:xfrm>
          <a:off x="4648200" y="1905000"/>
          <a:ext cx="4190999" cy="3567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3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Any of These Testimonials Feel Familiar?</a:t>
            </a:r>
            <a:endParaRPr lang="en-US" dirty="0"/>
          </a:p>
        </p:txBody>
      </p:sp>
      <p:sp>
        <p:nvSpPr>
          <p:cNvPr id="3" name="Content Placeholder 2"/>
          <p:cNvSpPr>
            <a:spLocks noGrp="1"/>
          </p:cNvSpPr>
          <p:nvPr>
            <p:ph sz="quarter" idx="1"/>
          </p:nvPr>
        </p:nvSpPr>
        <p:spPr>
          <a:xfrm>
            <a:off x="301752" y="1527048"/>
            <a:ext cx="8503920" cy="4949952"/>
          </a:xfrm>
        </p:spPr>
        <p:txBody>
          <a:bodyPr>
            <a:normAutofit fontScale="77500" lnSpcReduction="20000"/>
          </a:bodyPr>
          <a:lstStyle/>
          <a:p>
            <a:r>
              <a:rPr lang="en-US" sz="2800" dirty="0">
                <a:latin typeface="Georgia" pitchFamily="18" charset="0"/>
              </a:rPr>
              <a:t>When I look at a math problem, my mind goes completely blank. I feel stupid, and I can’t remember how to do even the simplest things. </a:t>
            </a:r>
            <a:endParaRPr lang="en-US" sz="2800" dirty="0" smtClean="0">
              <a:latin typeface="Georgia" pitchFamily="18" charset="0"/>
            </a:endParaRPr>
          </a:p>
          <a:p>
            <a:r>
              <a:rPr lang="en-US" sz="2800" dirty="0" smtClean="0">
                <a:latin typeface="Georgia" pitchFamily="18" charset="0"/>
              </a:rPr>
              <a:t>I've </a:t>
            </a:r>
            <a:r>
              <a:rPr lang="en-US" sz="2800" dirty="0">
                <a:latin typeface="Georgia" pitchFamily="18" charset="0"/>
              </a:rPr>
              <a:t>hated math ever since I was nine years old, when my father grounded me for a week because I couldn’t learn my multiplication tables. </a:t>
            </a:r>
            <a:endParaRPr lang="en-US" sz="2800" dirty="0" smtClean="0">
              <a:latin typeface="Georgia" pitchFamily="18" charset="0"/>
            </a:endParaRPr>
          </a:p>
          <a:p>
            <a:r>
              <a:rPr lang="en-US" sz="2800" dirty="0" smtClean="0">
                <a:latin typeface="Georgia" pitchFamily="18" charset="0"/>
              </a:rPr>
              <a:t>In </a:t>
            </a:r>
            <a:r>
              <a:rPr lang="en-US" sz="2800" dirty="0">
                <a:latin typeface="Georgia" pitchFamily="18" charset="0"/>
              </a:rPr>
              <a:t>math there’s always one right answer, and if you can’t find it you've failed. That makes me crazy. </a:t>
            </a:r>
            <a:endParaRPr lang="en-US" sz="2800" dirty="0" smtClean="0">
              <a:latin typeface="Georgia" pitchFamily="18" charset="0"/>
            </a:endParaRPr>
          </a:p>
          <a:p>
            <a:r>
              <a:rPr lang="en-US" sz="2800" dirty="0" smtClean="0">
                <a:latin typeface="Georgia" pitchFamily="18" charset="0"/>
              </a:rPr>
              <a:t>Math </a:t>
            </a:r>
            <a:r>
              <a:rPr lang="en-US" sz="2800" dirty="0">
                <a:latin typeface="Georgia" pitchFamily="18" charset="0"/>
              </a:rPr>
              <a:t>exams terrify me. My palms get sweaty, I breathe too fast, and often I can't even make my eyes focus on the paper. It’s worse if I look around, because I’d see everybody else working, and know that I’m the only one who can’t do it. </a:t>
            </a:r>
            <a:endParaRPr lang="en-US" sz="2800" dirty="0" smtClean="0">
              <a:latin typeface="Georgia" pitchFamily="18" charset="0"/>
            </a:endParaRPr>
          </a:p>
          <a:p>
            <a:r>
              <a:rPr lang="en-US" sz="2800" dirty="0" smtClean="0">
                <a:latin typeface="Georgia" pitchFamily="18" charset="0"/>
              </a:rPr>
              <a:t>I've </a:t>
            </a:r>
            <a:r>
              <a:rPr lang="en-US" sz="2800" dirty="0">
                <a:latin typeface="Georgia" pitchFamily="18" charset="0"/>
              </a:rPr>
              <a:t>never been successful in any math class I've ever taken. I never understand what the teacher is saying, so my mind just wanders. </a:t>
            </a:r>
            <a:endParaRPr lang="en-US" sz="2800" dirty="0" smtClean="0">
              <a:latin typeface="Georgia" pitchFamily="18" charset="0"/>
            </a:endParaRPr>
          </a:p>
          <a:p>
            <a:r>
              <a:rPr lang="en-US" sz="2800" dirty="0" smtClean="0">
                <a:latin typeface="Georgia" pitchFamily="18" charset="0"/>
              </a:rPr>
              <a:t>Some </a:t>
            </a:r>
            <a:r>
              <a:rPr lang="en-US" sz="2800" dirty="0">
                <a:latin typeface="Georgia" pitchFamily="18" charset="0"/>
              </a:rPr>
              <a:t>people can do math – not me</a:t>
            </a:r>
            <a:r>
              <a:rPr lang="en-US" sz="2800" dirty="0" smtClean="0">
                <a:latin typeface="Georgia" pitchFamily="18" charset="0"/>
              </a:rPr>
              <a:t>!</a:t>
            </a:r>
            <a:endParaRPr lang="en-US" dirty="0">
              <a:latin typeface="Georgia" pitchFamily="18" charset="0"/>
            </a:endParaRPr>
          </a:p>
        </p:txBody>
      </p:sp>
    </p:spTree>
    <p:extLst>
      <p:ext uri="{BB962C8B-B14F-4D97-AF65-F5344CB8AC3E}">
        <p14:creationId xmlns:p14="http://schemas.microsoft.com/office/powerpoint/2010/main" val="279634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Like Stage Fright</a:t>
            </a:r>
            <a:endParaRPr lang="en-US" dirty="0"/>
          </a:p>
        </p:txBody>
      </p:sp>
      <p:sp>
        <p:nvSpPr>
          <p:cNvPr id="3" name="Content Placeholder 2"/>
          <p:cNvSpPr>
            <a:spLocks noGrp="1"/>
          </p:cNvSpPr>
          <p:nvPr>
            <p:ph sz="quarter" idx="1"/>
          </p:nvPr>
        </p:nvSpPr>
        <p:spPr/>
        <p:txBody>
          <a:bodyPr>
            <a:noAutofit/>
          </a:bodyPr>
          <a:lstStyle/>
          <a:p>
            <a:pPr marL="0" indent="0">
              <a:spcAft>
                <a:spcPts val="1200"/>
              </a:spcAft>
              <a:buNone/>
            </a:pPr>
            <a:r>
              <a:rPr lang="en-US" sz="3200" dirty="0" smtClean="0"/>
              <a:t>A good analogy for math anxiety is stage fright.  Many people dread having to speak in front of an audience. </a:t>
            </a:r>
          </a:p>
          <a:p>
            <a:pPr marL="0" indent="0">
              <a:spcAft>
                <a:spcPts val="1200"/>
              </a:spcAft>
              <a:buNone/>
            </a:pPr>
            <a:r>
              <a:rPr lang="en-US" sz="3200" dirty="0" smtClean="0"/>
              <a:t>If they have to give a speech or a presentation, they procrastinate as much as possible to avoid dealing with the task, they get increasingly nervous thinking about the speech, and may even come up with an excuse to be absent on the day the speech is due.  </a:t>
            </a:r>
          </a:p>
        </p:txBody>
      </p:sp>
    </p:spTree>
    <p:extLst>
      <p:ext uri="{BB962C8B-B14F-4D97-AF65-F5344CB8AC3E}">
        <p14:creationId xmlns:p14="http://schemas.microsoft.com/office/powerpoint/2010/main" val="3756443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at the Stage</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If they show up for the speech, they feel disoriented and stressed, running through the speech </a:t>
            </a:r>
            <a:r>
              <a:rPr lang="en-US" sz="3600" dirty="0" smtClean="0"/>
              <a:t>to </a:t>
            </a:r>
            <a:r>
              <a:rPr lang="en-US" sz="3600" dirty="0" smtClean="0"/>
              <a:t>put a quick end to the stressful situation </a:t>
            </a:r>
            <a:r>
              <a:rPr lang="en-US" sz="3600" dirty="0" smtClean="0"/>
              <a:t>and get back </a:t>
            </a:r>
            <a:r>
              <a:rPr lang="en-US" sz="3600" dirty="0" smtClean="0"/>
              <a:t>to the safety of </a:t>
            </a:r>
            <a:r>
              <a:rPr lang="en-US" sz="3600" dirty="0" smtClean="0"/>
              <a:t>their seats.</a:t>
            </a:r>
          </a:p>
        </p:txBody>
      </p:sp>
    </p:spTree>
    <p:extLst>
      <p:ext uri="{BB962C8B-B14F-4D97-AF65-F5344CB8AC3E}">
        <p14:creationId xmlns:p14="http://schemas.microsoft.com/office/powerpoint/2010/main" val="309654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News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sz="3200" dirty="0"/>
              <a:t>The good news is that, as in the case of stage fright, there are ways to learn how to reduce or overcome the anxiety some people feel when dealing with mathematics</a:t>
            </a:r>
            <a:r>
              <a:rPr lang="en-US" sz="3200" dirty="0" smtClean="0"/>
              <a:t>.</a:t>
            </a:r>
            <a:endParaRPr lang="en-US" sz="3200" dirty="0"/>
          </a:p>
          <a:p>
            <a:pPr marL="0" indent="0">
              <a:buNone/>
            </a:pPr>
            <a:r>
              <a:rPr lang="en-US" sz="3200" dirty="0" smtClean="0"/>
              <a:t>People are not born with a fear of mathematics: they learned to be afraid of it.  </a:t>
            </a:r>
            <a:r>
              <a:rPr lang="en-US" sz="3200" b="1" dirty="0" smtClean="0">
                <a:solidFill>
                  <a:srgbClr val="C00000"/>
                </a:solidFill>
              </a:rPr>
              <a:t>Because it’s a learned condition, we can also teach ourselves to stop being anxious about math!</a:t>
            </a:r>
            <a:endParaRPr lang="en-US" sz="3200" b="1" dirty="0">
              <a:solidFill>
                <a:srgbClr val="C00000"/>
              </a:solidFill>
            </a:endParaRPr>
          </a:p>
          <a:p>
            <a:pPr marL="0" indent="0">
              <a:buNone/>
            </a:pPr>
            <a:endParaRPr lang="en-US" dirty="0"/>
          </a:p>
        </p:txBody>
      </p:sp>
    </p:spTree>
    <p:extLst>
      <p:ext uri="{BB962C8B-B14F-4D97-AF65-F5344CB8AC3E}">
        <p14:creationId xmlns:p14="http://schemas.microsoft.com/office/powerpoint/2010/main" val="240149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Single Cause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Where does math anxiety come from?  Well, there are many reasons for it.  Here are some:</a:t>
            </a:r>
          </a:p>
          <a:p>
            <a:r>
              <a:rPr lang="en-US" sz="2600" dirty="0" smtClean="0"/>
              <a:t>Having low self esteem</a:t>
            </a:r>
          </a:p>
          <a:p>
            <a:r>
              <a:rPr lang="en-US" sz="2600" dirty="0" smtClean="0"/>
              <a:t>Feeling a sense of shame when making mistakes</a:t>
            </a:r>
          </a:p>
          <a:p>
            <a:r>
              <a:rPr lang="en-US" sz="2600" dirty="0" smtClean="0"/>
              <a:t>Being afraid of asking questions</a:t>
            </a:r>
          </a:p>
          <a:p>
            <a:r>
              <a:rPr lang="en-US" sz="2600" dirty="0" smtClean="0"/>
              <a:t>Thinking that math is for males, not females</a:t>
            </a:r>
          </a:p>
          <a:p>
            <a:r>
              <a:rPr lang="en-US" sz="2600" dirty="0" smtClean="0"/>
              <a:t>Having a p</a:t>
            </a:r>
            <a:r>
              <a:rPr lang="en-US" sz="2600" dirty="0" smtClean="0"/>
              <a:t>oor </a:t>
            </a:r>
            <a:r>
              <a:rPr lang="en-US" sz="2600" dirty="0" smtClean="0"/>
              <a:t>attitude towards learning</a:t>
            </a:r>
          </a:p>
          <a:p>
            <a:r>
              <a:rPr lang="en-US" sz="2600" dirty="0" smtClean="0"/>
              <a:t>Believing that math does not have a practical purpose</a:t>
            </a:r>
          </a:p>
          <a:p>
            <a:r>
              <a:rPr lang="en-US" sz="2600" dirty="0" smtClean="0"/>
              <a:t>Having had a bad classroom experience</a:t>
            </a:r>
          </a:p>
          <a:p>
            <a:r>
              <a:rPr lang="en-US" sz="2600" dirty="0" smtClean="0"/>
              <a:t>Having overly demanding parents</a:t>
            </a:r>
          </a:p>
          <a:p>
            <a:pPr marL="0" indent="0">
              <a:buNone/>
            </a:pPr>
            <a:endParaRPr lang="en-US" dirty="0"/>
          </a:p>
        </p:txBody>
      </p:sp>
    </p:spTree>
    <p:extLst>
      <p:ext uri="{BB962C8B-B14F-4D97-AF65-F5344CB8AC3E}">
        <p14:creationId xmlns:p14="http://schemas.microsoft.com/office/powerpoint/2010/main" val="192014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308</TotalTime>
  <Words>3609</Words>
  <Application>Microsoft Office PowerPoint</Application>
  <PresentationFormat>On-screen Show (4:3)</PresentationFormat>
  <Paragraphs>211</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Civic</vt:lpstr>
      <vt:lpstr>Math Anxiety</vt:lpstr>
      <vt:lpstr>What Is It?</vt:lpstr>
      <vt:lpstr>What Does It Feel Like?</vt:lpstr>
      <vt:lpstr>Math Anxiety Contributing Elements</vt:lpstr>
      <vt:lpstr>Do Any of These Testimonials Feel Familiar?</vt:lpstr>
      <vt:lpstr>It’s Like Stage Fright</vt:lpstr>
      <vt:lpstr>Fear at the Stage</vt:lpstr>
      <vt:lpstr>The Good News</vt:lpstr>
      <vt:lpstr>No Single Cause</vt:lpstr>
      <vt:lpstr>No Single Cause</vt:lpstr>
      <vt:lpstr>No Single Cause</vt:lpstr>
      <vt:lpstr>The Concrete and the Abstract</vt:lpstr>
      <vt:lpstr>Leaping Over the Gorge</vt:lpstr>
      <vt:lpstr>Some Social Consequences</vt:lpstr>
      <vt:lpstr>Math Myths</vt:lpstr>
      <vt:lpstr>Math Myths</vt:lpstr>
      <vt:lpstr>Math Myths</vt:lpstr>
      <vt:lpstr>The Anxiety Loop</vt:lpstr>
      <vt:lpstr>The Anxiety Loop</vt:lpstr>
      <vt:lpstr>How to Get Out of the Loop</vt:lpstr>
      <vt:lpstr>What If I Truly Suck at Math?</vt:lpstr>
      <vt:lpstr>What If I Truly Suck at Math?</vt:lpstr>
      <vt:lpstr>What If I Truly Suck at Math?</vt:lpstr>
      <vt:lpstr>So What’s the Solution?</vt:lpstr>
      <vt:lpstr>Social Acceptance of Poor Math Skills</vt:lpstr>
      <vt:lpstr>Social Acceptance of Poor Math Skills</vt:lpstr>
      <vt:lpstr>Social Acceptance of Poor Math Skills</vt:lpstr>
      <vt:lpstr>Social Acceptance of Poor Math Skills</vt:lpstr>
      <vt:lpstr>Math Anxiety is Cultural</vt:lpstr>
      <vt:lpstr>Social Acceptance Feeds the Anxiety  Loop</vt:lpstr>
      <vt:lpstr>Three Reactions to Math Anxiety</vt:lpstr>
      <vt:lpstr>Three Reactions to Math Anxiety</vt:lpstr>
      <vt:lpstr>Three Reactions to Math Anxiety</vt:lpstr>
      <vt:lpstr>Taking Charge of Math Anxiety</vt:lpstr>
      <vt:lpstr>Taking Charge of Math Anxiety</vt:lpstr>
      <vt:lpstr>Taking Charge of Math Anxiety</vt:lpstr>
      <vt:lpstr>Strategies for Math Anxiety</vt:lpstr>
      <vt:lpstr>Math Habits: Before Class</vt:lpstr>
      <vt:lpstr>Math Habits: During Class</vt:lpstr>
      <vt:lpstr>Math Habits: Homework</vt:lpstr>
      <vt:lpstr>Math Habits: Stuck on Homework?</vt:lpstr>
      <vt:lpstr>Math Habits: Before an Exam</vt:lpstr>
      <vt:lpstr>Math Habits: During the Exam</vt:lpstr>
      <vt:lpstr>Math Habits: After theExam</vt:lpstr>
      <vt:lpstr>The Math Cycle:  Good or Bad?  It’s up to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Anxiety</dc:title>
  <dc:creator>Dell</dc:creator>
  <cp:lastModifiedBy>Dell</cp:lastModifiedBy>
  <cp:revision>35</cp:revision>
  <dcterms:created xsi:type="dcterms:W3CDTF">2013-07-27T18:48:00Z</dcterms:created>
  <dcterms:modified xsi:type="dcterms:W3CDTF">2013-07-28T23:16:33Z</dcterms:modified>
</cp:coreProperties>
</file>