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256" r:id="rId2"/>
    <p:sldId id="257" r:id="rId3"/>
    <p:sldId id="258" r:id="rId4"/>
    <p:sldId id="259" r:id="rId5"/>
    <p:sldId id="321" r:id="rId6"/>
    <p:sldId id="322" r:id="rId7"/>
    <p:sldId id="323" r:id="rId8"/>
    <p:sldId id="324" r:id="rId9"/>
    <p:sldId id="325" r:id="rId10"/>
    <p:sldId id="326" r:id="rId11"/>
    <p:sldId id="327" r:id="rId12"/>
    <p:sldId id="328" r:id="rId13"/>
    <p:sldId id="329" r:id="rId14"/>
    <p:sldId id="330" r:id="rId15"/>
    <p:sldId id="369" r:id="rId16"/>
    <p:sldId id="368"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4" r:id="rId31"/>
    <p:sldId id="345" r:id="rId32"/>
    <p:sldId id="346" r:id="rId33"/>
    <p:sldId id="347" r:id="rId34"/>
    <p:sldId id="370" r:id="rId35"/>
    <p:sldId id="348" r:id="rId36"/>
    <p:sldId id="349" r:id="rId37"/>
    <p:sldId id="350" r:id="rId38"/>
    <p:sldId id="351" r:id="rId39"/>
    <p:sldId id="352" r:id="rId40"/>
    <p:sldId id="353" r:id="rId41"/>
    <p:sldId id="354" r:id="rId42"/>
    <p:sldId id="355" r:id="rId43"/>
    <p:sldId id="356" r:id="rId44"/>
    <p:sldId id="357" r:id="rId45"/>
    <p:sldId id="358" r:id="rId46"/>
    <p:sldId id="359" r:id="rId47"/>
    <p:sldId id="360" r:id="rId48"/>
    <p:sldId id="361" r:id="rId49"/>
    <p:sldId id="363" r:id="rId50"/>
    <p:sldId id="364" r:id="rId51"/>
    <p:sldId id="365" r:id="rId52"/>
    <p:sldId id="366" r:id="rId53"/>
    <p:sldId id="36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4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861DD1-A8F2-4051-B1FD-27B8551EC4C6}" type="datetimeFigureOut">
              <a:rPr lang="en-US" smtClean="0"/>
              <a:t>10/15/2015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23782A-4418-406D-AAD1-BB2D708A1A9C}" type="slidenum">
              <a:rPr lang="en-US" smtClean="0"/>
              <a:t>‹#›</a:t>
            </a:fld>
            <a:endParaRPr lang="en-US"/>
          </a:p>
        </p:txBody>
      </p:sp>
    </p:spTree>
    <p:extLst>
      <p:ext uri="{BB962C8B-B14F-4D97-AF65-F5344CB8AC3E}">
        <p14:creationId xmlns:p14="http://schemas.microsoft.com/office/powerpoint/2010/main" val="2577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23782A-4418-406D-AAD1-BB2D708A1A9C}" type="slidenum">
              <a:rPr lang="en-US" smtClean="0"/>
              <a:t>1</a:t>
            </a:fld>
            <a:endParaRPr lang="en-US"/>
          </a:p>
        </p:txBody>
      </p:sp>
    </p:spTree>
    <p:extLst>
      <p:ext uri="{BB962C8B-B14F-4D97-AF65-F5344CB8AC3E}">
        <p14:creationId xmlns:p14="http://schemas.microsoft.com/office/powerpoint/2010/main" val="253984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E0F106-E5D1-4C84-AC8B-70D38CCD7C5D}" type="datetimeFigureOut">
              <a:rPr lang="en-US" smtClean="0"/>
              <a:t>10/15/2015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DE49455-23FE-4098-9C5C-6E7D0AEEB8E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DE49455-23FE-4098-9C5C-6E7D0AEEB8E5}"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E0F106-E5D1-4C84-AC8B-70D38CCD7C5D}" type="datetimeFigureOut">
              <a:rPr lang="en-US" smtClean="0"/>
              <a:t>10/15/2015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E0F106-E5D1-4C84-AC8B-70D38CCD7C5D}" type="datetimeFigureOut">
              <a:rPr lang="en-US" smtClean="0"/>
              <a:t>10/15/2015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DE49455-23FE-4098-9C5C-6E7D0AEEB8E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E0F106-E5D1-4C84-AC8B-70D38CCD7C5D}" type="datetimeFigureOut">
              <a:rPr lang="en-US" smtClean="0"/>
              <a:t>10/15/2015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DE49455-23FE-4098-9C5C-6E7D0AEEB8E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E0F106-E5D1-4C84-AC8B-70D38CCD7C5D}" type="datetimeFigureOut">
              <a:rPr lang="en-US" smtClean="0"/>
              <a:t>10/15/2015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DE49455-23FE-4098-9C5C-6E7D0AEEB8E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a:bodyPr>
          <a:lstStyle/>
          <a:p>
            <a:pPr algn="ctr"/>
            <a:r>
              <a:rPr lang="en-US" dirty="0" smtClean="0"/>
              <a:t>Adding, Subtracting and Rounding Decimals</a:t>
            </a:r>
            <a:endParaRPr lang="en-US" dirty="0"/>
          </a:p>
        </p:txBody>
      </p:sp>
      <p:sp>
        <p:nvSpPr>
          <p:cNvPr id="3" name="Subtitle 2"/>
          <p:cNvSpPr>
            <a:spLocks noGrp="1"/>
          </p:cNvSpPr>
          <p:nvPr>
            <p:ph type="subTitle" idx="1"/>
          </p:nvPr>
        </p:nvSpPr>
        <p:spPr/>
        <p:txBody>
          <a:bodyPr>
            <a:normAutofit/>
          </a:bodyPr>
          <a:lstStyle/>
          <a:p>
            <a:r>
              <a:rPr lang="en-US" sz="4000" dirty="0" smtClean="0"/>
              <a:t>Guided Learning Activity</a:t>
            </a:r>
            <a:endParaRPr lang="en-US" sz="4000" dirty="0"/>
          </a:p>
        </p:txBody>
      </p:sp>
    </p:spTree>
    <p:extLst>
      <p:ext uri="{BB962C8B-B14F-4D97-AF65-F5344CB8AC3E}">
        <p14:creationId xmlns:p14="http://schemas.microsoft.com/office/powerpoint/2010/main" val="41681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more examples.</a:t>
            </a:r>
          </a:p>
          <a:p>
            <a:r>
              <a:rPr lang="en-US" b="1" u="sng" dirty="0"/>
              <a:t>Example 3</a:t>
            </a:r>
            <a:r>
              <a:rPr lang="en-US" b="1" dirty="0"/>
              <a:t>   What is the place value for the “3” in the decimal 7.6435219 and what does the </a:t>
            </a:r>
            <a:br>
              <a:rPr lang="en-US" b="1" dirty="0"/>
            </a:br>
            <a:r>
              <a:rPr lang="en-US" b="1" dirty="0" smtClean="0"/>
              <a:t>“</a:t>
            </a:r>
            <a:r>
              <a:rPr lang="en-US" b="1" dirty="0"/>
              <a:t>3” represent? </a:t>
            </a:r>
            <a:endParaRPr lang="en-US" dirty="0"/>
          </a:p>
          <a:p>
            <a:endParaRPr lang="en-US" dirty="0"/>
          </a:p>
        </p:txBody>
      </p:sp>
      <p:sp>
        <p:nvSpPr>
          <p:cNvPr id="3" name="Title 2"/>
          <p:cNvSpPr>
            <a:spLocks noGrp="1"/>
          </p:cNvSpPr>
          <p:nvPr>
            <p:ph type="title"/>
          </p:nvPr>
        </p:nvSpPr>
        <p:spPr/>
        <p:txBody>
          <a:bodyPr/>
          <a:lstStyle/>
          <a:p>
            <a:r>
              <a:rPr lang="en-US" dirty="0"/>
              <a:t>Example </a:t>
            </a:r>
            <a:r>
              <a:rPr lang="en-US" dirty="0" smtClean="0"/>
              <a:t>Problem #3</a:t>
            </a:r>
            <a:endParaRPr lang="en-US" dirty="0"/>
          </a:p>
        </p:txBody>
      </p:sp>
    </p:spTree>
    <p:extLst>
      <p:ext uri="{BB962C8B-B14F-4D97-AF65-F5344CB8AC3E}">
        <p14:creationId xmlns:p14="http://schemas.microsoft.com/office/powerpoint/2010/main" val="243323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more examples.</a:t>
            </a:r>
          </a:p>
          <a:p>
            <a:r>
              <a:rPr lang="en-US" b="1" u="sng" dirty="0"/>
              <a:t>Example 3</a:t>
            </a:r>
            <a:r>
              <a:rPr lang="en-US" b="1" dirty="0"/>
              <a:t>   What is the place value for the “3” in the decimal 7.6435219 and what does the </a:t>
            </a:r>
            <a:br>
              <a:rPr lang="en-US" b="1" dirty="0"/>
            </a:br>
            <a:r>
              <a:rPr lang="en-US" b="1" dirty="0" smtClean="0"/>
              <a:t>“</a:t>
            </a:r>
            <a:r>
              <a:rPr lang="en-US" b="1" dirty="0"/>
              <a:t>3” represent?  </a:t>
            </a:r>
            <a:endParaRPr lang="en-US" b="1" dirty="0" smtClean="0"/>
          </a:p>
          <a:p>
            <a:pPr marL="109728" indent="0">
              <a:buNone/>
            </a:pPr>
            <a:r>
              <a:rPr lang="en-US" b="1" dirty="0" smtClean="0">
                <a:solidFill>
                  <a:srgbClr val="0070C0"/>
                </a:solidFill>
              </a:rPr>
              <a:t>Answer:  Thousandths </a:t>
            </a:r>
            <a:r>
              <a:rPr lang="en-US" b="1" dirty="0">
                <a:solidFill>
                  <a:srgbClr val="0070C0"/>
                </a:solidFill>
              </a:rPr>
              <a:t>Place.  3/1000</a:t>
            </a:r>
            <a:endParaRPr lang="en-US" dirty="0">
              <a:solidFill>
                <a:srgbClr val="0070C0"/>
              </a:solidFill>
            </a:endParaRPr>
          </a:p>
          <a:p>
            <a:endParaRPr lang="en-US" dirty="0"/>
          </a:p>
        </p:txBody>
      </p:sp>
      <p:sp>
        <p:nvSpPr>
          <p:cNvPr id="3" name="Title 2"/>
          <p:cNvSpPr>
            <a:spLocks noGrp="1"/>
          </p:cNvSpPr>
          <p:nvPr>
            <p:ph type="title"/>
          </p:nvPr>
        </p:nvSpPr>
        <p:spPr/>
        <p:txBody>
          <a:bodyPr/>
          <a:lstStyle/>
          <a:p>
            <a:r>
              <a:rPr lang="en-US" dirty="0"/>
              <a:t>Example </a:t>
            </a:r>
            <a:r>
              <a:rPr lang="en-US" dirty="0" smtClean="0"/>
              <a:t>Problem </a:t>
            </a:r>
            <a:r>
              <a:rPr lang="en-US" dirty="0"/>
              <a:t>#3</a:t>
            </a:r>
          </a:p>
        </p:txBody>
      </p:sp>
    </p:spTree>
    <p:extLst>
      <p:ext uri="{BB962C8B-B14F-4D97-AF65-F5344CB8AC3E}">
        <p14:creationId xmlns:p14="http://schemas.microsoft.com/office/powerpoint/2010/main" val="160398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more examples.</a:t>
            </a:r>
          </a:p>
          <a:p>
            <a:r>
              <a:rPr lang="en-US" b="1" u="sng" dirty="0"/>
              <a:t>Example 4</a:t>
            </a:r>
            <a:r>
              <a:rPr lang="en-US" b="1" dirty="0"/>
              <a:t>   What is the place value for the </a:t>
            </a:r>
            <a:r>
              <a:rPr lang="en-US" b="1" dirty="0" smtClean="0"/>
              <a:t>“1” </a:t>
            </a:r>
            <a:r>
              <a:rPr lang="en-US" b="1" dirty="0"/>
              <a:t>in the decimal 32.498713 and what does the </a:t>
            </a:r>
            <a:br>
              <a:rPr lang="en-US" b="1" dirty="0"/>
            </a:br>
            <a:r>
              <a:rPr lang="en-US" b="1" dirty="0" smtClean="0"/>
              <a:t>“</a:t>
            </a:r>
            <a:r>
              <a:rPr lang="en-US" b="1" dirty="0"/>
              <a:t>1</a:t>
            </a:r>
            <a:r>
              <a:rPr lang="en-US" b="1" dirty="0" smtClean="0"/>
              <a:t>” </a:t>
            </a:r>
            <a:r>
              <a:rPr lang="en-US" b="1" dirty="0"/>
              <a:t>represent? </a:t>
            </a:r>
            <a:endParaRPr lang="en-US" dirty="0"/>
          </a:p>
        </p:txBody>
      </p:sp>
      <p:sp>
        <p:nvSpPr>
          <p:cNvPr id="3" name="Title 2"/>
          <p:cNvSpPr>
            <a:spLocks noGrp="1"/>
          </p:cNvSpPr>
          <p:nvPr>
            <p:ph type="title"/>
          </p:nvPr>
        </p:nvSpPr>
        <p:spPr/>
        <p:txBody>
          <a:bodyPr/>
          <a:lstStyle/>
          <a:p>
            <a:r>
              <a:rPr lang="en-US" dirty="0"/>
              <a:t>Example </a:t>
            </a:r>
            <a:r>
              <a:rPr lang="en-US" dirty="0" smtClean="0"/>
              <a:t>Problem #4</a:t>
            </a:r>
            <a:endParaRPr lang="en-US" dirty="0"/>
          </a:p>
        </p:txBody>
      </p:sp>
    </p:spTree>
    <p:extLst>
      <p:ext uri="{BB962C8B-B14F-4D97-AF65-F5344CB8AC3E}">
        <p14:creationId xmlns:p14="http://schemas.microsoft.com/office/powerpoint/2010/main" val="742092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more examples.</a:t>
            </a:r>
          </a:p>
          <a:p>
            <a:r>
              <a:rPr lang="en-US" b="1" u="sng" dirty="0"/>
              <a:t>Example 4</a:t>
            </a:r>
            <a:r>
              <a:rPr lang="en-US" b="1" dirty="0"/>
              <a:t>   What is the place value for the </a:t>
            </a:r>
            <a:r>
              <a:rPr lang="en-US" b="1" dirty="0" smtClean="0"/>
              <a:t>“1” </a:t>
            </a:r>
            <a:r>
              <a:rPr lang="en-US" b="1" dirty="0"/>
              <a:t>in the decimal 32.498713 and what does the </a:t>
            </a:r>
            <a:br>
              <a:rPr lang="en-US" b="1" dirty="0"/>
            </a:br>
            <a:r>
              <a:rPr lang="en-US" b="1" dirty="0" smtClean="0"/>
              <a:t>“</a:t>
            </a:r>
            <a:r>
              <a:rPr lang="en-US" b="1" dirty="0"/>
              <a:t>1</a:t>
            </a:r>
            <a:r>
              <a:rPr lang="en-US" b="1" dirty="0" smtClean="0"/>
              <a:t>” </a:t>
            </a:r>
            <a:r>
              <a:rPr lang="en-US" b="1" dirty="0"/>
              <a:t>represent?  </a:t>
            </a:r>
            <a:endParaRPr lang="en-US" b="1" dirty="0" smtClean="0"/>
          </a:p>
          <a:p>
            <a:pPr marL="109728" indent="0">
              <a:buNone/>
            </a:pPr>
            <a:r>
              <a:rPr lang="en-US" b="1" dirty="0" smtClean="0">
                <a:solidFill>
                  <a:srgbClr val="0070C0"/>
                </a:solidFill>
              </a:rPr>
              <a:t>Answer:  Hundred-Thousandths </a:t>
            </a:r>
            <a:r>
              <a:rPr lang="en-US" b="1" dirty="0">
                <a:solidFill>
                  <a:srgbClr val="0070C0"/>
                </a:solidFill>
              </a:rPr>
              <a:t>Place,  </a:t>
            </a:r>
            <a:r>
              <a:rPr lang="en-US" b="1" dirty="0" smtClean="0">
                <a:solidFill>
                  <a:srgbClr val="0070C0"/>
                </a:solidFill>
              </a:rPr>
              <a:t>1/100000</a:t>
            </a:r>
            <a:r>
              <a:rPr lang="en-US" b="1" dirty="0">
                <a:solidFill>
                  <a:srgbClr val="0070C0"/>
                </a:solidFill>
              </a:rPr>
              <a:t>	</a:t>
            </a:r>
            <a:endParaRPr lang="en-US" dirty="0">
              <a:solidFill>
                <a:srgbClr val="0070C0"/>
              </a:solidFill>
            </a:endParaRPr>
          </a:p>
        </p:txBody>
      </p:sp>
      <p:sp>
        <p:nvSpPr>
          <p:cNvPr id="3" name="Title 2"/>
          <p:cNvSpPr>
            <a:spLocks noGrp="1"/>
          </p:cNvSpPr>
          <p:nvPr>
            <p:ph type="title"/>
          </p:nvPr>
        </p:nvSpPr>
        <p:spPr/>
        <p:txBody>
          <a:bodyPr/>
          <a:lstStyle/>
          <a:p>
            <a:r>
              <a:rPr lang="en-US" dirty="0"/>
              <a:t>Example </a:t>
            </a:r>
            <a:r>
              <a:rPr lang="en-US" dirty="0" smtClean="0"/>
              <a:t>Problem #4</a:t>
            </a:r>
            <a:endParaRPr lang="en-US" dirty="0"/>
          </a:p>
        </p:txBody>
      </p:sp>
    </p:spTree>
    <p:extLst>
      <p:ext uri="{BB962C8B-B14F-4D97-AF65-F5344CB8AC3E}">
        <p14:creationId xmlns:p14="http://schemas.microsoft.com/office/powerpoint/2010/main" val="2288698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spcBef>
                <a:spcPts val="0"/>
              </a:spcBef>
              <a:spcAft>
                <a:spcPts val="1200"/>
              </a:spcAft>
              <a:buNone/>
            </a:pPr>
            <a:r>
              <a:rPr lang="en-US" sz="3200" dirty="0" smtClean="0"/>
              <a:t>Rounding a decimal is a way to simplify the number.  </a:t>
            </a:r>
          </a:p>
          <a:p>
            <a:pPr marL="109728" indent="0">
              <a:spcBef>
                <a:spcPts val="0"/>
              </a:spcBef>
              <a:spcAft>
                <a:spcPts val="1200"/>
              </a:spcAft>
              <a:buNone/>
            </a:pPr>
            <a:r>
              <a:rPr lang="en-US" sz="3200" dirty="0" smtClean="0"/>
              <a:t>For example, if your grade in an exam is 85.2, your professor may round it down to just 85 to simplify the number.  </a:t>
            </a:r>
          </a:p>
          <a:p>
            <a:pPr marL="109728" indent="0">
              <a:buNone/>
            </a:pPr>
            <a:r>
              <a:rPr lang="en-US" sz="3200" dirty="0" smtClean="0"/>
              <a:t>This is called “</a:t>
            </a:r>
            <a:r>
              <a:rPr lang="en-US" sz="3200" b="1" dirty="0" smtClean="0">
                <a:solidFill>
                  <a:srgbClr val="C00000"/>
                </a:solidFill>
              </a:rPr>
              <a:t>rounding down</a:t>
            </a:r>
            <a:r>
              <a:rPr lang="en-US" sz="3200" dirty="0" smtClean="0"/>
              <a:t>”.</a:t>
            </a:r>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469991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spcBef>
                <a:spcPts val="0"/>
              </a:spcBef>
              <a:spcAft>
                <a:spcPts val="1200"/>
              </a:spcAft>
              <a:buNone/>
            </a:pPr>
            <a:r>
              <a:rPr lang="en-US" sz="3200" dirty="0" smtClean="0"/>
              <a:t>On the other hand, if your grade is 85.8, then your professor may round it up to 86.</a:t>
            </a:r>
          </a:p>
          <a:p>
            <a:pPr marL="109728" indent="0">
              <a:spcBef>
                <a:spcPts val="0"/>
              </a:spcBef>
              <a:spcAft>
                <a:spcPts val="1200"/>
              </a:spcAft>
              <a:buNone/>
            </a:pPr>
            <a:endParaRPr lang="en-US" sz="3200" dirty="0"/>
          </a:p>
          <a:p>
            <a:pPr marL="109728" indent="0">
              <a:spcBef>
                <a:spcPts val="0"/>
              </a:spcBef>
              <a:spcAft>
                <a:spcPts val="1200"/>
              </a:spcAft>
              <a:buNone/>
            </a:pPr>
            <a:r>
              <a:rPr lang="en-US" sz="3200" dirty="0" smtClean="0"/>
              <a:t>This is called “</a:t>
            </a:r>
            <a:r>
              <a:rPr lang="en-US" sz="3200" b="1" dirty="0" smtClean="0">
                <a:solidFill>
                  <a:srgbClr val="C00000"/>
                </a:solidFill>
              </a:rPr>
              <a:t>rounding up</a:t>
            </a:r>
            <a:r>
              <a:rPr lang="en-US" sz="3200" dirty="0" smtClean="0"/>
              <a:t>”.</a:t>
            </a:r>
            <a:endParaRPr lang="en-US" sz="3200" dirty="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35874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200" dirty="0"/>
              <a:t>To round a decimal, first identify the place value you wish to round to.  Now look at the number to the right of the place value.  </a:t>
            </a:r>
            <a:endParaRPr lang="en-US" sz="3200" dirty="0" smtClean="0"/>
          </a:p>
          <a:p>
            <a:pPr>
              <a:buSzPct val="100000"/>
              <a:buFont typeface="Arial" pitchFamily="34" charset="0"/>
              <a:buChar char="•"/>
            </a:pPr>
            <a:r>
              <a:rPr lang="en-US" sz="3200" dirty="0" smtClean="0"/>
              <a:t>If </a:t>
            </a:r>
            <a:r>
              <a:rPr lang="en-US" sz="3200" dirty="0"/>
              <a:t>the number is </a:t>
            </a:r>
            <a:r>
              <a:rPr lang="en-US" sz="3200" dirty="0" smtClean="0"/>
              <a:t>4 </a:t>
            </a:r>
            <a:r>
              <a:rPr lang="en-US" sz="3200" dirty="0" smtClean="0"/>
              <a:t>or </a:t>
            </a:r>
            <a:r>
              <a:rPr lang="en-US" sz="3200" dirty="0" smtClean="0"/>
              <a:t>less, you </a:t>
            </a:r>
            <a:r>
              <a:rPr lang="en-US" sz="3200" u="sng" dirty="0" smtClean="0"/>
              <a:t>round down</a:t>
            </a:r>
            <a:r>
              <a:rPr lang="en-US" sz="3200" dirty="0" smtClean="0"/>
              <a:t>. </a:t>
            </a:r>
          </a:p>
          <a:p>
            <a:pPr>
              <a:buSzPct val="100000"/>
              <a:buFont typeface="Arial" pitchFamily="34" charset="0"/>
              <a:buChar char="•"/>
            </a:pPr>
            <a:r>
              <a:rPr lang="en-US" sz="3200" dirty="0" smtClean="0"/>
              <a:t>If </a:t>
            </a:r>
            <a:r>
              <a:rPr lang="en-US" sz="3200" dirty="0"/>
              <a:t>the number </a:t>
            </a:r>
            <a:r>
              <a:rPr lang="en-US" sz="3200" dirty="0" smtClean="0"/>
              <a:t>5 or more, you </a:t>
            </a:r>
            <a:r>
              <a:rPr lang="en-US" sz="3200" u="sng" dirty="0" smtClean="0"/>
              <a:t>round up</a:t>
            </a:r>
            <a:r>
              <a:rPr lang="en-US" sz="3200" dirty="0" smtClean="0"/>
              <a:t>.  </a:t>
            </a:r>
            <a:endParaRPr lang="en-US" sz="3200" dirty="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191116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spcBef>
                <a:spcPts val="0"/>
              </a:spcBef>
              <a:spcAft>
                <a:spcPts val="1200"/>
              </a:spcAft>
              <a:buNone/>
            </a:pPr>
            <a:r>
              <a:rPr lang="en-US" sz="3200" dirty="0" smtClean="0"/>
              <a:t>The </a:t>
            </a:r>
            <a:r>
              <a:rPr lang="en-US" sz="3200" dirty="0"/>
              <a:t>secret of rounding is to make the decimal a simpler number.  If rounding to a place value to the right of the decimal (or to the ones place), cut off all digits after the rounded place value. </a:t>
            </a:r>
            <a:endParaRPr lang="en-US" sz="3200" dirty="0" smtClean="0"/>
          </a:p>
          <a:p>
            <a:pPr marL="109728" indent="0">
              <a:buNone/>
            </a:pPr>
            <a:r>
              <a:rPr lang="en-US" sz="3200" b="1" dirty="0" smtClean="0">
                <a:solidFill>
                  <a:srgbClr val="C00000"/>
                </a:solidFill>
              </a:rPr>
              <a:t>Note</a:t>
            </a:r>
            <a:r>
              <a:rPr lang="en-US" sz="3200" b="1" dirty="0">
                <a:solidFill>
                  <a:srgbClr val="C00000"/>
                </a:solidFill>
              </a:rPr>
              <a:t>:  </a:t>
            </a:r>
            <a:r>
              <a:rPr lang="en-US" sz="3200" dirty="0"/>
              <a:t>You will not need </a:t>
            </a:r>
            <a:r>
              <a:rPr lang="en-US" sz="3200" dirty="0" smtClean="0"/>
              <a:t>a zero </a:t>
            </a:r>
            <a:r>
              <a:rPr lang="en-US" sz="3200" dirty="0"/>
              <a:t>as </a:t>
            </a:r>
            <a:r>
              <a:rPr lang="en-US" sz="3200" dirty="0" smtClean="0"/>
              <a:t>a place holder </a:t>
            </a:r>
            <a:r>
              <a:rPr lang="en-US" sz="3200" dirty="0"/>
              <a:t>like we do with whole numbers.</a:t>
            </a:r>
          </a:p>
          <a:p>
            <a:pPr marL="109728" indent="0">
              <a:buNone/>
            </a:pPr>
            <a:endParaRPr lang="en-US" dirty="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3032087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3600" dirty="0"/>
              <a:t>Rounding decimals are used all the time with </a:t>
            </a:r>
            <a:r>
              <a:rPr lang="en-US" sz="3600" dirty="0" smtClean="0"/>
              <a:t>money</a:t>
            </a:r>
            <a:r>
              <a:rPr lang="en-US" sz="3600" dirty="0"/>
              <a:t>.  When we round money to the “nearest cent” we are rounding to the </a:t>
            </a:r>
            <a:r>
              <a:rPr lang="en-US" sz="3600" u="sng" dirty="0"/>
              <a:t>hundredths</a:t>
            </a:r>
            <a:r>
              <a:rPr lang="en-US" sz="3600" dirty="0"/>
              <a:t> place.  </a:t>
            </a:r>
            <a:r>
              <a:rPr lang="en-US" sz="3600" dirty="0" smtClean="0"/>
              <a:t>(2</a:t>
            </a:r>
            <a:r>
              <a:rPr lang="en-US" sz="3600" baseline="30000" dirty="0" smtClean="0"/>
              <a:t>nd</a:t>
            </a:r>
            <a:r>
              <a:rPr lang="en-US" sz="3600" dirty="0" smtClean="0"/>
              <a:t> place to the right of the decimal.) This </a:t>
            </a:r>
            <a:r>
              <a:rPr lang="en-US" sz="3600" dirty="0"/>
              <a:t>is very common in business applications.</a:t>
            </a:r>
          </a:p>
          <a:p>
            <a:pPr marL="109728" indent="0">
              <a:buNone/>
            </a:pPr>
            <a:endParaRPr lang="en-US" dirty="0"/>
          </a:p>
        </p:txBody>
      </p:sp>
      <p:sp>
        <p:nvSpPr>
          <p:cNvPr id="3" name="Title 2"/>
          <p:cNvSpPr>
            <a:spLocks noGrp="1"/>
          </p:cNvSpPr>
          <p:nvPr>
            <p:ph type="title"/>
          </p:nvPr>
        </p:nvSpPr>
        <p:spPr/>
        <p:txBody>
          <a:bodyPr/>
          <a:lstStyle/>
          <a:p>
            <a:r>
              <a:rPr lang="en-US" dirty="0" smtClean="0"/>
              <a:t>Segment II:  Rounding Decimals</a:t>
            </a:r>
            <a:endParaRPr lang="en-US" dirty="0"/>
          </a:p>
        </p:txBody>
      </p:sp>
    </p:spTree>
    <p:extLst>
      <p:ext uri="{BB962C8B-B14F-4D97-AF65-F5344CB8AC3E}">
        <p14:creationId xmlns:p14="http://schemas.microsoft.com/office/powerpoint/2010/main" val="2910736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a:t>
            </a:r>
          </a:p>
          <a:p>
            <a:pPr marL="109728" indent="0">
              <a:buNone/>
            </a:pPr>
            <a:r>
              <a:rPr lang="en-US" b="1" u="sng" dirty="0"/>
              <a:t>Example 5</a:t>
            </a:r>
            <a:r>
              <a:rPr lang="en-US" b="1" dirty="0"/>
              <a:t>   Round the </a:t>
            </a:r>
            <a:r>
              <a:rPr lang="en-US" b="1" dirty="0" smtClean="0"/>
              <a:t>decimal </a:t>
            </a:r>
            <a:r>
              <a:rPr lang="en-US" b="1" dirty="0"/>
              <a:t>8.51276 to the </a:t>
            </a:r>
            <a:r>
              <a:rPr lang="en-US" b="1" dirty="0" smtClean="0"/>
              <a:t>tenths </a:t>
            </a:r>
            <a:r>
              <a:rPr lang="en-US" b="1" dirty="0"/>
              <a:t>place.  </a:t>
            </a:r>
            <a:endParaRPr lang="en-US" dirty="0"/>
          </a:p>
        </p:txBody>
      </p:sp>
      <p:sp>
        <p:nvSpPr>
          <p:cNvPr id="3" name="Title 2"/>
          <p:cNvSpPr>
            <a:spLocks noGrp="1"/>
          </p:cNvSpPr>
          <p:nvPr>
            <p:ph type="title"/>
          </p:nvPr>
        </p:nvSpPr>
        <p:spPr/>
        <p:txBody>
          <a:bodyPr/>
          <a:lstStyle/>
          <a:p>
            <a:r>
              <a:rPr lang="en-US" dirty="0" smtClean="0"/>
              <a:t>Example Problem#5</a:t>
            </a:r>
            <a:endParaRPr lang="en-US" dirty="0"/>
          </a:p>
        </p:txBody>
      </p:sp>
    </p:spTree>
    <p:extLst>
      <p:ext uri="{BB962C8B-B14F-4D97-AF65-F5344CB8AC3E}">
        <p14:creationId xmlns:p14="http://schemas.microsoft.com/office/powerpoint/2010/main" val="214360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600" b="1" u="sng" dirty="0" smtClean="0"/>
              <a:t>Learn the various place values</a:t>
            </a:r>
            <a:br>
              <a:rPr lang="en-US" sz="3600" b="1" u="sng" dirty="0" smtClean="0"/>
            </a:br>
            <a:r>
              <a:rPr lang="en-US" sz="3600" b="1" u="sng" dirty="0" smtClean="0"/>
              <a:t>and how to Round Decimals to </a:t>
            </a:r>
            <a:br>
              <a:rPr lang="en-US" sz="3600" b="1" u="sng" dirty="0" smtClean="0"/>
            </a:br>
            <a:r>
              <a:rPr lang="en-US" sz="3600" b="1" u="sng" dirty="0" smtClean="0"/>
              <a:t>an appropriate place value. </a:t>
            </a:r>
          </a:p>
          <a:p>
            <a:r>
              <a:rPr lang="en-US" sz="3600" b="1" u="sng" dirty="0" smtClean="0"/>
              <a:t>Learn to add and </a:t>
            </a:r>
            <a:r>
              <a:rPr lang="en-US" sz="3600" b="1" u="sng" dirty="0" err="1" smtClean="0"/>
              <a:t>subract</a:t>
            </a:r>
            <a:r>
              <a:rPr lang="en-US" sz="3600" b="1" u="sng" dirty="0" smtClean="0"/>
              <a:t> Decimals.</a:t>
            </a:r>
            <a:endParaRPr lang="en-US" sz="3600" dirty="0"/>
          </a:p>
          <a:p>
            <a:pPr marL="109728" indent="0">
              <a:buNone/>
            </a:pPr>
            <a:endParaRPr lang="en-US" sz="3600" dirty="0"/>
          </a:p>
        </p:txBody>
      </p:sp>
      <p:sp>
        <p:nvSpPr>
          <p:cNvPr id="3" name="Title 2"/>
          <p:cNvSpPr>
            <a:spLocks noGrp="1"/>
          </p:cNvSpPr>
          <p:nvPr>
            <p:ph type="title"/>
          </p:nvPr>
        </p:nvSpPr>
        <p:spPr/>
        <p:txBody>
          <a:bodyPr/>
          <a:lstStyle/>
          <a:p>
            <a:r>
              <a:rPr lang="en-US" dirty="0" smtClean="0"/>
              <a:t>GLA Objective:</a:t>
            </a:r>
            <a:endParaRPr lang="en-US" dirty="0"/>
          </a:p>
        </p:txBody>
      </p:sp>
    </p:spTree>
    <p:extLst>
      <p:ext uri="{BB962C8B-B14F-4D97-AF65-F5344CB8AC3E}">
        <p14:creationId xmlns:p14="http://schemas.microsoft.com/office/powerpoint/2010/main" val="169346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 example.</a:t>
            </a:r>
          </a:p>
          <a:p>
            <a:pPr marL="109728" indent="0">
              <a:buNone/>
            </a:pPr>
            <a:r>
              <a:rPr lang="en-US" b="1" u="sng" dirty="0"/>
              <a:t>Example 5</a:t>
            </a:r>
            <a:r>
              <a:rPr lang="en-US" b="1" dirty="0"/>
              <a:t>   Round the </a:t>
            </a:r>
            <a:r>
              <a:rPr lang="en-US" b="1" dirty="0" smtClean="0"/>
              <a:t>decimal </a:t>
            </a:r>
            <a:r>
              <a:rPr lang="en-US" b="1" dirty="0"/>
              <a:t>8.51276 to the </a:t>
            </a:r>
            <a:r>
              <a:rPr lang="en-US" b="1" dirty="0" smtClean="0"/>
              <a:t>tenths </a:t>
            </a:r>
            <a:r>
              <a:rPr lang="en-US" b="1" dirty="0"/>
              <a:t>place.  </a:t>
            </a:r>
            <a:endParaRPr lang="en-US" b="1" dirty="0" smtClean="0"/>
          </a:p>
          <a:p>
            <a:pPr marL="109728" indent="0">
              <a:buNone/>
            </a:pPr>
            <a:r>
              <a:rPr lang="en-US" b="1" dirty="0" smtClean="0">
                <a:solidFill>
                  <a:srgbClr val="0070C0"/>
                </a:solidFill>
              </a:rPr>
              <a:t>To Round to the tenths place, first identify the number in the tenths place (5).  Now look to the right of the decimal.  It is a 1.  So we round down (leave place value alone).  So the 5 remains a 5 and we cut off all numbers after the 5.</a:t>
            </a:r>
          </a:p>
          <a:p>
            <a:pPr marL="109728" indent="0">
              <a:buNone/>
            </a:pPr>
            <a:r>
              <a:rPr lang="en-US" b="1" dirty="0" smtClean="0">
                <a:solidFill>
                  <a:srgbClr val="0070C0"/>
                </a:solidFill>
              </a:rPr>
              <a:t>Answer:  8.5  </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Problem#5</a:t>
            </a:r>
            <a:endParaRPr lang="en-US" dirty="0"/>
          </a:p>
        </p:txBody>
      </p:sp>
    </p:spTree>
    <p:extLst>
      <p:ext uri="{BB962C8B-B14F-4D97-AF65-F5344CB8AC3E}">
        <p14:creationId xmlns:p14="http://schemas.microsoft.com/office/powerpoint/2010/main" val="245720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a:t>
            </a:r>
          </a:p>
          <a:p>
            <a:pPr marL="109728" indent="0">
              <a:buNone/>
            </a:pPr>
            <a:r>
              <a:rPr lang="en-US" b="1" u="sng" dirty="0"/>
              <a:t>Example 6</a:t>
            </a:r>
            <a:r>
              <a:rPr lang="en-US" b="1" dirty="0"/>
              <a:t>   Round the Decimal 8.51276 to the Thousandths place. </a:t>
            </a:r>
            <a:endParaRPr lang="en-US" b="1" dirty="0" smtClean="0"/>
          </a:p>
        </p:txBody>
      </p:sp>
      <p:sp>
        <p:nvSpPr>
          <p:cNvPr id="3" name="Title 2"/>
          <p:cNvSpPr>
            <a:spLocks noGrp="1"/>
          </p:cNvSpPr>
          <p:nvPr>
            <p:ph type="title"/>
          </p:nvPr>
        </p:nvSpPr>
        <p:spPr/>
        <p:txBody>
          <a:bodyPr/>
          <a:lstStyle/>
          <a:p>
            <a:r>
              <a:rPr lang="en-US" dirty="0" smtClean="0"/>
              <a:t>Example Problem#6</a:t>
            </a:r>
            <a:endParaRPr lang="en-US" dirty="0"/>
          </a:p>
        </p:txBody>
      </p:sp>
    </p:spTree>
    <p:extLst>
      <p:ext uri="{BB962C8B-B14F-4D97-AF65-F5344CB8AC3E}">
        <p14:creationId xmlns:p14="http://schemas.microsoft.com/office/powerpoint/2010/main" val="1333056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a:t>
            </a:r>
          </a:p>
          <a:p>
            <a:pPr marL="109728" indent="0">
              <a:buNone/>
            </a:pPr>
            <a:r>
              <a:rPr lang="en-US" b="1" u="sng" dirty="0"/>
              <a:t>Example 6</a:t>
            </a:r>
            <a:r>
              <a:rPr lang="en-US" b="1" dirty="0"/>
              <a:t>   Round the Decimal 8.51276 to the Thousandths place. </a:t>
            </a:r>
            <a:endParaRPr lang="en-US" b="1" dirty="0" smtClean="0"/>
          </a:p>
          <a:p>
            <a:pPr marL="109728" indent="0">
              <a:buNone/>
            </a:pPr>
            <a:r>
              <a:rPr lang="en-US" b="1" dirty="0" smtClean="0">
                <a:solidFill>
                  <a:srgbClr val="0070C0"/>
                </a:solidFill>
              </a:rPr>
              <a:t>To Round to the thousandths place, first identify the number in the thousandths place (2).  Now look to the right of the decimal.  It is a 7.  So we round up (add one to the place value).  So the 2 becomes 2+1 or 3 and we cut off all numbers after the 3.</a:t>
            </a:r>
          </a:p>
          <a:p>
            <a:pPr marL="109728" indent="0">
              <a:buNone/>
            </a:pPr>
            <a:r>
              <a:rPr lang="en-US" b="1" dirty="0" smtClean="0">
                <a:solidFill>
                  <a:srgbClr val="0070C0"/>
                </a:solidFill>
              </a:rPr>
              <a:t>Answer:  8.513</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Problem#6</a:t>
            </a:r>
            <a:endParaRPr lang="en-US" dirty="0"/>
          </a:p>
        </p:txBody>
      </p:sp>
    </p:spTree>
    <p:extLst>
      <p:ext uri="{BB962C8B-B14F-4D97-AF65-F5344CB8AC3E}">
        <p14:creationId xmlns:p14="http://schemas.microsoft.com/office/powerpoint/2010/main" val="3841846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Let’s look at another example.</a:t>
            </a:r>
          </a:p>
          <a:p>
            <a:pPr marL="109728" indent="0">
              <a:buNone/>
            </a:pPr>
            <a:r>
              <a:rPr lang="en-US" b="1" u="sng" dirty="0"/>
              <a:t>Example 7</a:t>
            </a:r>
            <a:r>
              <a:rPr lang="en-US" b="1" dirty="0"/>
              <a:t>   Round the Decimal </a:t>
            </a:r>
            <a:r>
              <a:rPr lang="en-US" b="1" dirty="0" smtClean="0"/>
              <a:t>39.599876 </a:t>
            </a:r>
            <a:r>
              <a:rPr lang="en-US" b="1" dirty="0"/>
              <a:t>to the Ones place. </a:t>
            </a:r>
            <a:endParaRPr lang="en-US" b="1" dirty="0" smtClean="0"/>
          </a:p>
          <a:p>
            <a:pPr marL="109728" indent="0">
              <a:buNone/>
            </a:pP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Problem#7</a:t>
            </a:r>
            <a:endParaRPr lang="en-US" dirty="0"/>
          </a:p>
        </p:txBody>
      </p:sp>
    </p:spTree>
    <p:extLst>
      <p:ext uri="{BB962C8B-B14F-4D97-AF65-F5344CB8AC3E}">
        <p14:creationId xmlns:p14="http://schemas.microsoft.com/office/powerpoint/2010/main" val="1814493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buNone/>
            </a:pPr>
            <a:r>
              <a:rPr lang="en-US" dirty="0" smtClean="0"/>
              <a:t>Let’s look at another example.</a:t>
            </a:r>
          </a:p>
          <a:p>
            <a:pPr marL="109728" indent="0">
              <a:buNone/>
            </a:pPr>
            <a:r>
              <a:rPr lang="en-US" b="1" u="sng" dirty="0"/>
              <a:t>Example 7</a:t>
            </a:r>
            <a:r>
              <a:rPr lang="en-US" b="1" dirty="0"/>
              <a:t>   Round the Decimal </a:t>
            </a:r>
            <a:r>
              <a:rPr lang="en-US" b="1" dirty="0" smtClean="0"/>
              <a:t>39.599876 </a:t>
            </a:r>
            <a:r>
              <a:rPr lang="en-US" b="1" dirty="0"/>
              <a:t>to the Ones place. </a:t>
            </a:r>
            <a:endParaRPr lang="en-US" b="1" dirty="0" smtClean="0"/>
          </a:p>
          <a:p>
            <a:pPr marL="109728" indent="0">
              <a:buNone/>
            </a:pPr>
            <a:r>
              <a:rPr lang="en-US" b="1" dirty="0" smtClean="0">
                <a:solidFill>
                  <a:srgbClr val="0070C0"/>
                </a:solidFill>
              </a:rPr>
              <a:t>To Round to the ones place, first identify the number in the ones place (9).  Now look to the right of the place value.  It is a 5.  So we round up (add one to the place value).  So the 9  becomes 9+1 or 10. This gets tricky because 10 is 2 digits.  But let’s think about this.  If you round up 39 what is the next number ? 40 of course. </a:t>
            </a:r>
          </a:p>
          <a:p>
            <a:pPr marL="109728" indent="0">
              <a:buNone/>
            </a:pPr>
            <a:r>
              <a:rPr lang="en-US" b="1" dirty="0" smtClean="0">
                <a:solidFill>
                  <a:srgbClr val="0070C0"/>
                </a:solidFill>
              </a:rPr>
              <a:t>Answer:  40</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Problem#7</a:t>
            </a:r>
            <a:endParaRPr lang="en-US" dirty="0"/>
          </a:p>
        </p:txBody>
      </p:sp>
    </p:spTree>
    <p:extLst>
      <p:ext uri="{BB962C8B-B14F-4D97-AF65-F5344CB8AC3E}">
        <p14:creationId xmlns:p14="http://schemas.microsoft.com/office/powerpoint/2010/main" val="500226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dirty="0" smtClean="0"/>
              <a:t>Let’s look at another example.</a:t>
            </a:r>
          </a:p>
          <a:p>
            <a:pPr marL="109728" indent="0">
              <a:buNone/>
            </a:pPr>
            <a:r>
              <a:rPr lang="en-US" b="1" u="sng" dirty="0"/>
              <a:t>Example 8</a:t>
            </a:r>
            <a:r>
              <a:rPr lang="en-US" b="1" dirty="0"/>
              <a:t>   Round $</a:t>
            </a:r>
            <a:r>
              <a:rPr lang="en-US" b="1" dirty="0" smtClean="0"/>
              <a:t>32.583476 </a:t>
            </a:r>
            <a:r>
              <a:rPr lang="en-US" b="1" dirty="0"/>
              <a:t>to the nearest cent. </a:t>
            </a:r>
            <a:endParaRPr lang="en-US" b="1" dirty="0" smtClean="0"/>
          </a:p>
          <a:p>
            <a:pPr marL="109728" indent="0">
              <a:buNone/>
            </a:pPr>
            <a:r>
              <a:rPr lang="en-US" b="1" dirty="0" smtClean="0">
                <a:solidFill>
                  <a:srgbClr val="0070C0"/>
                </a:solidFill>
              </a:rPr>
              <a:t>To Round to the nearest cent, we round to the hundredths place (8).  Now look to the right of the place value.  It is a 3.  So we round down (leave the place value alone).  So the 8 stays an 8 and we cut off all numbers after it. </a:t>
            </a:r>
          </a:p>
          <a:p>
            <a:pPr marL="109728" indent="0">
              <a:buNone/>
            </a:pPr>
            <a:r>
              <a:rPr lang="en-US" b="1" dirty="0" smtClean="0">
                <a:solidFill>
                  <a:srgbClr val="0070C0"/>
                </a:solidFill>
              </a:rPr>
              <a:t>Answer:  $32.58</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Problem#8</a:t>
            </a:r>
            <a:endParaRPr lang="en-US" dirty="0"/>
          </a:p>
        </p:txBody>
      </p:sp>
    </p:spTree>
    <p:extLst>
      <p:ext uri="{BB962C8B-B14F-4D97-AF65-F5344CB8AC3E}">
        <p14:creationId xmlns:p14="http://schemas.microsoft.com/office/powerpoint/2010/main" val="2536138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4000" b="1" dirty="0"/>
              <a:t>Now it is time for you to practice.  Work on the following problems using the rules discussed above. </a:t>
            </a:r>
            <a:r>
              <a:rPr lang="en-US" sz="4000" b="1" dirty="0" smtClean="0"/>
              <a:t>Write your answers on a sheet of paper so you can check them later.</a:t>
            </a:r>
            <a:endParaRPr lang="en-US" sz="4000" dirty="0"/>
          </a:p>
        </p:txBody>
      </p:sp>
      <p:sp>
        <p:nvSpPr>
          <p:cNvPr id="3" name="Title 2"/>
          <p:cNvSpPr>
            <a:spLocks noGrp="1"/>
          </p:cNvSpPr>
          <p:nvPr>
            <p:ph type="title"/>
          </p:nvPr>
        </p:nvSpPr>
        <p:spPr/>
        <p:txBody>
          <a:bodyPr/>
          <a:lstStyle/>
          <a:p>
            <a:r>
              <a:rPr lang="en-US" dirty="0" smtClean="0"/>
              <a:t>Practice Problems #1-11</a:t>
            </a:r>
            <a:endParaRPr lang="en-US" dirty="0"/>
          </a:p>
        </p:txBody>
      </p:sp>
    </p:spTree>
    <p:extLst>
      <p:ext uri="{BB962C8B-B14F-4D97-AF65-F5344CB8AC3E}">
        <p14:creationId xmlns:p14="http://schemas.microsoft.com/office/powerpoint/2010/main" val="344853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Practice 1</a:t>
            </a:r>
            <a:r>
              <a:rPr lang="en-US" dirty="0"/>
              <a:t>  </a:t>
            </a:r>
            <a:r>
              <a:rPr lang="en-US" b="1" dirty="0"/>
              <a:t>Which digit is the ones place in the Decimal 8.49271?   </a:t>
            </a:r>
            <a:endParaRPr lang="en-US" dirty="0"/>
          </a:p>
          <a:p>
            <a:pPr marL="109728" indent="0">
              <a:buNone/>
            </a:pPr>
            <a:endParaRPr lang="en-US" dirty="0"/>
          </a:p>
          <a:p>
            <a:r>
              <a:rPr lang="en-US" b="1" u="sng" dirty="0"/>
              <a:t>Practice 2</a:t>
            </a:r>
            <a:r>
              <a:rPr lang="en-US" dirty="0"/>
              <a:t>  </a:t>
            </a:r>
            <a:r>
              <a:rPr lang="en-US" b="1" dirty="0"/>
              <a:t>Which digit is the ten-thousandths place in the Decimal 8.49271?   </a:t>
            </a:r>
            <a:endParaRPr lang="en-US" dirty="0"/>
          </a:p>
          <a:p>
            <a:pPr marL="109728" indent="0">
              <a:buNone/>
            </a:pPr>
            <a:r>
              <a:rPr lang="en-US" b="1" dirty="0"/>
              <a:t> </a:t>
            </a:r>
            <a:endParaRPr lang="en-US" dirty="0"/>
          </a:p>
          <a:p>
            <a:r>
              <a:rPr lang="en-US" b="1" u="sng" dirty="0"/>
              <a:t>Practice 3</a:t>
            </a:r>
            <a:r>
              <a:rPr lang="en-US" dirty="0"/>
              <a:t>  </a:t>
            </a:r>
            <a:r>
              <a:rPr lang="en-US" b="1" dirty="0"/>
              <a:t>Which digit is the tenths place in the Decimal 8.49271?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#1-3</a:t>
            </a:r>
            <a:endParaRPr lang="en-US" dirty="0"/>
          </a:p>
        </p:txBody>
      </p:sp>
    </p:spTree>
    <p:extLst>
      <p:ext uri="{BB962C8B-B14F-4D97-AF65-F5344CB8AC3E}">
        <p14:creationId xmlns:p14="http://schemas.microsoft.com/office/powerpoint/2010/main" val="3371778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u="sng" dirty="0"/>
              <a:t>Practice 4</a:t>
            </a:r>
            <a:r>
              <a:rPr lang="en-US" b="1" dirty="0"/>
              <a:t>  What is the place value for the “3” in the decimal 26.83714 and what does the </a:t>
            </a:r>
            <a:r>
              <a:rPr lang="en-US" b="1" dirty="0" smtClean="0"/>
              <a:t>“</a:t>
            </a:r>
            <a:r>
              <a:rPr lang="en-US" b="1" dirty="0"/>
              <a:t>3” represent? </a:t>
            </a:r>
            <a:endParaRPr lang="en-US" b="1" dirty="0" smtClean="0"/>
          </a:p>
          <a:p>
            <a:pPr marL="109728" indent="0">
              <a:buNone/>
            </a:pPr>
            <a:r>
              <a:rPr lang="en-US" b="1" dirty="0"/>
              <a:t> </a:t>
            </a:r>
            <a:endParaRPr lang="en-US" dirty="0"/>
          </a:p>
          <a:p>
            <a:r>
              <a:rPr lang="en-US" b="1" u="sng" dirty="0"/>
              <a:t>Practice 5</a:t>
            </a:r>
            <a:r>
              <a:rPr lang="en-US" b="1" dirty="0"/>
              <a:t>  What is the place value for the “7” in the decimal 26.83714 and what does </a:t>
            </a:r>
            <a:r>
              <a:rPr lang="en-US" b="1" dirty="0" smtClean="0"/>
              <a:t>the “7</a:t>
            </a:r>
            <a:r>
              <a:rPr lang="en-US" b="1" dirty="0"/>
              <a:t>” represent? </a:t>
            </a:r>
            <a:endParaRPr lang="en-US" b="1" dirty="0" smtClean="0"/>
          </a:p>
          <a:p>
            <a:pPr marL="109728" indent="0">
              <a:buNone/>
            </a:pPr>
            <a:r>
              <a:rPr lang="en-US" b="1" dirty="0"/>
              <a:t> </a:t>
            </a:r>
            <a:endParaRPr lang="en-US" dirty="0"/>
          </a:p>
          <a:p>
            <a:r>
              <a:rPr lang="en-US" b="1" u="sng" dirty="0"/>
              <a:t>Practice 6</a:t>
            </a:r>
            <a:r>
              <a:rPr lang="en-US" b="1" dirty="0"/>
              <a:t>  What is the place value for the “1” in the decimal 26.83714 and what does the </a:t>
            </a:r>
            <a:br>
              <a:rPr lang="en-US" b="1" dirty="0"/>
            </a:br>
            <a:r>
              <a:rPr lang="en-US" b="1" dirty="0" smtClean="0"/>
              <a:t>“</a:t>
            </a:r>
            <a:r>
              <a:rPr lang="en-US" b="1" dirty="0"/>
              <a:t>1” represent? </a:t>
            </a:r>
            <a:endParaRPr lang="en-US" dirty="0"/>
          </a:p>
        </p:txBody>
      </p:sp>
      <p:sp>
        <p:nvSpPr>
          <p:cNvPr id="3" name="Title 2"/>
          <p:cNvSpPr>
            <a:spLocks noGrp="1"/>
          </p:cNvSpPr>
          <p:nvPr>
            <p:ph type="title"/>
          </p:nvPr>
        </p:nvSpPr>
        <p:spPr/>
        <p:txBody>
          <a:bodyPr/>
          <a:lstStyle/>
          <a:p>
            <a:r>
              <a:rPr lang="en-US" dirty="0" smtClean="0"/>
              <a:t>Practice Problems #4-6</a:t>
            </a:r>
            <a:endParaRPr lang="en-US" dirty="0"/>
          </a:p>
        </p:txBody>
      </p:sp>
    </p:spTree>
    <p:extLst>
      <p:ext uri="{BB962C8B-B14F-4D97-AF65-F5344CB8AC3E}">
        <p14:creationId xmlns:p14="http://schemas.microsoft.com/office/powerpoint/2010/main" val="3773094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t>Practice 7</a:t>
            </a:r>
            <a:r>
              <a:rPr lang="en-US" b="1" dirty="0"/>
              <a:t>  Round the Decimal 41.586317 to the Hundredths place.  </a:t>
            </a:r>
            <a:endParaRPr lang="en-US" dirty="0"/>
          </a:p>
          <a:p>
            <a:pPr marL="109728" indent="0">
              <a:buNone/>
            </a:pPr>
            <a:endParaRPr lang="en-US" dirty="0"/>
          </a:p>
          <a:p>
            <a:r>
              <a:rPr lang="en-US" b="1" u="sng" dirty="0"/>
              <a:t>Practice 8</a:t>
            </a:r>
            <a:r>
              <a:rPr lang="en-US" b="1" dirty="0"/>
              <a:t>  Round the Decimal 41.586317 to the Thousandths place. </a:t>
            </a:r>
            <a:endParaRPr lang="en-US" dirty="0"/>
          </a:p>
          <a:p>
            <a:pPr marL="109728" indent="0">
              <a:buNone/>
            </a:pPr>
            <a:endParaRPr lang="en-US" dirty="0"/>
          </a:p>
          <a:p>
            <a:r>
              <a:rPr lang="en-US" b="1" u="sng" dirty="0"/>
              <a:t>Practice 9</a:t>
            </a:r>
            <a:r>
              <a:rPr lang="en-US" b="1" dirty="0"/>
              <a:t>  Round the Decimal 41.586317 to the Tens place. </a:t>
            </a:r>
            <a:endParaRPr lang="en-US" dirty="0"/>
          </a:p>
        </p:txBody>
      </p:sp>
      <p:sp>
        <p:nvSpPr>
          <p:cNvPr id="3" name="Title 2"/>
          <p:cNvSpPr>
            <a:spLocks noGrp="1"/>
          </p:cNvSpPr>
          <p:nvPr>
            <p:ph type="title"/>
          </p:nvPr>
        </p:nvSpPr>
        <p:spPr/>
        <p:txBody>
          <a:bodyPr/>
          <a:lstStyle/>
          <a:p>
            <a:r>
              <a:rPr lang="en-US" dirty="0" smtClean="0"/>
              <a:t>Practice Problems #7-9</a:t>
            </a:r>
            <a:endParaRPr lang="en-US" dirty="0"/>
          </a:p>
        </p:txBody>
      </p:sp>
    </p:spTree>
    <p:extLst>
      <p:ext uri="{BB962C8B-B14F-4D97-AF65-F5344CB8AC3E}">
        <p14:creationId xmlns:p14="http://schemas.microsoft.com/office/powerpoint/2010/main" val="2284279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Key to rounding, adding and subtracting decimals is place value. </a:t>
            </a:r>
          </a:p>
          <a:p>
            <a:r>
              <a:rPr lang="en-US" dirty="0" smtClean="0"/>
              <a:t>The numbers to the left of the decimal point represent whole numbers and have the same place values as whole numbers.</a:t>
            </a:r>
          </a:p>
          <a:p>
            <a:r>
              <a:rPr lang="en-US" dirty="0" smtClean="0"/>
              <a:t>Numbers to the right of the decimal represent fractions whose denominator is a power of ten.  </a:t>
            </a:r>
          </a:p>
          <a:p>
            <a:pPr marL="109728" indent="0">
              <a:buNone/>
            </a:pPr>
            <a:endParaRPr lang="en-US" dirty="0"/>
          </a:p>
        </p:txBody>
      </p:sp>
      <p:sp>
        <p:nvSpPr>
          <p:cNvPr id="3" name="Title 2"/>
          <p:cNvSpPr>
            <a:spLocks noGrp="1"/>
          </p:cNvSpPr>
          <p:nvPr>
            <p:ph type="title"/>
          </p:nvPr>
        </p:nvSpPr>
        <p:spPr/>
        <p:txBody>
          <a:bodyPr/>
          <a:lstStyle/>
          <a:p>
            <a:r>
              <a:rPr lang="en-US" dirty="0" smtClean="0"/>
              <a:t>Segment I:  Place Value</a:t>
            </a:r>
            <a:endParaRPr lang="en-US" dirty="0"/>
          </a:p>
        </p:txBody>
      </p:sp>
    </p:spTree>
    <p:extLst>
      <p:ext uri="{BB962C8B-B14F-4D97-AF65-F5344CB8AC3E}">
        <p14:creationId xmlns:p14="http://schemas.microsoft.com/office/powerpoint/2010/main" val="693468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t>Practice 10</a:t>
            </a:r>
            <a:r>
              <a:rPr lang="en-US" b="1" dirty="0"/>
              <a:t>  Round the amount of money $274.583192 to the nearest cent.  </a:t>
            </a:r>
            <a:endParaRPr lang="en-US" b="1" dirty="0" smtClean="0"/>
          </a:p>
          <a:p>
            <a:pPr marL="109728" indent="0">
              <a:buNone/>
            </a:pPr>
            <a:endParaRPr lang="en-US" dirty="0"/>
          </a:p>
          <a:p>
            <a:pPr marL="109728" indent="0">
              <a:buNone/>
            </a:pPr>
            <a:r>
              <a:rPr lang="en-US" b="1" dirty="0"/>
              <a:t> </a:t>
            </a:r>
            <a:endParaRPr lang="en-US" dirty="0"/>
          </a:p>
          <a:p>
            <a:r>
              <a:rPr lang="en-US" b="1" u="sng" dirty="0"/>
              <a:t>Practice 11</a:t>
            </a:r>
            <a:r>
              <a:rPr lang="en-US" b="1" dirty="0"/>
              <a:t>  Round the amount of money $79.99648 to the nearest cent. </a:t>
            </a:r>
            <a:endParaRPr lang="en-US" dirty="0"/>
          </a:p>
        </p:txBody>
      </p:sp>
      <p:sp>
        <p:nvSpPr>
          <p:cNvPr id="3" name="Title 2"/>
          <p:cNvSpPr>
            <a:spLocks noGrp="1"/>
          </p:cNvSpPr>
          <p:nvPr>
            <p:ph type="title"/>
          </p:nvPr>
        </p:nvSpPr>
        <p:spPr/>
        <p:txBody>
          <a:bodyPr/>
          <a:lstStyle/>
          <a:p>
            <a:r>
              <a:rPr lang="en-US" dirty="0" smtClean="0"/>
              <a:t>Practice Problems #10-11</a:t>
            </a:r>
            <a:endParaRPr lang="en-US" dirty="0"/>
          </a:p>
        </p:txBody>
      </p:sp>
    </p:spTree>
    <p:extLst>
      <p:ext uri="{BB962C8B-B14F-4D97-AF65-F5344CB8AC3E}">
        <p14:creationId xmlns:p14="http://schemas.microsoft.com/office/powerpoint/2010/main" val="3857971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If you got a problem wrong.  Write a sentence explaining where you went wrong.</a:t>
            </a:r>
          </a:p>
          <a:p>
            <a:pPr marL="109728" indent="0">
              <a:buNone/>
            </a:pPr>
            <a:r>
              <a:rPr lang="en-US" dirty="0" smtClean="0">
                <a:solidFill>
                  <a:srgbClr val="0070C0"/>
                </a:solidFill>
              </a:rPr>
              <a:t>#1) 8</a:t>
            </a:r>
          </a:p>
          <a:p>
            <a:pPr marL="109728" indent="0">
              <a:buNone/>
            </a:pPr>
            <a:r>
              <a:rPr lang="en-US" dirty="0" smtClean="0">
                <a:solidFill>
                  <a:srgbClr val="0070C0"/>
                </a:solidFill>
              </a:rPr>
              <a:t>#2) 7</a:t>
            </a:r>
          </a:p>
          <a:p>
            <a:pPr marL="109728" indent="0">
              <a:buNone/>
            </a:pPr>
            <a:r>
              <a:rPr lang="en-US" dirty="0" smtClean="0">
                <a:solidFill>
                  <a:srgbClr val="0070C0"/>
                </a:solidFill>
              </a:rPr>
              <a:t>#3) 4</a:t>
            </a:r>
          </a:p>
          <a:p>
            <a:pPr marL="109728" indent="0">
              <a:buNone/>
            </a:pPr>
            <a:r>
              <a:rPr lang="en-US" dirty="0" smtClean="0">
                <a:solidFill>
                  <a:srgbClr val="0070C0"/>
                </a:solidFill>
              </a:rPr>
              <a:t>#4) </a:t>
            </a:r>
            <a:r>
              <a:rPr lang="en-US" b="1" dirty="0">
                <a:solidFill>
                  <a:srgbClr val="0070C0"/>
                </a:solidFill>
              </a:rPr>
              <a:t>Hundredths Place, 3/100</a:t>
            </a:r>
            <a:endParaRPr lang="en-US" dirty="0">
              <a:solidFill>
                <a:srgbClr val="0070C0"/>
              </a:solidFill>
            </a:endParaRPr>
          </a:p>
          <a:p>
            <a:pPr marL="109728" indent="0">
              <a:buNone/>
            </a:pPr>
            <a:r>
              <a:rPr lang="en-US" dirty="0" smtClean="0">
                <a:solidFill>
                  <a:srgbClr val="0070C0"/>
                </a:solidFill>
              </a:rPr>
              <a:t>#5) </a:t>
            </a:r>
            <a:r>
              <a:rPr lang="en-US" b="1" dirty="0">
                <a:solidFill>
                  <a:srgbClr val="0070C0"/>
                </a:solidFill>
              </a:rPr>
              <a:t>Thousandths Place, 7/1000</a:t>
            </a:r>
            <a:endParaRPr lang="en-US" dirty="0">
              <a:solidFill>
                <a:srgbClr val="0070C0"/>
              </a:solidFill>
            </a:endParaRPr>
          </a:p>
          <a:p>
            <a:pPr marL="109728" indent="0">
              <a:buNone/>
            </a:pPr>
            <a:r>
              <a:rPr lang="en-US" dirty="0" smtClean="0">
                <a:solidFill>
                  <a:srgbClr val="0070C0"/>
                </a:solidFill>
              </a:rPr>
              <a:t>#6) </a:t>
            </a:r>
            <a:r>
              <a:rPr lang="en-US" b="1" dirty="0">
                <a:solidFill>
                  <a:srgbClr val="0070C0"/>
                </a:solidFill>
              </a:rPr>
              <a:t>Ten-Thousandths Place, 1/10000</a:t>
            </a:r>
            <a:endParaRPr lang="en-US" dirty="0">
              <a:solidFill>
                <a:srgbClr val="0070C0"/>
              </a:solidFill>
            </a:endParaRPr>
          </a:p>
        </p:txBody>
      </p:sp>
      <p:sp>
        <p:nvSpPr>
          <p:cNvPr id="3" name="Title 2"/>
          <p:cNvSpPr>
            <a:spLocks noGrp="1"/>
          </p:cNvSpPr>
          <p:nvPr>
            <p:ph type="title"/>
          </p:nvPr>
        </p:nvSpPr>
        <p:spPr/>
        <p:txBody>
          <a:bodyPr>
            <a:normAutofit fontScale="90000"/>
          </a:bodyPr>
          <a:lstStyle/>
          <a:p>
            <a:r>
              <a:rPr lang="en-US" dirty="0" smtClean="0"/>
              <a:t>Practice Problems #1-11 Answers</a:t>
            </a:r>
            <a:endParaRPr lang="en-US" dirty="0"/>
          </a:p>
        </p:txBody>
      </p:sp>
    </p:spTree>
    <p:extLst>
      <p:ext uri="{BB962C8B-B14F-4D97-AF65-F5344CB8AC3E}">
        <p14:creationId xmlns:p14="http://schemas.microsoft.com/office/powerpoint/2010/main" val="1123338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Now check your answers.  If you got a problem wrong.  Write a sentence explaining where you went wrong.</a:t>
            </a:r>
          </a:p>
          <a:p>
            <a:pPr marL="109728" indent="0">
              <a:buNone/>
            </a:pPr>
            <a:r>
              <a:rPr lang="en-US" dirty="0" smtClean="0">
                <a:solidFill>
                  <a:srgbClr val="0070C0"/>
                </a:solidFill>
              </a:rPr>
              <a:t>#7) </a:t>
            </a:r>
            <a:r>
              <a:rPr lang="en-US" b="1" dirty="0" smtClean="0">
                <a:solidFill>
                  <a:srgbClr val="0070C0"/>
                </a:solidFill>
              </a:rPr>
              <a:t>41.59</a:t>
            </a:r>
            <a:endParaRPr lang="en-US" dirty="0" smtClean="0">
              <a:solidFill>
                <a:srgbClr val="0070C0"/>
              </a:solidFill>
            </a:endParaRPr>
          </a:p>
          <a:p>
            <a:pPr marL="109728" indent="0">
              <a:buNone/>
            </a:pPr>
            <a:r>
              <a:rPr lang="en-US" dirty="0" smtClean="0">
                <a:solidFill>
                  <a:srgbClr val="0070C0"/>
                </a:solidFill>
              </a:rPr>
              <a:t>#8) </a:t>
            </a:r>
            <a:r>
              <a:rPr lang="en-US" b="1" dirty="0" smtClean="0">
                <a:solidFill>
                  <a:srgbClr val="0070C0"/>
                </a:solidFill>
              </a:rPr>
              <a:t>41.586</a:t>
            </a:r>
            <a:endParaRPr lang="en-US" dirty="0" smtClean="0">
              <a:solidFill>
                <a:srgbClr val="0070C0"/>
              </a:solidFill>
            </a:endParaRPr>
          </a:p>
          <a:p>
            <a:pPr marL="109728" indent="0">
              <a:buNone/>
            </a:pPr>
            <a:r>
              <a:rPr lang="en-US" dirty="0" smtClean="0">
                <a:solidFill>
                  <a:srgbClr val="0070C0"/>
                </a:solidFill>
              </a:rPr>
              <a:t>#9) </a:t>
            </a:r>
            <a:r>
              <a:rPr lang="en-US" b="1" dirty="0" smtClean="0">
                <a:solidFill>
                  <a:srgbClr val="0070C0"/>
                </a:solidFill>
              </a:rPr>
              <a:t>40</a:t>
            </a:r>
            <a:endParaRPr lang="en-US" dirty="0" smtClean="0">
              <a:solidFill>
                <a:srgbClr val="0070C0"/>
              </a:solidFill>
            </a:endParaRPr>
          </a:p>
          <a:p>
            <a:pPr marL="109728" indent="0">
              <a:buNone/>
            </a:pPr>
            <a:r>
              <a:rPr lang="en-US" dirty="0" smtClean="0">
                <a:solidFill>
                  <a:srgbClr val="0070C0"/>
                </a:solidFill>
              </a:rPr>
              <a:t>#10) </a:t>
            </a:r>
            <a:r>
              <a:rPr lang="en-US" b="1" dirty="0">
                <a:solidFill>
                  <a:srgbClr val="0070C0"/>
                </a:solidFill>
              </a:rPr>
              <a:t>$274.58</a:t>
            </a:r>
            <a:endParaRPr lang="en-US" dirty="0">
              <a:solidFill>
                <a:srgbClr val="0070C0"/>
              </a:solidFill>
            </a:endParaRPr>
          </a:p>
          <a:p>
            <a:pPr marL="109728" indent="0">
              <a:buNone/>
            </a:pPr>
            <a:r>
              <a:rPr lang="en-US" dirty="0" smtClean="0">
                <a:solidFill>
                  <a:srgbClr val="0070C0"/>
                </a:solidFill>
              </a:rPr>
              <a:t>#11) </a:t>
            </a:r>
            <a:r>
              <a:rPr lang="en-US" b="1" dirty="0">
                <a:solidFill>
                  <a:srgbClr val="0070C0"/>
                </a:solidFill>
              </a:rPr>
              <a:t>$80.00</a:t>
            </a:r>
            <a:endParaRPr lang="en-US" dirty="0">
              <a:solidFill>
                <a:srgbClr val="0070C0"/>
              </a:solidFill>
            </a:endParaRPr>
          </a:p>
          <a:p>
            <a:pPr marL="109728" indent="0">
              <a:buNone/>
            </a:pPr>
            <a:endParaRPr lang="en-US" dirty="0">
              <a:solidFill>
                <a:srgbClr val="0070C0"/>
              </a:solidFill>
            </a:endParaRPr>
          </a:p>
        </p:txBody>
      </p:sp>
      <p:sp>
        <p:nvSpPr>
          <p:cNvPr id="3" name="Title 2"/>
          <p:cNvSpPr>
            <a:spLocks noGrp="1"/>
          </p:cNvSpPr>
          <p:nvPr>
            <p:ph type="title"/>
          </p:nvPr>
        </p:nvSpPr>
        <p:spPr/>
        <p:txBody>
          <a:bodyPr>
            <a:normAutofit fontScale="90000"/>
          </a:bodyPr>
          <a:lstStyle/>
          <a:p>
            <a:r>
              <a:rPr lang="en-US" dirty="0" smtClean="0"/>
              <a:t>Practice Problems #1-11 Answers</a:t>
            </a:r>
            <a:endParaRPr lang="en-US" dirty="0"/>
          </a:p>
        </p:txBody>
      </p:sp>
    </p:spTree>
    <p:extLst>
      <p:ext uri="{BB962C8B-B14F-4D97-AF65-F5344CB8AC3E}">
        <p14:creationId xmlns:p14="http://schemas.microsoft.com/office/powerpoint/2010/main" val="1617707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spcBef>
                <a:spcPts val="0"/>
              </a:spcBef>
              <a:spcAft>
                <a:spcPts val="1200"/>
              </a:spcAft>
              <a:buNone/>
            </a:pPr>
            <a:r>
              <a:rPr lang="en-US" sz="3600" dirty="0"/>
              <a:t>Adding </a:t>
            </a:r>
            <a:r>
              <a:rPr lang="en-US" sz="3600" dirty="0" smtClean="0"/>
              <a:t>zeros </a:t>
            </a:r>
            <a:r>
              <a:rPr lang="en-US" sz="3600" dirty="0"/>
              <a:t>to the end of a decimal does not change the value of the decimal.  </a:t>
            </a:r>
            <a:endParaRPr lang="en-US" sz="3600" dirty="0" smtClean="0"/>
          </a:p>
          <a:p>
            <a:pPr marL="0" indent="0">
              <a:spcBef>
                <a:spcPts val="0"/>
              </a:spcBef>
              <a:spcAft>
                <a:spcPts val="1200"/>
              </a:spcAft>
              <a:buNone/>
            </a:pPr>
            <a:r>
              <a:rPr lang="en-US" sz="3600" dirty="0" smtClean="0"/>
              <a:t>For example, 10.5 is exactly the same thing as 10.50.  The zero to the right does not change anything.  It’s still the same amount.</a:t>
            </a:r>
            <a:endParaRPr lang="en-US" sz="3600" dirty="0"/>
          </a:p>
        </p:txBody>
      </p:sp>
      <p:sp>
        <p:nvSpPr>
          <p:cNvPr id="3" name="Title 2"/>
          <p:cNvSpPr>
            <a:spLocks noGrp="1"/>
          </p:cNvSpPr>
          <p:nvPr>
            <p:ph type="title"/>
          </p:nvPr>
        </p:nvSpPr>
        <p:spPr/>
        <p:txBody>
          <a:bodyPr/>
          <a:lstStyle/>
          <a:p>
            <a:r>
              <a:rPr lang="en-US" dirty="0" smtClean="0"/>
              <a:t>Segment III – Adding Decimals</a:t>
            </a:r>
            <a:endParaRPr lang="en-US" dirty="0"/>
          </a:p>
        </p:txBody>
      </p:sp>
    </p:spTree>
    <p:extLst>
      <p:ext uri="{BB962C8B-B14F-4D97-AF65-F5344CB8AC3E}">
        <p14:creationId xmlns:p14="http://schemas.microsoft.com/office/powerpoint/2010/main" val="1869520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3657600"/>
            <a:ext cx="8229600" cy="1752600"/>
          </a:xfrm>
        </p:spPr>
        <p:txBody>
          <a:bodyPr>
            <a:normAutofit/>
          </a:bodyPr>
          <a:lstStyle/>
          <a:p>
            <a:pPr marL="0" indent="0">
              <a:spcBef>
                <a:spcPts val="0"/>
              </a:spcBef>
              <a:spcAft>
                <a:spcPts val="1200"/>
              </a:spcAft>
              <a:buNone/>
            </a:pPr>
            <a:r>
              <a:rPr lang="en-US" sz="2000" dirty="0" smtClean="0"/>
              <a:t>6.03</a:t>
            </a:r>
          </a:p>
          <a:p>
            <a:pPr marL="0" indent="0">
              <a:spcBef>
                <a:spcPts val="0"/>
              </a:spcBef>
              <a:spcAft>
                <a:spcPts val="1200"/>
              </a:spcAft>
              <a:buNone/>
            </a:pPr>
            <a:r>
              <a:rPr lang="en-US" sz="2000" u="sng" dirty="0" smtClean="0"/>
              <a:t>2.10 </a:t>
            </a:r>
            <a:r>
              <a:rPr lang="en-US" sz="2000" dirty="0" smtClean="0"/>
              <a:t>           note the added zero to the right for convenience</a:t>
            </a:r>
            <a:r>
              <a:rPr lang="en-US" sz="2000" u="sng" dirty="0" smtClean="0"/>
              <a:t>   </a:t>
            </a:r>
          </a:p>
          <a:p>
            <a:pPr marL="0" indent="0">
              <a:spcBef>
                <a:spcPts val="0"/>
              </a:spcBef>
              <a:spcAft>
                <a:spcPts val="1200"/>
              </a:spcAft>
              <a:buNone/>
            </a:pPr>
            <a:r>
              <a:rPr lang="en-US" sz="2000" dirty="0" smtClean="0"/>
              <a:t>8.13</a:t>
            </a:r>
          </a:p>
          <a:p>
            <a:pPr marL="0" indent="0">
              <a:spcBef>
                <a:spcPts val="0"/>
              </a:spcBef>
              <a:spcAft>
                <a:spcPts val="1200"/>
              </a:spcAft>
              <a:buNone/>
            </a:pPr>
            <a:endParaRPr lang="en-US" sz="3200" dirty="0" smtClean="0"/>
          </a:p>
          <a:p>
            <a:pPr marL="0" indent="0">
              <a:spcBef>
                <a:spcPts val="0"/>
              </a:spcBef>
              <a:spcAft>
                <a:spcPts val="1200"/>
              </a:spcAft>
              <a:buNone/>
            </a:pPr>
            <a:endParaRPr lang="en-US" sz="3200" dirty="0"/>
          </a:p>
        </p:txBody>
      </p:sp>
      <p:sp>
        <p:nvSpPr>
          <p:cNvPr id="3" name="Title 2"/>
          <p:cNvSpPr>
            <a:spLocks noGrp="1"/>
          </p:cNvSpPr>
          <p:nvPr>
            <p:ph type="title"/>
          </p:nvPr>
        </p:nvSpPr>
        <p:spPr/>
        <p:txBody>
          <a:bodyPr/>
          <a:lstStyle/>
          <a:p>
            <a:r>
              <a:rPr lang="en-US" dirty="0" smtClean="0"/>
              <a:t>Segment III – Adding Decimals</a:t>
            </a:r>
            <a:endParaRPr lang="en-US" dirty="0"/>
          </a:p>
        </p:txBody>
      </p:sp>
      <p:cxnSp>
        <p:nvCxnSpPr>
          <p:cNvPr id="7" name="Straight Arrow Connector 6"/>
          <p:cNvCxnSpPr/>
          <p:nvPr/>
        </p:nvCxnSpPr>
        <p:spPr>
          <a:xfrm flipH="1">
            <a:off x="1371600" y="4267200"/>
            <a:ext cx="685800" cy="0"/>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1"/>
          <p:cNvSpPr txBox="1">
            <a:spLocks/>
          </p:cNvSpPr>
          <p:nvPr/>
        </p:nvSpPr>
        <p:spPr>
          <a:xfrm>
            <a:off x="457200" y="1633728"/>
            <a:ext cx="8229600" cy="2023872"/>
          </a:xfrm>
          <a:prstGeom prst="rect">
            <a:avLst/>
          </a:prstGeom>
        </p:spPr>
        <p:txBody>
          <a:bodyPr vert="horz">
            <a:normAutofit fontScale="77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spcBef>
                <a:spcPts val="0"/>
              </a:spcBef>
              <a:spcAft>
                <a:spcPts val="1200"/>
              </a:spcAft>
              <a:buFont typeface="Wingdings 3"/>
              <a:buNone/>
            </a:pPr>
            <a:r>
              <a:rPr lang="en-US" sz="3200" dirty="0" smtClean="0"/>
              <a:t>Now, when you add two decimals, it’s important that you line up the numbers so that you add tenths with tenths, hundreds with hundreds, and so on. </a:t>
            </a:r>
          </a:p>
          <a:p>
            <a:pPr marL="0" indent="0">
              <a:spcBef>
                <a:spcPts val="0"/>
              </a:spcBef>
              <a:spcAft>
                <a:spcPts val="1200"/>
              </a:spcAft>
              <a:buFont typeface="Wingdings 3"/>
              <a:buNone/>
            </a:pPr>
            <a:r>
              <a:rPr lang="en-US" sz="3200" b="1" dirty="0" smtClean="0">
                <a:solidFill>
                  <a:srgbClr val="C00000"/>
                </a:solidFill>
              </a:rPr>
              <a:t>For example: </a:t>
            </a:r>
            <a:r>
              <a:rPr lang="en-US" sz="3200" dirty="0" smtClean="0"/>
              <a:t>to add 6.03 and 2.1 we line them up before we add and then we can do the sum.</a:t>
            </a:r>
          </a:p>
          <a:p>
            <a:pPr marL="0" indent="0">
              <a:spcBef>
                <a:spcPts val="0"/>
              </a:spcBef>
              <a:spcAft>
                <a:spcPts val="1200"/>
              </a:spcAft>
              <a:buFont typeface="Wingdings 3"/>
              <a:buNone/>
            </a:pPr>
            <a:endParaRPr lang="en-US" sz="3200" dirty="0" smtClean="0"/>
          </a:p>
          <a:p>
            <a:pPr marL="0" indent="0">
              <a:spcBef>
                <a:spcPts val="0"/>
              </a:spcBef>
              <a:spcAft>
                <a:spcPts val="1200"/>
              </a:spcAft>
              <a:buFont typeface="Wingdings 3"/>
              <a:buNone/>
            </a:pPr>
            <a:endParaRPr lang="en-US" sz="3200" dirty="0"/>
          </a:p>
        </p:txBody>
      </p:sp>
    </p:spTree>
    <p:extLst>
      <p:ext uri="{BB962C8B-B14F-4D97-AF65-F5344CB8AC3E}">
        <p14:creationId xmlns:p14="http://schemas.microsoft.com/office/powerpoint/2010/main" val="260123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smtClean="0"/>
              <a:t>Here’s another example: to </a:t>
            </a:r>
            <a:r>
              <a:rPr lang="en-US" sz="3200" dirty="0"/>
              <a:t>add 7.3 to 5.192 we would first write the 7.3 as 7.300 so that both numbers now end in the thousandths place.  Now we can line up the decimal points and place values and add like whole numbers.  (Don’t forget to carry</a:t>
            </a:r>
            <a:r>
              <a:rPr lang="en-US" sz="3200" dirty="0" smtClean="0"/>
              <a:t>.)</a:t>
            </a:r>
          </a:p>
          <a:p>
            <a:pPr marL="109728" indent="0">
              <a:buNone/>
            </a:pPr>
            <a:endParaRPr lang="en-US" sz="3200"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 #9</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13630682"/>
              </p:ext>
            </p:extLst>
          </p:nvPr>
        </p:nvGraphicFramePr>
        <p:xfrm>
          <a:off x="5943600" y="4724400"/>
          <a:ext cx="1304544" cy="1672492"/>
        </p:xfrm>
        <a:graphic>
          <a:graphicData uri="http://schemas.openxmlformats.org/presentationml/2006/ole">
            <mc:AlternateContent xmlns:mc="http://schemas.openxmlformats.org/markup-compatibility/2006">
              <mc:Choice xmlns:v="urn:schemas-microsoft-com:vml" Requires="v">
                <p:oleObj spid="_x0000_s46095" name="Equation" r:id="rId3" imgW="495000" imgH="634680" progId="Equation.DSMT4">
                  <p:embed/>
                </p:oleObj>
              </mc:Choice>
              <mc:Fallback>
                <p:oleObj name="Equation" r:id="rId3" imgW="495000" imgH="634680" progId="Equation.DSMT4">
                  <p:embed/>
                  <p:pic>
                    <p:nvPicPr>
                      <p:cNvPr id="0" name=""/>
                      <p:cNvPicPr/>
                      <p:nvPr/>
                    </p:nvPicPr>
                    <p:blipFill>
                      <a:blip r:embed="rId4"/>
                      <a:stretch>
                        <a:fillRect/>
                      </a:stretch>
                    </p:blipFill>
                    <p:spPr>
                      <a:xfrm>
                        <a:off x="5943600" y="4724400"/>
                        <a:ext cx="1304544" cy="1672492"/>
                      </a:xfrm>
                      <a:prstGeom prst="rect">
                        <a:avLst/>
                      </a:prstGeom>
                    </p:spPr>
                  </p:pic>
                </p:oleObj>
              </mc:Fallback>
            </mc:AlternateContent>
          </a:graphicData>
        </a:graphic>
      </p:graphicFrame>
    </p:spTree>
    <p:extLst>
      <p:ext uri="{BB962C8B-B14F-4D97-AF65-F5344CB8AC3E}">
        <p14:creationId xmlns:p14="http://schemas.microsoft.com/office/powerpoint/2010/main" val="903710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200" dirty="0" smtClean="0"/>
              <a:t>For another example</a:t>
            </a:r>
            <a:r>
              <a:rPr lang="en-US" sz="3200" dirty="0"/>
              <a:t>, </a:t>
            </a:r>
            <a:r>
              <a:rPr lang="en-US" sz="3200" dirty="0" smtClean="0"/>
              <a:t>let’s add the following:  0.8712 + 12.6</a:t>
            </a:r>
          </a:p>
          <a:p>
            <a:pPr marL="109728" indent="0">
              <a:buNone/>
            </a:pPr>
            <a:endParaRPr lang="en-US" sz="3200"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 #10</a:t>
            </a:r>
            <a:endParaRPr lang="en-US" dirty="0"/>
          </a:p>
        </p:txBody>
      </p:sp>
    </p:spTree>
    <p:extLst>
      <p:ext uri="{BB962C8B-B14F-4D97-AF65-F5344CB8AC3E}">
        <p14:creationId xmlns:p14="http://schemas.microsoft.com/office/powerpoint/2010/main" val="588936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dirty="0" smtClean="0"/>
              <a:t>To add 0.8712 + 12.6, we would </a:t>
            </a:r>
            <a:r>
              <a:rPr lang="en-US" sz="2800" dirty="0"/>
              <a:t>first write the </a:t>
            </a:r>
            <a:r>
              <a:rPr lang="en-US" sz="2800" dirty="0" smtClean="0"/>
              <a:t>12.6 </a:t>
            </a:r>
            <a:r>
              <a:rPr lang="en-US" sz="2800" dirty="0"/>
              <a:t>as </a:t>
            </a:r>
            <a:r>
              <a:rPr lang="en-US" sz="2800" dirty="0" smtClean="0"/>
              <a:t>12.6000 </a:t>
            </a:r>
            <a:r>
              <a:rPr lang="en-US" sz="2800" dirty="0"/>
              <a:t>so that both numbers now end in the </a:t>
            </a:r>
            <a:r>
              <a:rPr lang="en-US" sz="2800" dirty="0" smtClean="0"/>
              <a:t>ten-thousandths </a:t>
            </a:r>
            <a:r>
              <a:rPr lang="en-US" sz="2800" dirty="0"/>
              <a:t>place.  Now we can line up the decimal points and place values and add like whole numbers.  (Don’t forget to carry</a:t>
            </a:r>
            <a:r>
              <a:rPr lang="en-US" sz="2800" dirty="0" smtClean="0"/>
              <a:t>.)</a:t>
            </a:r>
          </a:p>
          <a:p>
            <a:pPr marL="109728" indent="0">
              <a:buNone/>
            </a:pPr>
            <a:endParaRPr lang="en-US" sz="3200"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 #10</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66700847"/>
              </p:ext>
            </p:extLst>
          </p:nvPr>
        </p:nvGraphicFramePr>
        <p:xfrm>
          <a:off x="4324350" y="4201227"/>
          <a:ext cx="2076450" cy="2118611"/>
        </p:xfrm>
        <a:graphic>
          <a:graphicData uri="http://schemas.openxmlformats.org/presentationml/2006/ole">
            <mc:AlternateContent xmlns:mc="http://schemas.openxmlformats.org/markup-compatibility/2006">
              <mc:Choice xmlns:v="urn:schemas-microsoft-com:vml" Requires="v">
                <p:oleObj spid="_x0000_s47118" name="Equation" r:id="rId3" imgW="622080" imgH="634680" progId="Equation.DSMT4">
                  <p:embed/>
                </p:oleObj>
              </mc:Choice>
              <mc:Fallback>
                <p:oleObj name="Equation" r:id="rId3" imgW="622080" imgH="634680" progId="Equation.DSMT4">
                  <p:embed/>
                  <p:pic>
                    <p:nvPicPr>
                      <p:cNvPr id="0" name=""/>
                      <p:cNvPicPr/>
                      <p:nvPr/>
                    </p:nvPicPr>
                    <p:blipFill>
                      <a:blip r:embed="rId4"/>
                      <a:stretch>
                        <a:fillRect/>
                      </a:stretch>
                    </p:blipFill>
                    <p:spPr>
                      <a:xfrm>
                        <a:off x="4324350" y="4201227"/>
                        <a:ext cx="2076450" cy="2118611"/>
                      </a:xfrm>
                      <a:prstGeom prst="rect">
                        <a:avLst/>
                      </a:prstGeom>
                    </p:spPr>
                  </p:pic>
                </p:oleObj>
              </mc:Fallback>
            </mc:AlternateContent>
          </a:graphicData>
        </a:graphic>
      </p:graphicFrame>
    </p:spTree>
    <p:extLst>
      <p:ext uri="{BB962C8B-B14F-4D97-AF65-F5344CB8AC3E}">
        <p14:creationId xmlns:p14="http://schemas.microsoft.com/office/powerpoint/2010/main" val="2653528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dirty="0" smtClean="0"/>
              <a:t>Here’s another example: let’s add the following:  $45.87 + $396.94</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 #11</a:t>
            </a:r>
            <a:endParaRPr lang="en-US" dirty="0"/>
          </a:p>
        </p:txBody>
      </p:sp>
    </p:spTree>
    <p:extLst>
      <p:ext uri="{BB962C8B-B14F-4D97-AF65-F5344CB8AC3E}">
        <p14:creationId xmlns:p14="http://schemas.microsoft.com/office/powerpoint/2010/main" val="2190331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dirty="0" smtClean="0"/>
              <a:t>When we add $45.87 + $396.94, we notice that both numbers end in the hundredths place, so we simply line up the decimal points and add.</a:t>
            </a:r>
            <a:endParaRPr lang="en-US" sz="3200" dirty="0"/>
          </a:p>
          <a:p>
            <a:pPr marL="109728" indent="0">
              <a:buNone/>
            </a:pPr>
            <a:endParaRPr lang="en-US" dirty="0"/>
          </a:p>
        </p:txBody>
      </p:sp>
      <p:sp>
        <p:nvSpPr>
          <p:cNvPr id="3" name="Title 2"/>
          <p:cNvSpPr>
            <a:spLocks noGrp="1"/>
          </p:cNvSpPr>
          <p:nvPr>
            <p:ph type="title"/>
          </p:nvPr>
        </p:nvSpPr>
        <p:spPr/>
        <p:txBody>
          <a:bodyPr/>
          <a:lstStyle/>
          <a:p>
            <a:r>
              <a:rPr lang="en-US" dirty="0" smtClean="0"/>
              <a:t>Example Problem #11</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317085736"/>
              </p:ext>
            </p:extLst>
          </p:nvPr>
        </p:nvGraphicFramePr>
        <p:xfrm>
          <a:off x="4572000" y="3352800"/>
          <a:ext cx="2317750" cy="2573855"/>
        </p:xfrm>
        <a:graphic>
          <a:graphicData uri="http://schemas.openxmlformats.org/presentationml/2006/ole">
            <mc:AlternateContent xmlns:mc="http://schemas.openxmlformats.org/markup-compatibility/2006">
              <mc:Choice xmlns:v="urn:schemas-microsoft-com:vml" Requires="v">
                <p:oleObj spid="_x0000_s49166" name="Equation" r:id="rId3" imgW="571320" imgH="634680" progId="Equation.DSMT4">
                  <p:embed/>
                </p:oleObj>
              </mc:Choice>
              <mc:Fallback>
                <p:oleObj name="Equation" r:id="rId3" imgW="571320" imgH="634680" progId="Equation.DSMT4">
                  <p:embed/>
                  <p:pic>
                    <p:nvPicPr>
                      <p:cNvPr id="0" name=""/>
                      <p:cNvPicPr/>
                      <p:nvPr/>
                    </p:nvPicPr>
                    <p:blipFill>
                      <a:blip r:embed="rId4"/>
                      <a:stretch>
                        <a:fillRect/>
                      </a:stretch>
                    </p:blipFill>
                    <p:spPr>
                      <a:xfrm>
                        <a:off x="4572000" y="3352800"/>
                        <a:ext cx="2317750" cy="2573855"/>
                      </a:xfrm>
                      <a:prstGeom prst="rect">
                        <a:avLst/>
                      </a:prstGeom>
                    </p:spPr>
                  </p:pic>
                </p:oleObj>
              </mc:Fallback>
            </mc:AlternateContent>
          </a:graphicData>
        </a:graphic>
      </p:graphicFrame>
    </p:spTree>
    <p:extLst>
      <p:ext uri="{BB962C8B-B14F-4D97-AF65-F5344CB8AC3E}">
        <p14:creationId xmlns:p14="http://schemas.microsoft.com/office/powerpoint/2010/main" val="142713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 us look at the number 173.4256</a:t>
            </a:r>
          </a:p>
          <a:p>
            <a:r>
              <a:rPr lang="en-US" dirty="0" smtClean="0"/>
              <a:t>The number to the left of the decimal is one hundred seventy three.  </a:t>
            </a:r>
          </a:p>
          <a:p>
            <a:r>
              <a:rPr lang="en-US" dirty="0" smtClean="0"/>
              <a:t>The numbers to the right of the decimal represent fractions.  The first number to the right of the decimal is the “tenths place” meaning out of 10.  So 0.4 really means        or “four tenths”.</a:t>
            </a:r>
          </a:p>
        </p:txBody>
      </p:sp>
      <p:sp>
        <p:nvSpPr>
          <p:cNvPr id="3" name="Title 2"/>
          <p:cNvSpPr>
            <a:spLocks noGrp="1"/>
          </p:cNvSpPr>
          <p:nvPr>
            <p:ph type="title"/>
          </p:nvPr>
        </p:nvSpPr>
        <p:spPr/>
        <p:txBody>
          <a:bodyPr/>
          <a:lstStyle/>
          <a:p>
            <a:r>
              <a:rPr lang="en-US" dirty="0" smtClean="0"/>
              <a:t>Understanding Place Value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670793583"/>
              </p:ext>
            </p:extLst>
          </p:nvPr>
        </p:nvGraphicFramePr>
        <p:xfrm>
          <a:off x="7772400" y="3810000"/>
          <a:ext cx="457200" cy="885825"/>
        </p:xfrm>
        <a:graphic>
          <a:graphicData uri="http://schemas.openxmlformats.org/presentationml/2006/ole">
            <mc:AlternateContent xmlns:mc="http://schemas.openxmlformats.org/markup-compatibility/2006">
              <mc:Choice xmlns:v="urn:schemas-microsoft-com:vml" Requires="v">
                <p:oleObj spid="_x0000_s2169" name="Equation" r:id="rId3" imgW="203040" imgH="393480" progId="Equation.DSMT4">
                  <p:embed/>
                </p:oleObj>
              </mc:Choice>
              <mc:Fallback>
                <p:oleObj name="Equation" r:id="rId3" imgW="203040" imgH="393480" progId="Equation.DSMT4">
                  <p:embed/>
                  <p:pic>
                    <p:nvPicPr>
                      <p:cNvPr id="0" name=""/>
                      <p:cNvPicPr/>
                      <p:nvPr/>
                    </p:nvPicPr>
                    <p:blipFill>
                      <a:blip r:embed="rId4"/>
                      <a:stretch>
                        <a:fillRect/>
                      </a:stretch>
                    </p:blipFill>
                    <p:spPr>
                      <a:xfrm>
                        <a:off x="7772400" y="3810000"/>
                        <a:ext cx="457200" cy="885825"/>
                      </a:xfrm>
                      <a:prstGeom prst="rect">
                        <a:avLst/>
                      </a:prstGeom>
                    </p:spPr>
                  </p:pic>
                </p:oleObj>
              </mc:Fallback>
            </mc:AlternateContent>
          </a:graphicData>
        </a:graphic>
      </p:graphicFrame>
    </p:spTree>
    <p:extLst>
      <p:ext uri="{BB962C8B-B14F-4D97-AF65-F5344CB8AC3E}">
        <p14:creationId xmlns:p14="http://schemas.microsoft.com/office/powerpoint/2010/main" val="3784376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Bef>
                <a:spcPts val="0"/>
              </a:spcBef>
              <a:spcAft>
                <a:spcPts val="1200"/>
              </a:spcAft>
              <a:buNone/>
            </a:pPr>
            <a:r>
              <a:rPr lang="en-US" sz="2800" dirty="0" smtClean="0"/>
              <a:t>Let’s now add: 13 + 0.974 + 16.8</a:t>
            </a:r>
          </a:p>
          <a:p>
            <a:pPr marL="0" indent="0">
              <a:spcBef>
                <a:spcPts val="0"/>
              </a:spcBef>
              <a:buNone/>
            </a:pPr>
            <a:r>
              <a:rPr lang="en-US" sz="2800" dirty="0" smtClean="0"/>
              <a:t>The number with the most decimal places ends in the thousandths place.  Hence we can add zeros and rewrite 13 as 13.000 and 16.8 as 16.800.  Now we can line up the decimals and add.</a:t>
            </a:r>
            <a:endParaRPr lang="en-US" dirty="0"/>
          </a:p>
        </p:txBody>
      </p:sp>
      <p:sp>
        <p:nvSpPr>
          <p:cNvPr id="3" name="Title 2"/>
          <p:cNvSpPr>
            <a:spLocks noGrp="1"/>
          </p:cNvSpPr>
          <p:nvPr>
            <p:ph type="title"/>
          </p:nvPr>
        </p:nvSpPr>
        <p:spPr/>
        <p:txBody>
          <a:bodyPr/>
          <a:lstStyle/>
          <a:p>
            <a:r>
              <a:rPr lang="en-US" dirty="0" smtClean="0"/>
              <a:t>Example Problem #12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56717435"/>
              </p:ext>
            </p:extLst>
          </p:nvPr>
        </p:nvGraphicFramePr>
        <p:xfrm>
          <a:off x="4756150" y="3944104"/>
          <a:ext cx="1492250" cy="2358271"/>
        </p:xfrm>
        <a:graphic>
          <a:graphicData uri="http://schemas.openxmlformats.org/presentationml/2006/ole">
            <mc:AlternateContent xmlns:mc="http://schemas.openxmlformats.org/markup-compatibility/2006">
              <mc:Choice xmlns:v="urn:schemas-microsoft-com:vml" Requires="v">
                <p:oleObj spid="_x0000_s50190" name="Equation" r:id="rId3" imgW="545760" imgH="863280" progId="Equation.DSMT4">
                  <p:embed/>
                </p:oleObj>
              </mc:Choice>
              <mc:Fallback>
                <p:oleObj name="Equation" r:id="rId3" imgW="545760" imgH="863280" progId="Equation.DSMT4">
                  <p:embed/>
                  <p:pic>
                    <p:nvPicPr>
                      <p:cNvPr id="0" name=""/>
                      <p:cNvPicPr/>
                      <p:nvPr/>
                    </p:nvPicPr>
                    <p:blipFill>
                      <a:blip r:embed="rId4"/>
                      <a:stretch>
                        <a:fillRect/>
                      </a:stretch>
                    </p:blipFill>
                    <p:spPr>
                      <a:xfrm>
                        <a:off x="4756150" y="3944104"/>
                        <a:ext cx="1492250" cy="2358271"/>
                      </a:xfrm>
                      <a:prstGeom prst="rect">
                        <a:avLst/>
                      </a:prstGeom>
                    </p:spPr>
                  </p:pic>
                </p:oleObj>
              </mc:Fallback>
            </mc:AlternateContent>
          </a:graphicData>
        </a:graphic>
      </p:graphicFrame>
    </p:spTree>
    <p:extLst>
      <p:ext uri="{BB962C8B-B14F-4D97-AF65-F5344CB8AC3E}">
        <p14:creationId xmlns:p14="http://schemas.microsoft.com/office/powerpoint/2010/main" val="119213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Subtracting Decimals is very similar to adding.  First rewrite the decimals by adding zeros so that both numbers end in the same place value.  Now line up the decimal point and all the place values and subtract as if they are whole numbers.  (Don’t forget to borrow correctly!)</a:t>
            </a:r>
          </a:p>
          <a:p>
            <a:endParaRPr lang="en-US" dirty="0"/>
          </a:p>
        </p:txBody>
      </p:sp>
      <p:sp>
        <p:nvSpPr>
          <p:cNvPr id="3" name="Title 2"/>
          <p:cNvSpPr>
            <a:spLocks noGrp="1"/>
          </p:cNvSpPr>
          <p:nvPr>
            <p:ph type="title"/>
          </p:nvPr>
        </p:nvSpPr>
        <p:spPr/>
        <p:txBody>
          <a:bodyPr>
            <a:normAutofit fontScale="90000"/>
          </a:bodyPr>
          <a:lstStyle/>
          <a:p>
            <a:r>
              <a:rPr lang="en-US" dirty="0" smtClean="0"/>
              <a:t>Segment IV – Subtracting Decimals</a:t>
            </a:r>
            <a:endParaRPr lang="en-US" dirty="0"/>
          </a:p>
        </p:txBody>
      </p:sp>
    </p:spTree>
    <p:extLst>
      <p:ext uri="{BB962C8B-B14F-4D97-AF65-F5344CB8AC3E}">
        <p14:creationId xmlns:p14="http://schemas.microsoft.com/office/powerpoint/2010/main" val="1081962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the following example of subtracting Decimals.</a:t>
            </a:r>
          </a:p>
          <a:p>
            <a:r>
              <a:rPr lang="en-US" dirty="0" smtClean="0"/>
              <a:t>13.782 – 0.69</a:t>
            </a:r>
            <a:endParaRPr lang="en-US" dirty="0"/>
          </a:p>
        </p:txBody>
      </p:sp>
      <p:sp>
        <p:nvSpPr>
          <p:cNvPr id="3" name="Title 2"/>
          <p:cNvSpPr>
            <a:spLocks noGrp="1"/>
          </p:cNvSpPr>
          <p:nvPr>
            <p:ph type="title"/>
          </p:nvPr>
        </p:nvSpPr>
        <p:spPr/>
        <p:txBody>
          <a:bodyPr/>
          <a:lstStyle/>
          <a:p>
            <a:r>
              <a:rPr lang="en-US" dirty="0" smtClean="0"/>
              <a:t>Example Problem#13</a:t>
            </a:r>
            <a:endParaRPr lang="en-US" dirty="0"/>
          </a:p>
        </p:txBody>
      </p:sp>
    </p:spTree>
    <p:extLst>
      <p:ext uri="{BB962C8B-B14F-4D97-AF65-F5344CB8AC3E}">
        <p14:creationId xmlns:p14="http://schemas.microsoft.com/office/powerpoint/2010/main" val="3722763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the following example of subtracting Decimals:     13.782 – 0.69</a:t>
            </a:r>
          </a:p>
          <a:p>
            <a:pPr marL="109728" indent="0">
              <a:buNone/>
            </a:pPr>
            <a:r>
              <a:rPr lang="en-US" dirty="0" smtClean="0"/>
              <a:t>To subtract, first add a zero to the 0.69 so that both numbers end in the same place value.  So 0.69 becomes 0.690.  Now subtract as if they were whole numbers.  Don’t forget to borrow.</a:t>
            </a:r>
          </a:p>
          <a:p>
            <a:pPr marL="109728" indent="0">
              <a:buNone/>
            </a:pPr>
            <a:endParaRPr lang="en-US" dirty="0"/>
          </a:p>
        </p:txBody>
      </p:sp>
      <p:sp>
        <p:nvSpPr>
          <p:cNvPr id="3" name="Title 2"/>
          <p:cNvSpPr>
            <a:spLocks noGrp="1"/>
          </p:cNvSpPr>
          <p:nvPr>
            <p:ph type="title"/>
          </p:nvPr>
        </p:nvSpPr>
        <p:spPr/>
        <p:txBody>
          <a:bodyPr/>
          <a:lstStyle/>
          <a:p>
            <a:r>
              <a:rPr lang="en-US" dirty="0" smtClean="0"/>
              <a:t>Example Problem#13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48591442"/>
              </p:ext>
            </p:extLst>
          </p:nvPr>
        </p:nvGraphicFramePr>
        <p:xfrm>
          <a:off x="4267201" y="4166811"/>
          <a:ext cx="1857934" cy="2005389"/>
        </p:xfrm>
        <a:graphic>
          <a:graphicData uri="http://schemas.openxmlformats.org/presentationml/2006/ole">
            <mc:AlternateContent xmlns:mc="http://schemas.openxmlformats.org/markup-compatibility/2006">
              <mc:Choice xmlns:v="urn:schemas-microsoft-com:vml" Requires="v">
                <p:oleObj spid="_x0000_s51215" name="Equation" r:id="rId3" imgW="799920" imgH="863280" progId="Equation.DSMT4">
                  <p:embed/>
                </p:oleObj>
              </mc:Choice>
              <mc:Fallback>
                <p:oleObj name="Equation" r:id="rId3" imgW="799920" imgH="863280" progId="Equation.DSMT4">
                  <p:embed/>
                  <p:pic>
                    <p:nvPicPr>
                      <p:cNvPr id="0" name=""/>
                      <p:cNvPicPr/>
                      <p:nvPr/>
                    </p:nvPicPr>
                    <p:blipFill>
                      <a:blip r:embed="rId4"/>
                      <a:stretch>
                        <a:fillRect/>
                      </a:stretch>
                    </p:blipFill>
                    <p:spPr>
                      <a:xfrm>
                        <a:off x="4267201" y="4166811"/>
                        <a:ext cx="1857934" cy="2005389"/>
                      </a:xfrm>
                      <a:prstGeom prst="rect">
                        <a:avLst/>
                      </a:prstGeom>
                    </p:spPr>
                  </p:pic>
                </p:oleObj>
              </mc:Fallback>
            </mc:AlternateContent>
          </a:graphicData>
        </a:graphic>
      </p:graphicFrame>
    </p:spTree>
    <p:extLst>
      <p:ext uri="{BB962C8B-B14F-4D97-AF65-F5344CB8AC3E}">
        <p14:creationId xmlns:p14="http://schemas.microsoft.com/office/powerpoint/2010/main" val="3177398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another example:  16.7-5.921</a:t>
            </a:r>
            <a:endParaRPr lang="en-US" dirty="0"/>
          </a:p>
        </p:txBody>
      </p:sp>
      <p:sp>
        <p:nvSpPr>
          <p:cNvPr id="3" name="Title 2"/>
          <p:cNvSpPr>
            <a:spLocks noGrp="1"/>
          </p:cNvSpPr>
          <p:nvPr>
            <p:ph type="title"/>
          </p:nvPr>
        </p:nvSpPr>
        <p:spPr/>
        <p:txBody>
          <a:bodyPr/>
          <a:lstStyle/>
          <a:p>
            <a:r>
              <a:rPr lang="en-US" dirty="0" smtClean="0"/>
              <a:t>Example Problem #14</a:t>
            </a:r>
            <a:endParaRPr lang="en-US" dirty="0"/>
          </a:p>
        </p:txBody>
      </p:sp>
    </p:spTree>
    <p:extLst>
      <p:ext uri="{BB962C8B-B14F-4D97-AF65-F5344CB8AC3E}">
        <p14:creationId xmlns:p14="http://schemas.microsoft.com/office/powerpoint/2010/main" val="4113539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another example:  16.7-5.921</a:t>
            </a:r>
          </a:p>
          <a:p>
            <a:pPr marL="109728" indent="0">
              <a:buNone/>
            </a:pPr>
            <a:r>
              <a:rPr lang="en-US" dirty="0" smtClean="0"/>
              <a:t>The numbers need to end in the same place value.  So we will rewrite 16.7 as 16.700 and then subtract.  Borrowing can be tricky.  Think of it as borrowing one from 70 leaving 69.</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Example Problem #14</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08552365"/>
              </p:ext>
            </p:extLst>
          </p:nvPr>
        </p:nvGraphicFramePr>
        <p:xfrm>
          <a:off x="4343399" y="3886200"/>
          <a:ext cx="1945341" cy="2133600"/>
        </p:xfrm>
        <a:graphic>
          <a:graphicData uri="http://schemas.openxmlformats.org/presentationml/2006/ole">
            <mc:AlternateContent xmlns:mc="http://schemas.openxmlformats.org/markup-compatibility/2006">
              <mc:Choice xmlns:v="urn:schemas-microsoft-com:vml" Requires="v">
                <p:oleObj spid="_x0000_s52237" name="Equation" r:id="rId3" imgW="787320" imgH="863280" progId="Equation.DSMT4">
                  <p:embed/>
                </p:oleObj>
              </mc:Choice>
              <mc:Fallback>
                <p:oleObj name="Equation" r:id="rId3" imgW="787320" imgH="863280" progId="Equation.DSMT4">
                  <p:embed/>
                  <p:pic>
                    <p:nvPicPr>
                      <p:cNvPr id="0" name=""/>
                      <p:cNvPicPr/>
                      <p:nvPr/>
                    </p:nvPicPr>
                    <p:blipFill>
                      <a:blip r:embed="rId4"/>
                      <a:stretch>
                        <a:fillRect/>
                      </a:stretch>
                    </p:blipFill>
                    <p:spPr>
                      <a:xfrm>
                        <a:off x="4343399" y="3886200"/>
                        <a:ext cx="1945341" cy="2133600"/>
                      </a:xfrm>
                      <a:prstGeom prst="rect">
                        <a:avLst/>
                      </a:prstGeom>
                    </p:spPr>
                  </p:pic>
                </p:oleObj>
              </mc:Fallback>
            </mc:AlternateContent>
          </a:graphicData>
        </a:graphic>
      </p:graphicFrame>
    </p:spTree>
    <p:extLst>
      <p:ext uri="{BB962C8B-B14F-4D97-AF65-F5344CB8AC3E}">
        <p14:creationId xmlns:p14="http://schemas.microsoft.com/office/powerpoint/2010/main" val="2980287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Let’s look at another example:  4-1.2693</a:t>
            </a:r>
          </a:p>
          <a:p>
            <a:pPr marL="109728" indent="0">
              <a:buNone/>
            </a:pPr>
            <a:r>
              <a:rPr lang="en-US" dirty="0" smtClean="0"/>
              <a:t>The numbers need to end in the same place value.  So we will rewrite 4 as 4.0000 and then subtract.  Borrowing can be tricky.  Think of it as borrowing one from 4000 leaving 3999.</a:t>
            </a:r>
          </a:p>
          <a:p>
            <a:pPr marL="109728" indent="0">
              <a:buNone/>
            </a:pPr>
            <a:endParaRPr lang="en-US" dirty="0" smtClean="0"/>
          </a:p>
          <a:p>
            <a:pPr marL="109728" indent="0">
              <a:buNone/>
            </a:pPr>
            <a:endParaRPr lang="en-US" dirty="0"/>
          </a:p>
        </p:txBody>
      </p:sp>
      <p:sp>
        <p:nvSpPr>
          <p:cNvPr id="3" name="Title 2"/>
          <p:cNvSpPr>
            <a:spLocks noGrp="1"/>
          </p:cNvSpPr>
          <p:nvPr>
            <p:ph type="title"/>
          </p:nvPr>
        </p:nvSpPr>
        <p:spPr/>
        <p:txBody>
          <a:bodyPr/>
          <a:lstStyle/>
          <a:p>
            <a:r>
              <a:rPr lang="en-US" dirty="0" smtClean="0"/>
              <a:t>Example Problem #15</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057412708"/>
              </p:ext>
            </p:extLst>
          </p:nvPr>
        </p:nvGraphicFramePr>
        <p:xfrm>
          <a:off x="3997325" y="3884613"/>
          <a:ext cx="2636838" cy="2135187"/>
        </p:xfrm>
        <a:graphic>
          <a:graphicData uri="http://schemas.openxmlformats.org/presentationml/2006/ole">
            <mc:AlternateContent xmlns:mc="http://schemas.openxmlformats.org/markup-compatibility/2006">
              <mc:Choice xmlns:v="urn:schemas-microsoft-com:vml" Requires="v">
                <p:oleObj spid="_x0000_s53263" name="Equation" r:id="rId3" imgW="1066680" imgH="863280" progId="Equation.DSMT4">
                  <p:embed/>
                </p:oleObj>
              </mc:Choice>
              <mc:Fallback>
                <p:oleObj name="Equation" r:id="rId3" imgW="1066680" imgH="863280" progId="Equation.DSMT4">
                  <p:embed/>
                  <p:pic>
                    <p:nvPicPr>
                      <p:cNvPr id="0" name=""/>
                      <p:cNvPicPr/>
                      <p:nvPr/>
                    </p:nvPicPr>
                    <p:blipFill>
                      <a:blip r:embed="rId4"/>
                      <a:stretch>
                        <a:fillRect/>
                      </a:stretch>
                    </p:blipFill>
                    <p:spPr>
                      <a:xfrm>
                        <a:off x="3997325" y="3884613"/>
                        <a:ext cx="2636838" cy="2135187"/>
                      </a:xfrm>
                      <a:prstGeom prst="rect">
                        <a:avLst/>
                      </a:prstGeom>
                    </p:spPr>
                  </p:pic>
                </p:oleObj>
              </mc:Fallback>
            </mc:AlternateContent>
          </a:graphicData>
        </a:graphic>
      </p:graphicFrame>
    </p:spTree>
    <p:extLst>
      <p:ext uri="{BB962C8B-B14F-4D97-AF65-F5344CB8AC3E}">
        <p14:creationId xmlns:p14="http://schemas.microsoft.com/office/powerpoint/2010/main" val="259520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practice adding and subtracting decimals.</a:t>
            </a:r>
          </a:p>
          <a:p>
            <a:pPr marL="109728" indent="0">
              <a:buNone/>
            </a:pPr>
            <a:r>
              <a:rPr lang="en-US" dirty="0" smtClean="0"/>
              <a:t>  </a:t>
            </a:r>
          </a:p>
          <a:p>
            <a:r>
              <a:rPr lang="en-US" b="1" u="sng" dirty="0"/>
              <a:t>Practice 12</a:t>
            </a:r>
            <a:r>
              <a:rPr lang="en-US" b="1" dirty="0"/>
              <a:t>  Add the following:  </a:t>
            </a:r>
            <a:endParaRPr lang="en-US" b="1" dirty="0" smtClean="0"/>
          </a:p>
          <a:p>
            <a:pPr marL="109728" indent="0">
              <a:buNone/>
            </a:pPr>
            <a:r>
              <a:rPr lang="en-US" b="1" dirty="0" smtClean="0"/>
              <a:t>$</a:t>
            </a:r>
            <a:r>
              <a:rPr lang="en-US" b="1" dirty="0"/>
              <a:t>32.89 + $45.67 + $71.35 </a:t>
            </a:r>
            <a:endParaRPr lang="en-US" dirty="0"/>
          </a:p>
          <a:p>
            <a:pPr marL="109728" indent="0">
              <a:buNone/>
            </a:pPr>
            <a:r>
              <a:rPr lang="en-US" b="1" dirty="0"/>
              <a:t> </a:t>
            </a:r>
            <a:endParaRPr lang="en-US" dirty="0"/>
          </a:p>
          <a:p>
            <a:r>
              <a:rPr lang="en-US" b="1" u="sng" dirty="0"/>
              <a:t>Practice 13</a:t>
            </a:r>
            <a:r>
              <a:rPr lang="en-US" b="1" dirty="0"/>
              <a:t>  Add the following:  </a:t>
            </a:r>
            <a:endParaRPr lang="en-US" b="1" dirty="0" smtClean="0"/>
          </a:p>
          <a:p>
            <a:pPr marL="109728" indent="0">
              <a:buNone/>
            </a:pPr>
            <a:r>
              <a:rPr lang="en-US" b="1" dirty="0" smtClean="0"/>
              <a:t>2.8 </a:t>
            </a:r>
            <a:r>
              <a:rPr lang="en-US" b="1" dirty="0"/>
              <a:t>+ 0.31974 + 26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#12-13</a:t>
            </a:r>
            <a:endParaRPr lang="en-US" dirty="0"/>
          </a:p>
        </p:txBody>
      </p:sp>
    </p:spTree>
    <p:extLst>
      <p:ext uri="{BB962C8B-B14F-4D97-AF65-F5344CB8AC3E}">
        <p14:creationId xmlns:p14="http://schemas.microsoft.com/office/powerpoint/2010/main" val="3048682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practice some more.  </a:t>
            </a:r>
          </a:p>
          <a:p>
            <a:pPr marL="109728" indent="0">
              <a:buNone/>
            </a:pPr>
            <a:r>
              <a:rPr lang="en-US" dirty="0" smtClean="0"/>
              <a:t> </a:t>
            </a:r>
          </a:p>
          <a:p>
            <a:r>
              <a:rPr lang="en-US" b="1" u="sng" dirty="0"/>
              <a:t>Practice 14</a:t>
            </a:r>
            <a:r>
              <a:rPr lang="en-US" b="1" dirty="0"/>
              <a:t>  Subtract the following:  </a:t>
            </a:r>
            <a:r>
              <a:rPr lang="en-US" b="1" dirty="0" smtClean="0"/>
              <a:t/>
            </a:r>
            <a:br>
              <a:rPr lang="en-US" b="1" dirty="0" smtClean="0"/>
            </a:br>
            <a:r>
              <a:rPr lang="en-US" b="1" dirty="0" smtClean="0"/>
              <a:t>$</a:t>
            </a:r>
            <a:r>
              <a:rPr lang="en-US" b="1" dirty="0"/>
              <a:t>90.23 - $34.87  </a:t>
            </a:r>
            <a:endParaRPr lang="en-US" dirty="0"/>
          </a:p>
          <a:p>
            <a:pPr marL="109728" indent="0">
              <a:buNone/>
            </a:pPr>
            <a:r>
              <a:rPr lang="en-US" b="1" dirty="0"/>
              <a:t> </a:t>
            </a:r>
            <a:endParaRPr lang="en-US" dirty="0"/>
          </a:p>
          <a:p>
            <a:r>
              <a:rPr lang="en-US" b="1" u="sng" dirty="0"/>
              <a:t>Practice 15</a:t>
            </a:r>
            <a:r>
              <a:rPr lang="en-US" b="1" dirty="0"/>
              <a:t>  Subtract the following:  </a:t>
            </a:r>
            <a:r>
              <a:rPr lang="en-US" b="1" dirty="0" smtClean="0"/>
              <a:t/>
            </a:r>
            <a:br>
              <a:rPr lang="en-US" b="1" dirty="0" smtClean="0"/>
            </a:br>
            <a:r>
              <a:rPr lang="en-US" b="1" dirty="0" smtClean="0"/>
              <a:t>8.4 </a:t>
            </a:r>
            <a:r>
              <a:rPr lang="en-US" b="1" dirty="0"/>
              <a:t>– 0.03798  </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smtClean="0"/>
              <a:t>Practice Problems #14-15</a:t>
            </a:r>
            <a:endParaRPr lang="en-US" dirty="0"/>
          </a:p>
        </p:txBody>
      </p:sp>
    </p:spTree>
    <p:extLst>
      <p:ext uri="{BB962C8B-B14F-4D97-AF65-F5344CB8AC3E}">
        <p14:creationId xmlns:p14="http://schemas.microsoft.com/office/powerpoint/2010/main" val="559867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If you got a problem wrong.  Write a sentence explaining where you went wrong.</a:t>
            </a:r>
          </a:p>
          <a:p>
            <a:pPr marL="109728" indent="0">
              <a:buNone/>
            </a:pPr>
            <a:r>
              <a:rPr lang="en-US" dirty="0" smtClean="0">
                <a:solidFill>
                  <a:srgbClr val="0070C0"/>
                </a:solidFill>
              </a:rPr>
              <a:t>#12) $149.91</a:t>
            </a:r>
          </a:p>
          <a:p>
            <a:pPr marL="109728" indent="0">
              <a:buNone/>
            </a:pPr>
            <a:r>
              <a:rPr lang="en-US" dirty="0" smtClean="0">
                <a:solidFill>
                  <a:srgbClr val="0070C0"/>
                </a:solidFill>
              </a:rPr>
              <a:t>#13) 29.11974</a:t>
            </a:r>
          </a:p>
          <a:p>
            <a:pPr marL="109728" indent="0">
              <a:buNone/>
            </a:pPr>
            <a:r>
              <a:rPr lang="en-US" dirty="0" smtClean="0">
                <a:solidFill>
                  <a:srgbClr val="0070C0"/>
                </a:solidFill>
              </a:rPr>
              <a:t>#14) $55.36</a:t>
            </a:r>
          </a:p>
          <a:p>
            <a:pPr marL="109728" indent="0">
              <a:buNone/>
            </a:pPr>
            <a:r>
              <a:rPr lang="en-US" dirty="0" smtClean="0">
                <a:solidFill>
                  <a:srgbClr val="0070C0"/>
                </a:solidFill>
              </a:rPr>
              <a:t>#15) 8.36202</a:t>
            </a:r>
            <a:endParaRPr lang="en-US" dirty="0">
              <a:solidFill>
                <a:srgbClr val="0070C0"/>
              </a:solidFill>
            </a:endParaRPr>
          </a:p>
        </p:txBody>
      </p:sp>
      <p:sp>
        <p:nvSpPr>
          <p:cNvPr id="3" name="Title 2"/>
          <p:cNvSpPr>
            <a:spLocks noGrp="1"/>
          </p:cNvSpPr>
          <p:nvPr>
            <p:ph type="title"/>
          </p:nvPr>
        </p:nvSpPr>
        <p:spPr/>
        <p:txBody>
          <a:bodyPr>
            <a:normAutofit fontScale="90000"/>
          </a:bodyPr>
          <a:lstStyle/>
          <a:p>
            <a:r>
              <a:rPr lang="en-US" dirty="0" smtClean="0"/>
              <a:t>Practice Problems #12-15 Answers</a:t>
            </a:r>
            <a:endParaRPr lang="en-US" dirty="0"/>
          </a:p>
        </p:txBody>
      </p:sp>
    </p:spTree>
    <p:extLst>
      <p:ext uri="{BB962C8B-B14F-4D97-AF65-F5344CB8AC3E}">
        <p14:creationId xmlns:p14="http://schemas.microsoft.com/office/powerpoint/2010/main" val="3807875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 us look again at the number 173.4256</a:t>
            </a:r>
          </a:p>
          <a:p>
            <a:r>
              <a:rPr lang="en-US" dirty="0" smtClean="0"/>
              <a:t>The numbers to the right of the decimal represent fractions.  The second number to the right of the decimal is the “hundredths place” meaning out of 100.  So 0.02 really means        or “two hundredths”.</a:t>
            </a:r>
          </a:p>
        </p:txBody>
      </p:sp>
      <p:sp>
        <p:nvSpPr>
          <p:cNvPr id="3" name="Title 2"/>
          <p:cNvSpPr>
            <a:spLocks noGrp="1"/>
          </p:cNvSpPr>
          <p:nvPr>
            <p:ph type="title"/>
          </p:nvPr>
        </p:nvSpPr>
        <p:spPr/>
        <p:txBody>
          <a:bodyPr/>
          <a:lstStyle/>
          <a:p>
            <a:r>
              <a:rPr lang="en-US" dirty="0" smtClean="0"/>
              <a:t>Understanding Place Value</a:t>
            </a:r>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2047396920"/>
              </p:ext>
            </p:extLst>
          </p:nvPr>
        </p:nvGraphicFramePr>
        <p:xfrm>
          <a:off x="2133600" y="3581400"/>
          <a:ext cx="628650" cy="885825"/>
        </p:xfrm>
        <a:graphic>
          <a:graphicData uri="http://schemas.openxmlformats.org/presentationml/2006/ole">
            <mc:AlternateContent xmlns:mc="http://schemas.openxmlformats.org/markup-compatibility/2006">
              <mc:Choice xmlns:v="urn:schemas-microsoft-com:vml" Requires="v">
                <p:oleObj spid="_x0000_s45081" name="Equation" r:id="rId3" imgW="279360" imgH="393480" progId="Equation.DSMT4">
                  <p:embed/>
                </p:oleObj>
              </mc:Choice>
              <mc:Fallback>
                <p:oleObj name="Equation" r:id="rId3" imgW="279360" imgH="393480" progId="Equation.DSMT4">
                  <p:embed/>
                  <p:pic>
                    <p:nvPicPr>
                      <p:cNvPr id="0" name=""/>
                      <p:cNvPicPr/>
                      <p:nvPr/>
                    </p:nvPicPr>
                    <p:blipFill>
                      <a:blip r:embed="rId4"/>
                      <a:stretch>
                        <a:fillRect/>
                      </a:stretch>
                    </p:blipFill>
                    <p:spPr>
                      <a:xfrm>
                        <a:off x="2133600" y="3581400"/>
                        <a:ext cx="628650" cy="885825"/>
                      </a:xfrm>
                      <a:prstGeom prst="rect">
                        <a:avLst/>
                      </a:prstGeom>
                    </p:spPr>
                  </p:pic>
                </p:oleObj>
              </mc:Fallback>
            </mc:AlternateContent>
          </a:graphicData>
        </a:graphic>
      </p:graphicFrame>
    </p:spTree>
    <p:extLst>
      <p:ext uri="{BB962C8B-B14F-4D97-AF65-F5344CB8AC3E}">
        <p14:creationId xmlns:p14="http://schemas.microsoft.com/office/powerpoint/2010/main" val="26722814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000" dirty="0" smtClean="0"/>
              <a:t>Let’s see how much you have learned.  Now take the following Quiz. </a:t>
            </a:r>
            <a:endParaRPr lang="en-US" sz="4000" dirty="0"/>
          </a:p>
        </p:txBody>
      </p:sp>
      <p:sp>
        <p:nvSpPr>
          <p:cNvPr id="3" name="Title 2"/>
          <p:cNvSpPr>
            <a:spLocks noGrp="1"/>
          </p:cNvSpPr>
          <p:nvPr>
            <p:ph type="title"/>
          </p:nvPr>
        </p:nvSpPr>
        <p:spPr/>
        <p:txBody>
          <a:bodyPr>
            <a:normAutofit fontScale="90000"/>
          </a:bodyPr>
          <a:lstStyle/>
          <a:p>
            <a:r>
              <a:rPr lang="en-US" dirty="0" smtClean="0"/>
              <a:t>Quiz – Adding, Subtracting, Rounding Decimals</a:t>
            </a:r>
            <a:endParaRPr lang="en-US" dirty="0"/>
          </a:p>
        </p:txBody>
      </p:sp>
    </p:spTree>
    <p:extLst>
      <p:ext uri="{BB962C8B-B14F-4D97-AF65-F5344CB8AC3E}">
        <p14:creationId xmlns:p14="http://schemas.microsoft.com/office/powerpoint/2010/main" val="1930510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AutoNum type="arabicPeriod"/>
            </a:pPr>
            <a:r>
              <a:rPr lang="en-US" dirty="0" smtClean="0"/>
              <a:t>Which </a:t>
            </a:r>
            <a:r>
              <a:rPr lang="en-US" dirty="0"/>
              <a:t>digit is the thousandths place in the Decimal 38.692174</a:t>
            </a:r>
            <a:r>
              <a:rPr lang="en-US" dirty="0" smtClean="0"/>
              <a:t>?</a:t>
            </a:r>
          </a:p>
          <a:p>
            <a:pPr marL="624078" indent="-514350">
              <a:buAutoNum type="arabicPeriod"/>
            </a:pPr>
            <a:r>
              <a:rPr lang="en-US" dirty="0"/>
              <a:t>What does the “6” mean in the decimal 0.0241673?	</a:t>
            </a:r>
            <a:endParaRPr lang="en-US" dirty="0" smtClean="0"/>
          </a:p>
          <a:p>
            <a:pPr marL="624078" indent="-514350">
              <a:buAutoNum type="arabicPeriod"/>
            </a:pPr>
            <a:r>
              <a:rPr lang="en-US" dirty="0"/>
              <a:t>Round the Decimal 37.96129  to the Tenths place.	</a:t>
            </a:r>
            <a:endParaRPr lang="en-US" dirty="0" smtClean="0"/>
          </a:p>
          <a:p>
            <a:pPr marL="624078" indent="-514350">
              <a:buAutoNum type="arabicPeriod"/>
            </a:pPr>
            <a:r>
              <a:rPr lang="en-US" dirty="0"/>
              <a:t>Round $572.93518  to the nearest cent</a:t>
            </a:r>
            <a:r>
              <a:rPr lang="en-US" dirty="0" smtClean="0"/>
              <a:t>.</a:t>
            </a:r>
          </a:p>
          <a:p>
            <a:pPr marL="624078" indent="-514350">
              <a:buAutoNum type="arabicPeriod"/>
            </a:pPr>
            <a:r>
              <a:rPr lang="en-US" dirty="0" smtClean="0"/>
              <a:t>Add:  3.5 + 0.0472 + 5.97</a:t>
            </a:r>
          </a:p>
          <a:p>
            <a:pPr marL="624078" indent="-514350">
              <a:buAutoNum type="arabicPeriod"/>
            </a:pPr>
            <a:r>
              <a:rPr lang="en-US" dirty="0" smtClean="0"/>
              <a:t>Subtract:  12.8 – 0.83756</a:t>
            </a:r>
            <a:endParaRPr lang="en-US" dirty="0"/>
          </a:p>
        </p:txBody>
      </p:sp>
      <p:sp>
        <p:nvSpPr>
          <p:cNvPr id="3" name="Title 2"/>
          <p:cNvSpPr>
            <a:spLocks noGrp="1"/>
          </p:cNvSpPr>
          <p:nvPr>
            <p:ph type="title"/>
          </p:nvPr>
        </p:nvSpPr>
        <p:spPr/>
        <p:txBody>
          <a:bodyPr>
            <a:normAutofit fontScale="90000"/>
          </a:bodyPr>
          <a:lstStyle/>
          <a:p>
            <a:r>
              <a:rPr lang="en-US" dirty="0"/>
              <a:t>Quiz – Adding, Subtracting, Rounding Decimals</a:t>
            </a:r>
          </a:p>
        </p:txBody>
      </p:sp>
    </p:spTree>
    <p:extLst>
      <p:ext uri="{BB962C8B-B14F-4D97-AF65-F5344CB8AC3E}">
        <p14:creationId xmlns:p14="http://schemas.microsoft.com/office/powerpoint/2010/main" val="156985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Now check your answers.  If you get any problems wrong, go over them with a tutor.</a:t>
            </a:r>
          </a:p>
          <a:p>
            <a:pPr marL="624078" indent="-514350">
              <a:buAutoNum type="arabicPeriod"/>
            </a:pPr>
            <a:r>
              <a:rPr lang="en-US" dirty="0" smtClean="0"/>
              <a:t>2</a:t>
            </a:r>
          </a:p>
          <a:p>
            <a:pPr marL="624078" indent="-514350">
              <a:buAutoNum type="arabicPeriod"/>
            </a:pPr>
            <a:r>
              <a:rPr lang="en-US" dirty="0" smtClean="0"/>
              <a:t>6 / 100000</a:t>
            </a:r>
          </a:p>
          <a:p>
            <a:pPr marL="624078" indent="-514350">
              <a:buAutoNum type="arabicPeriod"/>
            </a:pPr>
            <a:r>
              <a:rPr lang="en-US" dirty="0" smtClean="0"/>
              <a:t>38.0</a:t>
            </a:r>
          </a:p>
          <a:p>
            <a:pPr marL="624078" indent="-514350">
              <a:buAutoNum type="arabicPeriod"/>
            </a:pPr>
            <a:r>
              <a:rPr lang="en-US" dirty="0" smtClean="0"/>
              <a:t>572.94</a:t>
            </a:r>
          </a:p>
          <a:p>
            <a:pPr marL="624078" indent="-514350">
              <a:buAutoNum type="arabicPeriod"/>
            </a:pPr>
            <a:r>
              <a:rPr lang="en-US" dirty="0" smtClean="0"/>
              <a:t>9.5172</a:t>
            </a:r>
          </a:p>
          <a:p>
            <a:pPr marL="624078" indent="-514350">
              <a:buAutoNum type="arabicPeriod"/>
            </a:pPr>
            <a:r>
              <a:rPr lang="en-US" dirty="0" smtClean="0"/>
              <a:t>11.96244</a:t>
            </a:r>
          </a:p>
          <a:p>
            <a:pPr marL="109728" indent="0">
              <a:buNone/>
            </a:pPr>
            <a:endParaRPr lang="en-US" dirty="0"/>
          </a:p>
        </p:txBody>
      </p:sp>
      <p:sp>
        <p:nvSpPr>
          <p:cNvPr id="3" name="Title 2"/>
          <p:cNvSpPr>
            <a:spLocks noGrp="1"/>
          </p:cNvSpPr>
          <p:nvPr>
            <p:ph type="title"/>
          </p:nvPr>
        </p:nvSpPr>
        <p:spPr/>
        <p:txBody>
          <a:bodyPr/>
          <a:lstStyle/>
          <a:p>
            <a:r>
              <a:rPr lang="en-US" dirty="0" smtClean="0"/>
              <a:t>Quiz Answers</a:t>
            </a:r>
            <a:endParaRPr lang="en-US" dirty="0"/>
          </a:p>
        </p:txBody>
      </p:sp>
    </p:spTree>
    <p:extLst>
      <p:ext uri="{BB962C8B-B14F-4D97-AF65-F5344CB8AC3E}">
        <p14:creationId xmlns:p14="http://schemas.microsoft.com/office/powerpoint/2010/main" val="2352113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Now answer the following questions.</a:t>
            </a:r>
          </a:p>
          <a:p>
            <a:pPr marL="109728" indent="0">
              <a:buNone/>
            </a:pPr>
            <a:r>
              <a:rPr lang="en-US" dirty="0" smtClean="0"/>
              <a:t>1. </a:t>
            </a:r>
            <a:r>
              <a:rPr lang="en-US" dirty="0"/>
              <a:t>If you were going to make a mistake on a decimal problem, what type of problem would it be? Why?</a:t>
            </a:r>
          </a:p>
          <a:p>
            <a:pPr marL="109728" indent="0">
              <a:buNone/>
            </a:pPr>
            <a:endParaRPr lang="en-US" dirty="0" smtClean="0"/>
          </a:p>
          <a:p>
            <a:pPr marL="109728" indent="0">
              <a:buNone/>
            </a:pPr>
            <a:r>
              <a:rPr lang="en-US" dirty="0" smtClean="0"/>
              <a:t>2. </a:t>
            </a:r>
            <a:r>
              <a:rPr lang="en-US" dirty="0"/>
              <a:t>What steps are you going to take so that you make fewer mistakes when you work with decimals?</a:t>
            </a:r>
          </a:p>
          <a:p>
            <a:pPr marL="109728" indent="0">
              <a:buNone/>
            </a:pPr>
            <a:endParaRPr lang="en-US" dirty="0"/>
          </a:p>
        </p:txBody>
      </p:sp>
      <p:sp>
        <p:nvSpPr>
          <p:cNvPr id="3" name="Title 2"/>
          <p:cNvSpPr>
            <a:spLocks noGrp="1"/>
          </p:cNvSpPr>
          <p:nvPr>
            <p:ph type="title"/>
          </p:nvPr>
        </p:nvSpPr>
        <p:spPr/>
        <p:txBody>
          <a:bodyPr/>
          <a:lstStyle/>
          <a:p>
            <a:r>
              <a:rPr lang="en-US" dirty="0" smtClean="0"/>
              <a:t>Self Reflection</a:t>
            </a:r>
            <a:endParaRPr lang="en-US" dirty="0"/>
          </a:p>
        </p:txBody>
      </p:sp>
    </p:spTree>
    <p:extLst>
      <p:ext uri="{BB962C8B-B14F-4D97-AF65-F5344CB8AC3E}">
        <p14:creationId xmlns:p14="http://schemas.microsoft.com/office/powerpoint/2010/main" val="91845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important to know the place values for decimal numbers.  Let’s look at the example </a:t>
            </a:r>
            <a:r>
              <a:rPr lang="en-US" dirty="0" smtClean="0"/>
              <a:t>72.684319 </a:t>
            </a:r>
            <a:r>
              <a:rPr lang="en-US" dirty="0"/>
              <a:t>and see if we can name the place value for each digit.  </a:t>
            </a:r>
          </a:p>
          <a:p>
            <a:endParaRPr lang="en-US" dirty="0"/>
          </a:p>
        </p:txBody>
      </p:sp>
      <p:sp>
        <p:nvSpPr>
          <p:cNvPr id="3" name="Title 2"/>
          <p:cNvSpPr>
            <a:spLocks noGrp="1"/>
          </p:cNvSpPr>
          <p:nvPr>
            <p:ph type="title"/>
          </p:nvPr>
        </p:nvSpPr>
        <p:spPr/>
        <p:txBody>
          <a:bodyPr/>
          <a:lstStyle/>
          <a:p>
            <a:r>
              <a:rPr lang="en-US" dirty="0" smtClean="0"/>
              <a:t>Memorizing Place Value</a:t>
            </a:r>
            <a:endParaRPr lang="en-US" dirty="0"/>
          </a:p>
        </p:txBody>
      </p:sp>
    </p:spTree>
    <p:extLst>
      <p:ext uri="{BB962C8B-B14F-4D97-AF65-F5344CB8AC3E}">
        <p14:creationId xmlns:p14="http://schemas.microsoft.com/office/powerpoint/2010/main" val="405279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2800" b="1" dirty="0" smtClean="0"/>
              <a:t>7    2   </a:t>
            </a:r>
            <a:r>
              <a:rPr lang="en-US" sz="2800" b="1" dirty="0"/>
              <a:t>.  </a:t>
            </a:r>
            <a:r>
              <a:rPr lang="en-US" sz="2800" b="1" dirty="0" smtClean="0"/>
              <a:t>6     8      4        3           1         9</a:t>
            </a:r>
            <a:endParaRPr lang="en-US" sz="2400" dirty="0"/>
          </a:p>
          <a:p>
            <a:pPr marL="109728" indent="0">
              <a:buNone/>
            </a:pPr>
            <a:r>
              <a:rPr lang="en-US" sz="1200" dirty="0" smtClean="0"/>
              <a:t>Tens                        Tenths                   </a:t>
            </a:r>
            <a:r>
              <a:rPr lang="en-US" sz="1200" dirty="0"/>
              <a:t>Thousandths             </a:t>
            </a:r>
            <a:r>
              <a:rPr lang="en-US" sz="1200" dirty="0" smtClean="0"/>
              <a:t>                 </a:t>
            </a:r>
            <a:r>
              <a:rPr lang="en-US" sz="1200" dirty="0"/>
              <a:t>Hundred-Thousandths              </a:t>
            </a:r>
          </a:p>
          <a:p>
            <a:pPr marL="109728" indent="0">
              <a:buNone/>
            </a:pPr>
            <a:r>
              <a:rPr lang="en-US" sz="1200" dirty="0" smtClean="0"/>
              <a:t>              Ones                     Hundredths                    Ten-Thousandths                                      Millionths</a:t>
            </a:r>
          </a:p>
          <a:p>
            <a:pPr marL="109728" indent="0">
              <a:buNone/>
            </a:pPr>
            <a:endParaRPr lang="en-US" sz="1200" dirty="0"/>
          </a:p>
          <a:p>
            <a:pPr marL="109728" indent="0">
              <a:buNone/>
            </a:pPr>
            <a:r>
              <a:rPr lang="en-US" sz="2400" b="1" dirty="0"/>
              <a:t>It is vital to memorize the place values and their meaning.  For example, a 6 in the tenth’s place means </a:t>
            </a:r>
            <a:r>
              <a:rPr lang="en-US" sz="2400" b="1" dirty="0" smtClean="0"/>
              <a:t>6 /10 .  </a:t>
            </a:r>
            <a:r>
              <a:rPr lang="en-US" sz="2400" b="1" dirty="0"/>
              <a:t>An 8 in the hundredth’s place means </a:t>
            </a:r>
            <a:r>
              <a:rPr lang="en-US" sz="2400" b="1" dirty="0" smtClean="0"/>
              <a:t>8 /100.  A 4 in the thousandths place means 4/1000. </a:t>
            </a:r>
            <a:r>
              <a:rPr lang="en-US" sz="2400" b="1" dirty="0"/>
              <a:t> </a:t>
            </a:r>
            <a:r>
              <a:rPr lang="en-US" sz="2400" b="1" dirty="0" smtClean="0"/>
              <a:t>A 3 in the ten-thousandths place means </a:t>
            </a:r>
            <a:br>
              <a:rPr lang="en-US" sz="2400" b="1" dirty="0" smtClean="0"/>
            </a:br>
            <a:r>
              <a:rPr lang="en-US" sz="2400" b="1" dirty="0" smtClean="0"/>
              <a:t>3/10000.  etc.</a:t>
            </a:r>
            <a:endParaRPr lang="en-US" sz="2400" b="1" dirty="0"/>
          </a:p>
          <a:p>
            <a:pPr marL="109728" indent="0">
              <a:buNone/>
            </a:pPr>
            <a:r>
              <a:rPr lang="en-US" sz="1200" dirty="0" smtClean="0"/>
              <a:t>                                </a:t>
            </a:r>
            <a:endParaRPr lang="en-US" sz="1200" dirty="0"/>
          </a:p>
        </p:txBody>
      </p:sp>
      <p:sp>
        <p:nvSpPr>
          <p:cNvPr id="3" name="Title 2"/>
          <p:cNvSpPr>
            <a:spLocks noGrp="1"/>
          </p:cNvSpPr>
          <p:nvPr>
            <p:ph type="title"/>
          </p:nvPr>
        </p:nvSpPr>
        <p:spPr/>
        <p:txBody>
          <a:bodyPr/>
          <a:lstStyle/>
          <a:p>
            <a:r>
              <a:rPr lang="en-US" dirty="0" smtClean="0"/>
              <a:t>Memorizing Place Value</a:t>
            </a:r>
            <a:endParaRPr lang="en-US" dirty="0"/>
          </a:p>
        </p:txBody>
      </p:sp>
    </p:spTree>
    <p:extLst>
      <p:ext uri="{BB962C8B-B14F-4D97-AF65-F5344CB8AC3E}">
        <p14:creationId xmlns:p14="http://schemas.microsoft.com/office/powerpoint/2010/main" val="202914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example problems involving place value.</a:t>
            </a:r>
          </a:p>
          <a:p>
            <a:r>
              <a:rPr lang="en-US" b="1" u="sng" dirty="0"/>
              <a:t>Example 1</a:t>
            </a:r>
            <a:r>
              <a:rPr lang="en-US" b="1" dirty="0"/>
              <a:t>  Which digit is the hundredths place in the Decimal 57.3897421?  </a:t>
            </a:r>
            <a:endParaRPr lang="en-US" dirty="0"/>
          </a:p>
          <a:p>
            <a:pPr marL="109728" indent="0">
              <a:buNone/>
            </a:pPr>
            <a:endParaRPr lang="en-US" dirty="0" smtClean="0"/>
          </a:p>
          <a:p>
            <a:pPr marL="109728" indent="0">
              <a:buNone/>
            </a:pPr>
            <a:endParaRPr lang="en-US" dirty="0"/>
          </a:p>
          <a:p>
            <a:r>
              <a:rPr lang="en-US" b="1" u="sng" dirty="0"/>
              <a:t>Example 2</a:t>
            </a:r>
            <a:r>
              <a:rPr lang="en-US" b="1" dirty="0"/>
              <a:t>  Which digit is the ten-thousandths place in the Decimal 0.09763841?  </a:t>
            </a:r>
            <a:endParaRPr lang="en-US" dirty="0"/>
          </a:p>
          <a:p>
            <a:endParaRPr lang="en-US" dirty="0"/>
          </a:p>
        </p:txBody>
      </p:sp>
      <p:sp>
        <p:nvSpPr>
          <p:cNvPr id="3" name="Title 2"/>
          <p:cNvSpPr>
            <a:spLocks noGrp="1"/>
          </p:cNvSpPr>
          <p:nvPr>
            <p:ph type="title"/>
          </p:nvPr>
        </p:nvSpPr>
        <p:spPr/>
        <p:txBody>
          <a:bodyPr/>
          <a:lstStyle/>
          <a:p>
            <a:r>
              <a:rPr lang="en-US" dirty="0" smtClean="0"/>
              <a:t>Example Problems #1 and #2</a:t>
            </a:r>
            <a:endParaRPr lang="en-US" dirty="0"/>
          </a:p>
        </p:txBody>
      </p:sp>
    </p:spTree>
    <p:extLst>
      <p:ext uri="{BB962C8B-B14F-4D97-AF65-F5344CB8AC3E}">
        <p14:creationId xmlns:p14="http://schemas.microsoft.com/office/powerpoint/2010/main" val="280439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Let’s look at some example problems involving place value.</a:t>
            </a:r>
          </a:p>
          <a:p>
            <a:r>
              <a:rPr lang="en-US" b="1" u="sng" dirty="0"/>
              <a:t>Example 1</a:t>
            </a:r>
            <a:r>
              <a:rPr lang="en-US" b="1" dirty="0"/>
              <a:t>  Which digit is the hundredths place in the Decimal 57.3897421?  </a:t>
            </a:r>
            <a:endParaRPr lang="en-US" dirty="0"/>
          </a:p>
          <a:p>
            <a:pPr marL="109728" indent="0">
              <a:buNone/>
            </a:pPr>
            <a:r>
              <a:rPr lang="en-US" dirty="0" smtClean="0">
                <a:solidFill>
                  <a:srgbClr val="0070C0"/>
                </a:solidFill>
              </a:rPr>
              <a:t>Answer:  8</a:t>
            </a:r>
          </a:p>
          <a:p>
            <a:pPr marL="109728" indent="0">
              <a:buNone/>
            </a:pPr>
            <a:endParaRPr lang="en-US" dirty="0"/>
          </a:p>
          <a:p>
            <a:r>
              <a:rPr lang="en-US" b="1" u="sng" dirty="0"/>
              <a:t>Example 2</a:t>
            </a:r>
            <a:r>
              <a:rPr lang="en-US" b="1" dirty="0"/>
              <a:t>  Which digit is the ten-thousandths place in the Decimal 0.09763841?  </a:t>
            </a:r>
            <a:endParaRPr lang="en-US" dirty="0"/>
          </a:p>
          <a:p>
            <a:pPr marL="109728" indent="0">
              <a:buNone/>
            </a:pPr>
            <a:r>
              <a:rPr lang="en-US" dirty="0" smtClean="0">
                <a:solidFill>
                  <a:srgbClr val="0070C0"/>
                </a:solidFill>
              </a:rPr>
              <a:t>Answer:  6</a:t>
            </a:r>
            <a:endParaRPr lang="en-US" dirty="0">
              <a:solidFill>
                <a:srgbClr val="0070C0"/>
              </a:solidFill>
            </a:endParaRPr>
          </a:p>
        </p:txBody>
      </p:sp>
      <p:sp>
        <p:nvSpPr>
          <p:cNvPr id="3" name="Title 2"/>
          <p:cNvSpPr>
            <a:spLocks noGrp="1"/>
          </p:cNvSpPr>
          <p:nvPr>
            <p:ph type="title"/>
          </p:nvPr>
        </p:nvSpPr>
        <p:spPr/>
        <p:txBody>
          <a:bodyPr/>
          <a:lstStyle/>
          <a:p>
            <a:r>
              <a:rPr lang="en-US" dirty="0" smtClean="0"/>
              <a:t>Example Problems #1 and #2</a:t>
            </a:r>
            <a:endParaRPr lang="en-US" dirty="0"/>
          </a:p>
        </p:txBody>
      </p:sp>
    </p:spTree>
    <p:extLst>
      <p:ext uri="{BB962C8B-B14F-4D97-AF65-F5344CB8AC3E}">
        <p14:creationId xmlns:p14="http://schemas.microsoft.com/office/powerpoint/2010/main" val="3049224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912</TotalTime>
  <Words>2242</Words>
  <Application>Microsoft Office PowerPoint</Application>
  <PresentationFormat>On-screen Show (4:3)</PresentationFormat>
  <Paragraphs>219</Paragraphs>
  <Slides>53</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1" baseType="lpstr">
      <vt:lpstr>Arial</vt:lpstr>
      <vt:lpstr>Calibri</vt:lpstr>
      <vt:lpstr>Lucida Sans Unicode</vt:lpstr>
      <vt:lpstr>Verdana</vt:lpstr>
      <vt:lpstr>Wingdings 2</vt:lpstr>
      <vt:lpstr>Wingdings 3</vt:lpstr>
      <vt:lpstr>Concourse</vt:lpstr>
      <vt:lpstr>Equation</vt:lpstr>
      <vt:lpstr>Adding, Subtracting and Rounding Decimals</vt:lpstr>
      <vt:lpstr>GLA Objective:</vt:lpstr>
      <vt:lpstr>Segment I:  Place Value</vt:lpstr>
      <vt:lpstr>Understanding Place Value</vt:lpstr>
      <vt:lpstr>Understanding Place Value</vt:lpstr>
      <vt:lpstr>Memorizing Place Value</vt:lpstr>
      <vt:lpstr>Memorizing Place Value</vt:lpstr>
      <vt:lpstr>Example Problems #1 and #2</vt:lpstr>
      <vt:lpstr>Example Problems #1 and #2</vt:lpstr>
      <vt:lpstr>Example Problem #3</vt:lpstr>
      <vt:lpstr>Example Problem #3</vt:lpstr>
      <vt:lpstr>Example Problem #4</vt:lpstr>
      <vt:lpstr>Example Problem #4</vt:lpstr>
      <vt:lpstr>Segment II:  Rounding Decimals</vt:lpstr>
      <vt:lpstr>Segment II:  Rounding Decimals</vt:lpstr>
      <vt:lpstr>Segment II:  Rounding Decimals</vt:lpstr>
      <vt:lpstr>Segment II:  Rounding Decimals</vt:lpstr>
      <vt:lpstr>Segment II:  Rounding Decimals</vt:lpstr>
      <vt:lpstr>Example Problem#5</vt:lpstr>
      <vt:lpstr>Example Problem#5</vt:lpstr>
      <vt:lpstr>Example Problem#6</vt:lpstr>
      <vt:lpstr>Example Problem#6</vt:lpstr>
      <vt:lpstr>Example Problem#7</vt:lpstr>
      <vt:lpstr>Example Problem#7</vt:lpstr>
      <vt:lpstr>Example Problem#8</vt:lpstr>
      <vt:lpstr>Practice Problems #1-11</vt:lpstr>
      <vt:lpstr>Practice Problems #1-3</vt:lpstr>
      <vt:lpstr>Practice Problems #4-6</vt:lpstr>
      <vt:lpstr>Practice Problems #7-9</vt:lpstr>
      <vt:lpstr>Practice Problems #10-11</vt:lpstr>
      <vt:lpstr>Practice Problems #1-11 Answers</vt:lpstr>
      <vt:lpstr>Practice Problems #1-11 Answers</vt:lpstr>
      <vt:lpstr>Segment III – Adding Decimals</vt:lpstr>
      <vt:lpstr>Segment III – Adding Decimals</vt:lpstr>
      <vt:lpstr>Example Problem #9</vt:lpstr>
      <vt:lpstr>Example Problem #10</vt:lpstr>
      <vt:lpstr>Example Problem #10</vt:lpstr>
      <vt:lpstr>Example Problem #11</vt:lpstr>
      <vt:lpstr>Example Problem #11</vt:lpstr>
      <vt:lpstr>Example Problem #12</vt:lpstr>
      <vt:lpstr>Segment IV – Subtracting Decimals</vt:lpstr>
      <vt:lpstr>Example Problem#13</vt:lpstr>
      <vt:lpstr>Example Problem#13</vt:lpstr>
      <vt:lpstr>Example Problem #14</vt:lpstr>
      <vt:lpstr>Example Problem #14</vt:lpstr>
      <vt:lpstr>Example Problem #15</vt:lpstr>
      <vt:lpstr>Practice Problems #12-13</vt:lpstr>
      <vt:lpstr>Practice Problems #14-15</vt:lpstr>
      <vt:lpstr>Practice Problems #12-15 Answers</vt:lpstr>
      <vt:lpstr>Quiz – Adding, Subtracting, Rounding Decimals</vt:lpstr>
      <vt:lpstr>Quiz – Adding, Subtracting, Rounding Decimals</vt:lpstr>
      <vt:lpstr>Quiz Answers</vt:lpstr>
      <vt:lpstr>Self Reflection</vt:lpstr>
    </vt:vector>
  </TitlesOfParts>
  <Company>College of the Canyons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Conversions with Dimensional Analysis</dc:title>
  <dc:creator>Windows User</dc:creator>
  <cp:lastModifiedBy>TLC Student</cp:lastModifiedBy>
  <cp:revision>66</cp:revision>
  <dcterms:created xsi:type="dcterms:W3CDTF">2013-04-13T19:36:55Z</dcterms:created>
  <dcterms:modified xsi:type="dcterms:W3CDTF">2015-10-15T23:54:20Z</dcterms:modified>
</cp:coreProperties>
</file>