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0" r:id="rId37"/>
    <p:sldId id="292" r:id="rId38"/>
    <p:sldId id="293" r:id="rId39"/>
    <p:sldId id="295" r:id="rId40"/>
    <p:sldId id="296" r:id="rId41"/>
    <p:sldId id="297" r:id="rId42"/>
    <p:sldId id="299" r:id="rId43"/>
    <p:sldId id="300" r:id="rId44"/>
    <p:sldId id="301" r:id="rId45"/>
    <p:sldId id="302" r:id="rId46"/>
    <p:sldId id="303" r:id="rId47"/>
    <p:sldId id="304" r:id="rId48"/>
    <p:sldId id="305"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9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861DD1-A8F2-4051-B1FD-27B8551EC4C6}" type="datetimeFigureOut">
              <a:rPr lang="en-US" smtClean="0"/>
              <a:t>10/15/2015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23782A-4418-406D-AAD1-BB2D708A1A9C}" type="slidenum">
              <a:rPr lang="en-US" smtClean="0"/>
              <a:t>‹#›</a:t>
            </a:fld>
            <a:endParaRPr lang="en-US"/>
          </a:p>
        </p:txBody>
      </p:sp>
    </p:spTree>
    <p:extLst>
      <p:ext uri="{BB962C8B-B14F-4D97-AF65-F5344CB8AC3E}">
        <p14:creationId xmlns:p14="http://schemas.microsoft.com/office/powerpoint/2010/main" val="257791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23782A-4418-406D-AAD1-BB2D708A1A9C}" type="slidenum">
              <a:rPr lang="en-US" smtClean="0"/>
              <a:t>1</a:t>
            </a:fld>
            <a:endParaRPr lang="en-US"/>
          </a:p>
        </p:txBody>
      </p:sp>
    </p:spTree>
    <p:extLst>
      <p:ext uri="{BB962C8B-B14F-4D97-AF65-F5344CB8AC3E}">
        <p14:creationId xmlns:p14="http://schemas.microsoft.com/office/powerpoint/2010/main" val="2539840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BE0F106-E5D1-4C84-AC8B-70D38CCD7C5D}" type="datetimeFigureOut">
              <a:rPr lang="en-US" smtClean="0"/>
              <a:t>10/15/2015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DE49455-23FE-4098-9C5C-6E7D0AEEB8E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10/15/2015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10/15/2015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10/15/2015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10/15/2015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BE0F106-E5D1-4C84-AC8B-70D38CCD7C5D}" type="datetimeFigureOut">
              <a:rPr lang="en-US" smtClean="0"/>
              <a:t>10/15/2015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BE0F106-E5D1-4C84-AC8B-70D38CCD7C5D}" type="datetimeFigureOut">
              <a:rPr lang="en-US" smtClean="0"/>
              <a:t>10/15/2015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BE0F106-E5D1-4C84-AC8B-70D38CCD7C5D}" type="datetimeFigureOut">
              <a:rPr lang="en-US" smtClean="0"/>
              <a:t>10/15/2015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BE0F106-E5D1-4C84-AC8B-70D38CCD7C5D}" type="datetimeFigureOut">
              <a:rPr lang="en-US" smtClean="0"/>
              <a:t>10/15/2015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BE0F106-E5D1-4C84-AC8B-70D38CCD7C5D}" type="datetimeFigureOut">
              <a:rPr lang="en-US" smtClean="0"/>
              <a:t>10/15/2015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BE0F106-E5D1-4C84-AC8B-70D38CCD7C5D}" type="datetimeFigureOut">
              <a:rPr lang="en-US" smtClean="0"/>
              <a:t>10/15/2015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DE49455-23FE-4098-9C5C-6E7D0AEEB8E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BE0F106-E5D1-4C84-AC8B-70D38CCD7C5D}" type="datetimeFigureOut">
              <a:rPr lang="en-US" smtClean="0"/>
              <a:t>10/15/2015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DE49455-23FE-4098-9C5C-6E7D0AEEB8E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8.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9.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9.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1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10.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11.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11.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5.xml"/><Relationship Id="rId1" Type="http://schemas.openxmlformats.org/officeDocument/2006/relationships/vmlDrawing" Target="../drawings/vmlDrawing21.vml"/><Relationship Id="rId4" Type="http://schemas.openxmlformats.org/officeDocument/2006/relationships/image" Target="../media/image12.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13.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13.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4.wmf"/><Relationship Id="rId5" Type="http://schemas.openxmlformats.org/officeDocument/2006/relationships/oleObject" Target="../embeddings/oleObject25.bin"/><Relationship Id="rId4" Type="http://schemas.openxmlformats.org/officeDocument/2006/relationships/image" Target="../media/image13.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5.xml"/><Relationship Id="rId1" Type="http://schemas.openxmlformats.org/officeDocument/2006/relationships/vmlDrawing" Target="../drawings/vmlDrawing25.vml"/><Relationship Id="rId6" Type="http://schemas.openxmlformats.org/officeDocument/2006/relationships/image" Target="../media/image16.wmf"/><Relationship Id="rId5" Type="http://schemas.openxmlformats.org/officeDocument/2006/relationships/oleObject" Target="../embeddings/oleObject27.bin"/><Relationship Id="rId4" Type="http://schemas.openxmlformats.org/officeDocument/2006/relationships/image" Target="../media/image1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17.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9.wmf"/><Relationship Id="rId5" Type="http://schemas.openxmlformats.org/officeDocument/2006/relationships/oleObject" Target="../embeddings/oleObject30.bin"/><Relationship Id="rId4" Type="http://schemas.openxmlformats.org/officeDocument/2006/relationships/image" Target="../media/image18.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5.xml"/><Relationship Id="rId1" Type="http://schemas.openxmlformats.org/officeDocument/2006/relationships/vmlDrawing" Target="../drawings/vmlDrawing28.vml"/><Relationship Id="rId4" Type="http://schemas.openxmlformats.org/officeDocument/2006/relationships/image" Target="../media/image20.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22.wmf"/><Relationship Id="rId5" Type="http://schemas.openxmlformats.org/officeDocument/2006/relationships/oleObject" Target="../embeddings/oleObject33.bin"/><Relationship Id="rId4" Type="http://schemas.openxmlformats.org/officeDocument/2006/relationships/image" Target="../media/image21.wmf"/></Relationships>
</file>

<file path=ppt/slides/_rels/slide44.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24.wmf"/><Relationship Id="rId5" Type="http://schemas.openxmlformats.org/officeDocument/2006/relationships/oleObject" Target="../embeddings/oleObject35.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37.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27.wmf"/></Relationships>
</file>

<file path=ppt/slides/_rels/slide46.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29.wmf"/><Relationship Id="rId5" Type="http://schemas.openxmlformats.org/officeDocument/2006/relationships/oleObject" Target="../embeddings/oleObject40.bin"/><Relationship Id="rId4" Type="http://schemas.openxmlformats.org/officeDocument/2006/relationships/image" Target="../media/image28.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1"/>
            <a:ext cx="7772400" cy="2152650"/>
          </a:xfrm>
        </p:spPr>
        <p:txBody>
          <a:bodyPr>
            <a:normAutofit/>
          </a:bodyPr>
          <a:lstStyle/>
          <a:p>
            <a:pPr algn="ctr"/>
            <a:r>
              <a:rPr lang="en-US" dirty="0" smtClean="0"/>
              <a:t>Multiplying and Dividing Decimals</a:t>
            </a:r>
            <a:endParaRPr lang="en-US" dirty="0"/>
          </a:p>
        </p:txBody>
      </p:sp>
      <p:sp>
        <p:nvSpPr>
          <p:cNvPr id="3" name="Subtitle 2"/>
          <p:cNvSpPr>
            <a:spLocks noGrp="1"/>
          </p:cNvSpPr>
          <p:nvPr>
            <p:ph type="subTitle" idx="1"/>
          </p:nvPr>
        </p:nvSpPr>
        <p:spPr/>
        <p:txBody>
          <a:bodyPr>
            <a:normAutofit/>
          </a:bodyPr>
          <a:lstStyle/>
          <a:p>
            <a:r>
              <a:rPr lang="en-US" sz="4000" dirty="0" smtClean="0"/>
              <a:t>Guided Learning Activity</a:t>
            </a:r>
            <a:endParaRPr lang="en-US" sz="4000" dirty="0"/>
          </a:p>
        </p:txBody>
      </p:sp>
    </p:spTree>
    <p:extLst>
      <p:ext uri="{BB962C8B-B14F-4D97-AF65-F5344CB8AC3E}">
        <p14:creationId xmlns:p14="http://schemas.microsoft.com/office/powerpoint/2010/main" val="416811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look at another example.  Suppose we want to multiply the following:  </a:t>
            </a:r>
          </a:p>
          <a:p>
            <a:pPr marL="109728" indent="0">
              <a:buNone/>
            </a:pPr>
            <a:endParaRPr lang="en-US" dirty="0"/>
          </a:p>
          <a:p>
            <a:pPr marL="109728" indent="0">
              <a:buNone/>
            </a:pPr>
            <a:r>
              <a:rPr lang="en-US" dirty="0" smtClean="0"/>
              <a:t>Notice 1000 is a power of 10 and has three zeros. </a:t>
            </a:r>
            <a:r>
              <a:rPr lang="en-US" dirty="0"/>
              <a:t>W</a:t>
            </a:r>
            <a:r>
              <a:rPr lang="en-US" dirty="0" smtClean="0"/>
              <a:t>e simply move the decimal three places to the right and get the answer 0.217</a:t>
            </a:r>
          </a:p>
          <a:p>
            <a:pPr marL="109728" indent="0">
              <a:buNone/>
            </a:pPr>
            <a:endParaRPr lang="en-US" dirty="0"/>
          </a:p>
        </p:txBody>
      </p:sp>
      <p:sp>
        <p:nvSpPr>
          <p:cNvPr id="3" name="Title 2"/>
          <p:cNvSpPr>
            <a:spLocks noGrp="1"/>
          </p:cNvSpPr>
          <p:nvPr>
            <p:ph type="title"/>
          </p:nvPr>
        </p:nvSpPr>
        <p:spPr/>
        <p:txBody>
          <a:bodyPr/>
          <a:lstStyle/>
          <a:p>
            <a:r>
              <a:rPr lang="en-US" dirty="0" smtClean="0"/>
              <a:t>Example Problem#3</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440275914"/>
              </p:ext>
            </p:extLst>
          </p:nvPr>
        </p:nvGraphicFramePr>
        <p:xfrm>
          <a:off x="4492625" y="2209800"/>
          <a:ext cx="3471863" cy="600075"/>
        </p:xfrm>
        <a:graphic>
          <a:graphicData uri="http://schemas.openxmlformats.org/presentationml/2006/ole">
            <mc:AlternateContent xmlns:mc="http://schemas.openxmlformats.org/markup-compatibility/2006">
              <mc:Choice xmlns:v="urn:schemas-microsoft-com:vml" Requires="v">
                <p:oleObj spid="_x0000_s59407" name="Equation" r:id="rId3" imgW="1028520" imgH="177480" progId="Equation.DSMT4">
                  <p:embed/>
                </p:oleObj>
              </mc:Choice>
              <mc:Fallback>
                <p:oleObj name="Equation" r:id="rId3" imgW="1028520" imgH="177480" progId="Equation.DSMT4">
                  <p:embed/>
                  <p:pic>
                    <p:nvPicPr>
                      <p:cNvPr id="0" name=""/>
                      <p:cNvPicPr/>
                      <p:nvPr/>
                    </p:nvPicPr>
                    <p:blipFill>
                      <a:blip r:embed="rId4"/>
                      <a:stretch>
                        <a:fillRect/>
                      </a:stretch>
                    </p:blipFill>
                    <p:spPr>
                      <a:xfrm>
                        <a:off x="4492625" y="2209800"/>
                        <a:ext cx="3471863" cy="600075"/>
                      </a:xfrm>
                      <a:prstGeom prst="rect">
                        <a:avLst/>
                      </a:prstGeom>
                    </p:spPr>
                  </p:pic>
                </p:oleObj>
              </mc:Fallback>
            </mc:AlternateContent>
          </a:graphicData>
        </a:graphic>
      </p:graphicFrame>
    </p:spTree>
    <p:extLst>
      <p:ext uri="{BB962C8B-B14F-4D97-AF65-F5344CB8AC3E}">
        <p14:creationId xmlns:p14="http://schemas.microsoft.com/office/powerpoint/2010/main" val="3794652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3600" dirty="0"/>
              <a:t>To Multiply Decimals, first recognize that it is a little more complicated than simply lining up the decimals.  Therefore to multiply decimals we will need to use a two-step process.  </a:t>
            </a:r>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t>Segment II – Multiplying Decimals</a:t>
            </a:r>
            <a:endParaRPr lang="en-US" dirty="0"/>
          </a:p>
        </p:txBody>
      </p:sp>
    </p:spTree>
    <p:extLst>
      <p:ext uri="{BB962C8B-B14F-4D97-AF65-F5344CB8AC3E}">
        <p14:creationId xmlns:p14="http://schemas.microsoft.com/office/powerpoint/2010/main" val="2478846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lvl="0" indent="-514350">
              <a:buAutoNum type="arabicPeriod"/>
            </a:pPr>
            <a:r>
              <a:rPr lang="en-US" dirty="0" smtClean="0"/>
              <a:t>Multiply </a:t>
            </a:r>
            <a:r>
              <a:rPr lang="en-US" dirty="0"/>
              <a:t>the numbers (Don’t worry about the </a:t>
            </a:r>
            <a:r>
              <a:rPr lang="en-US" dirty="0" smtClean="0"/>
              <a:t>decimals) </a:t>
            </a:r>
          </a:p>
          <a:p>
            <a:pPr marL="624078" indent="-514350">
              <a:buFont typeface="Wingdings 3"/>
              <a:buAutoNum type="arabicPeriod"/>
            </a:pPr>
            <a:r>
              <a:rPr lang="en-US" dirty="0" smtClean="0"/>
              <a:t>Now </a:t>
            </a:r>
            <a:r>
              <a:rPr lang="en-US" dirty="0"/>
              <a:t>use estimation or count the total number of decimal places in both </a:t>
            </a:r>
            <a:r>
              <a:rPr lang="en-US" dirty="0" smtClean="0"/>
              <a:t>factors </a:t>
            </a:r>
            <a:r>
              <a:rPr lang="en-US" dirty="0"/>
              <a:t>to determine where to place the decimal in the answer.  </a:t>
            </a:r>
            <a:endParaRPr lang="en-US" dirty="0" smtClean="0"/>
          </a:p>
          <a:p>
            <a:pPr marL="109728" indent="0">
              <a:buNone/>
            </a:pPr>
            <a:r>
              <a:rPr lang="en-US" dirty="0" smtClean="0"/>
              <a:t>(</a:t>
            </a:r>
            <a:r>
              <a:rPr lang="en-US" dirty="0"/>
              <a:t>For </a:t>
            </a:r>
            <a:r>
              <a:rPr lang="en-US" dirty="0" smtClean="0"/>
              <a:t>example if </a:t>
            </a:r>
            <a:r>
              <a:rPr lang="en-US" dirty="0"/>
              <a:t>the first number has 3 digits to the right of the decimal and the second </a:t>
            </a:r>
            <a:r>
              <a:rPr lang="en-US" dirty="0" smtClean="0"/>
              <a:t>number </a:t>
            </a:r>
            <a:r>
              <a:rPr lang="en-US" dirty="0"/>
              <a:t>has 4 digits to the right of the decimal, then the answer will have </a:t>
            </a:r>
            <a:r>
              <a:rPr lang="en-US" dirty="0" smtClean="0"/>
              <a:t>to have </a:t>
            </a:r>
            <a:r>
              <a:rPr lang="en-US" dirty="0"/>
              <a:t>3+4 or 7 digits to the right of the decimal.)</a:t>
            </a:r>
          </a:p>
          <a:p>
            <a:pPr marL="624078" lvl="0" indent="-514350">
              <a:buAutoNum type="arabicPeriod"/>
            </a:pPr>
            <a:endParaRPr lang="en-US" dirty="0" smtClean="0"/>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a:t>Segment II – Multiplying Decimals</a:t>
            </a:r>
          </a:p>
        </p:txBody>
      </p:sp>
    </p:spTree>
    <p:extLst>
      <p:ext uri="{BB962C8B-B14F-4D97-AF65-F5344CB8AC3E}">
        <p14:creationId xmlns:p14="http://schemas.microsoft.com/office/powerpoint/2010/main" val="3869697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an example problem.  Suppose we want to multiply the following decimals.</a:t>
            </a:r>
          </a:p>
          <a:p>
            <a:endParaRPr lang="en-US" dirty="0"/>
          </a:p>
        </p:txBody>
      </p:sp>
      <p:sp>
        <p:nvSpPr>
          <p:cNvPr id="3" name="Title 2"/>
          <p:cNvSpPr>
            <a:spLocks noGrp="1"/>
          </p:cNvSpPr>
          <p:nvPr>
            <p:ph type="title"/>
          </p:nvPr>
        </p:nvSpPr>
        <p:spPr/>
        <p:txBody>
          <a:bodyPr/>
          <a:lstStyle/>
          <a:p>
            <a:r>
              <a:rPr lang="en-US" dirty="0" smtClean="0"/>
              <a:t>Example Problem#4</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789578259"/>
              </p:ext>
            </p:extLst>
          </p:nvPr>
        </p:nvGraphicFramePr>
        <p:xfrm>
          <a:off x="1066800" y="2362200"/>
          <a:ext cx="1757363" cy="600075"/>
        </p:xfrm>
        <a:graphic>
          <a:graphicData uri="http://schemas.openxmlformats.org/presentationml/2006/ole">
            <mc:AlternateContent xmlns:mc="http://schemas.openxmlformats.org/markup-compatibility/2006">
              <mc:Choice xmlns:v="urn:schemas-microsoft-com:vml" Requires="v">
                <p:oleObj spid="_x0000_s60431" name="Equation" r:id="rId3" imgW="520560" imgH="177480" progId="Equation.DSMT4">
                  <p:embed/>
                </p:oleObj>
              </mc:Choice>
              <mc:Fallback>
                <p:oleObj name="Equation" r:id="rId3" imgW="520560" imgH="177480" progId="Equation.DSMT4">
                  <p:embed/>
                  <p:pic>
                    <p:nvPicPr>
                      <p:cNvPr id="0" name=""/>
                      <p:cNvPicPr/>
                      <p:nvPr/>
                    </p:nvPicPr>
                    <p:blipFill>
                      <a:blip r:embed="rId4"/>
                      <a:stretch>
                        <a:fillRect/>
                      </a:stretch>
                    </p:blipFill>
                    <p:spPr>
                      <a:xfrm>
                        <a:off x="1066800" y="2362200"/>
                        <a:ext cx="1757363" cy="600075"/>
                      </a:xfrm>
                      <a:prstGeom prst="rect">
                        <a:avLst/>
                      </a:prstGeom>
                    </p:spPr>
                  </p:pic>
                </p:oleObj>
              </mc:Fallback>
            </mc:AlternateContent>
          </a:graphicData>
        </a:graphic>
      </p:graphicFrame>
    </p:spTree>
    <p:extLst>
      <p:ext uri="{BB962C8B-B14F-4D97-AF65-F5344CB8AC3E}">
        <p14:creationId xmlns:p14="http://schemas.microsoft.com/office/powerpoint/2010/main" val="3583795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Let’s look at an example problem.  Suppose we want to multiply the following decimals.</a:t>
            </a:r>
          </a:p>
          <a:p>
            <a:endParaRPr lang="en-US" dirty="0"/>
          </a:p>
          <a:p>
            <a:pPr marL="109728" indent="0">
              <a:buNone/>
            </a:pPr>
            <a:endParaRPr lang="en-US" dirty="0" smtClean="0"/>
          </a:p>
          <a:p>
            <a:r>
              <a:rPr lang="en-US" dirty="0" smtClean="0"/>
              <a:t>First multiply the numbers as if they are whole numbers.  15 </a:t>
            </a:r>
            <a:r>
              <a:rPr lang="en-US" i="1" dirty="0" smtClean="0"/>
              <a:t>x </a:t>
            </a:r>
            <a:r>
              <a:rPr lang="en-US" dirty="0" smtClean="0"/>
              <a:t>23 = 345</a:t>
            </a:r>
          </a:p>
          <a:p>
            <a:r>
              <a:rPr lang="en-US" dirty="0" smtClean="0"/>
              <a:t>Now make a decimal correction.  Both numbers have one decimal place to the right of the decimal so the answer will have 1+1=2 places.  So the answer will have two places to the right.  Hence the decimal should go between the 3 and 4.  So the answer is 3.45</a:t>
            </a:r>
          </a:p>
        </p:txBody>
      </p:sp>
      <p:sp>
        <p:nvSpPr>
          <p:cNvPr id="3" name="Title 2"/>
          <p:cNvSpPr>
            <a:spLocks noGrp="1"/>
          </p:cNvSpPr>
          <p:nvPr>
            <p:ph type="title"/>
          </p:nvPr>
        </p:nvSpPr>
        <p:spPr/>
        <p:txBody>
          <a:bodyPr/>
          <a:lstStyle/>
          <a:p>
            <a:r>
              <a:rPr lang="en-US" dirty="0" smtClean="0"/>
              <a:t>Example Problem#4</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044251834"/>
              </p:ext>
            </p:extLst>
          </p:nvPr>
        </p:nvGraphicFramePr>
        <p:xfrm>
          <a:off x="3276600" y="2286000"/>
          <a:ext cx="1600200" cy="546410"/>
        </p:xfrm>
        <a:graphic>
          <a:graphicData uri="http://schemas.openxmlformats.org/presentationml/2006/ole">
            <mc:AlternateContent xmlns:mc="http://schemas.openxmlformats.org/markup-compatibility/2006">
              <mc:Choice xmlns:v="urn:schemas-microsoft-com:vml" Requires="v">
                <p:oleObj spid="_x0000_s61456" name="Equation" r:id="rId3" imgW="520560" imgH="177480" progId="Equation.DSMT4">
                  <p:embed/>
                </p:oleObj>
              </mc:Choice>
              <mc:Fallback>
                <p:oleObj name="Equation" r:id="rId3" imgW="520560" imgH="177480" progId="Equation.DSMT4">
                  <p:embed/>
                  <p:pic>
                    <p:nvPicPr>
                      <p:cNvPr id="0" name=""/>
                      <p:cNvPicPr/>
                      <p:nvPr/>
                    </p:nvPicPr>
                    <p:blipFill>
                      <a:blip r:embed="rId4"/>
                      <a:stretch>
                        <a:fillRect/>
                      </a:stretch>
                    </p:blipFill>
                    <p:spPr>
                      <a:xfrm>
                        <a:off x="3276600" y="2286000"/>
                        <a:ext cx="1600200" cy="546410"/>
                      </a:xfrm>
                      <a:prstGeom prst="rect">
                        <a:avLst/>
                      </a:prstGeom>
                    </p:spPr>
                  </p:pic>
                </p:oleObj>
              </mc:Fallback>
            </mc:AlternateContent>
          </a:graphicData>
        </a:graphic>
      </p:graphicFrame>
    </p:spTree>
    <p:extLst>
      <p:ext uri="{BB962C8B-B14F-4D97-AF65-F5344CB8AC3E}">
        <p14:creationId xmlns:p14="http://schemas.microsoft.com/office/powerpoint/2010/main" val="29264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Let’s look at another example problem.  Suppose we want to multiply these decimals.</a:t>
            </a:r>
          </a:p>
          <a:p>
            <a:endParaRPr lang="en-US" dirty="0"/>
          </a:p>
          <a:p>
            <a:pPr marL="109728" indent="0">
              <a:buNone/>
            </a:pPr>
            <a:endParaRPr lang="en-US" dirty="0" smtClean="0"/>
          </a:p>
        </p:txBody>
      </p:sp>
      <p:sp>
        <p:nvSpPr>
          <p:cNvPr id="3" name="Title 2"/>
          <p:cNvSpPr>
            <a:spLocks noGrp="1"/>
          </p:cNvSpPr>
          <p:nvPr>
            <p:ph type="title"/>
          </p:nvPr>
        </p:nvSpPr>
        <p:spPr/>
        <p:txBody>
          <a:bodyPr/>
          <a:lstStyle/>
          <a:p>
            <a:r>
              <a:rPr lang="en-US" dirty="0" smtClean="0"/>
              <a:t>Example Problem#5</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84826739"/>
              </p:ext>
            </p:extLst>
          </p:nvPr>
        </p:nvGraphicFramePr>
        <p:xfrm>
          <a:off x="3003550" y="2286000"/>
          <a:ext cx="2146300" cy="546100"/>
        </p:xfrm>
        <a:graphic>
          <a:graphicData uri="http://schemas.openxmlformats.org/presentationml/2006/ole">
            <mc:AlternateContent xmlns:mc="http://schemas.openxmlformats.org/markup-compatibility/2006">
              <mc:Choice xmlns:v="urn:schemas-microsoft-com:vml" Requires="v">
                <p:oleObj spid="_x0000_s62478" name="Equation" r:id="rId3" imgW="698400" imgH="177480" progId="Equation.DSMT4">
                  <p:embed/>
                </p:oleObj>
              </mc:Choice>
              <mc:Fallback>
                <p:oleObj name="Equation" r:id="rId3" imgW="698400" imgH="177480" progId="Equation.DSMT4">
                  <p:embed/>
                  <p:pic>
                    <p:nvPicPr>
                      <p:cNvPr id="0" name=""/>
                      <p:cNvPicPr/>
                      <p:nvPr/>
                    </p:nvPicPr>
                    <p:blipFill>
                      <a:blip r:embed="rId4"/>
                      <a:stretch>
                        <a:fillRect/>
                      </a:stretch>
                    </p:blipFill>
                    <p:spPr>
                      <a:xfrm>
                        <a:off x="3003550" y="2286000"/>
                        <a:ext cx="2146300" cy="546100"/>
                      </a:xfrm>
                      <a:prstGeom prst="rect">
                        <a:avLst/>
                      </a:prstGeom>
                    </p:spPr>
                  </p:pic>
                </p:oleObj>
              </mc:Fallback>
            </mc:AlternateContent>
          </a:graphicData>
        </a:graphic>
      </p:graphicFrame>
    </p:spTree>
    <p:extLst>
      <p:ext uri="{BB962C8B-B14F-4D97-AF65-F5344CB8AC3E}">
        <p14:creationId xmlns:p14="http://schemas.microsoft.com/office/powerpoint/2010/main" val="1585013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Let’s look at another example problem.  Suppose we want to multiply these decimals.</a:t>
            </a:r>
          </a:p>
          <a:p>
            <a:endParaRPr lang="en-US" dirty="0"/>
          </a:p>
          <a:p>
            <a:pPr marL="109728" indent="0">
              <a:buNone/>
            </a:pPr>
            <a:endParaRPr lang="en-US" dirty="0" smtClean="0"/>
          </a:p>
          <a:p>
            <a:r>
              <a:rPr lang="en-US" dirty="0" smtClean="0"/>
              <a:t>First multiply the numbers as if they are whole numbers.  642 </a:t>
            </a:r>
            <a:r>
              <a:rPr lang="en-US" i="1" dirty="0" smtClean="0"/>
              <a:t>x </a:t>
            </a:r>
            <a:r>
              <a:rPr lang="en-US" dirty="0" smtClean="0"/>
              <a:t>17 = 10914</a:t>
            </a:r>
          </a:p>
          <a:p>
            <a:r>
              <a:rPr lang="en-US" dirty="0" smtClean="0"/>
              <a:t>Now make a decimal correction.  The first number has one decimal place to the right and the second number has two decimal places so the answer will have 1+2=3 places.  So the answer will have three places to the right.  Hence the decimal should go between the 0 and 9.  So the answer is 10.914</a:t>
            </a:r>
          </a:p>
        </p:txBody>
      </p:sp>
      <p:sp>
        <p:nvSpPr>
          <p:cNvPr id="3" name="Title 2"/>
          <p:cNvSpPr>
            <a:spLocks noGrp="1"/>
          </p:cNvSpPr>
          <p:nvPr>
            <p:ph type="title"/>
          </p:nvPr>
        </p:nvSpPr>
        <p:spPr/>
        <p:txBody>
          <a:bodyPr/>
          <a:lstStyle/>
          <a:p>
            <a:r>
              <a:rPr lang="en-US" dirty="0" smtClean="0"/>
              <a:t>Example Problem#5</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879817475"/>
              </p:ext>
            </p:extLst>
          </p:nvPr>
        </p:nvGraphicFramePr>
        <p:xfrm>
          <a:off x="3003550" y="2286000"/>
          <a:ext cx="2146300" cy="546100"/>
        </p:xfrm>
        <a:graphic>
          <a:graphicData uri="http://schemas.openxmlformats.org/presentationml/2006/ole">
            <mc:AlternateContent xmlns:mc="http://schemas.openxmlformats.org/markup-compatibility/2006">
              <mc:Choice xmlns:v="urn:schemas-microsoft-com:vml" Requires="v">
                <p:oleObj spid="_x0000_s63501" name="Equation" r:id="rId3" imgW="698400" imgH="177480" progId="Equation.DSMT4">
                  <p:embed/>
                </p:oleObj>
              </mc:Choice>
              <mc:Fallback>
                <p:oleObj name="Equation" r:id="rId3" imgW="698400" imgH="177480" progId="Equation.DSMT4">
                  <p:embed/>
                  <p:pic>
                    <p:nvPicPr>
                      <p:cNvPr id="0" name=""/>
                      <p:cNvPicPr/>
                      <p:nvPr/>
                    </p:nvPicPr>
                    <p:blipFill>
                      <a:blip r:embed="rId4"/>
                      <a:stretch>
                        <a:fillRect/>
                      </a:stretch>
                    </p:blipFill>
                    <p:spPr>
                      <a:xfrm>
                        <a:off x="3003550" y="2286000"/>
                        <a:ext cx="2146300" cy="546100"/>
                      </a:xfrm>
                      <a:prstGeom prst="rect">
                        <a:avLst/>
                      </a:prstGeom>
                    </p:spPr>
                  </p:pic>
                </p:oleObj>
              </mc:Fallback>
            </mc:AlternateContent>
          </a:graphicData>
        </a:graphic>
      </p:graphicFrame>
    </p:spTree>
    <p:extLst>
      <p:ext uri="{BB962C8B-B14F-4D97-AF65-F5344CB8AC3E}">
        <p14:creationId xmlns:p14="http://schemas.microsoft.com/office/powerpoint/2010/main" val="795531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Let’s look at another example problem.  Suppose we want to multiply these decimals.</a:t>
            </a:r>
          </a:p>
          <a:p>
            <a:endParaRPr lang="en-US" dirty="0"/>
          </a:p>
          <a:p>
            <a:pPr marL="109728" indent="0">
              <a:buNone/>
            </a:pPr>
            <a:endParaRPr lang="en-US" dirty="0" smtClean="0"/>
          </a:p>
        </p:txBody>
      </p:sp>
      <p:sp>
        <p:nvSpPr>
          <p:cNvPr id="3" name="Title 2"/>
          <p:cNvSpPr>
            <a:spLocks noGrp="1"/>
          </p:cNvSpPr>
          <p:nvPr>
            <p:ph type="title"/>
          </p:nvPr>
        </p:nvSpPr>
        <p:spPr/>
        <p:txBody>
          <a:bodyPr/>
          <a:lstStyle/>
          <a:p>
            <a:r>
              <a:rPr lang="en-US" dirty="0" smtClean="0"/>
              <a:t>Example Problem#6</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751363870"/>
              </p:ext>
            </p:extLst>
          </p:nvPr>
        </p:nvGraphicFramePr>
        <p:xfrm>
          <a:off x="2770188" y="2286000"/>
          <a:ext cx="2614612" cy="546100"/>
        </p:xfrm>
        <a:graphic>
          <a:graphicData uri="http://schemas.openxmlformats.org/presentationml/2006/ole">
            <mc:AlternateContent xmlns:mc="http://schemas.openxmlformats.org/markup-compatibility/2006">
              <mc:Choice xmlns:v="urn:schemas-microsoft-com:vml" Requires="v">
                <p:oleObj spid="_x0000_s64525" name="Equation" r:id="rId3" imgW="850680" imgH="177480" progId="Equation.DSMT4">
                  <p:embed/>
                </p:oleObj>
              </mc:Choice>
              <mc:Fallback>
                <p:oleObj name="Equation" r:id="rId3" imgW="850680" imgH="177480" progId="Equation.DSMT4">
                  <p:embed/>
                  <p:pic>
                    <p:nvPicPr>
                      <p:cNvPr id="0" name=""/>
                      <p:cNvPicPr/>
                      <p:nvPr/>
                    </p:nvPicPr>
                    <p:blipFill>
                      <a:blip r:embed="rId4"/>
                      <a:stretch>
                        <a:fillRect/>
                      </a:stretch>
                    </p:blipFill>
                    <p:spPr>
                      <a:xfrm>
                        <a:off x="2770188" y="2286000"/>
                        <a:ext cx="2614612" cy="546100"/>
                      </a:xfrm>
                      <a:prstGeom prst="rect">
                        <a:avLst/>
                      </a:prstGeom>
                    </p:spPr>
                  </p:pic>
                </p:oleObj>
              </mc:Fallback>
            </mc:AlternateContent>
          </a:graphicData>
        </a:graphic>
      </p:graphicFrame>
    </p:spTree>
    <p:extLst>
      <p:ext uri="{BB962C8B-B14F-4D97-AF65-F5344CB8AC3E}">
        <p14:creationId xmlns:p14="http://schemas.microsoft.com/office/powerpoint/2010/main" val="778935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Let’s look at another example problem.  Suppose we want to multiply these decimals.</a:t>
            </a:r>
          </a:p>
          <a:p>
            <a:endParaRPr lang="en-US" dirty="0"/>
          </a:p>
          <a:p>
            <a:pPr marL="109728" indent="0">
              <a:buNone/>
            </a:pPr>
            <a:endParaRPr lang="en-US" dirty="0" smtClean="0"/>
          </a:p>
          <a:p>
            <a:r>
              <a:rPr lang="en-US" dirty="0" smtClean="0"/>
              <a:t>First multiply the numbers as if they are whole numbers.  42 </a:t>
            </a:r>
            <a:r>
              <a:rPr lang="en-US" i="1" dirty="0" smtClean="0"/>
              <a:t>x </a:t>
            </a:r>
            <a:r>
              <a:rPr lang="en-US" dirty="0" smtClean="0"/>
              <a:t>739 = 31038</a:t>
            </a:r>
          </a:p>
          <a:p>
            <a:r>
              <a:rPr lang="en-US" dirty="0" smtClean="0"/>
              <a:t>Now make a decimal correction.  Both numbers have three places to the right of the decimal so the answer will have 3+3=6 places to the right.  One way to make sure you have six places is to start at the far right (after the 8) and count six places to the left.  Hence our answer is 0.031038</a:t>
            </a:r>
          </a:p>
        </p:txBody>
      </p:sp>
      <p:sp>
        <p:nvSpPr>
          <p:cNvPr id="3" name="Title 2"/>
          <p:cNvSpPr>
            <a:spLocks noGrp="1"/>
          </p:cNvSpPr>
          <p:nvPr>
            <p:ph type="title"/>
          </p:nvPr>
        </p:nvSpPr>
        <p:spPr/>
        <p:txBody>
          <a:bodyPr/>
          <a:lstStyle/>
          <a:p>
            <a:r>
              <a:rPr lang="en-US" dirty="0" smtClean="0"/>
              <a:t>Example Problem#6</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41923411"/>
              </p:ext>
            </p:extLst>
          </p:nvPr>
        </p:nvGraphicFramePr>
        <p:xfrm>
          <a:off x="2770188" y="2286000"/>
          <a:ext cx="2614612" cy="546100"/>
        </p:xfrm>
        <a:graphic>
          <a:graphicData uri="http://schemas.openxmlformats.org/presentationml/2006/ole">
            <mc:AlternateContent xmlns:mc="http://schemas.openxmlformats.org/markup-compatibility/2006">
              <mc:Choice xmlns:v="urn:schemas-microsoft-com:vml" Requires="v">
                <p:oleObj spid="_x0000_s65549" name="Equation" r:id="rId3" imgW="850680" imgH="177480" progId="Equation.DSMT4">
                  <p:embed/>
                </p:oleObj>
              </mc:Choice>
              <mc:Fallback>
                <p:oleObj name="Equation" r:id="rId3" imgW="850680" imgH="177480" progId="Equation.DSMT4">
                  <p:embed/>
                  <p:pic>
                    <p:nvPicPr>
                      <p:cNvPr id="0" name=""/>
                      <p:cNvPicPr/>
                      <p:nvPr/>
                    </p:nvPicPr>
                    <p:blipFill>
                      <a:blip r:embed="rId4"/>
                      <a:stretch>
                        <a:fillRect/>
                      </a:stretch>
                    </p:blipFill>
                    <p:spPr>
                      <a:xfrm>
                        <a:off x="2770188" y="2286000"/>
                        <a:ext cx="2614612" cy="546100"/>
                      </a:xfrm>
                      <a:prstGeom prst="rect">
                        <a:avLst/>
                      </a:prstGeom>
                    </p:spPr>
                  </p:pic>
                </p:oleObj>
              </mc:Fallback>
            </mc:AlternateContent>
          </a:graphicData>
        </a:graphic>
      </p:graphicFrame>
    </p:spTree>
    <p:extLst>
      <p:ext uri="{BB962C8B-B14F-4D97-AF65-F5344CB8AC3E}">
        <p14:creationId xmlns:p14="http://schemas.microsoft.com/office/powerpoint/2010/main" val="536628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dirty="0" smtClean="0"/>
              <a:t>Now it is time for you to practice.  Multiply the following decimals.  Remember if you multiply by a power of ten you just need to move the decimal.</a:t>
            </a:r>
            <a:endParaRPr lang="en-US" sz="3600" dirty="0"/>
          </a:p>
        </p:txBody>
      </p:sp>
      <p:sp>
        <p:nvSpPr>
          <p:cNvPr id="3" name="Title 2"/>
          <p:cNvSpPr>
            <a:spLocks noGrp="1"/>
          </p:cNvSpPr>
          <p:nvPr>
            <p:ph type="title"/>
          </p:nvPr>
        </p:nvSpPr>
        <p:spPr/>
        <p:txBody>
          <a:bodyPr/>
          <a:lstStyle/>
          <a:p>
            <a:r>
              <a:rPr lang="en-US" dirty="0" smtClean="0"/>
              <a:t>Practice Problems #1-6</a:t>
            </a:r>
            <a:endParaRPr lang="en-US" dirty="0"/>
          </a:p>
        </p:txBody>
      </p:sp>
    </p:spTree>
    <p:extLst>
      <p:ext uri="{BB962C8B-B14F-4D97-AF65-F5344CB8AC3E}">
        <p14:creationId xmlns:p14="http://schemas.microsoft.com/office/powerpoint/2010/main" val="2296445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b="1" u="sng" dirty="0" smtClean="0"/>
              <a:t>Learn how to correctly multiply Decimals.</a:t>
            </a:r>
          </a:p>
          <a:p>
            <a:pPr marL="109728" indent="0">
              <a:buNone/>
            </a:pPr>
            <a:endParaRPr lang="en-US" sz="3600" b="1" u="sng" dirty="0" smtClean="0"/>
          </a:p>
          <a:p>
            <a:r>
              <a:rPr lang="en-US" sz="3600" b="1" u="sng" dirty="0" smtClean="0"/>
              <a:t>Learn how to divide decimals.</a:t>
            </a:r>
          </a:p>
          <a:p>
            <a:pPr marL="109728" indent="0">
              <a:buNone/>
            </a:pPr>
            <a:endParaRPr lang="en-US" sz="3600" b="1" u="sng" dirty="0" smtClean="0"/>
          </a:p>
          <a:p>
            <a:r>
              <a:rPr lang="en-US" sz="3600" b="1" u="sng" dirty="0" smtClean="0"/>
              <a:t>Learn how to multiply and divide decimals by powers of 10.</a:t>
            </a:r>
          </a:p>
          <a:p>
            <a:pPr marL="109728" indent="0">
              <a:buNone/>
            </a:pPr>
            <a:endParaRPr lang="en-US" sz="3600" dirty="0"/>
          </a:p>
        </p:txBody>
      </p:sp>
      <p:sp>
        <p:nvSpPr>
          <p:cNvPr id="3" name="Title 2"/>
          <p:cNvSpPr>
            <a:spLocks noGrp="1"/>
          </p:cNvSpPr>
          <p:nvPr>
            <p:ph type="title"/>
          </p:nvPr>
        </p:nvSpPr>
        <p:spPr/>
        <p:txBody>
          <a:bodyPr/>
          <a:lstStyle/>
          <a:p>
            <a:r>
              <a:rPr lang="en-US" dirty="0" smtClean="0"/>
              <a:t>GLA Objective:</a:t>
            </a:r>
            <a:endParaRPr lang="en-US" dirty="0"/>
          </a:p>
        </p:txBody>
      </p:sp>
    </p:spTree>
    <p:extLst>
      <p:ext uri="{BB962C8B-B14F-4D97-AF65-F5344CB8AC3E}">
        <p14:creationId xmlns:p14="http://schemas.microsoft.com/office/powerpoint/2010/main" val="1693465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dirty="0" smtClean="0"/>
              <a:t>Multiply the following on a separate sheet of paper. </a:t>
            </a:r>
          </a:p>
          <a:p>
            <a:pPr marL="109728" indent="0">
              <a:buNone/>
            </a:pPr>
            <a:endParaRPr lang="en-US" dirty="0"/>
          </a:p>
          <a:p>
            <a:pPr marL="109728" indent="0">
              <a:buNone/>
            </a:pPr>
            <a:r>
              <a:rPr lang="en-US" dirty="0" smtClean="0"/>
              <a:t>Practice#1 - Multiply:  38.756 </a:t>
            </a:r>
            <a:r>
              <a:rPr lang="en-US" i="1" dirty="0" smtClean="0"/>
              <a:t>x </a:t>
            </a:r>
            <a:r>
              <a:rPr lang="en-US" dirty="0" smtClean="0"/>
              <a:t>10000</a:t>
            </a:r>
          </a:p>
          <a:p>
            <a:pPr marL="109728" indent="0">
              <a:buNone/>
            </a:pPr>
            <a:endParaRPr lang="en-US" dirty="0" smtClean="0"/>
          </a:p>
          <a:p>
            <a:pPr marL="109728" indent="0">
              <a:buNone/>
            </a:pPr>
            <a:r>
              <a:rPr lang="en-US" dirty="0" smtClean="0"/>
              <a:t>Practice#2 - Multiply:  0.052891 </a:t>
            </a:r>
            <a:r>
              <a:rPr lang="en-US" i="1" dirty="0" smtClean="0"/>
              <a:t>x</a:t>
            </a:r>
            <a:r>
              <a:rPr lang="en-US" dirty="0" smtClean="0"/>
              <a:t> 1000</a:t>
            </a:r>
          </a:p>
          <a:p>
            <a:pPr marL="109728" indent="0">
              <a:buNone/>
            </a:pPr>
            <a:endParaRPr lang="en-US" dirty="0" smtClean="0"/>
          </a:p>
          <a:p>
            <a:pPr marL="109728" indent="0">
              <a:buNone/>
            </a:pPr>
            <a:r>
              <a:rPr lang="en-US" dirty="0" smtClean="0"/>
              <a:t>Practice#3 - Multiply:  926.41 </a:t>
            </a:r>
            <a:r>
              <a:rPr lang="en-US" i="1" dirty="0" smtClean="0"/>
              <a:t>x </a:t>
            </a:r>
            <a:r>
              <a:rPr lang="en-US" dirty="0" smtClean="0"/>
              <a:t>10</a:t>
            </a:r>
          </a:p>
          <a:p>
            <a:pPr marL="109728" indent="0">
              <a:buNone/>
            </a:pPr>
            <a:endParaRPr lang="en-US" dirty="0" smtClean="0"/>
          </a:p>
        </p:txBody>
      </p:sp>
      <p:sp>
        <p:nvSpPr>
          <p:cNvPr id="3" name="Title 2"/>
          <p:cNvSpPr>
            <a:spLocks noGrp="1"/>
          </p:cNvSpPr>
          <p:nvPr>
            <p:ph type="title"/>
          </p:nvPr>
        </p:nvSpPr>
        <p:spPr/>
        <p:txBody>
          <a:bodyPr/>
          <a:lstStyle/>
          <a:p>
            <a:r>
              <a:rPr lang="en-US" dirty="0"/>
              <a:t>Practice Problems #1-6</a:t>
            </a:r>
          </a:p>
        </p:txBody>
      </p:sp>
    </p:spTree>
    <p:extLst>
      <p:ext uri="{BB962C8B-B14F-4D97-AF65-F5344CB8AC3E}">
        <p14:creationId xmlns:p14="http://schemas.microsoft.com/office/powerpoint/2010/main" val="4282983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dirty="0" smtClean="0"/>
              <a:t>Multiply the following on a separate sheet of paper. </a:t>
            </a:r>
          </a:p>
          <a:p>
            <a:pPr marL="109728" indent="0">
              <a:buNone/>
            </a:pPr>
            <a:endParaRPr lang="en-US" dirty="0" smtClean="0"/>
          </a:p>
          <a:p>
            <a:pPr marL="109728" indent="0">
              <a:buNone/>
            </a:pPr>
            <a:r>
              <a:rPr lang="en-US" dirty="0" smtClean="0"/>
              <a:t>Practice#4 - Multiply:  7.1 </a:t>
            </a:r>
            <a:r>
              <a:rPr lang="en-US" i="1" dirty="0" smtClean="0"/>
              <a:t>x </a:t>
            </a:r>
            <a:r>
              <a:rPr lang="en-US" dirty="0" smtClean="0"/>
              <a:t>0.8</a:t>
            </a:r>
          </a:p>
          <a:p>
            <a:pPr marL="109728" indent="0">
              <a:buNone/>
            </a:pPr>
            <a:endParaRPr lang="en-US" dirty="0" smtClean="0"/>
          </a:p>
          <a:p>
            <a:pPr marL="109728" indent="0">
              <a:buNone/>
            </a:pPr>
            <a:r>
              <a:rPr lang="en-US" dirty="0" smtClean="0"/>
              <a:t>Practice#5 - Multiply:  9.32 </a:t>
            </a:r>
            <a:r>
              <a:rPr lang="en-US" i="1" dirty="0" smtClean="0"/>
              <a:t>x </a:t>
            </a:r>
            <a:r>
              <a:rPr lang="en-US" dirty="0" smtClean="0"/>
              <a:t>0.65</a:t>
            </a:r>
          </a:p>
          <a:p>
            <a:pPr marL="109728" indent="0">
              <a:buNone/>
            </a:pPr>
            <a:endParaRPr lang="en-US" dirty="0" smtClean="0"/>
          </a:p>
          <a:p>
            <a:pPr marL="109728" indent="0">
              <a:buNone/>
            </a:pPr>
            <a:r>
              <a:rPr lang="en-US" dirty="0" smtClean="0"/>
              <a:t>Practice#6 - Multiply:  1.874 </a:t>
            </a:r>
            <a:r>
              <a:rPr lang="en-US" i="1" dirty="0" smtClean="0"/>
              <a:t>x </a:t>
            </a:r>
            <a:r>
              <a:rPr lang="en-US" dirty="0" smtClean="0"/>
              <a:t>0.903</a:t>
            </a:r>
            <a:endParaRPr lang="en-US" dirty="0"/>
          </a:p>
        </p:txBody>
      </p:sp>
      <p:sp>
        <p:nvSpPr>
          <p:cNvPr id="3" name="Title 2"/>
          <p:cNvSpPr>
            <a:spLocks noGrp="1"/>
          </p:cNvSpPr>
          <p:nvPr>
            <p:ph type="title"/>
          </p:nvPr>
        </p:nvSpPr>
        <p:spPr/>
        <p:txBody>
          <a:bodyPr/>
          <a:lstStyle/>
          <a:p>
            <a:r>
              <a:rPr lang="en-US" dirty="0"/>
              <a:t>Practice Problems #1-6</a:t>
            </a:r>
          </a:p>
        </p:txBody>
      </p:sp>
    </p:spTree>
    <p:extLst>
      <p:ext uri="{BB962C8B-B14F-4D97-AF65-F5344CB8AC3E}">
        <p14:creationId xmlns:p14="http://schemas.microsoft.com/office/powerpoint/2010/main" val="491666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check your answers.  For each problem you missed.  Write a sentence explaining where you went wrong.</a:t>
            </a:r>
          </a:p>
          <a:p>
            <a:pPr marL="624078" indent="-514350">
              <a:buAutoNum type="arabicPeriod"/>
            </a:pPr>
            <a:r>
              <a:rPr lang="en-US" dirty="0" smtClean="0"/>
              <a:t>387560</a:t>
            </a:r>
          </a:p>
          <a:p>
            <a:pPr marL="624078" indent="-514350">
              <a:buAutoNum type="arabicPeriod"/>
            </a:pPr>
            <a:r>
              <a:rPr lang="en-US" dirty="0" smtClean="0"/>
              <a:t>52.891</a:t>
            </a:r>
          </a:p>
          <a:p>
            <a:pPr marL="624078" indent="-514350">
              <a:buAutoNum type="arabicPeriod"/>
            </a:pPr>
            <a:r>
              <a:rPr lang="en-US" dirty="0" smtClean="0"/>
              <a:t>9264.1</a:t>
            </a:r>
          </a:p>
          <a:p>
            <a:pPr marL="624078" indent="-514350">
              <a:buAutoNum type="arabicPeriod"/>
            </a:pPr>
            <a:r>
              <a:rPr lang="en-US" dirty="0" smtClean="0"/>
              <a:t>5.68</a:t>
            </a:r>
          </a:p>
          <a:p>
            <a:pPr marL="624078" indent="-514350">
              <a:buAutoNum type="arabicPeriod"/>
            </a:pPr>
            <a:r>
              <a:rPr lang="en-US" dirty="0" smtClean="0"/>
              <a:t>6.058</a:t>
            </a:r>
          </a:p>
          <a:p>
            <a:pPr marL="624078" indent="-514350">
              <a:buAutoNum type="arabicPeriod"/>
            </a:pPr>
            <a:r>
              <a:rPr lang="en-US" dirty="0" smtClean="0"/>
              <a:t>1.692222</a:t>
            </a:r>
            <a:endParaRPr lang="en-US" dirty="0"/>
          </a:p>
        </p:txBody>
      </p:sp>
      <p:sp>
        <p:nvSpPr>
          <p:cNvPr id="3" name="Title 2"/>
          <p:cNvSpPr>
            <a:spLocks noGrp="1"/>
          </p:cNvSpPr>
          <p:nvPr>
            <p:ph type="title"/>
          </p:nvPr>
        </p:nvSpPr>
        <p:spPr/>
        <p:txBody>
          <a:bodyPr/>
          <a:lstStyle/>
          <a:p>
            <a:r>
              <a:rPr lang="en-US" dirty="0" smtClean="0"/>
              <a:t>Practice Problem Answers #1-6</a:t>
            </a:r>
            <a:endParaRPr lang="en-US" dirty="0"/>
          </a:p>
        </p:txBody>
      </p:sp>
    </p:spTree>
    <p:extLst>
      <p:ext uri="{BB962C8B-B14F-4D97-AF65-F5344CB8AC3E}">
        <p14:creationId xmlns:p14="http://schemas.microsoft.com/office/powerpoint/2010/main" val="2868095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Recall </a:t>
            </a:r>
            <a:r>
              <a:rPr lang="en-US" dirty="0" smtClean="0"/>
              <a:t>that powers </a:t>
            </a:r>
            <a:r>
              <a:rPr lang="en-US" dirty="0"/>
              <a:t>of ten are numbers like 10, 100, 1000 etc.  We saw that when we multiply by powers of ten we simply have to move the decimal to the right the same number of places as the </a:t>
            </a:r>
            <a:r>
              <a:rPr lang="en-US" dirty="0" smtClean="0"/>
              <a:t>number of zeros.  </a:t>
            </a:r>
            <a:r>
              <a:rPr lang="en-US" dirty="0"/>
              <a:t>Well dividing is no different.  When we divide by a </a:t>
            </a:r>
            <a:r>
              <a:rPr lang="en-US" dirty="0" smtClean="0"/>
              <a:t>power </a:t>
            </a:r>
            <a:r>
              <a:rPr lang="en-US" dirty="0"/>
              <a:t>of ten, we are making the number smaller, so we will move the decimal to the left.  </a:t>
            </a:r>
          </a:p>
          <a:p>
            <a:endParaRPr lang="en-US" dirty="0"/>
          </a:p>
        </p:txBody>
      </p:sp>
      <p:sp>
        <p:nvSpPr>
          <p:cNvPr id="3" name="Title 2"/>
          <p:cNvSpPr>
            <a:spLocks noGrp="1"/>
          </p:cNvSpPr>
          <p:nvPr>
            <p:ph type="title"/>
          </p:nvPr>
        </p:nvSpPr>
        <p:spPr/>
        <p:txBody>
          <a:bodyPr>
            <a:normAutofit fontScale="90000"/>
          </a:bodyPr>
          <a:lstStyle/>
          <a:p>
            <a:r>
              <a:rPr lang="en-US" dirty="0" smtClean="0"/>
              <a:t>Segment III – Dividing Decimals by Powers of Ten</a:t>
            </a:r>
            <a:endParaRPr lang="en-US" dirty="0"/>
          </a:p>
        </p:txBody>
      </p:sp>
    </p:spTree>
    <p:extLst>
      <p:ext uri="{BB962C8B-B14F-4D97-AF65-F5344CB8AC3E}">
        <p14:creationId xmlns:p14="http://schemas.microsoft.com/office/powerpoint/2010/main" val="351187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4000" dirty="0"/>
              <a:t>Note that division problems can be written with the division symbol or as a fraction.  </a:t>
            </a:r>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t>Segment III – Dividing Decimals by Powers of Ten</a:t>
            </a:r>
            <a:endParaRPr lang="en-US" dirty="0"/>
          </a:p>
        </p:txBody>
      </p:sp>
    </p:spTree>
    <p:extLst>
      <p:ext uri="{BB962C8B-B14F-4D97-AF65-F5344CB8AC3E}">
        <p14:creationId xmlns:p14="http://schemas.microsoft.com/office/powerpoint/2010/main" val="2892963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an example of Dividing by a power of 10.  Suppose we want to divide the following:</a:t>
            </a:r>
          </a:p>
          <a:p>
            <a:endParaRPr lang="en-US" dirty="0"/>
          </a:p>
        </p:txBody>
      </p:sp>
      <p:sp>
        <p:nvSpPr>
          <p:cNvPr id="3" name="Title 2"/>
          <p:cNvSpPr>
            <a:spLocks noGrp="1"/>
          </p:cNvSpPr>
          <p:nvPr>
            <p:ph type="title"/>
          </p:nvPr>
        </p:nvSpPr>
        <p:spPr/>
        <p:txBody>
          <a:bodyPr/>
          <a:lstStyle/>
          <a:p>
            <a:r>
              <a:rPr lang="en-US" dirty="0" smtClean="0"/>
              <a:t>Example Problem#7</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407387250"/>
              </p:ext>
            </p:extLst>
          </p:nvPr>
        </p:nvGraphicFramePr>
        <p:xfrm>
          <a:off x="2971800" y="2362200"/>
          <a:ext cx="3000375" cy="600075"/>
        </p:xfrm>
        <a:graphic>
          <a:graphicData uri="http://schemas.openxmlformats.org/presentationml/2006/ole">
            <mc:AlternateContent xmlns:mc="http://schemas.openxmlformats.org/markup-compatibility/2006">
              <mc:Choice xmlns:v="urn:schemas-microsoft-com:vml" Requires="v">
                <p:oleObj spid="_x0000_s66572" name="Equation" r:id="rId3" imgW="888840" imgH="177480" progId="Equation.DSMT4">
                  <p:embed/>
                </p:oleObj>
              </mc:Choice>
              <mc:Fallback>
                <p:oleObj name="Equation" r:id="rId3" imgW="888840" imgH="177480" progId="Equation.DSMT4">
                  <p:embed/>
                  <p:pic>
                    <p:nvPicPr>
                      <p:cNvPr id="0" name=""/>
                      <p:cNvPicPr/>
                      <p:nvPr/>
                    </p:nvPicPr>
                    <p:blipFill>
                      <a:blip r:embed="rId4"/>
                      <a:stretch>
                        <a:fillRect/>
                      </a:stretch>
                    </p:blipFill>
                    <p:spPr>
                      <a:xfrm>
                        <a:off x="2971800" y="2362200"/>
                        <a:ext cx="3000375" cy="600075"/>
                      </a:xfrm>
                      <a:prstGeom prst="rect">
                        <a:avLst/>
                      </a:prstGeom>
                    </p:spPr>
                  </p:pic>
                </p:oleObj>
              </mc:Fallback>
            </mc:AlternateContent>
          </a:graphicData>
        </a:graphic>
      </p:graphicFrame>
    </p:spTree>
    <p:extLst>
      <p:ext uri="{BB962C8B-B14F-4D97-AF65-F5344CB8AC3E}">
        <p14:creationId xmlns:p14="http://schemas.microsoft.com/office/powerpoint/2010/main" val="2129670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an example of Dividing by a power of 10.  Suppose we want to divide the following:</a:t>
            </a:r>
          </a:p>
          <a:p>
            <a:endParaRPr lang="en-US" dirty="0"/>
          </a:p>
          <a:p>
            <a:r>
              <a:rPr lang="en-US" dirty="0" smtClean="0"/>
              <a:t>Notice that 1000 is a power of 10 and has three zeros.  Division will make the number smaller so we will need to move the decimal to the left three places.  The answer will be 0.078684</a:t>
            </a:r>
          </a:p>
          <a:p>
            <a:pPr marL="109728" indent="0">
              <a:buNone/>
            </a:pPr>
            <a:r>
              <a:rPr lang="en-US" dirty="0"/>
              <a:t> </a:t>
            </a:r>
            <a:endParaRPr lang="en-US" dirty="0" smtClean="0"/>
          </a:p>
          <a:p>
            <a:endParaRPr lang="en-US" dirty="0"/>
          </a:p>
        </p:txBody>
      </p:sp>
      <p:sp>
        <p:nvSpPr>
          <p:cNvPr id="3" name="Title 2"/>
          <p:cNvSpPr>
            <a:spLocks noGrp="1"/>
          </p:cNvSpPr>
          <p:nvPr>
            <p:ph type="title"/>
          </p:nvPr>
        </p:nvSpPr>
        <p:spPr/>
        <p:txBody>
          <a:bodyPr/>
          <a:lstStyle/>
          <a:p>
            <a:r>
              <a:rPr lang="en-US" dirty="0" smtClean="0"/>
              <a:t>Example Problem#7</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976959834"/>
              </p:ext>
            </p:extLst>
          </p:nvPr>
        </p:nvGraphicFramePr>
        <p:xfrm>
          <a:off x="2971800" y="2362200"/>
          <a:ext cx="3000375" cy="600075"/>
        </p:xfrm>
        <a:graphic>
          <a:graphicData uri="http://schemas.openxmlformats.org/presentationml/2006/ole">
            <mc:AlternateContent xmlns:mc="http://schemas.openxmlformats.org/markup-compatibility/2006">
              <mc:Choice xmlns:v="urn:schemas-microsoft-com:vml" Requires="v">
                <p:oleObj spid="_x0000_s67596" name="Equation" r:id="rId3" imgW="888840" imgH="177480" progId="Equation.DSMT4">
                  <p:embed/>
                </p:oleObj>
              </mc:Choice>
              <mc:Fallback>
                <p:oleObj name="Equation" r:id="rId3" imgW="888840" imgH="177480" progId="Equation.DSMT4">
                  <p:embed/>
                  <p:pic>
                    <p:nvPicPr>
                      <p:cNvPr id="0" name=""/>
                      <p:cNvPicPr/>
                      <p:nvPr/>
                    </p:nvPicPr>
                    <p:blipFill>
                      <a:blip r:embed="rId4"/>
                      <a:stretch>
                        <a:fillRect/>
                      </a:stretch>
                    </p:blipFill>
                    <p:spPr>
                      <a:xfrm>
                        <a:off x="2971800" y="2362200"/>
                        <a:ext cx="3000375" cy="600075"/>
                      </a:xfrm>
                      <a:prstGeom prst="rect">
                        <a:avLst/>
                      </a:prstGeom>
                    </p:spPr>
                  </p:pic>
                </p:oleObj>
              </mc:Fallback>
            </mc:AlternateContent>
          </a:graphicData>
        </a:graphic>
      </p:graphicFrame>
    </p:spTree>
    <p:extLst>
      <p:ext uri="{BB962C8B-B14F-4D97-AF65-F5344CB8AC3E}">
        <p14:creationId xmlns:p14="http://schemas.microsoft.com/office/powerpoint/2010/main" val="2691216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Let’s look at another example of Dividing by a power of 10.  Suppose we want to divide the following:</a:t>
            </a:r>
          </a:p>
          <a:p>
            <a:endParaRPr lang="en-US" dirty="0" smtClean="0"/>
          </a:p>
          <a:p>
            <a:pPr marL="109728" indent="0">
              <a:buNone/>
            </a:pPr>
            <a:endParaRPr lang="en-US" dirty="0"/>
          </a:p>
          <a:p>
            <a:endParaRPr lang="en-US" dirty="0"/>
          </a:p>
        </p:txBody>
      </p:sp>
      <p:sp>
        <p:nvSpPr>
          <p:cNvPr id="3" name="Title 2"/>
          <p:cNvSpPr>
            <a:spLocks noGrp="1"/>
          </p:cNvSpPr>
          <p:nvPr>
            <p:ph type="title"/>
          </p:nvPr>
        </p:nvSpPr>
        <p:spPr/>
        <p:txBody>
          <a:bodyPr/>
          <a:lstStyle/>
          <a:p>
            <a:r>
              <a:rPr lang="en-US" dirty="0" smtClean="0"/>
              <a:t>Example Problem#8</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855917705"/>
              </p:ext>
            </p:extLst>
          </p:nvPr>
        </p:nvGraphicFramePr>
        <p:xfrm>
          <a:off x="3657600" y="2590800"/>
          <a:ext cx="1297857" cy="914399"/>
        </p:xfrm>
        <a:graphic>
          <a:graphicData uri="http://schemas.openxmlformats.org/presentationml/2006/ole">
            <mc:AlternateContent xmlns:mc="http://schemas.openxmlformats.org/markup-compatibility/2006">
              <mc:Choice xmlns:v="urn:schemas-microsoft-com:vml" Requires="v">
                <p:oleObj spid="_x0000_s68620" name="Equation" r:id="rId3" imgW="558720" imgH="393480" progId="Equation.DSMT4">
                  <p:embed/>
                </p:oleObj>
              </mc:Choice>
              <mc:Fallback>
                <p:oleObj name="Equation" r:id="rId3" imgW="558720" imgH="393480" progId="Equation.DSMT4">
                  <p:embed/>
                  <p:pic>
                    <p:nvPicPr>
                      <p:cNvPr id="0" name=""/>
                      <p:cNvPicPr/>
                      <p:nvPr/>
                    </p:nvPicPr>
                    <p:blipFill>
                      <a:blip r:embed="rId4"/>
                      <a:stretch>
                        <a:fillRect/>
                      </a:stretch>
                    </p:blipFill>
                    <p:spPr>
                      <a:xfrm>
                        <a:off x="3657600" y="2590800"/>
                        <a:ext cx="1297857" cy="914399"/>
                      </a:xfrm>
                      <a:prstGeom prst="rect">
                        <a:avLst/>
                      </a:prstGeom>
                    </p:spPr>
                  </p:pic>
                </p:oleObj>
              </mc:Fallback>
            </mc:AlternateContent>
          </a:graphicData>
        </a:graphic>
      </p:graphicFrame>
    </p:spTree>
    <p:extLst>
      <p:ext uri="{BB962C8B-B14F-4D97-AF65-F5344CB8AC3E}">
        <p14:creationId xmlns:p14="http://schemas.microsoft.com/office/powerpoint/2010/main" val="858808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Let’s look at another example of Dividing by a power of 10.  Suppose we want to divide the following:</a:t>
            </a:r>
          </a:p>
          <a:p>
            <a:endParaRPr lang="en-US" dirty="0" smtClean="0"/>
          </a:p>
          <a:p>
            <a:pPr marL="109728" indent="0">
              <a:buNone/>
            </a:pPr>
            <a:endParaRPr lang="en-US" dirty="0"/>
          </a:p>
          <a:p>
            <a:r>
              <a:rPr lang="en-US" dirty="0" smtClean="0"/>
              <a:t>Notice that 100 is a power of 10 and has two zeros.  Division will make the number smaller so we will need to move the decimal to the left two places.  The answer will be $1.2378</a:t>
            </a:r>
          </a:p>
          <a:p>
            <a:r>
              <a:rPr lang="en-US" dirty="0" smtClean="0"/>
              <a:t>Money problems often round the answer to the nearest cent (hundredths place).  So the answer would be approximately $1.24</a:t>
            </a:r>
          </a:p>
          <a:p>
            <a:pPr marL="109728" indent="0">
              <a:buNone/>
            </a:pPr>
            <a:r>
              <a:rPr lang="en-US" dirty="0"/>
              <a:t> </a:t>
            </a:r>
            <a:endParaRPr lang="en-US" dirty="0" smtClean="0"/>
          </a:p>
          <a:p>
            <a:endParaRPr lang="en-US" dirty="0"/>
          </a:p>
        </p:txBody>
      </p:sp>
      <p:sp>
        <p:nvSpPr>
          <p:cNvPr id="3" name="Title 2"/>
          <p:cNvSpPr>
            <a:spLocks noGrp="1"/>
          </p:cNvSpPr>
          <p:nvPr>
            <p:ph type="title"/>
          </p:nvPr>
        </p:nvSpPr>
        <p:spPr/>
        <p:txBody>
          <a:bodyPr/>
          <a:lstStyle/>
          <a:p>
            <a:r>
              <a:rPr lang="en-US" dirty="0" smtClean="0"/>
              <a:t>Example Problem#8</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280155124"/>
              </p:ext>
            </p:extLst>
          </p:nvPr>
        </p:nvGraphicFramePr>
        <p:xfrm>
          <a:off x="3505200" y="2133601"/>
          <a:ext cx="1297857" cy="914399"/>
        </p:xfrm>
        <a:graphic>
          <a:graphicData uri="http://schemas.openxmlformats.org/presentationml/2006/ole">
            <mc:AlternateContent xmlns:mc="http://schemas.openxmlformats.org/markup-compatibility/2006">
              <mc:Choice xmlns:v="urn:schemas-microsoft-com:vml" Requires="v">
                <p:oleObj spid="_x0000_s69643" name="Equation" r:id="rId3" imgW="558720" imgH="393480" progId="Equation.DSMT4">
                  <p:embed/>
                </p:oleObj>
              </mc:Choice>
              <mc:Fallback>
                <p:oleObj name="Equation" r:id="rId3" imgW="558720" imgH="393480" progId="Equation.DSMT4">
                  <p:embed/>
                  <p:pic>
                    <p:nvPicPr>
                      <p:cNvPr id="0" name=""/>
                      <p:cNvPicPr/>
                      <p:nvPr/>
                    </p:nvPicPr>
                    <p:blipFill>
                      <a:blip r:embed="rId4"/>
                      <a:stretch>
                        <a:fillRect/>
                      </a:stretch>
                    </p:blipFill>
                    <p:spPr>
                      <a:xfrm>
                        <a:off x="3505200" y="2133601"/>
                        <a:ext cx="1297857" cy="914399"/>
                      </a:xfrm>
                      <a:prstGeom prst="rect">
                        <a:avLst/>
                      </a:prstGeom>
                    </p:spPr>
                  </p:pic>
                </p:oleObj>
              </mc:Fallback>
            </mc:AlternateContent>
          </a:graphicData>
        </a:graphic>
      </p:graphicFrame>
    </p:spTree>
    <p:extLst>
      <p:ext uri="{BB962C8B-B14F-4D97-AF65-F5344CB8AC3E}">
        <p14:creationId xmlns:p14="http://schemas.microsoft.com/office/powerpoint/2010/main" val="1860012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Let’s look at another example of Dividing by a power of 10.  Suppose we want to divide the following:</a:t>
            </a:r>
          </a:p>
          <a:p>
            <a:endParaRPr lang="en-US" dirty="0" smtClean="0"/>
          </a:p>
          <a:p>
            <a:pPr marL="109728" indent="0">
              <a:buNone/>
            </a:pPr>
            <a:endParaRPr lang="en-US" dirty="0"/>
          </a:p>
          <a:p>
            <a:pPr marL="109728" indent="0">
              <a:buNone/>
            </a:pPr>
            <a:endParaRPr lang="en-US" dirty="0" smtClean="0"/>
          </a:p>
          <a:p>
            <a:pPr marL="109728" indent="0">
              <a:buNone/>
            </a:pPr>
            <a:r>
              <a:rPr lang="en-US" dirty="0"/>
              <a:t> </a:t>
            </a:r>
            <a:endParaRPr lang="en-US" dirty="0" smtClean="0"/>
          </a:p>
          <a:p>
            <a:endParaRPr lang="en-US" dirty="0"/>
          </a:p>
        </p:txBody>
      </p:sp>
      <p:sp>
        <p:nvSpPr>
          <p:cNvPr id="3" name="Title 2"/>
          <p:cNvSpPr>
            <a:spLocks noGrp="1"/>
          </p:cNvSpPr>
          <p:nvPr>
            <p:ph type="title"/>
          </p:nvPr>
        </p:nvSpPr>
        <p:spPr/>
        <p:txBody>
          <a:bodyPr/>
          <a:lstStyle/>
          <a:p>
            <a:r>
              <a:rPr lang="en-US" dirty="0" smtClean="0"/>
              <a:t>Example Problem#9</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137671979"/>
              </p:ext>
            </p:extLst>
          </p:nvPr>
        </p:nvGraphicFramePr>
        <p:xfrm>
          <a:off x="3657600" y="2514600"/>
          <a:ext cx="1268413" cy="914400"/>
        </p:xfrm>
        <a:graphic>
          <a:graphicData uri="http://schemas.openxmlformats.org/presentationml/2006/ole">
            <mc:AlternateContent xmlns:mc="http://schemas.openxmlformats.org/markup-compatibility/2006">
              <mc:Choice xmlns:v="urn:schemas-microsoft-com:vml" Requires="v">
                <p:oleObj spid="_x0000_s70667" name="Equation" r:id="rId3" imgW="545760" imgH="393480" progId="Equation.DSMT4">
                  <p:embed/>
                </p:oleObj>
              </mc:Choice>
              <mc:Fallback>
                <p:oleObj name="Equation" r:id="rId3" imgW="545760" imgH="393480" progId="Equation.DSMT4">
                  <p:embed/>
                  <p:pic>
                    <p:nvPicPr>
                      <p:cNvPr id="0" name=""/>
                      <p:cNvPicPr/>
                      <p:nvPr/>
                    </p:nvPicPr>
                    <p:blipFill>
                      <a:blip r:embed="rId4"/>
                      <a:stretch>
                        <a:fillRect/>
                      </a:stretch>
                    </p:blipFill>
                    <p:spPr>
                      <a:xfrm>
                        <a:off x="3657600" y="2514600"/>
                        <a:ext cx="1268413" cy="914400"/>
                      </a:xfrm>
                      <a:prstGeom prst="rect">
                        <a:avLst/>
                      </a:prstGeom>
                    </p:spPr>
                  </p:pic>
                </p:oleObj>
              </mc:Fallback>
            </mc:AlternateContent>
          </a:graphicData>
        </a:graphic>
      </p:graphicFrame>
    </p:spTree>
    <p:extLst>
      <p:ext uri="{BB962C8B-B14F-4D97-AF65-F5344CB8AC3E}">
        <p14:creationId xmlns:p14="http://schemas.microsoft.com/office/powerpoint/2010/main" val="413543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3200" dirty="0"/>
              <a:t>Powers of 10 are numbers like 10, 100, 1000, 10000 etc.  Because our place value number system is based on tens, when we multiply by a power of 10, the decimals will simply move.  Notice when you multiply by a positive power of 10, you are making the number larger.  So the decimal will move to right.  </a:t>
            </a:r>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t>Segment I - </a:t>
            </a:r>
            <a:r>
              <a:rPr lang="en-US" dirty="0">
                <a:effectLst/>
              </a:rPr>
              <a:t>Multiplying Decimals by Positive Powers of 10</a:t>
            </a:r>
            <a:endParaRPr lang="en-US" dirty="0"/>
          </a:p>
        </p:txBody>
      </p:sp>
    </p:spTree>
    <p:extLst>
      <p:ext uri="{BB962C8B-B14F-4D97-AF65-F5344CB8AC3E}">
        <p14:creationId xmlns:p14="http://schemas.microsoft.com/office/powerpoint/2010/main" val="178357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Let’s look at another example of Dividing by a power of 10.  Suppose we want to divide the following:</a:t>
            </a:r>
          </a:p>
          <a:p>
            <a:endParaRPr lang="en-US" dirty="0" smtClean="0"/>
          </a:p>
          <a:p>
            <a:pPr marL="109728" indent="0">
              <a:buNone/>
            </a:pPr>
            <a:endParaRPr lang="en-US" dirty="0"/>
          </a:p>
          <a:p>
            <a:r>
              <a:rPr lang="en-US" dirty="0" smtClean="0"/>
              <a:t>Notice that 10000 is a power of 10 and has four zeros.  Division will make the number smaller so we will need to move the decimal to the left four places.  The answer will be 1.34972</a:t>
            </a:r>
          </a:p>
          <a:p>
            <a:pPr marL="109728" indent="0">
              <a:buNone/>
            </a:pPr>
            <a:endParaRPr lang="en-US" dirty="0" smtClean="0"/>
          </a:p>
          <a:p>
            <a:pPr marL="109728" indent="0">
              <a:buNone/>
            </a:pPr>
            <a:r>
              <a:rPr lang="en-US" dirty="0"/>
              <a:t> </a:t>
            </a:r>
            <a:endParaRPr lang="en-US" dirty="0" smtClean="0"/>
          </a:p>
          <a:p>
            <a:endParaRPr lang="en-US" dirty="0"/>
          </a:p>
        </p:txBody>
      </p:sp>
      <p:sp>
        <p:nvSpPr>
          <p:cNvPr id="3" name="Title 2"/>
          <p:cNvSpPr>
            <a:spLocks noGrp="1"/>
          </p:cNvSpPr>
          <p:nvPr>
            <p:ph type="title"/>
          </p:nvPr>
        </p:nvSpPr>
        <p:spPr/>
        <p:txBody>
          <a:bodyPr/>
          <a:lstStyle/>
          <a:p>
            <a:r>
              <a:rPr lang="en-US" dirty="0" smtClean="0"/>
              <a:t>Example Problem#9</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860173511"/>
              </p:ext>
            </p:extLst>
          </p:nvPr>
        </p:nvGraphicFramePr>
        <p:xfrm>
          <a:off x="3521075" y="2133600"/>
          <a:ext cx="1268413" cy="914400"/>
        </p:xfrm>
        <a:graphic>
          <a:graphicData uri="http://schemas.openxmlformats.org/presentationml/2006/ole">
            <mc:AlternateContent xmlns:mc="http://schemas.openxmlformats.org/markup-compatibility/2006">
              <mc:Choice xmlns:v="urn:schemas-microsoft-com:vml" Requires="v">
                <p:oleObj spid="_x0000_s71691" name="Equation" r:id="rId3" imgW="545760" imgH="393480" progId="Equation.DSMT4">
                  <p:embed/>
                </p:oleObj>
              </mc:Choice>
              <mc:Fallback>
                <p:oleObj name="Equation" r:id="rId3" imgW="545760" imgH="393480" progId="Equation.DSMT4">
                  <p:embed/>
                  <p:pic>
                    <p:nvPicPr>
                      <p:cNvPr id="0" name=""/>
                      <p:cNvPicPr/>
                      <p:nvPr/>
                    </p:nvPicPr>
                    <p:blipFill>
                      <a:blip r:embed="rId4"/>
                      <a:stretch>
                        <a:fillRect/>
                      </a:stretch>
                    </p:blipFill>
                    <p:spPr>
                      <a:xfrm>
                        <a:off x="3521075" y="2133600"/>
                        <a:ext cx="1268413" cy="914400"/>
                      </a:xfrm>
                      <a:prstGeom prst="rect">
                        <a:avLst/>
                      </a:prstGeom>
                    </p:spPr>
                  </p:pic>
                </p:oleObj>
              </mc:Fallback>
            </mc:AlternateContent>
          </a:graphicData>
        </a:graphic>
      </p:graphicFrame>
    </p:spTree>
    <p:extLst>
      <p:ext uri="{BB962C8B-B14F-4D97-AF65-F5344CB8AC3E}">
        <p14:creationId xmlns:p14="http://schemas.microsoft.com/office/powerpoint/2010/main" val="609839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Dividing Decimals can be difficult.  Recall that we want our divisor (the number we are dividing by) to be a whole number.  Hence use the following steps.</a:t>
            </a:r>
          </a:p>
          <a:p>
            <a:pPr marL="109728" lvl="0" indent="0">
              <a:buNone/>
            </a:pPr>
            <a:r>
              <a:rPr lang="en-US" dirty="0" smtClean="0"/>
              <a:t>1.  Convert </a:t>
            </a:r>
            <a:r>
              <a:rPr lang="en-US" dirty="0"/>
              <a:t>the divisor into a whole number by moving the decimal to the right as many places as needed until it is a whole number.  (Note: If the divisor is already a whole number, then skip steps 1 and 2 and go right to setting up the long division.)</a:t>
            </a:r>
          </a:p>
          <a:p>
            <a:pPr marL="109728" indent="0">
              <a:buNone/>
            </a:pPr>
            <a:endParaRPr lang="en-US" dirty="0"/>
          </a:p>
        </p:txBody>
      </p:sp>
      <p:sp>
        <p:nvSpPr>
          <p:cNvPr id="3" name="Title 2"/>
          <p:cNvSpPr>
            <a:spLocks noGrp="1"/>
          </p:cNvSpPr>
          <p:nvPr>
            <p:ph type="title"/>
          </p:nvPr>
        </p:nvSpPr>
        <p:spPr/>
        <p:txBody>
          <a:bodyPr/>
          <a:lstStyle/>
          <a:p>
            <a:r>
              <a:rPr lang="en-US" dirty="0" smtClean="0"/>
              <a:t>Segment IV – Dividing Decimals</a:t>
            </a:r>
            <a:endParaRPr lang="en-US" dirty="0"/>
          </a:p>
        </p:txBody>
      </p:sp>
    </p:spTree>
    <p:extLst>
      <p:ext uri="{BB962C8B-B14F-4D97-AF65-F5344CB8AC3E}">
        <p14:creationId xmlns:p14="http://schemas.microsoft.com/office/powerpoint/2010/main" val="3167045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lvl="0" indent="0">
              <a:buNone/>
            </a:pPr>
            <a:r>
              <a:rPr lang="en-US" dirty="0" smtClean="0"/>
              <a:t>2.  Move </a:t>
            </a:r>
            <a:r>
              <a:rPr lang="en-US" dirty="0"/>
              <a:t>the decimal to the right the same number of places as in step 1 for the number being divided.  Now rewrite the long-division and line up the place value.</a:t>
            </a:r>
          </a:p>
          <a:p>
            <a:pPr marL="109728" lvl="0" indent="0">
              <a:buNone/>
            </a:pPr>
            <a:r>
              <a:rPr lang="en-US" dirty="0" smtClean="0"/>
              <a:t>3.  Perform </a:t>
            </a:r>
            <a:r>
              <a:rPr lang="en-US" dirty="0"/>
              <a:t>the long division.  Add zeros as needed to the end of the number being divided until the division process ends or we see a repeating pattern.  </a:t>
            </a:r>
            <a:r>
              <a:rPr lang="en-US" u="sng" dirty="0"/>
              <a:t>Note:  Do Not move the decimal point from its position in step 3.  It is in the correct place.</a:t>
            </a: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Segment IV – Dividing Decimals</a:t>
            </a:r>
            <a:endParaRPr lang="en-US" dirty="0"/>
          </a:p>
        </p:txBody>
      </p:sp>
    </p:spTree>
    <p:extLst>
      <p:ext uri="{BB962C8B-B14F-4D97-AF65-F5344CB8AC3E}">
        <p14:creationId xmlns:p14="http://schemas.microsoft.com/office/powerpoint/2010/main" val="4212376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look at an example of multiplying decimals.  Divide the following:</a:t>
            </a:r>
          </a:p>
          <a:p>
            <a:pPr marL="109728" indent="0">
              <a:buNone/>
            </a:pPr>
            <a:endParaRPr lang="en-US" dirty="0"/>
          </a:p>
        </p:txBody>
      </p:sp>
      <p:sp>
        <p:nvSpPr>
          <p:cNvPr id="3" name="Title 2"/>
          <p:cNvSpPr>
            <a:spLocks noGrp="1"/>
          </p:cNvSpPr>
          <p:nvPr>
            <p:ph type="title"/>
          </p:nvPr>
        </p:nvSpPr>
        <p:spPr/>
        <p:txBody>
          <a:bodyPr/>
          <a:lstStyle/>
          <a:p>
            <a:r>
              <a:rPr lang="en-US" dirty="0" smtClean="0"/>
              <a:t>Example Problem#10</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075457582"/>
              </p:ext>
            </p:extLst>
          </p:nvPr>
        </p:nvGraphicFramePr>
        <p:xfrm>
          <a:off x="1981200" y="2514600"/>
          <a:ext cx="2271713" cy="600075"/>
        </p:xfrm>
        <a:graphic>
          <a:graphicData uri="http://schemas.openxmlformats.org/presentationml/2006/ole">
            <mc:AlternateContent xmlns:mc="http://schemas.openxmlformats.org/markup-compatibility/2006">
              <mc:Choice xmlns:v="urn:schemas-microsoft-com:vml" Requires="v">
                <p:oleObj spid="_x0000_s72714" name="Equation" r:id="rId3" imgW="672840" imgH="177480" progId="Equation.DSMT4">
                  <p:embed/>
                </p:oleObj>
              </mc:Choice>
              <mc:Fallback>
                <p:oleObj name="Equation" r:id="rId3" imgW="672840" imgH="177480" progId="Equation.DSMT4">
                  <p:embed/>
                  <p:pic>
                    <p:nvPicPr>
                      <p:cNvPr id="0" name=""/>
                      <p:cNvPicPr/>
                      <p:nvPr/>
                    </p:nvPicPr>
                    <p:blipFill>
                      <a:blip r:embed="rId4"/>
                      <a:stretch>
                        <a:fillRect/>
                      </a:stretch>
                    </p:blipFill>
                    <p:spPr>
                      <a:xfrm>
                        <a:off x="1981200" y="2514600"/>
                        <a:ext cx="2271713" cy="600075"/>
                      </a:xfrm>
                      <a:prstGeom prst="rect">
                        <a:avLst/>
                      </a:prstGeom>
                    </p:spPr>
                  </p:pic>
                </p:oleObj>
              </mc:Fallback>
            </mc:AlternateContent>
          </a:graphicData>
        </a:graphic>
      </p:graphicFrame>
    </p:spTree>
    <p:extLst>
      <p:ext uri="{BB962C8B-B14F-4D97-AF65-F5344CB8AC3E}">
        <p14:creationId xmlns:p14="http://schemas.microsoft.com/office/powerpoint/2010/main" val="21775682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look at an example of multiplying decimals.  Divide the following:</a:t>
            </a:r>
          </a:p>
          <a:p>
            <a:pPr marL="109728" indent="0">
              <a:buNone/>
            </a:pPr>
            <a:endParaRPr lang="en-US" dirty="0"/>
          </a:p>
          <a:p>
            <a:pPr marL="109728" indent="0">
              <a:buNone/>
            </a:pPr>
            <a:endParaRPr lang="en-US" dirty="0" smtClean="0"/>
          </a:p>
          <a:p>
            <a:pPr marL="109728" indent="0">
              <a:buNone/>
            </a:pPr>
            <a:r>
              <a:rPr lang="en-US" dirty="0" smtClean="0"/>
              <a:t>Since the divisor (number dividing by) is a whole number, we can proceed with the division.  Use long division as if you were dividing whole numbers.  Remember to line up your place values. </a:t>
            </a:r>
          </a:p>
          <a:p>
            <a:pPr marL="109728" indent="0">
              <a:buNone/>
            </a:pPr>
            <a:endParaRPr lang="en-US" dirty="0"/>
          </a:p>
        </p:txBody>
      </p:sp>
      <p:sp>
        <p:nvSpPr>
          <p:cNvPr id="3" name="Title 2"/>
          <p:cNvSpPr>
            <a:spLocks noGrp="1"/>
          </p:cNvSpPr>
          <p:nvPr>
            <p:ph type="title"/>
          </p:nvPr>
        </p:nvSpPr>
        <p:spPr/>
        <p:txBody>
          <a:bodyPr/>
          <a:lstStyle/>
          <a:p>
            <a:r>
              <a:rPr lang="en-US" dirty="0" smtClean="0"/>
              <a:t>Example Problem#10</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157448312"/>
              </p:ext>
            </p:extLst>
          </p:nvPr>
        </p:nvGraphicFramePr>
        <p:xfrm>
          <a:off x="1981200" y="2514600"/>
          <a:ext cx="2271713" cy="600075"/>
        </p:xfrm>
        <a:graphic>
          <a:graphicData uri="http://schemas.openxmlformats.org/presentationml/2006/ole">
            <mc:AlternateContent xmlns:mc="http://schemas.openxmlformats.org/markup-compatibility/2006">
              <mc:Choice xmlns:v="urn:schemas-microsoft-com:vml" Requires="v">
                <p:oleObj spid="_x0000_s73738" name="Equation" r:id="rId3" imgW="672840" imgH="177480" progId="Equation.DSMT4">
                  <p:embed/>
                </p:oleObj>
              </mc:Choice>
              <mc:Fallback>
                <p:oleObj name="Equation" r:id="rId3" imgW="672840" imgH="177480" progId="Equation.DSMT4">
                  <p:embed/>
                  <p:pic>
                    <p:nvPicPr>
                      <p:cNvPr id="0" name=""/>
                      <p:cNvPicPr/>
                      <p:nvPr/>
                    </p:nvPicPr>
                    <p:blipFill>
                      <a:blip r:embed="rId4"/>
                      <a:stretch>
                        <a:fillRect/>
                      </a:stretch>
                    </p:blipFill>
                    <p:spPr>
                      <a:xfrm>
                        <a:off x="1981200" y="2514600"/>
                        <a:ext cx="2271713" cy="600075"/>
                      </a:xfrm>
                      <a:prstGeom prst="rect">
                        <a:avLst/>
                      </a:prstGeom>
                    </p:spPr>
                  </p:pic>
                </p:oleObj>
              </mc:Fallback>
            </mc:AlternateContent>
          </a:graphicData>
        </a:graphic>
      </p:graphicFrame>
    </p:spTree>
    <p:extLst>
      <p:ext uri="{BB962C8B-B14F-4D97-AF65-F5344CB8AC3E}">
        <p14:creationId xmlns:p14="http://schemas.microsoft.com/office/powerpoint/2010/main" val="1778996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Problem#10</a:t>
            </a:r>
          </a:p>
        </p:txBody>
      </p:sp>
      <p:sp>
        <p:nvSpPr>
          <p:cNvPr id="5" name="Text Placeholder 4"/>
          <p:cNvSpPr>
            <a:spLocks noGrp="1"/>
          </p:cNvSpPr>
          <p:nvPr>
            <p:ph type="body" idx="1"/>
          </p:nvPr>
        </p:nvSpPr>
        <p:spPr/>
        <p:txBody>
          <a:bodyPr/>
          <a:lstStyle/>
          <a:p>
            <a:endParaRPr lang="en-US"/>
          </a:p>
        </p:txBody>
      </p:sp>
      <p:sp>
        <p:nvSpPr>
          <p:cNvPr id="7" name="Text Placeholder 6"/>
          <p:cNvSpPr>
            <a:spLocks noGrp="1"/>
          </p:cNvSpPr>
          <p:nvPr>
            <p:ph type="body" sz="half" idx="3"/>
          </p:nvPr>
        </p:nvSpPr>
        <p:spPr/>
        <p:txBody>
          <a:bodyPr/>
          <a:lstStyle/>
          <a:p>
            <a:endParaRPr lang="en-US"/>
          </a:p>
        </p:txBody>
      </p:sp>
      <p:sp>
        <p:nvSpPr>
          <p:cNvPr id="6" name="Content Placeholder 5"/>
          <p:cNvSpPr>
            <a:spLocks noGrp="1"/>
          </p:cNvSpPr>
          <p:nvPr>
            <p:ph sz="quarter" idx="2"/>
          </p:nvPr>
        </p:nvSpPr>
        <p:spPr/>
        <p:txBody>
          <a:bodyPr/>
          <a:lstStyle/>
          <a:p>
            <a:r>
              <a:rPr lang="en-US" dirty="0"/>
              <a:t>Notice that as we perform the long division, we line up the place values carefully.  You must keep dividing until the remainder is zero, or we see a repeating pattern, or we are told we can round.</a:t>
            </a:r>
          </a:p>
          <a:p>
            <a:endParaRPr lang="en-US" dirty="0"/>
          </a:p>
        </p:txBody>
      </p:sp>
      <p:graphicFrame>
        <p:nvGraphicFramePr>
          <p:cNvPr id="9" name="Content Placeholder 8"/>
          <p:cNvGraphicFramePr>
            <a:graphicFrameLocks noGrp="1" noChangeAspect="1"/>
          </p:cNvGraphicFramePr>
          <p:nvPr>
            <p:ph sz="quarter" idx="4"/>
            <p:extLst>
              <p:ext uri="{D42A27DB-BD31-4B8C-83A1-F6EECF244321}">
                <p14:modId xmlns:p14="http://schemas.microsoft.com/office/powerpoint/2010/main" val="787487728"/>
              </p:ext>
            </p:extLst>
          </p:nvPr>
        </p:nvGraphicFramePr>
        <p:xfrm>
          <a:off x="6096000" y="1602150"/>
          <a:ext cx="1143000" cy="3636818"/>
        </p:xfrm>
        <a:graphic>
          <a:graphicData uri="http://schemas.openxmlformats.org/presentationml/2006/ole">
            <mc:AlternateContent xmlns:mc="http://schemas.openxmlformats.org/markup-compatibility/2006">
              <mc:Choice xmlns:v="urn:schemas-microsoft-com:vml" Requires="v">
                <p:oleObj spid="_x0000_s75787" name="Equation" r:id="rId3" imgW="698400" imgH="2222280" progId="Equation.DSMT4">
                  <p:embed/>
                </p:oleObj>
              </mc:Choice>
              <mc:Fallback>
                <p:oleObj name="Equation" r:id="rId3" imgW="698400" imgH="22222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602150"/>
                        <a:ext cx="1143000" cy="363681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003087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look at another example.  </a:t>
            </a:r>
          </a:p>
          <a:p>
            <a:pPr marL="109728" indent="0">
              <a:buNone/>
            </a:pPr>
            <a:endParaRPr lang="en-US" dirty="0" smtClean="0"/>
          </a:p>
        </p:txBody>
      </p:sp>
      <p:sp>
        <p:nvSpPr>
          <p:cNvPr id="3" name="Title 2"/>
          <p:cNvSpPr>
            <a:spLocks noGrp="1"/>
          </p:cNvSpPr>
          <p:nvPr>
            <p:ph type="title"/>
          </p:nvPr>
        </p:nvSpPr>
        <p:spPr/>
        <p:txBody>
          <a:bodyPr/>
          <a:lstStyle/>
          <a:p>
            <a:r>
              <a:rPr lang="en-US" dirty="0" smtClean="0"/>
              <a:t>Example Problem#11</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241521875"/>
              </p:ext>
            </p:extLst>
          </p:nvPr>
        </p:nvGraphicFramePr>
        <p:xfrm>
          <a:off x="2362200" y="2057400"/>
          <a:ext cx="2320018" cy="523875"/>
        </p:xfrm>
        <a:graphic>
          <a:graphicData uri="http://schemas.openxmlformats.org/presentationml/2006/ole">
            <mc:AlternateContent xmlns:mc="http://schemas.openxmlformats.org/markup-compatibility/2006">
              <mc:Choice xmlns:v="urn:schemas-microsoft-com:vml" Requires="v">
                <p:oleObj spid="_x0000_s74765" name="Equation" r:id="rId3" imgW="787320" imgH="177480" progId="Equation.DSMT4">
                  <p:embed/>
                </p:oleObj>
              </mc:Choice>
              <mc:Fallback>
                <p:oleObj name="Equation" r:id="rId3" imgW="787320" imgH="177480" progId="Equation.DSMT4">
                  <p:embed/>
                  <p:pic>
                    <p:nvPicPr>
                      <p:cNvPr id="0" name=""/>
                      <p:cNvPicPr/>
                      <p:nvPr/>
                    </p:nvPicPr>
                    <p:blipFill>
                      <a:blip r:embed="rId4"/>
                      <a:stretch>
                        <a:fillRect/>
                      </a:stretch>
                    </p:blipFill>
                    <p:spPr>
                      <a:xfrm>
                        <a:off x="2362200" y="2057400"/>
                        <a:ext cx="2320018" cy="523875"/>
                      </a:xfrm>
                      <a:prstGeom prst="rect">
                        <a:avLst/>
                      </a:prstGeom>
                    </p:spPr>
                  </p:pic>
                </p:oleObj>
              </mc:Fallback>
            </mc:AlternateContent>
          </a:graphicData>
        </a:graphic>
      </p:graphicFrame>
    </p:spTree>
    <p:extLst>
      <p:ext uri="{BB962C8B-B14F-4D97-AF65-F5344CB8AC3E}">
        <p14:creationId xmlns:p14="http://schemas.microsoft.com/office/powerpoint/2010/main" val="3748808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look at another example. </a:t>
            </a:r>
          </a:p>
          <a:p>
            <a:pPr marL="109728" indent="0">
              <a:buNone/>
            </a:pPr>
            <a:endParaRPr lang="en-US" dirty="0"/>
          </a:p>
          <a:p>
            <a:pPr marL="109728" indent="0">
              <a:buNone/>
            </a:pPr>
            <a:endParaRPr lang="en-US" dirty="0" smtClean="0"/>
          </a:p>
          <a:p>
            <a:pPr marL="109728" indent="0">
              <a:buNone/>
            </a:pPr>
            <a:r>
              <a:rPr lang="en-US" dirty="0" smtClean="0"/>
              <a:t>Notice that the divisor 0.42 is not a whole number.  So to perform the division, we will need to move the decimals two places to the right so that 0.42 is a whole number.  You must also move the Dividend 0.077 two places.  It is OK to have decimals in the Dividend. </a:t>
            </a:r>
          </a:p>
          <a:p>
            <a:pPr marL="109728" indent="0">
              <a:buNone/>
            </a:pPr>
            <a:endParaRPr lang="en-US" dirty="0" smtClean="0"/>
          </a:p>
        </p:txBody>
      </p:sp>
      <p:sp>
        <p:nvSpPr>
          <p:cNvPr id="3" name="Title 2"/>
          <p:cNvSpPr>
            <a:spLocks noGrp="1"/>
          </p:cNvSpPr>
          <p:nvPr>
            <p:ph type="title"/>
          </p:nvPr>
        </p:nvSpPr>
        <p:spPr/>
        <p:txBody>
          <a:bodyPr/>
          <a:lstStyle/>
          <a:p>
            <a:r>
              <a:rPr lang="en-US" dirty="0" smtClean="0"/>
              <a:t>Example Problem#11</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843932584"/>
              </p:ext>
            </p:extLst>
          </p:nvPr>
        </p:nvGraphicFramePr>
        <p:xfrm>
          <a:off x="2362200" y="2057400"/>
          <a:ext cx="2320018" cy="523875"/>
        </p:xfrm>
        <a:graphic>
          <a:graphicData uri="http://schemas.openxmlformats.org/presentationml/2006/ole">
            <mc:AlternateContent xmlns:mc="http://schemas.openxmlformats.org/markup-compatibility/2006">
              <mc:Choice xmlns:v="urn:schemas-microsoft-com:vml" Requires="v">
                <p:oleObj spid="_x0000_s76811" name="Equation" r:id="rId3" imgW="787320" imgH="177480" progId="Equation.DSMT4">
                  <p:embed/>
                </p:oleObj>
              </mc:Choice>
              <mc:Fallback>
                <p:oleObj name="Equation" r:id="rId3" imgW="787320" imgH="177480" progId="Equation.DSMT4">
                  <p:embed/>
                  <p:pic>
                    <p:nvPicPr>
                      <p:cNvPr id="0" name=""/>
                      <p:cNvPicPr/>
                      <p:nvPr/>
                    </p:nvPicPr>
                    <p:blipFill>
                      <a:blip r:embed="rId4"/>
                      <a:stretch>
                        <a:fillRect/>
                      </a:stretch>
                    </p:blipFill>
                    <p:spPr>
                      <a:xfrm>
                        <a:off x="2362200" y="2057400"/>
                        <a:ext cx="2320018" cy="523875"/>
                      </a:xfrm>
                      <a:prstGeom prst="rect">
                        <a:avLst/>
                      </a:prstGeom>
                    </p:spPr>
                  </p:pic>
                </p:oleObj>
              </mc:Fallback>
            </mc:AlternateContent>
          </a:graphicData>
        </a:graphic>
      </p:graphicFrame>
    </p:spTree>
    <p:extLst>
      <p:ext uri="{BB962C8B-B14F-4D97-AF65-F5344CB8AC3E}">
        <p14:creationId xmlns:p14="http://schemas.microsoft.com/office/powerpoint/2010/main" val="30114181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dirty="0" smtClean="0"/>
              <a:t>Let’s look at another example. </a:t>
            </a:r>
          </a:p>
          <a:p>
            <a:pPr marL="109728" indent="0">
              <a:buNone/>
            </a:pPr>
            <a:endParaRPr lang="en-US" dirty="0"/>
          </a:p>
          <a:p>
            <a:pPr marL="109728" indent="0">
              <a:buNone/>
            </a:pPr>
            <a:endParaRPr lang="en-US" dirty="0" smtClean="0"/>
          </a:p>
          <a:p>
            <a:pPr marL="109728" indent="0">
              <a:buNone/>
            </a:pPr>
            <a:r>
              <a:rPr lang="en-US" dirty="0" smtClean="0"/>
              <a:t>Moving both decimals two places we get the following division.  </a:t>
            </a:r>
          </a:p>
          <a:p>
            <a:pPr marL="109728" indent="0">
              <a:buNone/>
            </a:pPr>
            <a:endParaRPr lang="en-US" dirty="0"/>
          </a:p>
          <a:p>
            <a:pPr marL="109728" indent="0">
              <a:buNone/>
            </a:pPr>
            <a:r>
              <a:rPr lang="en-US" dirty="0" smtClean="0"/>
              <a:t>The answer to this division is the same as the answer to the original problem.  We do not need to move the decimals again.</a:t>
            </a:r>
          </a:p>
          <a:p>
            <a:pPr marL="109728" indent="0">
              <a:buNone/>
            </a:pPr>
            <a:endParaRPr lang="en-US" dirty="0" smtClean="0"/>
          </a:p>
        </p:txBody>
      </p:sp>
      <p:sp>
        <p:nvSpPr>
          <p:cNvPr id="3" name="Title 2"/>
          <p:cNvSpPr>
            <a:spLocks noGrp="1"/>
          </p:cNvSpPr>
          <p:nvPr>
            <p:ph type="title"/>
          </p:nvPr>
        </p:nvSpPr>
        <p:spPr/>
        <p:txBody>
          <a:bodyPr/>
          <a:lstStyle/>
          <a:p>
            <a:r>
              <a:rPr lang="en-US" dirty="0" smtClean="0"/>
              <a:t>Example Problem#11</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503453680"/>
              </p:ext>
            </p:extLst>
          </p:nvPr>
        </p:nvGraphicFramePr>
        <p:xfrm>
          <a:off x="2362200" y="2057400"/>
          <a:ext cx="2320018" cy="523875"/>
        </p:xfrm>
        <a:graphic>
          <a:graphicData uri="http://schemas.openxmlformats.org/presentationml/2006/ole">
            <mc:AlternateContent xmlns:mc="http://schemas.openxmlformats.org/markup-compatibility/2006">
              <mc:Choice xmlns:v="urn:schemas-microsoft-com:vml" Requires="v">
                <p:oleObj spid="_x0000_s77842" name="Equation" r:id="rId3" imgW="787320" imgH="177480" progId="Equation.DSMT4">
                  <p:embed/>
                </p:oleObj>
              </mc:Choice>
              <mc:Fallback>
                <p:oleObj name="Equation" r:id="rId3" imgW="787320" imgH="177480" progId="Equation.DSMT4">
                  <p:embed/>
                  <p:pic>
                    <p:nvPicPr>
                      <p:cNvPr id="0" name=""/>
                      <p:cNvPicPr/>
                      <p:nvPr/>
                    </p:nvPicPr>
                    <p:blipFill>
                      <a:blip r:embed="rId4"/>
                      <a:stretch>
                        <a:fillRect/>
                      </a:stretch>
                    </p:blipFill>
                    <p:spPr>
                      <a:xfrm>
                        <a:off x="2362200" y="2057400"/>
                        <a:ext cx="2320018" cy="523875"/>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670314163"/>
              </p:ext>
            </p:extLst>
          </p:nvPr>
        </p:nvGraphicFramePr>
        <p:xfrm>
          <a:off x="4038600" y="3505200"/>
          <a:ext cx="1562100" cy="533400"/>
        </p:xfrm>
        <a:graphic>
          <a:graphicData uri="http://schemas.openxmlformats.org/presentationml/2006/ole">
            <mc:AlternateContent xmlns:mc="http://schemas.openxmlformats.org/markup-compatibility/2006">
              <mc:Choice xmlns:v="urn:schemas-microsoft-com:vml" Requires="v">
                <p:oleObj spid="_x0000_s77843" name="Equation" r:id="rId5" imgW="520560" imgH="177480" progId="Equation.DSMT4">
                  <p:embed/>
                </p:oleObj>
              </mc:Choice>
              <mc:Fallback>
                <p:oleObj name="Equation" r:id="rId5" imgW="520560" imgH="177480" progId="Equation.DSMT4">
                  <p:embed/>
                  <p:pic>
                    <p:nvPicPr>
                      <p:cNvPr id="0" name=""/>
                      <p:cNvPicPr/>
                      <p:nvPr/>
                    </p:nvPicPr>
                    <p:blipFill>
                      <a:blip r:embed="rId6"/>
                      <a:stretch>
                        <a:fillRect/>
                      </a:stretch>
                    </p:blipFill>
                    <p:spPr>
                      <a:xfrm>
                        <a:off x="4038600" y="3505200"/>
                        <a:ext cx="1562100" cy="533400"/>
                      </a:xfrm>
                      <a:prstGeom prst="rect">
                        <a:avLst/>
                      </a:prstGeom>
                    </p:spPr>
                  </p:pic>
                </p:oleObj>
              </mc:Fallback>
            </mc:AlternateContent>
          </a:graphicData>
        </a:graphic>
      </p:graphicFrame>
    </p:spTree>
    <p:extLst>
      <p:ext uri="{BB962C8B-B14F-4D97-AF65-F5344CB8AC3E}">
        <p14:creationId xmlns:p14="http://schemas.microsoft.com/office/powerpoint/2010/main" val="1434026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Problem#11</a:t>
            </a:r>
          </a:p>
        </p:txBody>
      </p:sp>
      <p:sp>
        <p:nvSpPr>
          <p:cNvPr id="5" name="Text Placeholder 4"/>
          <p:cNvSpPr>
            <a:spLocks noGrp="1"/>
          </p:cNvSpPr>
          <p:nvPr>
            <p:ph type="body" idx="1"/>
          </p:nvPr>
        </p:nvSpPr>
        <p:spPr/>
        <p:txBody>
          <a:bodyPr/>
          <a:lstStyle/>
          <a:p>
            <a:endParaRPr lang="en-US"/>
          </a:p>
        </p:txBody>
      </p:sp>
      <p:sp>
        <p:nvSpPr>
          <p:cNvPr id="7" name="Text Placeholder 6"/>
          <p:cNvSpPr>
            <a:spLocks noGrp="1"/>
          </p:cNvSpPr>
          <p:nvPr>
            <p:ph type="body" sz="half" idx="3"/>
          </p:nvPr>
        </p:nvSpPr>
        <p:spPr/>
        <p:txBody>
          <a:bodyPr/>
          <a:lstStyle/>
          <a:p>
            <a:endParaRPr lang="en-US"/>
          </a:p>
        </p:txBody>
      </p:sp>
      <p:sp>
        <p:nvSpPr>
          <p:cNvPr id="6" name="Content Placeholder 5"/>
          <p:cNvSpPr>
            <a:spLocks noGrp="1"/>
          </p:cNvSpPr>
          <p:nvPr>
            <p:ph sz="quarter" idx="2"/>
          </p:nvPr>
        </p:nvSpPr>
        <p:spPr/>
        <p:txBody>
          <a:bodyPr/>
          <a:lstStyle/>
          <a:p>
            <a:pPr marL="109728" indent="0">
              <a:buNone/>
            </a:pPr>
            <a:r>
              <a:rPr lang="en-US" dirty="0" smtClean="0"/>
              <a:t>Now Let’s divide the numbers.  Remember to line up the place values and add zeros to the 7.7.  Notice that the remainders begin to repeat, so we can write our answer as </a:t>
            </a:r>
          </a:p>
          <a:p>
            <a:pPr marL="109728" indent="0">
              <a:buNone/>
            </a:pPr>
            <a:endParaRPr lang="en-US" dirty="0"/>
          </a:p>
        </p:txBody>
      </p:sp>
      <p:sp>
        <p:nvSpPr>
          <p:cNvPr id="8" name="Content Placeholder 7"/>
          <p:cNvSpPr>
            <a:spLocks noGrp="1"/>
          </p:cNvSpPr>
          <p:nvPr>
            <p:ph sz="quarter" idx="4"/>
          </p:nvPr>
        </p:nvSpPr>
        <p:spPr/>
        <p:txBody>
          <a:bodyPr/>
          <a:lstStyle/>
          <a:p>
            <a:pPr marL="109728" indent="0">
              <a:buNone/>
            </a:pPr>
            <a:r>
              <a:rPr lang="en-US" dirty="0" smtClean="0"/>
              <a:t>Here is the Division.</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3966693210"/>
              </p:ext>
            </p:extLst>
          </p:nvPr>
        </p:nvGraphicFramePr>
        <p:xfrm>
          <a:off x="5867400" y="1981199"/>
          <a:ext cx="1371600" cy="3750469"/>
        </p:xfrm>
        <a:graphic>
          <a:graphicData uri="http://schemas.openxmlformats.org/presentationml/2006/ole">
            <mc:AlternateContent xmlns:mc="http://schemas.openxmlformats.org/markup-compatibility/2006">
              <mc:Choice xmlns:v="urn:schemas-microsoft-com:vml" Requires="v">
                <p:oleObj spid="_x0000_s78867" name="Equation" r:id="rId3" imgW="812520" imgH="2222280" progId="Equation.DSMT4">
                  <p:embed/>
                </p:oleObj>
              </mc:Choice>
              <mc:Fallback>
                <p:oleObj name="Equation" r:id="rId3" imgW="812520" imgH="2222280" progId="Equation.DSMT4">
                  <p:embed/>
                  <p:pic>
                    <p:nvPicPr>
                      <p:cNvPr id="0" name=""/>
                      <p:cNvPicPr/>
                      <p:nvPr/>
                    </p:nvPicPr>
                    <p:blipFill>
                      <a:blip r:embed="rId4"/>
                      <a:stretch>
                        <a:fillRect/>
                      </a:stretch>
                    </p:blipFill>
                    <p:spPr>
                      <a:xfrm>
                        <a:off x="5867400" y="1981199"/>
                        <a:ext cx="1371600" cy="3750469"/>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713032023"/>
              </p:ext>
            </p:extLst>
          </p:nvPr>
        </p:nvGraphicFramePr>
        <p:xfrm>
          <a:off x="1219200" y="4495800"/>
          <a:ext cx="1092200" cy="546100"/>
        </p:xfrm>
        <a:graphic>
          <a:graphicData uri="http://schemas.openxmlformats.org/presentationml/2006/ole">
            <mc:AlternateContent xmlns:mc="http://schemas.openxmlformats.org/markup-compatibility/2006">
              <mc:Choice xmlns:v="urn:schemas-microsoft-com:vml" Requires="v">
                <p:oleObj spid="_x0000_s78868" name="Equation" r:id="rId5" imgW="406080" imgH="203040" progId="Equation.DSMT4">
                  <p:embed/>
                </p:oleObj>
              </mc:Choice>
              <mc:Fallback>
                <p:oleObj name="Equation" r:id="rId5" imgW="406080" imgH="203040" progId="Equation.DSMT4">
                  <p:embed/>
                  <p:pic>
                    <p:nvPicPr>
                      <p:cNvPr id="0" name=""/>
                      <p:cNvPicPr/>
                      <p:nvPr/>
                    </p:nvPicPr>
                    <p:blipFill>
                      <a:blip r:embed="rId6"/>
                      <a:stretch>
                        <a:fillRect/>
                      </a:stretch>
                    </p:blipFill>
                    <p:spPr>
                      <a:xfrm>
                        <a:off x="1219200" y="4495800"/>
                        <a:ext cx="1092200" cy="546100"/>
                      </a:xfrm>
                      <a:prstGeom prst="rect">
                        <a:avLst/>
                      </a:prstGeom>
                    </p:spPr>
                  </p:pic>
                </p:oleObj>
              </mc:Fallback>
            </mc:AlternateContent>
          </a:graphicData>
        </a:graphic>
      </p:graphicFrame>
    </p:spTree>
    <p:extLst>
      <p:ext uri="{BB962C8B-B14F-4D97-AF65-F5344CB8AC3E}">
        <p14:creationId xmlns:p14="http://schemas.microsoft.com/office/powerpoint/2010/main" val="3451912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600" dirty="0"/>
              <a:t>Therefore:  To Multiply a Decimal by a positive power of 10, simply move the decimal to the right the same number of places as </a:t>
            </a:r>
            <a:r>
              <a:rPr lang="en-US" sz="3600" dirty="0" smtClean="0"/>
              <a:t>the number of zeros.   </a:t>
            </a:r>
            <a:endParaRPr lang="en-US" sz="3600" dirty="0"/>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t>Segment I - </a:t>
            </a:r>
            <a:r>
              <a:rPr lang="en-US" dirty="0">
                <a:effectLst/>
              </a:rPr>
              <a:t>Multiplying Decimals by Positive Powers of 10</a:t>
            </a:r>
            <a:endParaRPr lang="en-US" dirty="0"/>
          </a:p>
        </p:txBody>
      </p:sp>
    </p:spTree>
    <p:extLst>
      <p:ext uri="{BB962C8B-B14F-4D97-AF65-F5344CB8AC3E}">
        <p14:creationId xmlns:p14="http://schemas.microsoft.com/office/powerpoint/2010/main" val="121373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marL="109728" indent="0">
              <a:buNone/>
            </a:pPr>
            <a:r>
              <a:rPr lang="en-US" dirty="0" smtClean="0"/>
              <a:t>Let’s look at one more example.  Suppose we want to divide the following:  </a:t>
            </a:r>
            <a:endParaRPr lang="en-US" dirty="0"/>
          </a:p>
        </p:txBody>
      </p:sp>
      <p:sp>
        <p:nvSpPr>
          <p:cNvPr id="7" name="Title 6"/>
          <p:cNvSpPr>
            <a:spLocks noGrp="1"/>
          </p:cNvSpPr>
          <p:nvPr>
            <p:ph type="title"/>
          </p:nvPr>
        </p:nvSpPr>
        <p:spPr/>
        <p:txBody>
          <a:bodyPr/>
          <a:lstStyle/>
          <a:p>
            <a:r>
              <a:rPr lang="en-US" dirty="0" smtClean="0"/>
              <a:t>Example Problem#12</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1962830309"/>
              </p:ext>
            </p:extLst>
          </p:nvPr>
        </p:nvGraphicFramePr>
        <p:xfrm>
          <a:off x="5715000" y="2209800"/>
          <a:ext cx="1758723" cy="447675"/>
        </p:xfrm>
        <a:graphic>
          <a:graphicData uri="http://schemas.openxmlformats.org/presentationml/2006/ole">
            <mc:AlternateContent xmlns:mc="http://schemas.openxmlformats.org/markup-compatibility/2006">
              <mc:Choice xmlns:v="urn:schemas-microsoft-com:vml" Requires="v">
                <p:oleObj spid="_x0000_s80907" name="Equation" r:id="rId3" imgW="698400" imgH="177480" progId="Equation.DSMT4">
                  <p:embed/>
                </p:oleObj>
              </mc:Choice>
              <mc:Fallback>
                <p:oleObj name="Equation" r:id="rId3" imgW="698400" imgH="177480" progId="Equation.DSMT4">
                  <p:embed/>
                  <p:pic>
                    <p:nvPicPr>
                      <p:cNvPr id="0" name=""/>
                      <p:cNvPicPr/>
                      <p:nvPr/>
                    </p:nvPicPr>
                    <p:blipFill>
                      <a:blip r:embed="rId4"/>
                      <a:stretch>
                        <a:fillRect/>
                      </a:stretch>
                    </p:blipFill>
                    <p:spPr>
                      <a:xfrm>
                        <a:off x="5715000" y="2209800"/>
                        <a:ext cx="1758723" cy="447675"/>
                      </a:xfrm>
                      <a:prstGeom prst="rect">
                        <a:avLst/>
                      </a:prstGeom>
                    </p:spPr>
                  </p:pic>
                </p:oleObj>
              </mc:Fallback>
            </mc:AlternateContent>
          </a:graphicData>
        </a:graphic>
      </p:graphicFrame>
    </p:spTree>
    <p:extLst>
      <p:ext uri="{BB962C8B-B14F-4D97-AF65-F5344CB8AC3E}">
        <p14:creationId xmlns:p14="http://schemas.microsoft.com/office/powerpoint/2010/main" val="26673396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marL="109728" indent="0">
              <a:buNone/>
            </a:pPr>
            <a:r>
              <a:rPr lang="en-US" dirty="0" smtClean="0"/>
              <a:t>Let’s look at one more example.  Suppose we want to divide the following:  </a:t>
            </a:r>
          </a:p>
          <a:p>
            <a:pPr marL="109728" indent="0">
              <a:buNone/>
            </a:pPr>
            <a:endParaRPr lang="en-US" dirty="0"/>
          </a:p>
          <a:p>
            <a:pPr marL="109728" indent="0">
              <a:buNone/>
            </a:pPr>
            <a:r>
              <a:rPr lang="en-US" dirty="0" smtClean="0"/>
              <a:t>Again notice that we will need to move the decimals one place to the right to make the divisor 2.4 into a whole number.  Doing this gives the following equivalent division problem.</a:t>
            </a:r>
          </a:p>
          <a:p>
            <a:pPr marL="109728" indent="0">
              <a:buNone/>
            </a:pPr>
            <a:endParaRPr lang="en-US" dirty="0"/>
          </a:p>
        </p:txBody>
      </p:sp>
      <p:sp>
        <p:nvSpPr>
          <p:cNvPr id="7" name="Title 6"/>
          <p:cNvSpPr>
            <a:spLocks noGrp="1"/>
          </p:cNvSpPr>
          <p:nvPr>
            <p:ph type="title"/>
          </p:nvPr>
        </p:nvSpPr>
        <p:spPr/>
        <p:txBody>
          <a:bodyPr/>
          <a:lstStyle/>
          <a:p>
            <a:r>
              <a:rPr lang="en-US" dirty="0" smtClean="0"/>
              <a:t>Example Problem#12</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2610813246"/>
              </p:ext>
            </p:extLst>
          </p:nvPr>
        </p:nvGraphicFramePr>
        <p:xfrm>
          <a:off x="5715000" y="2209800"/>
          <a:ext cx="1758723" cy="447675"/>
        </p:xfrm>
        <a:graphic>
          <a:graphicData uri="http://schemas.openxmlformats.org/presentationml/2006/ole">
            <mc:AlternateContent xmlns:mc="http://schemas.openxmlformats.org/markup-compatibility/2006">
              <mc:Choice xmlns:v="urn:schemas-microsoft-com:vml" Requires="v">
                <p:oleObj spid="_x0000_s81940" name="Equation" r:id="rId3" imgW="698400" imgH="177480" progId="Equation.DSMT4">
                  <p:embed/>
                </p:oleObj>
              </mc:Choice>
              <mc:Fallback>
                <p:oleObj name="Equation" r:id="rId3" imgW="698400" imgH="177480" progId="Equation.DSMT4">
                  <p:embed/>
                  <p:pic>
                    <p:nvPicPr>
                      <p:cNvPr id="0" name=""/>
                      <p:cNvPicPr/>
                      <p:nvPr/>
                    </p:nvPicPr>
                    <p:blipFill>
                      <a:blip r:embed="rId4"/>
                      <a:stretch>
                        <a:fillRect/>
                      </a:stretch>
                    </p:blipFill>
                    <p:spPr>
                      <a:xfrm>
                        <a:off x="5715000" y="2209800"/>
                        <a:ext cx="1758723" cy="447675"/>
                      </a:xfrm>
                      <a:prstGeom prst="rect">
                        <a:avLst/>
                      </a:prstGeom>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82286144"/>
              </p:ext>
            </p:extLst>
          </p:nvPr>
        </p:nvGraphicFramePr>
        <p:xfrm>
          <a:off x="2819400" y="4724400"/>
          <a:ext cx="1945821" cy="523875"/>
        </p:xfrm>
        <a:graphic>
          <a:graphicData uri="http://schemas.openxmlformats.org/presentationml/2006/ole">
            <mc:AlternateContent xmlns:mc="http://schemas.openxmlformats.org/markup-compatibility/2006">
              <mc:Choice xmlns:v="urn:schemas-microsoft-com:vml" Requires="v">
                <p:oleObj spid="_x0000_s81941" name="Equation" r:id="rId5" imgW="660240" imgH="177480" progId="Equation.DSMT4">
                  <p:embed/>
                </p:oleObj>
              </mc:Choice>
              <mc:Fallback>
                <p:oleObj name="Equation" r:id="rId5" imgW="660240" imgH="177480" progId="Equation.DSMT4">
                  <p:embed/>
                  <p:pic>
                    <p:nvPicPr>
                      <p:cNvPr id="0" name=""/>
                      <p:cNvPicPr/>
                      <p:nvPr/>
                    </p:nvPicPr>
                    <p:blipFill>
                      <a:blip r:embed="rId6"/>
                      <a:stretch>
                        <a:fillRect/>
                      </a:stretch>
                    </p:blipFill>
                    <p:spPr>
                      <a:xfrm>
                        <a:off x="2819400" y="4724400"/>
                        <a:ext cx="1945821" cy="523875"/>
                      </a:xfrm>
                      <a:prstGeom prst="rect">
                        <a:avLst/>
                      </a:prstGeom>
                    </p:spPr>
                  </p:pic>
                </p:oleObj>
              </mc:Fallback>
            </mc:AlternateContent>
          </a:graphicData>
        </a:graphic>
      </p:graphicFrame>
    </p:spTree>
    <p:extLst>
      <p:ext uri="{BB962C8B-B14F-4D97-AF65-F5344CB8AC3E}">
        <p14:creationId xmlns:p14="http://schemas.microsoft.com/office/powerpoint/2010/main" val="188947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Problem#11</a:t>
            </a:r>
          </a:p>
        </p:txBody>
      </p:sp>
      <p:sp>
        <p:nvSpPr>
          <p:cNvPr id="5" name="Text Placeholder 4"/>
          <p:cNvSpPr>
            <a:spLocks noGrp="1"/>
          </p:cNvSpPr>
          <p:nvPr>
            <p:ph type="body" idx="1"/>
          </p:nvPr>
        </p:nvSpPr>
        <p:spPr/>
        <p:txBody>
          <a:bodyPr/>
          <a:lstStyle/>
          <a:p>
            <a:endParaRPr lang="en-US"/>
          </a:p>
        </p:txBody>
      </p:sp>
      <p:sp>
        <p:nvSpPr>
          <p:cNvPr id="7" name="Text Placeholder 6"/>
          <p:cNvSpPr>
            <a:spLocks noGrp="1"/>
          </p:cNvSpPr>
          <p:nvPr>
            <p:ph type="body" sz="half" idx="3"/>
          </p:nvPr>
        </p:nvSpPr>
        <p:spPr/>
        <p:txBody>
          <a:bodyPr/>
          <a:lstStyle/>
          <a:p>
            <a:endParaRPr lang="en-US" dirty="0"/>
          </a:p>
        </p:txBody>
      </p:sp>
      <p:sp>
        <p:nvSpPr>
          <p:cNvPr id="6" name="Content Placeholder 5"/>
          <p:cNvSpPr>
            <a:spLocks noGrp="1"/>
          </p:cNvSpPr>
          <p:nvPr>
            <p:ph sz="quarter" idx="2"/>
          </p:nvPr>
        </p:nvSpPr>
        <p:spPr/>
        <p:txBody>
          <a:bodyPr>
            <a:normAutofit fontScale="92500"/>
          </a:bodyPr>
          <a:lstStyle/>
          <a:p>
            <a:pPr marL="109728" indent="0">
              <a:buNone/>
            </a:pPr>
            <a:r>
              <a:rPr lang="en-US" dirty="0" smtClean="0"/>
              <a:t>Now Let’s divide the numbers.  Since we are going to round the answer to the hundredths place, we only need to divide until we get to one more decimal place than the hundredths place.  Now we can round the answer and get approximately 0.57</a:t>
            </a:r>
            <a:endParaRPr lang="en-US" dirty="0"/>
          </a:p>
        </p:txBody>
      </p:sp>
      <p:sp>
        <p:nvSpPr>
          <p:cNvPr id="8" name="Content Placeholder 7"/>
          <p:cNvSpPr>
            <a:spLocks noGrp="1"/>
          </p:cNvSpPr>
          <p:nvPr>
            <p:ph sz="quarter" idx="4"/>
          </p:nvPr>
        </p:nvSpPr>
        <p:spPr/>
        <p:txBody>
          <a:bodyPr/>
          <a:lstStyle/>
          <a:p>
            <a:pPr marL="109728" indent="0">
              <a:buNone/>
            </a:pPr>
            <a:r>
              <a:rPr lang="en-US" dirty="0" smtClean="0"/>
              <a:t>Here is the Division.</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1966870816"/>
              </p:ext>
            </p:extLst>
          </p:nvPr>
        </p:nvGraphicFramePr>
        <p:xfrm>
          <a:off x="5791200" y="1895684"/>
          <a:ext cx="1416050" cy="3641516"/>
        </p:xfrm>
        <a:graphic>
          <a:graphicData uri="http://schemas.openxmlformats.org/presentationml/2006/ole">
            <mc:AlternateContent xmlns:mc="http://schemas.openxmlformats.org/markup-compatibility/2006">
              <mc:Choice xmlns:v="urn:schemas-microsoft-com:vml" Requires="v">
                <p:oleObj spid="_x0000_s82956" name="Equation" r:id="rId3" imgW="774360" imgH="1993680" progId="Equation.DSMT4">
                  <p:embed/>
                </p:oleObj>
              </mc:Choice>
              <mc:Fallback>
                <p:oleObj name="Equation" r:id="rId3" imgW="774360" imgH="1993680" progId="Equation.DSMT4">
                  <p:embed/>
                  <p:pic>
                    <p:nvPicPr>
                      <p:cNvPr id="0" name=""/>
                      <p:cNvPicPr/>
                      <p:nvPr/>
                    </p:nvPicPr>
                    <p:blipFill>
                      <a:blip r:embed="rId4"/>
                      <a:stretch>
                        <a:fillRect/>
                      </a:stretch>
                    </p:blipFill>
                    <p:spPr>
                      <a:xfrm>
                        <a:off x="5791200" y="1895684"/>
                        <a:ext cx="1416050" cy="3641516"/>
                      </a:xfrm>
                      <a:prstGeom prst="rect">
                        <a:avLst/>
                      </a:prstGeom>
                    </p:spPr>
                  </p:pic>
                </p:oleObj>
              </mc:Fallback>
            </mc:AlternateContent>
          </a:graphicData>
        </a:graphic>
      </p:graphicFrame>
    </p:spTree>
    <p:extLst>
      <p:ext uri="{BB962C8B-B14F-4D97-AF65-F5344CB8AC3E}">
        <p14:creationId xmlns:p14="http://schemas.microsoft.com/office/powerpoint/2010/main" val="15652664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marL="109728" indent="0">
              <a:buNone/>
            </a:pPr>
            <a:r>
              <a:rPr lang="en-US" dirty="0" smtClean="0"/>
              <a:t>Now it is your turn to practice.  Remember if you are dividing by a power of ten, you only need to move the decimal to the left.  Decimal long division is a very difficult concept.  If you are having trouble, make sure to ask a tutor to help you.</a:t>
            </a:r>
          </a:p>
          <a:p>
            <a:pPr marL="109728" indent="0">
              <a:buNone/>
            </a:pPr>
            <a:r>
              <a:rPr lang="en-US" dirty="0" smtClean="0"/>
              <a:t>Practice#7:  </a:t>
            </a:r>
          </a:p>
          <a:p>
            <a:pPr marL="109728" indent="0">
              <a:buNone/>
            </a:pPr>
            <a:endParaRPr lang="en-US" dirty="0"/>
          </a:p>
          <a:p>
            <a:pPr marL="109728" indent="0">
              <a:buNone/>
            </a:pPr>
            <a:r>
              <a:rPr lang="en-US" dirty="0" smtClean="0"/>
              <a:t>Practice#8:   </a:t>
            </a:r>
            <a:endParaRPr lang="en-US" dirty="0"/>
          </a:p>
        </p:txBody>
      </p:sp>
      <p:sp>
        <p:nvSpPr>
          <p:cNvPr id="7" name="Title 6"/>
          <p:cNvSpPr>
            <a:spLocks noGrp="1"/>
          </p:cNvSpPr>
          <p:nvPr>
            <p:ph type="title"/>
          </p:nvPr>
        </p:nvSpPr>
        <p:spPr/>
        <p:txBody>
          <a:bodyPr/>
          <a:lstStyle/>
          <a:p>
            <a:r>
              <a:rPr lang="en-US" dirty="0" smtClean="0"/>
              <a:t>Practice Problems#7-12</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2747765794"/>
              </p:ext>
            </p:extLst>
          </p:nvPr>
        </p:nvGraphicFramePr>
        <p:xfrm>
          <a:off x="3162300" y="4038600"/>
          <a:ext cx="1497013" cy="381000"/>
        </p:xfrm>
        <a:graphic>
          <a:graphicData uri="http://schemas.openxmlformats.org/presentationml/2006/ole">
            <mc:AlternateContent xmlns:mc="http://schemas.openxmlformats.org/markup-compatibility/2006">
              <mc:Choice xmlns:v="urn:schemas-microsoft-com:vml" Requires="v">
                <p:oleObj spid="_x0000_s83984" name="Equation" r:id="rId3" imgW="698400" imgH="177480" progId="Equation.DSMT4">
                  <p:embed/>
                </p:oleObj>
              </mc:Choice>
              <mc:Fallback>
                <p:oleObj name="Equation" r:id="rId3" imgW="698400" imgH="177480" progId="Equation.DSMT4">
                  <p:embed/>
                  <p:pic>
                    <p:nvPicPr>
                      <p:cNvPr id="0" name=""/>
                      <p:cNvPicPr/>
                      <p:nvPr/>
                    </p:nvPicPr>
                    <p:blipFill>
                      <a:blip r:embed="rId4"/>
                      <a:stretch>
                        <a:fillRect/>
                      </a:stretch>
                    </p:blipFill>
                    <p:spPr>
                      <a:xfrm>
                        <a:off x="3162300" y="4038600"/>
                        <a:ext cx="1497013" cy="3810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009677707"/>
              </p:ext>
            </p:extLst>
          </p:nvPr>
        </p:nvGraphicFramePr>
        <p:xfrm>
          <a:off x="2895600" y="4953000"/>
          <a:ext cx="1990045" cy="371475"/>
        </p:xfrm>
        <a:graphic>
          <a:graphicData uri="http://schemas.openxmlformats.org/presentationml/2006/ole">
            <mc:AlternateContent xmlns:mc="http://schemas.openxmlformats.org/markup-compatibility/2006">
              <mc:Choice xmlns:v="urn:schemas-microsoft-com:vml" Requires="v">
                <p:oleObj spid="_x0000_s83985" name="Equation" r:id="rId5" imgW="952200" imgH="177480" progId="Equation.DSMT4">
                  <p:embed/>
                </p:oleObj>
              </mc:Choice>
              <mc:Fallback>
                <p:oleObj name="Equation" r:id="rId5" imgW="952200" imgH="177480" progId="Equation.DSMT4">
                  <p:embed/>
                  <p:pic>
                    <p:nvPicPr>
                      <p:cNvPr id="0" name=""/>
                      <p:cNvPicPr/>
                      <p:nvPr/>
                    </p:nvPicPr>
                    <p:blipFill>
                      <a:blip r:embed="rId6"/>
                      <a:stretch>
                        <a:fillRect/>
                      </a:stretch>
                    </p:blipFill>
                    <p:spPr>
                      <a:xfrm>
                        <a:off x="2895600" y="4953000"/>
                        <a:ext cx="1990045" cy="371475"/>
                      </a:xfrm>
                      <a:prstGeom prst="rect">
                        <a:avLst/>
                      </a:prstGeom>
                    </p:spPr>
                  </p:pic>
                </p:oleObj>
              </mc:Fallback>
            </mc:AlternateContent>
          </a:graphicData>
        </a:graphic>
      </p:graphicFrame>
    </p:spTree>
    <p:extLst>
      <p:ext uri="{BB962C8B-B14F-4D97-AF65-F5344CB8AC3E}">
        <p14:creationId xmlns:p14="http://schemas.microsoft.com/office/powerpoint/2010/main" val="19360997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marL="109728" indent="0">
              <a:buNone/>
            </a:pPr>
            <a:r>
              <a:rPr lang="en-US" dirty="0" smtClean="0"/>
              <a:t>Practice#9:  Divide</a:t>
            </a:r>
          </a:p>
          <a:p>
            <a:pPr marL="109728" indent="0">
              <a:buNone/>
            </a:pPr>
            <a:endParaRPr lang="en-US" dirty="0"/>
          </a:p>
          <a:p>
            <a:pPr marL="109728" indent="0">
              <a:buNone/>
            </a:pPr>
            <a:r>
              <a:rPr lang="en-US" dirty="0" smtClean="0"/>
              <a:t>Practice#10:  Divide and round your answer to the thousandths place.</a:t>
            </a:r>
          </a:p>
          <a:p>
            <a:pPr marL="109728" indent="0">
              <a:buNone/>
            </a:pPr>
            <a:endParaRPr lang="en-US" dirty="0"/>
          </a:p>
          <a:p>
            <a:pPr marL="109728" indent="0">
              <a:buNone/>
            </a:pPr>
            <a:r>
              <a:rPr lang="en-US" dirty="0" smtClean="0"/>
              <a:t>Practice#11:  Divide  </a:t>
            </a:r>
          </a:p>
          <a:p>
            <a:pPr marL="109728" indent="0">
              <a:buNone/>
            </a:pPr>
            <a:endParaRPr lang="en-US" dirty="0"/>
          </a:p>
          <a:p>
            <a:pPr marL="109728" indent="0">
              <a:buNone/>
            </a:pPr>
            <a:r>
              <a:rPr lang="en-US" dirty="0" smtClean="0"/>
              <a:t>Practice#12:   Divide   </a:t>
            </a:r>
            <a:endParaRPr lang="en-US" dirty="0"/>
          </a:p>
        </p:txBody>
      </p:sp>
      <p:sp>
        <p:nvSpPr>
          <p:cNvPr id="7" name="Title 6"/>
          <p:cNvSpPr>
            <a:spLocks noGrp="1"/>
          </p:cNvSpPr>
          <p:nvPr>
            <p:ph type="title"/>
          </p:nvPr>
        </p:nvSpPr>
        <p:spPr/>
        <p:txBody>
          <a:bodyPr/>
          <a:lstStyle/>
          <a:p>
            <a:r>
              <a:rPr lang="en-US" dirty="0" smtClean="0"/>
              <a:t>Practice Problems#7-12</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2146059490"/>
              </p:ext>
            </p:extLst>
          </p:nvPr>
        </p:nvGraphicFramePr>
        <p:xfrm>
          <a:off x="4114800" y="1447800"/>
          <a:ext cx="871537" cy="844550"/>
        </p:xfrm>
        <a:graphic>
          <a:graphicData uri="http://schemas.openxmlformats.org/presentationml/2006/ole">
            <mc:AlternateContent xmlns:mc="http://schemas.openxmlformats.org/markup-compatibility/2006">
              <mc:Choice xmlns:v="urn:schemas-microsoft-com:vml" Requires="v">
                <p:oleObj spid="_x0000_s85022" name="Equation" r:id="rId3" imgW="406080" imgH="393480" progId="Equation.DSMT4">
                  <p:embed/>
                </p:oleObj>
              </mc:Choice>
              <mc:Fallback>
                <p:oleObj name="Equation" r:id="rId3" imgW="406080" imgH="393480" progId="Equation.DSMT4">
                  <p:embed/>
                  <p:pic>
                    <p:nvPicPr>
                      <p:cNvPr id="0" name=""/>
                      <p:cNvPicPr/>
                      <p:nvPr/>
                    </p:nvPicPr>
                    <p:blipFill>
                      <a:blip r:embed="rId4"/>
                      <a:stretch>
                        <a:fillRect/>
                      </a:stretch>
                    </p:blipFill>
                    <p:spPr>
                      <a:xfrm>
                        <a:off x="4114800" y="1447800"/>
                        <a:ext cx="871537" cy="8445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28227903"/>
              </p:ext>
            </p:extLst>
          </p:nvPr>
        </p:nvGraphicFramePr>
        <p:xfrm>
          <a:off x="4800600" y="2971800"/>
          <a:ext cx="1379538" cy="371475"/>
        </p:xfrm>
        <a:graphic>
          <a:graphicData uri="http://schemas.openxmlformats.org/presentationml/2006/ole">
            <mc:AlternateContent xmlns:mc="http://schemas.openxmlformats.org/markup-compatibility/2006">
              <mc:Choice xmlns:v="urn:schemas-microsoft-com:vml" Requires="v">
                <p:oleObj spid="_x0000_s85023" name="Equation" r:id="rId5" imgW="660240" imgH="177480" progId="Equation.DSMT4">
                  <p:embed/>
                </p:oleObj>
              </mc:Choice>
              <mc:Fallback>
                <p:oleObj name="Equation" r:id="rId5" imgW="660240" imgH="177480" progId="Equation.DSMT4">
                  <p:embed/>
                  <p:pic>
                    <p:nvPicPr>
                      <p:cNvPr id="0" name=""/>
                      <p:cNvPicPr/>
                      <p:nvPr/>
                    </p:nvPicPr>
                    <p:blipFill>
                      <a:blip r:embed="rId6"/>
                      <a:stretch>
                        <a:fillRect/>
                      </a:stretch>
                    </p:blipFill>
                    <p:spPr>
                      <a:xfrm>
                        <a:off x="4800600" y="2971800"/>
                        <a:ext cx="1379538" cy="371475"/>
                      </a:xfrm>
                      <a:prstGeom prst="rect">
                        <a:avLst/>
                      </a:prstGeom>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152714126"/>
              </p:ext>
            </p:extLst>
          </p:nvPr>
        </p:nvGraphicFramePr>
        <p:xfrm>
          <a:off x="4343400" y="3733800"/>
          <a:ext cx="1828800" cy="412955"/>
        </p:xfrm>
        <a:graphic>
          <a:graphicData uri="http://schemas.openxmlformats.org/presentationml/2006/ole">
            <mc:AlternateContent xmlns:mc="http://schemas.openxmlformats.org/markup-compatibility/2006">
              <mc:Choice xmlns:v="urn:schemas-microsoft-com:vml" Requires="v">
                <p:oleObj spid="_x0000_s85024" name="Equation" r:id="rId7" imgW="787320" imgH="177480" progId="Equation.DSMT4">
                  <p:embed/>
                </p:oleObj>
              </mc:Choice>
              <mc:Fallback>
                <p:oleObj name="Equation" r:id="rId7" imgW="787320" imgH="177480" progId="Equation.DSMT4">
                  <p:embed/>
                  <p:pic>
                    <p:nvPicPr>
                      <p:cNvPr id="0" name=""/>
                      <p:cNvPicPr/>
                      <p:nvPr/>
                    </p:nvPicPr>
                    <p:blipFill>
                      <a:blip r:embed="rId8"/>
                      <a:stretch>
                        <a:fillRect/>
                      </a:stretch>
                    </p:blipFill>
                    <p:spPr>
                      <a:xfrm>
                        <a:off x="4343400" y="3733800"/>
                        <a:ext cx="1828800" cy="412955"/>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477786720"/>
              </p:ext>
            </p:extLst>
          </p:nvPr>
        </p:nvGraphicFramePr>
        <p:xfrm>
          <a:off x="4267200" y="4724400"/>
          <a:ext cx="2096180" cy="371475"/>
        </p:xfrm>
        <a:graphic>
          <a:graphicData uri="http://schemas.openxmlformats.org/presentationml/2006/ole">
            <mc:AlternateContent xmlns:mc="http://schemas.openxmlformats.org/markup-compatibility/2006">
              <mc:Choice xmlns:v="urn:schemas-microsoft-com:vml" Requires="v">
                <p:oleObj spid="_x0000_s85025" name="Equation" r:id="rId9" imgW="1002960" imgH="177480" progId="Equation.DSMT4">
                  <p:embed/>
                </p:oleObj>
              </mc:Choice>
              <mc:Fallback>
                <p:oleObj name="Equation" r:id="rId9" imgW="1002960" imgH="177480" progId="Equation.DSMT4">
                  <p:embed/>
                  <p:pic>
                    <p:nvPicPr>
                      <p:cNvPr id="0" name=""/>
                      <p:cNvPicPr/>
                      <p:nvPr/>
                    </p:nvPicPr>
                    <p:blipFill>
                      <a:blip r:embed="rId10"/>
                      <a:stretch>
                        <a:fillRect/>
                      </a:stretch>
                    </p:blipFill>
                    <p:spPr>
                      <a:xfrm>
                        <a:off x="4267200" y="4724400"/>
                        <a:ext cx="2096180" cy="371475"/>
                      </a:xfrm>
                      <a:prstGeom prst="rect">
                        <a:avLst/>
                      </a:prstGeom>
                    </p:spPr>
                  </p:pic>
                </p:oleObj>
              </mc:Fallback>
            </mc:AlternateContent>
          </a:graphicData>
        </a:graphic>
      </p:graphicFrame>
    </p:spTree>
    <p:extLst>
      <p:ext uri="{BB962C8B-B14F-4D97-AF65-F5344CB8AC3E}">
        <p14:creationId xmlns:p14="http://schemas.microsoft.com/office/powerpoint/2010/main" val="19606687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r>
              <a:rPr lang="en-US" dirty="0" smtClean="0"/>
              <a:t>Check your answers.  If you got a problem wrong, ask a tutor to help you figure out where you went wrong.</a:t>
            </a:r>
          </a:p>
          <a:p>
            <a:pPr marL="109728" indent="0">
              <a:buNone/>
            </a:pPr>
            <a:r>
              <a:rPr lang="en-US" dirty="0" smtClean="0"/>
              <a:t>7.   0.92763</a:t>
            </a:r>
          </a:p>
          <a:p>
            <a:pPr marL="109728" indent="0">
              <a:buNone/>
            </a:pPr>
            <a:r>
              <a:rPr lang="en-US" dirty="0" smtClean="0"/>
              <a:t>8.   0.0065321</a:t>
            </a:r>
          </a:p>
          <a:p>
            <a:pPr marL="109728" indent="0">
              <a:buNone/>
            </a:pPr>
            <a:r>
              <a:rPr lang="en-US" dirty="0" smtClean="0"/>
              <a:t>9.   0.2783</a:t>
            </a:r>
          </a:p>
          <a:p>
            <a:pPr marL="109728" indent="0">
              <a:buNone/>
            </a:pPr>
            <a:r>
              <a:rPr lang="en-US" dirty="0" smtClean="0"/>
              <a:t>10.   0.065</a:t>
            </a:r>
          </a:p>
          <a:p>
            <a:pPr marL="109728" indent="0">
              <a:buNone/>
            </a:pPr>
            <a:endParaRPr lang="en-US" dirty="0" smtClean="0"/>
          </a:p>
          <a:p>
            <a:pPr marL="109728" indent="0">
              <a:buNone/>
            </a:pPr>
            <a:r>
              <a:rPr lang="en-US" dirty="0" smtClean="0"/>
              <a:t>11.</a:t>
            </a:r>
          </a:p>
          <a:p>
            <a:pPr marL="109728" indent="0">
              <a:buNone/>
            </a:pPr>
            <a:endParaRPr lang="en-US" dirty="0" smtClean="0"/>
          </a:p>
          <a:p>
            <a:pPr marL="109728" indent="0">
              <a:buNone/>
            </a:pPr>
            <a:r>
              <a:rPr lang="en-US" dirty="0" smtClean="0"/>
              <a:t>12.   5.61</a:t>
            </a:r>
          </a:p>
          <a:p>
            <a:pPr marL="624078" indent="-514350">
              <a:buAutoNum type="arabicPeriod" startAt="7"/>
            </a:pPr>
            <a:endParaRPr lang="en-US" dirty="0" smtClean="0"/>
          </a:p>
          <a:p>
            <a:pPr marL="624078" indent="-514350">
              <a:buAutoNum type="arabicPeriod" startAt="7"/>
            </a:pPr>
            <a:endParaRPr lang="en-US" dirty="0"/>
          </a:p>
        </p:txBody>
      </p:sp>
      <p:sp>
        <p:nvSpPr>
          <p:cNvPr id="3" name="Title 2"/>
          <p:cNvSpPr>
            <a:spLocks noGrp="1"/>
          </p:cNvSpPr>
          <p:nvPr>
            <p:ph type="title"/>
          </p:nvPr>
        </p:nvSpPr>
        <p:spPr/>
        <p:txBody>
          <a:bodyPr>
            <a:normAutofit fontScale="90000"/>
          </a:bodyPr>
          <a:lstStyle/>
          <a:p>
            <a:r>
              <a:rPr lang="en-US" dirty="0" smtClean="0"/>
              <a:t>Practice Problem Answers#7-12</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216024004"/>
              </p:ext>
            </p:extLst>
          </p:nvPr>
        </p:nvGraphicFramePr>
        <p:xfrm>
          <a:off x="1600200" y="4419600"/>
          <a:ext cx="633413" cy="533400"/>
        </p:xfrm>
        <a:graphic>
          <a:graphicData uri="http://schemas.openxmlformats.org/presentationml/2006/ole">
            <mc:AlternateContent xmlns:mc="http://schemas.openxmlformats.org/markup-compatibility/2006">
              <mc:Choice xmlns:v="urn:schemas-microsoft-com:vml" Requires="v">
                <p:oleObj spid="_x0000_s86024" name="Equation" r:id="rId3" imgW="241200" imgH="203040" progId="Equation.DSMT4">
                  <p:embed/>
                </p:oleObj>
              </mc:Choice>
              <mc:Fallback>
                <p:oleObj name="Equation" r:id="rId3" imgW="241200" imgH="203040" progId="Equation.DSMT4">
                  <p:embed/>
                  <p:pic>
                    <p:nvPicPr>
                      <p:cNvPr id="0" name=""/>
                      <p:cNvPicPr/>
                      <p:nvPr/>
                    </p:nvPicPr>
                    <p:blipFill>
                      <a:blip r:embed="rId4"/>
                      <a:stretch>
                        <a:fillRect/>
                      </a:stretch>
                    </p:blipFill>
                    <p:spPr>
                      <a:xfrm>
                        <a:off x="1600200" y="4419600"/>
                        <a:ext cx="633413" cy="533400"/>
                      </a:xfrm>
                      <a:prstGeom prst="rect">
                        <a:avLst/>
                      </a:prstGeom>
                    </p:spPr>
                  </p:pic>
                </p:oleObj>
              </mc:Fallback>
            </mc:AlternateContent>
          </a:graphicData>
        </a:graphic>
      </p:graphicFrame>
    </p:spTree>
    <p:extLst>
      <p:ext uri="{BB962C8B-B14F-4D97-AF65-F5344CB8AC3E}">
        <p14:creationId xmlns:p14="http://schemas.microsoft.com/office/powerpoint/2010/main" val="2359832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see how much you have learned.  </a:t>
            </a:r>
            <a:r>
              <a:rPr lang="en-US" dirty="0" err="1" smtClean="0"/>
              <a:t>Ona</a:t>
            </a:r>
            <a:r>
              <a:rPr lang="en-US" dirty="0" smtClean="0"/>
              <a:t> separate sheet of paper, take the following quiz.  </a:t>
            </a:r>
          </a:p>
          <a:p>
            <a:pPr marL="624078" indent="-514350">
              <a:buAutoNum type="arabicPeriod"/>
            </a:pPr>
            <a:r>
              <a:rPr lang="en-US" dirty="0" smtClean="0"/>
              <a:t>Multiply the following:  0.387 </a:t>
            </a:r>
            <a:r>
              <a:rPr lang="en-US" i="1" dirty="0" smtClean="0"/>
              <a:t>x </a:t>
            </a:r>
            <a:r>
              <a:rPr lang="en-US" dirty="0" smtClean="0"/>
              <a:t>10000</a:t>
            </a:r>
          </a:p>
          <a:p>
            <a:pPr marL="624078" indent="-514350">
              <a:buAutoNum type="arabicPeriod"/>
            </a:pPr>
            <a:r>
              <a:rPr lang="en-US" dirty="0" smtClean="0"/>
              <a:t>Multiply the following:   4.27 </a:t>
            </a:r>
            <a:r>
              <a:rPr lang="en-US" i="1" dirty="0" smtClean="0"/>
              <a:t>x </a:t>
            </a:r>
            <a:r>
              <a:rPr lang="en-US" dirty="0" smtClean="0"/>
              <a:t>0.9</a:t>
            </a:r>
          </a:p>
          <a:p>
            <a:pPr marL="624078" indent="-514350">
              <a:buAutoNum type="arabicPeriod"/>
            </a:pPr>
            <a:r>
              <a:rPr lang="en-US" dirty="0" smtClean="0"/>
              <a:t>Multiply the following:   205 </a:t>
            </a:r>
            <a:r>
              <a:rPr lang="en-US" i="1" dirty="0" smtClean="0"/>
              <a:t>x </a:t>
            </a:r>
            <a:r>
              <a:rPr lang="en-US" dirty="0" smtClean="0"/>
              <a:t>0.803</a:t>
            </a:r>
          </a:p>
          <a:p>
            <a:pPr marL="624078" indent="-514350">
              <a:buAutoNum type="arabicPeriod"/>
            </a:pPr>
            <a:r>
              <a:rPr lang="en-US" dirty="0" smtClean="0"/>
              <a:t>Divide the following:   </a:t>
            </a:r>
          </a:p>
          <a:p>
            <a:pPr marL="624078" indent="-514350">
              <a:buAutoNum type="arabicPeriod"/>
            </a:pPr>
            <a:r>
              <a:rPr lang="en-US" dirty="0" smtClean="0"/>
              <a:t>Divide the following:   </a:t>
            </a:r>
          </a:p>
          <a:p>
            <a:pPr marL="624078" indent="-514350">
              <a:buAutoNum type="arabicPeriod"/>
            </a:pPr>
            <a:r>
              <a:rPr lang="en-US" dirty="0"/>
              <a:t>Divide the following and round your answer to the tenths </a:t>
            </a:r>
            <a:r>
              <a:rPr lang="en-US" dirty="0" smtClean="0"/>
              <a:t>place:   </a:t>
            </a:r>
            <a:endParaRPr lang="en-US" dirty="0"/>
          </a:p>
        </p:txBody>
      </p:sp>
      <p:sp>
        <p:nvSpPr>
          <p:cNvPr id="3" name="Title 2"/>
          <p:cNvSpPr>
            <a:spLocks noGrp="1"/>
          </p:cNvSpPr>
          <p:nvPr>
            <p:ph type="title"/>
          </p:nvPr>
        </p:nvSpPr>
        <p:spPr/>
        <p:txBody>
          <a:bodyPr>
            <a:normAutofit fontScale="90000"/>
          </a:bodyPr>
          <a:lstStyle/>
          <a:p>
            <a:r>
              <a:rPr lang="en-US" dirty="0" smtClean="0"/>
              <a:t>Quiz – Multiplying &amp; Dividing Decimals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200529322"/>
              </p:ext>
            </p:extLst>
          </p:nvPr>
        </p:nvGraphicFramePr>
        <p:xfrm>
          <a:off x="4876800" y="4191000"/>
          <a:ext cx="1990045" cy="371475"/>
        </p:xfrm>
        <a:graphic>
          <a:graphicData uri="http://schemas.openxmlformats.org/presentationml/2006/ole">
            <mc:AlternateContent xmlns:mc="http://schemas.openxmlformats.org/markup-compatibility/2006">
              <mc:Choice xmlns:v="urn:schemas-microsoft-com:vml" Requires="v">
                <p:oleObj spid="_x0000_s87057" name="Equation" r:id="rId3" imgW="952200" imgH="177480" progId="Equation.DSMT4">
                  <p:embed/>
                </p:oleObj>
              </mc:Choice>
              <mc:Fallback>
                <p:oleObj name="Equation" r:id="rId3" imgW="952200" imgH="177480" progId="Equation.DSMT4">
                  <p:embed/>
                  <p:pic>
                    <p:nvPicPr>
                      <p:cNvPr id="0" name=""/>
                      <p:cNvPicPr/>
                      <p:nvPr/>
                    </p:nvPicPr>
                    <p:blipFill>
                      <a:blip r:embed="rId4"/>
                      <a:stretch>
                        <a:fillRect/>
                      </a:stretch>
                    </p:blipFill>
                    <p:spPr>
                      <a:xfrm>
                        <a:off x="4876800" y="4191000"/>
                        <a:ext cx="1990045" cy="37147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969717765"/>
              </p:ext>
            </p:extLst>
          </p:nvPr>
        </p:nvGraphicFramePr>
        <p:xfrm>
          <a:off x="5029200" y="4724400"/>
          <a:ext cx="1432832" cy="371475"/>
        </p:xfrm>
        <a:graphic>
          <a:graphicData uri="http://schemas.openxmlformats.org/presentationml/2006/ole">
            <mc:AlternateContent xmlns:mc="http://schemas.openxmlformats.org/markup-compatibility/2006">
              <mc:Choice xmlns:v="urn:schemas-microsoft-com:vml" Requires="v">
                <p:oleObj spid="_x0000_s87058" name="Equation" r:id="rId5" imgW="685800" imgH="177480" progId="Equation.DSMT4">
                  <p:embed/>
                </p:oleObj>
              </mc:Choice>
              <mc:Fallback>
                <p:oleObj name="Equation" r:id="rId5" imgW="685800" imgH="177480" progId="Equation.DSMT4">
                  <p:embed/>
                  <p:pic>
                    <p:nvPicPr>
                      <p:cNvPr id="0" name=""/>
                      <p:cNvPicPr/>
                      <p:nvPr/>
                    </p:nvPicPr>
                    <p:blipFill>
                      <a:blip r:embed="rId6"/>
                      <a:stretch>
                        <a:fillRect/>
                      </a:stretch>
                    </p:blipFill>
                    <p:spPr>
                      <a:xfrm>
                        <a:off x="5029200" y="4724400"/>
                        <a:ext cx="1432832" cy="37147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99677329"/>
              </p:ext>
            </p:extLst>
          </p:nvPr>
        </p:nvGraphicFramePr>
        <p:xfrm>
          <a:off x="4800600" y="5562600"/>
          <a:ext cx="1777773" cy="371475"/>
        </p:xfrm>
        <a:graphic>
          <a:graphicData uri="http://schemas.openxmlformats.org/presentationml/2006/ole">
            <mc:AlternateContent xmlns:mc="http://schemas.openxmlformats.org/markup-compatibility/2006">
              <mc:Choice xmlns:v="urn:schemas-microsoft-com:vml" Requires="v">
                <p:oleObj spid="_x0000_s87059" name="Equation" r:id="rId7" imgW="850680" imgH="177480" progId="Equation.DSMT4">
                  <p:embed/>
                </p:oleObj>
              </mc:Choice>
              <mc:Fallback>
                <p:oleObj name="Equation" r:id="rId7" imgW="850680" imgH="177480" progId="Equation.DSMT4">
                  <p:embed/>
                  <p:pic>
                    <p:nvPicPr>
                      <p:cNvPr id="0" name=""/>
                      <p:cNvPicPr/>
                      <p:nvPr/>
                    </p:nvPicPr>
                    <p:blipFill>
                      <a:blip r:embed="rId8"/>
                      <a:stretch>
                        <a:fillRect/>
                      </a:stretch>
                    </p:blipFill>
                    <p:spPr>
                      <a:xfrm>
                        <a:off x="4800600" y="5562600"/>
                        <a:ext cx="1777773" cy="371475"/>
                      </a:xfrm>
                      <a:prstGeom prst="rect">
                        <a:avLst/>
                      </a:prstGeom>
                    </p:spPr>
                  </p:pic>
                </p:oleObj>
              </mc:Fallback>
            </mc:AlternateContent>
          </a:graphicData>
        </a:graphic>
      </p:graphicFrame>
    </p:spTree>
    <p:extLst>
      <p:ext uri="{BB962C8B-B14F-4D97-AF65-F5344CB8AC3E}">
        <p14:creationId xmlns:p14="http://schemas.microsoft.com/office/powerpoint/2010/main" val="4007786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see how you did.  Grade your quiz.  Again, make sure to go over any missed problems with a tutor.</a:t>
            </a:r>
          </a:p>
          <a:p>
            <a:pPr marL="624078" indent="-514350">
              <a:buAutoNum type="arabicPeriod"/>
            </a:pPr>
            <a:r>
              <a:rPr lang="en-US" dirty="0" smtClean="0"/>
              <a:t>3870</a:t>
            </a:r>
          </a:p>
          <a:p>
            <a:pPr marL="624078" indent="-514350">
              <a:buAutoNum type="arabicPeriod"/>
            </a:pPr>
            <a:r>
              <a:rPr lang="en-US" dirty="0" smtClean="0"/>
              <a:t>3.843</a:t>
            </a:r>
          </a:p>
          <a:p>
            <a:pPr marL="624078" indent="-514350">
              <a:buAutoNum type="arabicPeriod"/>
            </a:pPr>
            <a:r>
              <a:rPr lang="en-US" dirty="0" smtClean="0"/>
              <a:t>164.515</a:t>
            </a:r>
          </a:p>
          <a:p>
            <a:pPr marL="624078" indent="-514350">
              <a:buAutoNum type="arabicPeriod"/>
            </a:pPr>
            <a:r>
              <a:rPr lang="en-US" dirty="0" smtClean="0"/>
              <a:t>0.0007863</a:t>
            </a:r>
          </a:p>
          <a:p>
            <a:pPr marL="624078" indent="-514350">
              <a:buAutoNum type="arabicPeriod"/>
            </a:pPr>
            <a:r>
              <a:rPr lang="en-US" dirty="0" smtClean="0"/>
              <a:t>2.3925</a:t>
            </a:r>
          </a:p>
          <a:p>
            <a:pPr marL="624078" indent="-514350">
              <a:buAutoNum type="arabicPeriod"/>
            </a:pPr>
            <a:r>
              <a:rPr lang="en-US" dirty="0" smtClean="0"/>
              <a:t>4.5</a:t>
            </a:r>
            <a:endParaRPr lang="en-US" dirty="0"/>
          </a:p>
        </p:txBody>
      </p:sp>
      <p:sp>
        <p:nvSpPr>
          <p:cNvPr id="3" name="Title 2"/>
          <p:cNvSpPr>
            <a:spLocks noGrp="1"/>
          </p:cNvSpPr>
          <p:nvPr>
            <p:ph type="title"/>
          </p:nvPr>
        </p:nvSpPr>
        <p:spPr/>
        <p:txBody>
          <a:bodyPr/>
          <a:lstStyle/>
          <a:p>
            <a:r>
              <a:rPr lang="en-US" dirty="0" smtClean="0"/>
              <a:t>Quiz Answers</a:t>
            </a:r>
            <a:endParaRPr lang="en-US" dirty="0"/>
          </a:p>
        </p:txBody>
      </p:sp>
    </p:spTree>
    <p:extLst>
      <p:ext uri="{BB962C8B-B14F-4D97-AF65-F5344CB8AC3E}">
        <p14:creationId xmlns:p14="http://schemas.microsoft.com/office/powerpoint/2010/main" val="12576156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Multiplying and Dividing decimals can be a difficult topic.  Answer the following questions.</a:t>
            </a:r>
          </a:p>
          <a:p>
            <a:pPr marL="566928" indent="-457200">
              <a:buAutoNum type="arabicPeriod"/>
            </a:pPr>
            <a:r>
              <a:rPr lang="en-US" sz="2400" dirty="0" smtClean="0"/>
              <a:t>If </a:t>
            </a:r>
            <a:r>
              <a:rPr lang="en-US" sz="2400" dirty="0"/>
              <a:t>you were going to make a mistake when you multiply or divide a decimal, what would be the mistake? </a:t>
            </a:r>
            <a:r>
              <a:rPr lang="en-US" sz="2400" dirty="0" smtClean="0"/>
              <a:t>Why </a:t>
            </a:r>
            <a:r>
              <a:rPr lang="en-US" sz="2400" dirty="0"/>
              <a:t>do you think you make that mistake more often</a:t>
            </a:r>
            <a:r>
              <a:rPr lang="en-US" sz="2400" dirty="0" smtClean="0"/>
              <a:t>?</a:t>
            </a:r>
          </a:p>
          <a:p>
            <a:pPr marL="566928" indent="-457200">
              <a:buFont typeface="Wingdings 3"/>
              <a:buAutoNum type="arabicPeriod"/>
            </a:pPr>
            <a:r>
              <a:rPr lang="en-US" sz="2400" dirty="0"/>
              <a:t>What steps are you going to take so that you make fewer mistakes when you multiply or divide </a:t>
            </a:r>
            <a:r>
              <a:rPr lang="en-US" sz="2400"/>
              <a:t>decimals</a:t>
            </a:r>
            <a:r>
              <a:rPr lang="en-US" sz="2400" smtClean="0"/>
              <a:t>?</a:t>
            </a:r>
            <a:endParaRPr lang="en-US" sz="2400" dirty="0"/>
          </a:p>
        </p:txBody>
      </p:sp>
      <p:sp>
        <p:nvSpPr>
          <p:cNvPr id="3" name="Title 2"/>
          <p:cNvSpPr>
            <a:spLocks noGrp="1"/>
          </p:cNvSpPr>
          <p:nvPr>
            <p:ph type="title"/>
          </p:nvPr>
        </p:nvSpPr>
        <p:spPr/>
        <p:txBody>
          <a:bodyPr/>
          <a:lstStyle/>
          <a:p>
            <a:r>
              <a:rPr lang="en-US" dirty="0" smtClean="0"/>
              <a:t>Self Reflection</a:t>
            </a:r>
            <a:endParaRPr lang="en-US" dirty="0"/>
          </a:p>
        </p:txBody>
      </p:sp>
    </p:spTree>
    <p:extLst>
      <p:ext uri="{BB962C8B-B14F-4D97-AF65-F5344CB8AC3E}">
        <p14:creationId xmlns:p14="http://schemas.microsoft.com/office/powerpoint/2010/main" val="2975680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look at an example.  Suppose we want to multiply the following:  </a:t>
            </a:r>
          </a:p>
          <a:p>
            <a:pPr marL="109728" indent="0">
              <a:buNone/>
            </a:pPr>
            <a:endParaRPr lang="en-US" dirty="0"/>
          </a:p>
        </p:txBody>
      </p:sp>
      <p:sp>
        <p:nvSpPr>
          <p:cNvPr id="3" name="Title 2"/>
          <p:cNvSpPr>
            <a:spLocks noGrp="1"/>
          </p:cNvSpPr>
          <p:nvPr>
            <p:ph type="title"/>
          </p:nvPr>
        </p:nvSpPr>
        <p:spPr/>
        <p:txBody>
          <a:bodyPr/>
          <a:lstStyle/>
          <a:p>
            <a:r>
              <a:rPr lang="en-US" dirty="0" smtClean="0"/>
              <a:t>Example Problem#1</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814882760"/>
              </p:ext>
            </p:extLst>
          </p:nvPr>
        </p:nvGraphicFramePr>
        <p:xfrm>
          <a:off x="4876800" y="2209800"/>
          <a:ext cx="2700338" cy="600075"/>
        </p:xfrm>
        <a:graphic>
          <a:graphicData uri="http://schemas.openxmlformats.org/presentationml/2006/ole">
            <mc:AlternateContent xmlns:mc="http://schemas.openxmlformats.org/markup-compatibility/2006">
              <mc:Choice xmlns:v="urn:schemas-microsoft-com:vml" Requires="v">
                <p:oleObj spid="_x0000_s54287" name="Equation" r:id="rId3" imgW="799920" imgH="177480" progId="Equation.DSMT4">
                  <p:embed/>
                </p:oleObj>
              </mc:Choice>
              <mc:Fallback>
                <p:oleObj name="Equation" r:id="rId3" imgW="799920" imgH="177480" progId="Equation.DSMT4">
                  <p:embed/>
                  <p:pic>
                    <p:nvPicPr>
                      <p:cNvPr id="0" name=""/>
                      <p:cNvPicPr/>
                      <p:nvPr/>
                    </p:nvPicPr>
                    <p:blipFill>
                      <a:blip r:embed="rId4"/>
                      <a:stretch>
                        <a:fillRect/>
                      </a:stretch>
                    </p:blipFill>
                    <p:spPr>
                      <a:xfrm>
                        <a:off x="4876800" y="2209800"/>
                        <a:ext cx="2700338" cy="600075"/>
                      </a:xfrm>
                      <a:prstGeom prst="rect">
                        <a:avLst/>
                      </a:prstGeom>
                    </p:spPr>
                  </p:pic>
                </p:oleObj>
              </mc:Fallback>
            </mc:AlternateContent>
          </a:graphicData>
        </a:graphic>
      </p:graphicFrame>
    </p:spTree>
    <p:extLst>
      <p:ext uri="{BB962C8B-B14F-4D97-AF65-F5344CB8AC3E}">
        <p14:creationId xmlns:p14="http://schemas.microsoft.com/office/powerpoint/2010/main" val="3357624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look at an example.  Suppose we want to multiply the following:  </a:t>
            </a:r>
          </a:p>
          <a:p>
            <a:pPr marL="109728" indent="0">
              <a:buNone/>
            </a:pPr>
            <a:endParaRPr lang="en-US" dirty="0"/>
          </a:p>
          <a:p>
            <a:pPr marL="109728" indent="0">
              <a:buNone/>
            </a:pPr>
            <a:r>
              <a:rPr lang="en-US" dirty="0" smtClean="0"/>
              <a:t>Every time you multiply by 10, it moves the decimal 1 place to the right.  Since 100 is really 10 </a:t>
            </a:r>
            <a:r>
              <a:rPr lang="en-US" i="1" dirty="0" smtClean="0"/>
              <a:t>x </a:t>
            </a:r>
            <a:r>
              <a:rPr lang="en-US" dirty="0" smtClean="0"/>
              <a:t>10 we simply move the decimal two times to the right and get 235.46</a:t>
            </a:r>
          </a:p>
          <a:p>
            <a:pPr marL="109728" indent="0">
              <a:buNone/>
            </a:pPr>
            <a:r>
              <a:rPr lang="en-US" dirty="0" smtClean="0"/>
              <a:t>Notice 100 has two zeros- that also shows that we simply move the decimal two places.</a:t>
            </a:r>
          </a:p>
          <a:p>
            <a:pPr marL="109728" indent="0">
              <a:buNone/>
            </a:pPr>
            <a:endParaRPr lang="en-US" dirty="0"/>
          </a:p>
        </p:txBody>
      </p:sp>
      <p:sp>
        <p:nvSpPr>
          <p:cNvPr id="3" name="Title 2"/>
          <p:cNvSpPr>
            <a:spLocks noGrp="1"/>
          </p:cNvSpPr>
          <p:nvPr>
            <p:ph type="title"/>
          </p:nvPr>
        </p:nvSpPr>
        <p:spPr/>
        <p:txBody>
          <a:bodyPr/>
          <a:lstStyle/>
          <a:p>
            <a:r>
              <a:rPr lang="en-US" dirty="0" smtClean="0"/>
              <a:t>Example Problem#1</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897803446"/>
              </p:ext>
            </p:extLst>
          </p:nvPr>
        </p:nvGraphicFramePr>
        <p:xfrm>
          <a:off x="4876800" y="2209800"/>
          <a:ext cx="2700338" cy="600075"/>
        </p:xfrm>
        <a:graphic>
          <a:graphicData uri="http://schemas.openxmlformats.org/presentationml/2006/ole">
            <mc:AlternateContent xmlns:mc="http://schemas.openxmlformats.org/markup-compatibility/2006">
              <mc:Choice xmlns:v="urn:schemas-microsoft-com:vml" Requires="v">
                <p:oleObj spid="_x0000_s55311" name="Equation" r:id="rId3" imgW="799920" imgH="177480" progId="Equation.DSMT4">
                  <p:embed/>
                </p:oleObj>
              </mc:Choice>
              <mc:Fallback>
                <p:oleObj name="Equation" r:id="rId3" imgW="799920" imgH="177480" progId="Equation.DSMT4">
                  <p:embed/>
                  <p:pic>
                    <p:nvPicPr>
                      <p:cNvPr id="0" name=""/>
                      <p:cNvPicPr/>
                      <p:nvPr/>
                    </p:nvPicPr>
                    <p:blipFill>
                      <a:blip r:embed="rId4"/>
                      <a:stretch>
                        <a:fillRect/>
                      </a:stretch>
                    </p:blipFill>
                    <p:spPr>
                      <a:xfrm>
                        <a:off x="4876800" y="2209800"/>
                        <a:ext cx="2700338" cy="600075"/>
                      </a:xfrm>
                      <a:prstGeom prst="rect">
                        <a:avLst/>
                      </a:prstGeom>
                    </p:spPr>
                  </p:pic>
                </p:oleObj>
              </mc:Fallback>
            </mc:AlternateContent>
          </a:graphicData>
        </a:graphic>
      </p:graphicFrame>
    </p:spTree>
    <p:extLst>
      <p:ext uri="{BB962C8B-B14F-4D97-AF65-F5344CB8AC3E}">
        <p14:creationId xmlns:p14="http://schemas.microsoft.com/office/powerpoint/2010/main" val="160076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look at another example.  Suppose we want to multiply the following:  </a:t>
            </a:r>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Example Problem#2</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08149170"/>
              </p:ext>
            </p:extLst>
          </p:nvPr>
        </p:nvGraphicFramePr>
        <p:xfrm>
          <a:off x="4770438" y="2209800"/>
          <a:ext cx="2914650" cy="600075"/>
        </p:xfrm>
        <a:graphic>
          <a:graphicData uri="http://schemas.openxmlformats.org/presentationml/2006/ole">
            <mc:AlternateContent xmlns:mc="http://schemas.openxmlformats.org/markup-compatibility/2006">
              <mc:Choice xmlns:v="urn:schemas-microsoft-com:vml" Requires="v">
                <p:oleObj spid="_x0000_s56335" name="Equation" r:id="rId3" imgW="863280" imgH="177480" progId="Equation.DSMT4">
                  <p:embed/>
                </p:oleObj>
              </mc:Choice>
              <mc:Fallback>
                <p:oleObj name="Equation" r:id="rId3" imgW="863280" imgH="177480" progId="Equation.DSMT4">
                  <p:embed/>
                  <p:pic>
                    <p:nvPicPr>
                      <p:cNvPr id="0" name=""/>
                      <p:cNvPicPr/>
                      <p:nvPr/>
                    </p:nvPicPr>
                    <p:blipFill>
                      <a:blip r:embed="rId4"/>
                      <a:stretch>
                        <a:fillRect/>
                      </a:stretch>
                    </p:blipFill>
                    <p:spPr>
                      <a:xfrm>
                        <a:off x="4770438" y="2209800"/>
                        <a:ext cx="2914650" cy="600075"/>
                      </a:xfrm>
                      <a:prstGeom prst="rect">
                        <a:avLst/>
                      </a:prstGeom>
                    </p:spPr>
                  </p:pic>
                </p:oleObj>
              </mc:Fallback>
            </mc:AlternateContent>
          </a:graphicData>
        </a:graphic>
      </p:graphicFrame>
    </p:spTree>
    <p:extLst>
      <p:ext uri="{BB962C8B-B14F-4D97-AF65-F5344CB8AC3E}">
        <p14:creationId xmlns:p14="http://schemas.microsoft.com/office/powerpoint/2010/main" val="2868547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look at another example.  Suppose we want to multiply the following:  </a:t>
            </a:r>
          </a:p>
          <a:p>
            <a:pPr marL="109728" indent="0">
              <a:buNone/>
            </a:pPr>
            <a:endParaRPr lang="en-US" dirty="0"/>
          </a:p>
          <a:p>
            <a:pPr marL="109728" indent="0">
              <a:buNone/>
            </a:pPr>
            <a:r>
              <a:rPr lang="en-US" dirty="0" smtClean="0"/>
              <a:t>Notice 10000 is a power of 10 and has four zeros. </a:t>
            </a:r>
            <a:r>
              <a:rPr lang="en-US" dirty="0"/>
              <a:t>W</a:t>
            </a:r>
            <a:r>
              <a:rPr lang="en-US" dirty="0" smtClean="0"/>
              <a:t>e simply move the decimal four places to the right and get the answer 8714000.</a:t>
            </a:r>
          </a:p>
          <a:p>
            <a:pPr marL="109728" indent="0">
              <a:buNone/>
            </a:pPr>
            <a:endParaRPr lang="en-US" dirty="0"/>
          </a:p>
        </p:txBody>
      </p:sp>
      <p:sp>
        <p:nvSpPr>
          <p:cNvPr id="3" name="Title 2"/>
          <p:cNvSpPr>
            <a:spLocks noGrp="1"/>
          </p:cNvSpPr>
          <p:nvPr>
            <p:ph type="title"/>
          </p:nvPr>
        </p:nvSpPr>
        <p:spPr/>
        <p:txBody>
          <a:bodyPr/>
          <a:lstStyle/>
          <a:p>
            <a:r>
              <a:rPr lang="en-US" dirty="0" smtClean="0"/>
              <a:t>Example Problem#2</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290089631"/>
              </p:ext>
            </p:extLst>
          </p:nvPr>
        </p:nvGraphicFramePr>
        <p:xfrm>
          <a:off x="4770438" y="2209800"/>
          <a:ext cx="2914650" cy="600075"/>
        </p:xfrm>
        <a:graphic>
          <a:graphicData uri="http://schemas.openxmlformats.org/presentationml/2006/ole">
            <mc:AlternateContent xmlns:mc="http://schemas.openxmlformats.org/markup-compatibility/2006">
              <mc:Choice xmlns:v="urn:schemas-microsoft-com:vml" Requires="v">
                <p:oleObj spid="_x0000_s57359" name="Equation" r:id="rId3" imgW="863280" imgH="177480" progId="Equation.DSMT4">
                  <p:embed/>
                </p:oleObj>
              </mc:Choice>
              <mc:Fallback>
                <p:oleObj name="Equation" r:id="rId3" imgW="863280" imgH="177480" progId="Equation.DSMT4">
                  <p:embed/>
                  <p:pic>
                    <p:nvPicPr>
                      <p:cNvPr id="0" name=""/>
                      <p:cNvPicPr/>
                      <p:nvPr/>
                    </p:nvPicPr>
                    <p:blipFill>
                      <a:blip r:embed="rId4"/>
                      <a:stretch>
                        <a:fillRect/>
                      </a:stretch>
                    </p:blipFill>
                    <p:spPr>
                      <a:xfrm>
                        <a:off x="4770438" y="2209800"/>
                        <a:ext cx="2914650" cy="600075"/>
                      </a:xfrm>
                      <a:prstGeom prst="rect">
                        <a:avLst/>
                      </a:prstGeom>
                    </p:spPr>
                  </p:pic>
                </p:oleObj>
              </mc:Fallback>
            </mc:AlternateContent>
          </a:graphicData>
        </a:graphic>
      </p:graphicFrame>
    </p:spTree>
    <p:extLst>
      <p:ext uri="{BB962C8B-B14F-4D97-AF65-F5344CB8AC3E}">
        <p14:creationId xmlns:p14="http://schemas.microsoft.com/office/powerpoint/2010/main" val="2301685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look at another example.  Suppose we want to multiply the following:  </a:t>
            </a:r>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Example Problem#3</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26712602"/>
              </p:ext>
            </p:extLst>
          </p:nvPr>
        </p:nvGraphicFramePr>
        <p:xfrm>
          <a:off x="4492625" y="2209800"/>
          <a:ext cx="3471863" cy="600075"/>
        </p:xfrm>
        <a:graphic>
          <a:graphicData uri="http://schemas.openxmlformats.org/presentationml/2006/ole">
            <mc:AlternateContent xmlns:mc="http://schemas.openxmlformats.org/markup-compatibility/2006">
              <mc:Choice xmlns:v="urn:schemas-microsoft-com:vml" Requires="v">
                <p:oleObj spid="_x0000_s58383" name="Equation" r:id="rId3" imgW="1028520" imgH="177480" progId="Equation.DSMT4">
                  <p:embed/>
                </p:oleObj>
              </mc:Choice>
              <mc:Fallback>
                <p:oleObj name="Equation" r:id="rId3" imgW="1028520" imgH="177480" progId="Equation.DSMT4">
                  <p:embed/>
                  <p:pic>
                    <p:nvPicPr>
                      <p:cNvPr id="0" name=""/>
                      <p:cNvPicPr/>
                      <p:nvPr/>
                    </p:nvPicPr>
                    <p:blipFill>
                      <a:blip r:embed="rId4"/>
                      <a:stretch>
                        <a:fillRect/>
                      </a:stretch>
                    </p:blipFill>
                    <p:spPr>
                      <a:xfrm>
                        <a:off x="4492625" y="2209800"/>
                        <a:ext cx="3471863" cy="600075"/>
                      </a:xfrm>
                      <a:prstGeom prst="rect">
                        <a:avLst/>
                      </a:prstGeom>
                    </p:spPr>
                  </p:pic>
                </p:oleObj>
              </mc:Fallback>
            </mc:AlternateContent>
          </a:graphicData>
        </a:graphic>
      </p:graphicFrame>
    </p:spTree>
    <p:extLst>
      <p:ext uri="{BB962C8B-B14F-4D97-AF65-F5344CB8AC3E}">
        <p14:creationId xmlns:p14="http://schemas.microsoft.com/office/powerpoint/2010/main" val="3918690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1019</TotalTime>
  <Words>2214</Words>
  <Application>Microsoft Office PowerPoint</Application>
  <PresentationFormat>On-screen Show (4:3)</PresentationFormat>
  <Paragraphs>206</Paragraphs>
  <Slides>48</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48</vt:i4>
      </vt:variant>
    </vt:vector>
  </HeadingPairs>
  <TitlesOfParts>
    <vt:vector size="56" baseType="lpstr">
      <vt:lpstr>Calibri</vt:lpstr>
      <vt:lpstr>Lucida Sans Unicode</vt:lpstr>
      <vt:lpstr>Verdana</vt:lpstr>
      <vt:lpstr>Wingdings 2</vt:lpstr>
      <vt:lpstr>Wingdings 3</vt:lpstr>
      <vt:lpstr>Concourse</vt:lpstr>
      <vt:lpstr>Equation</vt:lpstr>
      <vt:lpstr>MathType 6.0 Equation</vt:lpstr>
      <vt:lpstr>Multiplying and Dividing Decimals</vt:lpstr>
      <vt:lpstr>GLA Objective:</vt:lpstr>
      <vt:lpstr>Segment I - Multiplying Decimals by Positive Powers of 10</vt:lpstr>
      <vt:lpstr>Segment I - Multiplying Decimals by Positive Powers of 10</vt:lpstr>
      <vt:lpstr>Example Problem#1</vt:lpstr>
      <vt:lpstr>Example Problem#1</vt:lpstr>
      <vt:lpstr>Example Problem#2</vt:lpstr>
      <vt:lpstr>Example Problem#2</vt:lpstr>
      <vt:lpstr>Example Problem#3</vt:lpstr>
      <vt:lpstr>Example Problem#3</vt:lpstr>
      <vt:lpstr>Segment II – Multiplying Decimals</vt:lpstr>
      <vt:lpstr>Segment II – Multiplying Decimals</vt:lpstr>
      <vt:lpstr>Example Problem#4</vt:lpstr>
      <vt:lpstr>Example Problem#4</vt:lpstr>
      <vt:lpstr>Example Problem#5</vt:lpstr>
      <vt:lpstr>Example Problem#5</vt:lpstr>
      <vt:lpstr>Example Problem#6</vt:lpstr>
      <vt:lpstr>Example Problem#6</vt:lpstr>
      <vt:lpstr>Practice Problems #1-6</vt:lpstr>
      <vt:lpstr>Practice Problems #1-6</vt:lpstr>
      <vt:lpstr>Practice Problems #1-6</vt:lpstr>
      <vt:lpstr>Practice Problem Answers #1-6</vt:lpstr>
      <vt:lpstr>Segment III – Dividing Decimals by Powers of Ten</vt:lpstr>
      <vt:lpstr>Segment III – Dividing Decimals by Powers of Ten</vt:lpstr>
      <vt:lpstr>Example Problem#7</vt:lpstr>
      <vt:lpstr>Example Problem#7</vt:lpstr>
      <vt:lpstr>Example Problem#8</vt:lpstr>
      <vt:lpstr>Example Problem#8</vt:lpstr>
      <vt:lpstr>Example Problem#9</vt:lpstr>
      <vt:lpstr>Example Problem#9</vt:lpstr>
      <vt:lpstr>Segment IV – Dividing Decimals</vt:lpstr>
      <vt:lpstr>Segment IV – Dividing Decimals</vt:lpstr>
      <vt:lpstr>Example Problem#10</vt:lpstr>
      <vt:lpstr>Example Problem#10</vt:lpstr>
      <vt:lpstr>Example Problem#10</vt:lpstr>
      <vt:lpstr>Example Problem#11</vt:lpstr>
      <vt:lpstr>Example Problem#11</vt:lpstr>
      <vt:lpstr>Example Problem#11</vt:lpstr>
      <vt:lpstr>Example Problem#11</vt:lpstr>
      <vt:lpstr>Example Problem#12</vt:lpstr>
      <vt:lpstr>Example Problem#12</vt:lpstr>
      <vt:lpstr>Example Problem#11</vt:lpstr>
      <vt:lpstr>Practice Problems#7-12</vt:lpstr>
      <vt:lpstr>Practice Problems#7-12</vt:lpstr>
      <vt:lpstr>Practice Problem Answers#7-12</vt:lpstr>
      <vt:lpstr>Quiz – Multiplying &amp; Dividing Decimals</vt:lpstr>
      <vt:lpstr>Quiz Answers</vt:lpstr>
      <vt:lpstr>Self Reflection</vt:lpstr>
    </vt:vector>
  </TitlesOfParts>
  <Company>College of the Canyons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Conversions with Dimensional Analysis</dc:title>
  <dc:creator>Windows User</dc:creator>
  <cp:lastModifiedBy>Goodman, Jeremy</cp:lastModifiedBy>
  <cp:revision>82</cp:revision>
  <dcterms:created xsi:type="dcterms:W3CDTF">2013-04-13T19:36:55Z</dcterms:created>
  <dcterms:modified xsi:type="dcterms:W3CDTF">2015-10-16T01:01:45Z</dcterms:modified>
</cp:coreProperties>
</file>