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1" d="100"/>
          <a:sy n="71" d="100"/>
        </p:scale>
        <p:origin x="-1140"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1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61DD1-A8F2-4051-B1FD-27B8551EC4C6}" type="datetimeFigureOut">
              <a:rPr lang="en-US" smtClean="0"/>
              <a:t>7/31/2013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3782A-4418-406D-AAD1-BB2D708A1A9C}" type="slidenum">
              <a:rPr lang="en-US" smtClean="0"/>
              <a:t>‹#›</a:t>
            </a:fld>
            <a:endParaRPr lang="en-US"/>
          </a:p>
        </p:txBody>
      </p:sp>
    </p:spTree>
    <p:extLst>
      <p:ext uri="{BB962C8B-B14F-4D97-AF65-F5344CB8AC3E}">
        <p14:creationId xmlns:p14="http://schemas.microsoft.com/office/powerpoint/2010/main" val="2577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3782A-4418-406D-AAD1-BB2D708A1A9C}" type="slidenum">
              <a:rPr lang="en-US" smtClean="0"/>
              <a:t>1</a:t>
            </a:fld>
            <a:endParaRPr lang="en-US"/>
          </a:p>
        </p:txBody>
      </p:sp>
    </p:spTree>
    <p:extLst>
      <p:ext uri="{BB962C8B-B14F-4D97-AF65-F5344CB8AC3E}">
        <p14:creationId xmlns:p14="http://schemas.microsoft.com/office/powerpoint/2010/main" val="253984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E0F106-E5D1-4C84-AC8B-70D38CCD7C5D}" type="datetimeFigureOut">
              <a:rPr lang="en-US" smtClean="0"/>
              <a:t>7/31/2013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E49455-23FE-4098-9C5C-6E7D0AEEB8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E0F106-E5D1-4C84-AC8B-70D38CCD7C5D}" type="datetimeFigureOut">
              <a:rPr lang="en-US" smtClean="0"/>
              <a:t>7/31/2013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E0F106-E5D1-4C84-AC8B-70D38CCD7C5D}" type="datetimeFigureOut">
              <a:rPr lang="en-US" smtClean="0"/>
              <a:t>7/31/2013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E49455-23FE-4098-9C5C-6E7D0AEEB8E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E0F106-E5D1-4C84-AC8B-70D38CCD7C5D}" type="datetimeFigureOut">
              <a:rPr lang="en-US" smtClean="0"/>
              <a:t>7/31/2013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E49455-23FE-4098-9C5C-6E7D0AEEB8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0.wmf"/><Relationship Id="rId5" Type="http://schemas.openxmlformats.org/officeDocument/2006/relationships/oleObject" Target="../embeddings/oleObject24.bin"/><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1.wmf"/><Relationship Id="rId5" Type="http://schemas.openxmlformats.org/officeDocument/2006/relationships/oleObject" Target="../embeddings/oleObject26.bin"/><Relationship Id="rId4" Type="http://schemas.openxmlformats.org/officeDocument/2006/relationships/image" Target="../media/image1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2.wmf"/><Relationship Id="rId5" Type="http://schemas.openxmlformats.org/officeDocument/2006/relationships/oleObject" Target="../embeddings/oleObject28.bin"/><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27.wmf"/><Relationship Id="rId5" Type="http://schemas.openxmlformats.org/officeDocument/2006/relationships/oleObject" Target="../embeddings/oleObject33.bin"/><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1.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3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3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3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3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39.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40.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41.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9.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4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43.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44.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45.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46.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47.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48.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49.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5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51.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12.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4.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lstStyle/>
          <a:p>
            <a:r>
              <a:rPr lang="en-US" dirty="0" smtClean="0"/>
              <a:t>Unit Conversions with Dimensional Analysis</a:t>
            </a:r>
            <a:endParaRPr lang="en-US" dirty="0"/>
          </a:p>
        </p:txBody>
      </p:sp>
      <p:sp>
        <p:nvSpPr>
          <p:cNvPr id="3" name="Subtitle 2"/>
          <p:cNvSpPr>
            <a:spLocks noGrp="1"/>
          </p:cNvSpPr>
          <p:nvPr>
            <p:ph type="subTitle" idx="1"/>
          </p:nvPr>
        </p:nvSpPr>
        <p:spPr/>
        <p:txBody>
          <a:bodyPr>
            <a:normAutofit/>
          </a:bodyPr>
          <a:lstStyle/>
          <a:p>
            <a:r>
              <a:rPr lang="en-US" sz="4000" dirty="0" smtClean="0"/>
              <a:t>Guided Learning Activity</a:t>
            </a:r>
            <a:endParaRPr lang="en-US" sz="4000" dirty="0"/>
          </a:p>
        </p:txBody>
      </p:sp>
    </p:spTree>
    <p:extLst>
      <p:ext uri="{BB962C8B-B14F-4D97-AF65-F5344CB8AC3E}">
        <p14:creationId xmlns:p14="http://schemas.microsoft.com/office/powerpoint/2010/main" val="416811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229600" cy="3962400"/>
          </a:xfrm>
        </p:spPr>
        <p:txBody>
          <a:bodyPr>
            <a:normAutofit/>
          </a:bodyPr>
          <a:lstStyle/>
          <a:p>
            <a:r>
              <a:rPr lang="en-US" sz="2400" dirty="0"/>
              <a:t>Recall when we multiply a whole number times a fraction, to think of the whole number as over 1 and then multiply straight across.  Notice the key is to cancel the units.  What units are you left with after you multiply the fractions?</a:t>
            </a:r>
          </a:p>
        </p:txBody>
      </p:sp>
      <p:sp>
        <p:nvSpPr>
          <p:cNvPr id="3" name="Title 2"/>
          <p:cNvSpPr>
            <a:spLocks noGrp="1"/>
          </p:cNvSpPr>
          <p:nvPr>
            <p:ph type="title"/>
          </p:nvPr>
        </p:nvSpPr>
        <p:spPr>
          <a:xfrm>
            <a:off x="457200" y="274638"/>
            <a:ext cx="8229600" cy="1706562"/>
          </a:xfrm>
        </p:spPr>
        <p:txBody>
          <a:bodyPr>
            <a:normAutofit fontScale="90000"/>
          </a:bodyPr>
          <a:lstStyle/>
          <a:p>
            <a:r>
              <a:rPr lang="en-US" u="sng" dirty="0">
                <a:effectLst/>
              </a:rPr>
              <a:t>Segment 1</a:t>
            </a:r>
            <a:r>
              <a:rPr lang="en-US" dirty="0">
                <a:effectLst/>
              </a:rPr>
              <a:t>: 	</a:t>
            </a:r>
            <a:r>
              <a:rPr lang="en-US" u="sng" dirty="0">
                <a:effectLst/>
              </a:rPr>
              <a:t>Dimensional Analysis – Multiplying by the “Unit Fraction”</a:t>
            </a:r>
            <a:r>
              <a:rPr lang="en-US" dirty="0">
                <a:effectLst/>
              </a:rPr>
              <a:t/>
            </a:r>
            <a:br>
              <a:rPr lang="en-US" dirty="0">
                <a:effectLst/>
              </a:rPr>
            </a:b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829003363"/>
              </p:ext>
            </p:extLst>
          </p:nvPr>
        </p:nvGraphicFramePr>
        <p:xfrm>
          <a:off x="2514600" y="4038600"/>
          <a:ext cx="5062537" cy="2146300"/>
        </p:xfrm>
        <a:graphic>
          <a:graphicData uri="http://schemas.openxmlformats.org/presentationml/2006/ole">
            <mc:AlternateContent xmlns:mc="http://schemas.openxmlformats.org/markup-compatibility/2006">
              <mc:Choice xmlns:v="urn:schemas-microsoft-com:vml" Requires="v">
                <p:oleObj spid="_x0000_s7188" name="Equation" r:id="rId3" imgW="2095200" imgH="888840" progId="Equation.DSMT4">
                  <p:embed/>
                </p:oleObj>
              </mc:Choice>
              <mc:Fallback>
                <p:oleObj name="Equation" r:id="rId3" imgW="2095200" imgH="888840" progId="Equation.DSMT4">
                  <p:embed/>
                  <p:pic>
                    <p:nvPicPr>
                      <p:cNvPr id="0" name=""/>
                      <p:cNvPicPr>
                        <a:picLocks noChangeAspect="1" noChangeArrowheads="1"/>
                      </p:cNvPicPr>
                      <p:nvPr/>
                    </p:nvPicPr>
                    <p:blipFill>
                      <a:blip r:embed="rId4"/>
                      <a:srcRect/>
                      <a:stretch>
                        <a:fillRect/>
                      </a:stretch>
                    </p:blipFill>
                    <p:spPr bwMode="auto">
                      <a:xfrm>
                        <a:off x="2514600" y="4038600"/>
                        <a:ext cx="5062537" cy="21463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1223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b="1" dirty="0" smtClean="0"/>
              <a:t>Convert </a:t>
            </a:r>
            <a:r>
              <a:rPr lang="en-US" b="1" dirty="0"/>
              <a:t>2 Miles into Feet.   </a:t>
            </a:r>
            <a:endParaRPr lang="en-US" b="1" dirty="0" smtClean="0"/>
          </a:p>
          <a:p>
            <a:pPr marL="109728" indent="0">
              <a:buNone/>
            </a:pPr>
            <a:r>
              <a:rPr lang="en-US" b="1" i="1" dirty="0"/>
              <a:t> </a:t>
            </a:r>
            <a:r>
              <a:rPr lang="en-US" b="1" i="1" dirty="0" smtClean="0"/>
              <a:t> (Recall that 1 mi </a:t>
            </a:r>
            <a:r>
              <a:rPr lang="en-US" b="1" i="1" dirty="0"/>
              <a:t>= 5280 </a:t>
            </a:r>
            <a:r>
              <a:rPr lang="en-US" b="1" i="1" dirty="0" err="1" smtClean="0"/>
              <a:t>ft</a:t>
            </a:r>
            <a:r>
              <a:rPr lang="en-US" b="1" i="1" dirty="0"/>
              <a:t>)</a:t>
            </a:r>
            <a:br>
              <a:rPr lang="en-US" b="1" i="1" dirty="0"/>
            </a:br>
            <a:endParaRPr lang="en-US" dirty="0"/>
          </a:p>
        </p:txBody>
      </p:sp>
      <p:sp>
        <p:nvSpPr>
          <p:cNvPr id="3" name="Title 2"/>
          <p:cNvSpPr>
            <a:spLocks noGrp="1"/>
          </p:cNvSpPr>
          <p:nvPr>
            <p:ph type="title"/>
          </p:nvPr>
        </p:nvSpPr>
        <p:spPr/>
        <p:txBody>
          <a:bodyPr/>
          <a:lstStyle/>
          <a:p>
            <a:r>
              <a:rPr lang="en-US" dirty="0" smtClean="0"/>
              <a:t>Example 1</a:t>
            </a:r>
            <a:endParaRPr lang="en-US" dirty="0"/>
          </a:p>
        </p:txBody>
      </p:sp>
    </p:spTree>
    <p:extLst>
      <p:ext uri="{BB962C8B-B14F-4D97-AF65-F5344CB8AC3E}">
        <p14:creationId xmlns:p14="http://schemas.microsoft.com/office/powerpoint/2010/main" val="7272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b="1" dirty="0" smtClean="0"/>
              <a:t>Convert </a:t>
            </a:r>
            <a:r>
              <a:rPr lang="en-US" b="1" dirty="0"/>
              <a:t>2 Miles into Feet.   </a:t>
            </a:r>
            <a:endParaRPr lang="en-US" b="1" dirty="0" smtClean="0"/>
          </a:p>
          <a:p>
            <a:pPr marL="109728" indent="0">
              <a:buNone/>
            </a:pPr>
            <a:r>
              <a:rPr lang="en-US" b="1" i="1" dirty="0"/>
              <a:t> </a:t>
            </a:r>
            <a:r>
              <a:rPr lang="en-US" b="1" i="1" dirty="0" smtClean="0"/>
              <a:t> (Recall that 1 mi </a:t>
            </a:r>
            <a:r>
              <a:rPr lang="en-US" b="1" i="1" dirty="0"/>
              <a:t>= 5280 </a:t>
            </a:r>
            <a:r>
              <a:rPr lang="en-US" b="1" i="1" dirty="0" err="1" smtClean="0"/>
              <a:t>ft</a:t>
            </a:r>
            <a:r>
              <a:rPr lang="en-US" b="1" i="1" dirty="0" smtClean="0"/>
              <a:t>)</a:t>
            </a:r>
          </a:p>
          <a:p>
            <a:pPr marL="109728" indent="0">
              <a:buNone/>
            </a:pPr>
            <a:endParaRPr lang="en-US" b="1" i="1" dirty="0"/>
          </a:p>
          <a:p>
            <a:pPr marL="109728" indent="0">
              <a:buNone/>
            </a:pPr>
            <a:r>
              <a:rPr lang="en-US" b="1" i="1" dirty="0" smtClean="0">
                <a:solidFill>
                  <a:srgbClr val="C00000"/>
                </a:solidFill>
              </a:rPr>
              <a:t>First create a unit fraction.  Remember to make sure that miles are in the denominator so that the miles can cancel</a:t>
            </a:r>
          </a:p>
          <a:p>
            <a:pPr marL="109728" indent="0">
              <a:buNone/>
            </a:pPr>
            <a:endParaRPr lang="en-US" b="1" i="1" dirty="0">
              <a:solidFill>
                <a:srgbClr val="C00000"/>
              </a:solidFill>
            </a:endParaRPr>
          </a:p>
          <a:p>
            <a:pPr marL="109728" indent="0">
              <a:buNone/>
            </a:pPr>
            <a:r>
              <a:rPr lang="en-US" b="1" i="1" dirty="0"/>
              <a:t/>
            </a:r>
            <a:br>
              <a:rPr lang="en-US" b="1" i="1" dirty="0"/>
            </a:br>
            <a:endParaRPr lang="en-US" dirty="0"/>
          </a:p>
        </p:txBody>
      </p:sp>
      <p:sp>
        <p:nvSpPr>
          <p:cNvPr id="3" name="Title 2"/>
          <p:cNvSpPr>
            <a:spLocks noGrp="1"/>
          </p:cNvSpPr>
          <p:nvPr>
            <p:ph type="title"/>
          </p:nvPr>
        </p:nvSpPr>
        <p:spPr/>
        <p:txBody>
          <a:bodyPr/>
          <a:lstStyle/>
          <a:p>
            <a:r>
              <a:rPr lang="en-US" dirty="0" smtClean="0"/>
              <a:t>Example 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537956828"/>
              </p:ext>
            </p:extLst>
          </p:nvPr>
        </p:nvGraphicFramePr>
        <p:xfrm>
          <a:off x="3124200" y="4648199"/>
          <a:ext cx="1295400" cy="1029677"/>
        </p:xfrm>
        <a:graphic>
          <a:graphicData uri="http://schemas.openxmlformats.org/presentationml/2006/ole">
            <mc:AlternateContent xmlns:mc="http://schemas.openxmlformats.org/markup-compatibility/2006">
              <mc:Choice xmlns:v="urn:schemas-microsoft-com:vml" Requires="v">
                <p:oleObj spid="_x0000_s8209" name="Equation" r:id="rId3" imgW="495000" imgH="393480" progId="Equation.DSMT4">
                  <p:embed/>
                </p:oleObj>
              </mc:Choice>
              <mc:Fallback>
                <p:oleObj name="Equation" r:id="rId3" imgW="495000" imgH="393480" progId="Equation.DSMT4">
                  <p:embed/>
                  <p:pic>
                    <p:nvPicPr>
                      <p:cNvPr id="0" name=""/>
                      <p:cNvPicPr/>
                      <p:nvPr/>
                    </p:nvPicPr>
                    <p:blipFill>
                      <a:blip r:embed="rId4"/>
                      <a:stretch>
                        <a:fillRect/>
                      </a:stretch>
                    </p:blipFill>
                    <p:spPr>
                      <a:xfrm>
                        <a:off x="3124200" y="4648199"/>
                        <a:ext cx="1295400" cy="1029677"/>
                      </a:xfrm>
                      <a:prstGeom prst="rect">
                        <a:avLst/>
                      </a:prstGeom>
                    </p:spPr>
                  </p:pic>
                </p:oleObj>
              </mc:Fallback>
            </mc:AlternateContent>
          </a:graphicData>
        </a:graphic>
      </p:graphicFrame>
    </p:spTree>
    <p:extLst>
      <p:ext uri="{BB962C8B-B14F-4D97-AF65-F5344CB8AC3E}">
        <p14:creationId xmlns:p14="http://schemas.microsoft.com/office/powerpoint/2010/main" val="55986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b="1" dirty="0" smtClean="0"/>
              <a:t>Convert </a:t>
            </a:r>
            <a:r>
              <a:rPr lang="en-US" b="1" dirty="0"/>
              <a:t>2 Miles into Feet.   </a:t>
            </a:r>
            <a:endParaRPr lang="en-US" b="1" dirty="0" smtClean="0"/>
          </a:p>
          <a:p>
            <a:pPr marL="109728" indent="0">
              <a:buNone/>
            </a:pPr>
            <a:r>
              <a:rPr lang="en-US" b="1" i="1" dirty="0"/>
              <a:t> </a:t>
            </a:r>
            <a:r>
              <a:rPr lang="en-US" b="1" i="1" dirty="0" smtClean="0"/>
              <a:t> (Recall that 1 mi </a:t>
            </a:r>
            <a:r>
              <a:rPr lang="en-US" b="1" i="1" dirty="0"/>
              <a:t>= 5280 </a:t>
            </a:r>
            <a:r>
              <a:rPr lang="en-US" b="1" i="1" dirty="0" err="1" smtClean="0"/>
              <a:t>ft</a:t>
            </a:r>
            <a:r>
              <a:rPr lang="en-US" b="1" i="1" dirty="0" smtClean="0"/>
              <a:t>)</a:t>
            </a:r>
          </a:p>
          <a:p>
            <a:pPr marL="109728" indent="0">
              <a:buNone/>
            </a:pPr>
            <a:endParaRPr lang="en-US" b="1" i="1" dirty="0"/>
          </a:p>
          <a:p>
            <a:pPr marL="109728" indent="0">
              <a:buNone/>
            </a:pPr>
            <a:r>
              <a:rPr lang="en-US" b="1" i="1" dirty="0" smtClean="0">
                <a:solidFill>
                  <a:srgbClr val="C00000"/>
                </a:solidFill>
              </a:rPr>
              <a:t>Now Multiply by the Unit fraction and cancel the units. Remember to write the original quantity 2 miles as a fraction over one.</a:t>
            </a:r>
            <a:endParaRPr lang="en-US" b="1" i="1" dirty="0">
              <a:solidFill>
                <a:srgbClr val="C00000"/>
              </a:solidFill>
            </a:endParaRPr>
          </a:p>
          <a:p>
            <a:pPr marL="109728" indent="0">
              <a:buNone/>
            </a:pPr>
            <a:r>
              <a:rPr lang="en-US" b="1" i="1" dirty="0"/>
              <a:t/>
            </a:r>
            <a:br>
              <a:rPr lang="en-US" b="1" i="1" dirty="0"/>
            </a:br>
            <a:endParaRPr lang="en-US" dirty="0"/>
          </a:p>
        </p:txBody>
      </p:sp>
      <p:sp>
        <p:nvSpPr>
          <p:cNvPr id="3" name="Title 2"/>
          <p:cNvSpPr>
            <a:spLocks noGrp="1"/>
          </p:cNvSpPr>
          <p:nvPr>
            <p:ph type="title"/>
          </p:nvPr>
        </p:nvSpPr>
        <p:spPr/>
        <p:txBody>
          <a:bodyPr/>
          <a:lstStyle/>
          <a:p>
            <a:r>
              <a:rPr lang="en-US" dirty="0" smtClean="0"/>
              <a:t>Example 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83429412"/>
              </p:ext>
            </p:extLst>
          </p:nvPr>
        </p:nvGraphicFramePr>
        <p:xfrm>
          <a:off x="849313" y="4581525"/>
          <a:ext cx="5846762" cy="1163638"/>
        </p:xfrm>
        <a:graphic>
          <a:graphicData uri="http://schemas.openxmlformats.org/presentationml/2006/ole">
            <mc:AlternateContent xmlns:mc="http://schemas.openxmlformats.org/markup-compatibility/2006">
              <mc:Choice xmlns:v="urn:schemas-microsoft-com:vml" Requires="v">
                <p:oleObj spid="_x0000_s9233" name="Equation" r:id="rId3" imgW="2234880" imgH="444240" progId="Equation.DSMT4">
                  <p:embed/>
                </p:oleObj>
              </mc:Choice>
              <mc:Fallback>
                <p:oleObj name="Equation" r:id="rId3" imgW="2234880" imgH="444240" progId="Equation.DSMT4">
                  <p:embed/>
                  <p:pic>
                    <p:nvPicPr>
                      <p:cNvPr id="0" name=""/>
                      <p:cNvPicPr/>
                      <p:nvPr/>
                    </p:nvPicPr>
                    <p:blipFill>
                      <a:blip r:embed="rId4"/>
                      <a:stretch>
                        <a:fillRect/>
                      </a:stretch>
                    </p:blipFill>
                    <p:spPr>
                      <a:xfrm>
                        <a:off x="849313" y="4581525"/>
                        <a:ext cx="5846762" cy="1163638"/>
                      </a:xfrm>
                      <a:prstGeom prst="rect">
                        <a:avLst/>
                      </a:prstGeom>
                    </p:spPr>
                  </p:pic>
                </p:oleObj>
              </mc:Fallback>
            </mc:AlternateContent>
          </a:graphicData>
        </a:graphic>
      </p:graphicFrame>
    </p:spTree>
    <p:extLst>
      <p:ext uri="{BB962C8B-B14F-4D97-AF65-F5344CB8AC3E}">
        <p14:creationId xmlns:p14="http://schemas.microsoft.com/office/powerpoint/2010/main" val="39391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1. </a:t>
            </a:r>
            <a:r>
              <a:rPr lang="en-US" b="1" dirty="0"/>
              <a:t>Convert 351.4 grams into centigrams </a:t>
            </a:r>
            <a:r>
              <a:rPr lang="en-US" b="1" dirty="0" smtClean="0"/>
              <a:t/>
            </a:r>
            <a:br>
              <a:rPr lang="en-US" b="1" dirty="0" smtClean="0"/>
            </a:br>
            <a:r>
              <a:rPr lang="en-US" b="1" dirty="0" smtClean="0"/>
              <a:t>   </a:t>
            </a:r>
            <a:r>
              <a:rPr lang="en-US" b="1" i="1" dirty="0" smtClean="0"/>
              <a:t>(Recall that 1 </a:t>
            </a:r>
            <a:r>
              <a:rPr lang="en-US" b="1" i="1" dirty="0"/>
              <a:t>gram = 100 cg)</a:t>
            </a:r>
            <a:endParaRPr lang="en-US" dirty="0"/>
          </a:p>
        </p:txBody>
      </p:sp>
      <p:sp>
        <p:nvSpPr>
          <p:cNvPr id="3" name="Title 2"/>
          <p:cNvSpPr>
            <a:spLocks noGrp="1"/>
          </p:cNvSpPr>
          <p:nvPr>
            <p:ph type="title"/>
          </p:nvPr>
        </p:nvSpPr>
        <p:spPr/>
        <p:txBody>
          <a:bodyPr/>
          <a:lstStyle/>
          <a:p>
            <a:r>
              <a:rPr lang="en-US" dirty="0" smtClean="0"/>
              <a:t>Example 2</a:t>
            </a:r>
            <a:endParaRPr lang="en-US" dirty="0"/>
          </a:p>
        </p:txBody>
      </p:sp>
    </p:spTree>
    <p:extLst>
      <p:ext uri="{BB962C8B-B14F-4D97-AF65-F5344CB8AC3E}">
        <p14:creationId xmlns:p14="http://schemas.microsoft.com/office/powerpoint/2010/main" val="1937242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b="1" dirty="0" smtClean="0"/>
              <a:t>Convert </a:t>
            </a:r>
            <a:r>
              <a:rPr lang="en-US" b="1" dirty="0"/>
              <a:t>351.4 grams into centigrams </a:t>
            </a:r>
            <a:r>
              <a:rPr lang="en-US" b="1" dirty="0" smtClean="0"/>
              <a:t/>
            </a:r>
            <a:br>
              <a:rPr lang="en-US" b="1" dirty="0" smtClean="0"/>
            </a:br>
            <a:r>
              <a:rPr lang="en-US" b="1" dirty="0" smtClean="0"/>
              <a:t>   </a:t>
            </a:r>
            <a:r>
              <a:rPr lang="en-US" b="1" i="1" dirty="0" smtClean="0"/>
              <a:t>(Recall that 1 </a:t>
            </a:r>
            <a:r>
              <a:rPr lang="en-US" b="1" i="1" dirty="0"/>
              <a:t>gram = 100 cg</a:t>
            </a:r>
            <a:r>
              <a:rPr lang="en-US" b="1" i="1" dirty="0" smtClean="0"/>
              <a:t>)</a:t>
            </a:r>
            <a:r>
              <a:rPr lang="en-US" dirty="0" smtClean="0"/>
              <a:t/>
            </a:r>
            <a:br>
              <a:rPr lang="en-US" dirty="0" smtClean="0"/>
            </a:br>
            <a:endParaRPr lang="en-US" dirty="0" smtClean="0"/>
          </a:p>
          <a:p>
            <a:pPr marL="109728" indent="0">
              <a:buNone/>
            </a:pPr>
            <a:r>
              <a:rPr lang="en-US" b="1" i="1" dirty="0">
                <a:solidFill>
                  <a:srgbClr val="C00000"/>
                </a:solidFill>
              </a:rPr>
              <a:t>First create a unit fraction.  Remember to make sure that </a:t>
            </a:r>
            <a:r>
              <a:rPr lang="en-US" b="1" i="1" dirty="0" smtClean="0">
                <a:solidFill>
                  <a:srgbClr val="C00000"/>
                </a:solidFill>
              </a:rPr>
              <a:t>grams are </a:t>
            </a:r>
            <a:r>
              <a:rPr lang="en-US" b="1" i="1" dirty="0">
                <a:solidFill>
                  <a:srgbClr val="C00000"/>
                </a:solidFill>
              </a:rPr>
              <a:t>in the denominator so that the </a:t>
            </a:r>
            <a:r>
              <a:rPr lang="en-US" b="1" i="1" dirty="0" smtClean="0">
                <a:solidFill>
                  <a:srgbClr val="C00000"/>
                </a:solidFill>
              </a:rPr>
              <a:t>grams </a:t>
            </a:r>
            <a:r>
              <a:rPr lang="en-US" b="1" i="1" dirty="0">
                <a:solidFill>
                  <a:srgbClr val="C00000"/>
                </a:solidFill>
              </a:rPr>
              <a:t>can </a:t>
            </a:r>
            <a:r>
              <a:rPr lang="en-US" b="1" i="1" dirty="0" smtClean="0">
                <a:solidFill>
                  <a:srgbClr val="C00000"/>
                </a:solidFill>
              </a:rPr>
              <a:t>cancel</a:t>
            </a:r>
          </a:p>
          <a:p>
            <a:pPr marL="109728" indent="0">
              <a:buNone/>
            </a:pPr>
            <a:endParaRPr lang="en-US" b="1" i="1" dirty="0">
              <a:solidFill>
                <a:srgbClr val="C00000"/>
              </a:solidFill>
            </a:endParaRPr>
          </a:p>
          <a:p>
            <a:pPr marL="109728" indent="0">
              <a:buNone/>
            </a:pPr>
            <a:endParaRPr lang="en-US" b="1" i="1" dirty="0">
              <a:solidFill>
                <a:srgbClr val="C00000"/>
              </a:solidFill>
            </a:endParaRPr>
          </a:p>
          <a:p>
            <a:pPr marL="109728" indent="0">
              <a:buNone/>
            </a:pPr>
            <a:endParaRPr lang="en-US" b="1" i="1" dirty="0" smtClean="0"/>
          </a:p>
        </p:txBody>
      </p:sp>
      <p:sp>
        <p:nvSpPr>
          <p:cNvPr id="3" name="Title 2"/>
          <p:cNvSpPr>
            <a:spLocks noGrp="1"/>
          </p:cNvSpPr>
          <p:nvPr>
            <p:ph type="title"/>
          </p:nvPr>
        </p:nvSpPr>
        <p:spPr/>
        <p:txBody>
          <a:bodyPr/>
          <a:lstStyle/>
          <a:p>
            <a:r>
              <a:rPr lang="en-US" dirty="0" smtClean="0"/>
              <a:t>Example 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725455320"/>
              </p:ext>
            </p:extLst>
          </p:nvPr>
        </p:nvGraphicFramePr>
        <p:xfrm>
          <a:off x="3962400" y="4800599"/>
          <a:ext cx="990600" cy="961465"/>
        </p:xfrm>
        <a:graphic>
          <a:graphicData uri="http://schemas.openxmlformats.org/presentationml/2006/ole">
            <mc:AlternateContent xmlns:mc="http://schemas.openxmlformats.org/markup-compatibility/2006">
              <mc:Choice xmlns:v="urn:schemas-microsoft-com:vml" Requires="v">
                <p:oleObj spid="_x0000_s10258" name="Equation" r:id="rId3" imgW="431640" imgH="419040" progId="Equation.DSMT4">
                  <p:embed/>
                </p:oleObj>
              </mc:Choice>
              <mc:Fallback>
                <p:oleObj name="Equation" r:id="rId3" imgW="431640" imgH="419040" progId="Equation.DSMT4">
                  <p:embed/>
                  <p:pic>
                    <p:nvPicPr>
                      <p:cNvPr id="0" name=""/>
                      <p:cNvPicPr/>
                      <p:nvPr/>
                    </p:nvPicPr>
                    <p:blipFill>
                      <a:blip r:embed="rId4"/>
                      <a:stretch>
                        <a:fillRect/>
                      </a:stretch>
                    </p:blipFill>
                    <p:spPr>
                      <a:xfrm>
                        <a:off x="3962400" y="4800599"/>
                        <a:ext cx="990600" cy="961465"/>
                      </a:xfrm>
                      <a:prstGeom prst="rect">
                        <a:avLst/>
                      </a:prstGeom>
                    </p:spPr>
                  </p:pic>
                </p:oleObj>
              </mc:Fallback>
            </mc:AlternateContent>
          </a:graphicData>
        </a:graphic>
      </p:graphicFrame>
    </p:spTree>
    <p:extLst>
      <p:ext uri="{BB962C8B-B14F-4D97-AF65-F5344CB8AC3E}">
        <p14:creationId xmlns:p14="http://schemas.microsoft.com/office/powerpoint/2010/main" val="149968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b="1" dirty="0" smtClean="0"/>
              <a:t>Convert </a:t>
            </a:r>
            <a:r>
              <a:rPr lang="en-US" b="1" dirty="0"/>
              <a:t>351.4 grams into centigrams </a:t>
            </a:r>
            <a:r>
              <a:rPr lang="en-US" b="1" dirty="0" smtClean="0"/>
              <a:t/>
            </a:r>
            <a:br>
              <a:rPr lang="en-US" b="1" dirty="0" smtClean="0"/>
            </a:br>
            <a:r>
              <a:rPr lang="en-US" b="1" dirty="0" smtClean="0"/>
              <a:t>   </a:t>
            </a:r>
            <a:r>
              <a:rPr lang="en-US" b="1" i="1" dirty="0" smtClean="0"/>
              <a:t>(Recall that 1 </a:t>
            </a:r>
            <a:r>
              <a:rPr lang="en-US" b="1" i="1" dirty="0"/>
              <a:t>gram = 100 cg</a:t>
            </a:r>
            <a:r>
              <a:rPr lang="en-US" b="1" i="1" dirty="0" smtClean="0"/>
              <a:t>)</a:t>
            </a:r>
            <a:r>
              <a:rPr lang="en-US" dirty="0" smtClean="0"/>
              <a:t/>
            </a:r>
            <a:br>
              <a:rPr lang="en-US" dirty="0" smtClean="0"/>
            </a:br>
            <a:endParaRPr lang="en-US" dirty="0" smtClean="0"/>
          </a:p>
          <a:p>
            <a:pPr marL="109728" indent="0">
              <a:buNone/>
            </a:pPr>
            <a:r>
              <a:rPr lang="en-US" b="1" i="1" dirty="0">
                <a:solidFill>
                  <a:srgbClr val="C00000"/>
                </a:solidFill>
              </a:rPr>
              <a:t>Now Multiply by the Unit fraction and cancel the units. Remember to write the original quantity </a:t>
            </a:r>
            <a:r>
              <a:rPr lang="en-US" b="1" i="1" dirty="0" smtClean="0">
                <a:solidFill>
                  <a:srgbClr val="C00000"/>
                </a:solidFill>
              </a:rPr>
              <a:t>351.4 grams </a:t>
            </a:r>
            <a:r>
              <a:rPr lang="en-US" b="1" i="1" dirty="0">
                <a:solidFill>
                  <a:srgbClr val="C00000"/>
                </a:solidFill>
              </a:rPr>
              <a:t>as a fraction over one.</a:t>
            </a:r>
          </a:p>
          <a:p>
            <a:pPr marL="109728" indent="0">
              <a:buNone/>
            </a:pPr>
            <a:endParaRPr lang="en-US" b="1" i="1" dirty="0">
              <a:solidFill>
                <a:srgbClr val="C00000"/>
              </a:solidFill>
            </a:endParaRPr>
          </a:p>
          <a:p>
            <a:pPr marL="109728" indent="0">
              <a:buNone/>
            </a:pPr>
            <a:endParaRPr lang="en-US" b="1" i="1" dirty="0">
              <a:solidFill>
                <a:srgbClr val="C00000"/>
              </a:solidFill>
            </a:endParaRPr>
          </a:p>
          <a:p>
            <a:pPr marL="109728" indent="0">
              <a:buNone/>
            </a:pPr>
            <a:endParaRPr lang="en-US" b="1" i="1" dirty="0" smtClean="0"/>
          </a:p>
        </p:txBody>
      </p:sp>
      <p:sp>
        <p:nvSpPr>
          <p:cNvPr id="3" name="Title 2"/>
          <p:cNvSpPr>
            <a:spLocks noGrp="1"/>
          </p:cNvSpPr>
          <p:nvPr>
            <p:ph type="title"/>
          </p:nvPr>
        </p:nvSpPr>
        <p:spPr/>
        <p:txBody>
          <a:bodyPr/>
          <a:lstStyle/>
          <a:p>
            <a:r>
              <a:rPr lang="en-US" dirty="0" smtClean="0"/>
              <a:t>Example 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5976557"/>
              </p:ext>
            </p:extLst>
          </p:nvPr>
        </p:nvGraphicFramePr>
        <p:xfrm>
          <a:off x="1646238" y="4757738"/>
          <a:ext cx="5624512" cy="1049337"/>
        </p:xfrm>
        <a:graphic>
          <a:graphicData uri="http://schemas.openxmlformats.org/presentationml/2006/ole">
            <mc:AlternateContent xmlns:mc="http://schemas.openxmlformats.org/markup-compatibility/2006">
              <mc:Choice xmlns:v="urn:schemas-microsoft-com:vml" Requires="v">
                <p:oleObj spid="_x0000_s11282" name="Equation" r:id="rId3" imgW="2450880" imgH="457200" progId="Equation.DSMT4">
                  <p:embed/>
                </p:oleObj>
              </mc:Choice>
              <mc:Fallback>
                <p:oleObj name="Equation" r:id="rId3" imgW="2450880" imgH="457200" progId="Equation.DSMT4">
                  <p:embed/>
                  <p:pic>
                    <p:nvPicPr>
                      <p:cNvPr id="0" name=""/>
                      <p:cNvPicPr/>
                      <p:nvPr/>
                    </p:nvPicPr>
                    <p:blipFill>
                      <a:blip r:embed="rId4"/>
                      <a:stretch>
                        <a:fillRect/>
                      </a:stretch>
                    </p:blipFill>
                    <p:spPr>
                      <a:xfrm>
                        <a:off x="1646238" y="4757738"/>
                        <a:ext cx="5624512" cy="1049337"/>
                      </a:xfrm>
                      <a:prstGeom prst="rect">
                        <a:avLst/>
                      </a:prstGeom>
                    </p:spPr>
                  </p:pic>
                </p:oleObj>
              </mc:Fallback>
            </mc:AlternateContent>
          </a:graphicData>
        </a:graphic>
      </p:graphicFrame>
    </p:spTree>
    <p:extLst>
      <p:ext uri="{BB962C8B-B14F-4D97-AF65-F5344CB8AC3E}">
        <p14:creationId xmlns:p14="http://schemas.microsoft.com/office/powerpoint/2010/main" val="428953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b="1" dirty="0" smtClean="0"/>
              <a:t>Convert </a:t>
            </a:r>
            <a:r>
              <a:rPr lang="en-US" b="1" dirty="0"/>
              <a:t>351.4 grams into centigrams </a:t>
            </a:r>
            <a:r>
              <a:rPr lang="en-US" b="1" dirty="0" smtClean="0"/>
              <a:t/>
            </a:r>
            <a:br>
              <a:rPr lang="en-US" b="1" dirty="0" smtClean="0"/>
            </a:br>
            <a:r>
              <a:rPr lang="en-US" b="1" dirty="0" smtClean="0"/>
              <a:t>   </a:t>
            </a:r>
            <a:r>
              <a:rPr lang="en-US" b="1" i="1" dirty="0" smtClean="0"/>
              <a:t>(Recall that 1 </a:t>
            </a:r>
            <a:r>
              <a:rPr lang="en-US" b="1" i="1" dirty="0"/>
              <a:t>gram = 100 cg</a:t>
            </a:r>
            <a:r>
              <a:rPr lang="en-US" b="1" i="1" dirty="0" smtClean="0"/>
              <a:t>)</a:t>
            </a:r>
            <a:r>
              <a:rPr lang="en-US" dirty="0" smtClean="0"/>
              <a:t/>
            </a:r>
            <a:br>
              <a:rPr lang="en-US" dirty="0" smtClean="0"/>
            </a:br>
            <a:endParaRPr lang="en-US" dirty="0" smtClean="0"/>
          </a:p>
          <a:p>
            <a:pPr marL="109728" indent="0">
              <a:buNone/>
            </a:pPr>
            <a:r>
              <a:rPr lang="en-US" b="1" i="1" dirty="0" smtClean="0">
                <a:solidFill>
                  <a:srgbClr val="C00000"/>
                </a:solidFill>
              </a:rPr>
              <a:t>Notice in this example we were required to multiply a decimal times 100.  Recall that  to multiply this, we simply needed to move the decimal two places to the right.</a:t>
            </a:r>
            <a:endParaRPr lang="en-US" b="1" i="1" dirty="0">
              <a:solidFill>
                <a:srgbClr val="C00000"/>
              </a:solidFill>
            </a:endParaRPr>
          </a:p>
          <a:p>
            <a:pPr marL="109728" indent="0">
              <a:buNone/>
            </a:pPr>
            <a:endParaRPr lang="en-US" b="1" i="1" dirty="0">
              <a:solidFill>
                <a:srgbClr val="C00000"/>
              </a:solidFill>
            </a:endParaRPr>
          </a:p>
          <a:p>
            <a:pPr marL="109728" indent="0">
              <a:buNone/>
            </a:pPr>
            <a:endParaRPr lang="en-US" b="1" i="1" dirty="0" smtClean="0"/>
          </a:p>
        </p:txBody>
      </p:sp>
      <p:sp>
        <p:nvSpPr>
          <p:cNvPr id="3" name="Title 2"/>
          <p:cNvSpPr>
            <a:spLocks noGrp="1"/>
          </p:cNvSpPr>
          <p:nvPr>
            <p:ph type="title"/>
          </p:nvPr>
        </p:nvSpPr>
        <p:spPr/>
        <p:txBody>
          <a:bodyPr/>
          <a:lstStyle/>
          <a:p>
            <a:r>
              <a:rPr lang="en-US" dirty="0" smtClean="0"/>
              <a:t>Example 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41352007"/>
              </p:ext>
            </p:extLst>
          </p:nvPr>
        </p:nvGraphicFramePr>
        <p:xfrm>
          <a:off x="1646238" y="4757738"/>
          <a:ext cx="5624512" cy="1049337"/>
        </p:xfrm>
        <a:graphic>
          <a:graphicData uri="http://schemas.openxmlformats.org/presentationml/2006/ole">
            <mc:AlternateContent xmlns:mc="http://schemas.openxmlformats.org/markup-compatibility/2006">
              <mc:Choice xmlns:v="urn:schemas-microsoft-com:vml" Requires="v">
                <p:oleObj spid="_x0000_s12305" name="Equation" r:id="rId3" imgW="2450880" imgH="457200" progId="Equation.DSMT4">
                  <p:embed/>
                </p:oleObj>
              </mc:Choice>
              <mc:Fallback>
                <p:oleObj name="Equation" r:id="rId3" imgW="2450880" imgH="457200" progId="Equation.DSMT4">
                  <p:embed/>
                  <p:pic>
                    <p:nvPicPr>
                      <p:cNvPr id="0" name=""/>
                      <p:cNvPicPr/>
                      <p:nvPr/>
                    </p:nvPicPr>
                    <p:blipFill>
                      <a:blip r:embed="rId4"/>
                      <a:stretch>
                        <a:fillRect/>
                      </a:stretch>
                    </p:blipFill>
                    <p:spPr>
                      <a:xfrm>
                        <a:off x="1646238" y="4757738"/>
                        <a:ext cx="5624512" cy="1049337"/>
                      </a:xfrm>
                      <a:prstGeom prst="rect">
                        <a:avLst/>
                      </a:prstGeom>
                    </p:spPr>
                  </p:pic>
                </p:oleObj>
              </mc:Fallback>
            </mc:AlternateContent>
          </a:graphicData>
        </a:graphic>
      </p:graphicFrame>
    </p:spTree>
    <p:extLst>
      <p:ext uri="{BB962C8B-B14F-4D97-AF65-F5344CB8AC3E}">
        <p14:creationId xmlns:p14="http://schemas.microsoft.com/office/powerpoint/2010/main" val="246053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
            </a:r>
            <a:br>
              <a:rPr lang="en-US" dirty="0" smtClean="0"/>
            </a:br>
            <a:r>
              <a:rPr lang="en-US" dirty="0" smtClean="0"/>
              <a:t>1. </a:t>
            </a:r>
            <a:r>
              <a:rPr lang="en-US" b="1" dirty="0"/>
              <a:t>Convert  </a:t>
            </a:r>
            <a:r>
              <a:rPr lang="en-US" b="1" dirty="0" smtClean="0"/>
              <a:t>       cups </a:t>
            </a:r>
            <a:r>
              <a:rPr lang="en-US" b="1" dirty="0"/>
              <a:t>into fluid ounces </a:t>
            </a:r>
            <a:r>
              <a:rPr lang="en-US" b="1" dirty="0" smtClean="0"/>
              <a:t/>
            </a:r>
            <a:br>
              <a:rPr lang="en-US" b="1" dirty="0" smtClean="0"/>
            </a:br>
            <a:r>
              <a:rPr lang="en-US" b="1" dirty="0" smtClean="0"/>
              <a:t> </a:t>
            </a:r>
            <a:endParaRPr lang="en-US" b="1" i="1" dirty="0" smtClean="0"/>
          </a:p>
          <a:p>
            <a:pPr marL="109728" indent="0">
              <a:buNone/>
            </a:pPr>
            <a:r>
              <a:rPr lang="en-US" b="1" i="1" dirty="0" smtClean="0"/>
              <a:t>    (Recall that 1cup </a:t>
            </a:r>
            <a:r>
              <a:rPr lang="en-US" b="1" i="1" dirty="0"/>
              <a:t>= 8 </a:t>
            </a:r>
            <a:r>
              <a:rPr lang="en-US" b="1" i="1" dirty="0" err="1"/>
              <a:t>fl</a:t>
            </a:r>
            <a:r>
              <a:rPr lang="en-US" b="1" i="1" dirty="0"/>
              <a:t> </a:t>
            </a:r>
            <a:r>
              <a:rPr lang="en-US" b="1" i="1" dirty="0" err="1"/>
              <a:t>oz</a:t>
            </a:r>
            <a:r>
              <a:rPr lang="en-US" b="1" i="1" dirty="0"/>
              <a:t>)</a:t>
            </a:r>
            <a:endParaRPr lang="en-US" dirty="0"/>
          </a:p>
          <a:p>
            <a:endParaRPr lang="en-US" dirty="0"/>
          </a:p>
        </p:txBody>
      </p:sp>
      <p:sp>
        <p:nvSpPr>
          <p:cNvPr id="3" name="Title 2"/>
          <p:cNvSpPr>
            <a:spLocks noGrp="1"/>
          </p:cNvSpPr>
          <p:nvPr>
            <p:ph type="title"/>
          </p:nvPr>
        </p:nvSpPr>
        <p:spPr/>
        <p:txBody>
          <a:bodyPr/>
          <a:lstStyle/>
          <a:p>
            <a:r>
              <a:rPr lang="en-US" dirty="0" smtClean="0"/>
              <a:t>Example 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59388138"/>
              </p:ext>
            </p:extLst>
          </p:nvPr>
        </p:nvGraphicFramePr>
        <p:xfrm>
          <a:off x="2590800" y="1676400"/>
          <a:ext cx="685800" cy="924339"/>
        </p:xfrm>
        <a:graphic>
          <a:graphicData uri="http://schemas.openxmlformats.org/presentationml/2006/ole">
            <mc:AlternateContent xmlns:mc="http://schemas.openxmlformats.org/markup-compatibility/2006">
              <mc:Choice xmlns:v="urn:schemas-microsoft-com:vml" Requires="v">
                <p:oleObj spid="_x0000_s13329" name="Equation" r:id="rId3" imgW="291960" imgH="393480" progId="Equation.DSMT4">
                  <p:embed/>
                </p:oleObj>
              </mc:Choice>
              <mc:Fallback>
                <p:oleObj name="Equation" r:id="rId3" imgW="291960" imgH="393480" progId="Equation.DSMT4">
                  <p:embed/>
                  <p:pic>
                    <p:nvPicPr>
                      <p:cNvPr id="0" name=""/>
                      <p:cNvPicPr/>
                      <p:nvPr/>
                    </p:nvPicPr>
                    <p:blipFill>
                      <a:blip r:embed="rId4"/>
                      <a:stretch>
                        <a:fillRect/>
                      </a:stretch>
                    </p:blipFill>
                    <p:spPr>
                      <a:xfrm>
                        <a:off x="2590800" y="1676400"/>
                        <a:ext cx="685800" cy="924339"/>
                      </a:xfrm>
                      <a:prstGeom prst="rect">
                        <a:avLst/>
                      </a:prstGeom>
                    </p:spPr>
                  </p:pic>
                </p:oleObj>
              </mc:Fallback>
            </mc:AlternateContent>
          </a:graphicData>
        </a:graphic>
      </p:graphicFrame>
    </p:spTree>
    <p:extLst>
      <p:ext uri="{BB962C8B-B14F-4D97-AF65-F5344CB8AC3E}">
        <p14:creationId xmlns:p14="http://schemas.microsoft.com/office/powerpoint/2010/main" val="4081769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
            </a:r>
            <a:br>
              <a:rPr lang="en-US" dirty="0" smtClean="0"/>
            </a:br>
            <a:r>
              <a:rPr lang="en-US" dirty="0" smtClean="0"/>
              <a:t>1. </a:t>
            </a:r>
            <a:r>
              <a:rPr lang="en-US" b="1" dirty="0"/>
              <a:t>Convert  </a:t>
            </a:r>
            <a:r>
              <a:rPr lang="en-US" b="1" dirty="0" smtClean="0"/>
              <a:t>       cups </a:t>
            </a:r>
            <a:r>
              <a:rPr lang="en-US" b="1" dirty="0"/>
              <a:t>into fluid ounces </a:t>
            </a:r>
            <a:r>
              <a:rPr lang="en-US" b="1" dirty="0" smtClean="0"/>
              <a:t/>
            </a:r>
            <a:br>
              <a:rPr lang="en-US" b="1" dirty="0" smtClean="0"/>
            </a:br>
            <a:r>
              <a:rPr lang="en-US" b="1" dirty="0" smtClean="0"/>
              <a:t> </a:t>
            </a:r>
            <a:endParaRPr lang="en-US" b="1" i="1" dirty="0" smtClean="0"/>
          </a:p>
          <a:p>
            <a:pPr marL="109728" indent="0">
              <a:buNone/>
            </a:pPr>
            <a:r>
              <a:rPr lang="en-US" b="1" i="1" dirty="0" smtClean="0"/>
              <a:t>    (Recall that 1cup </a:t>
            </a:r>
            <a:r>
              <a:rPr lang="en-US" b="1" i="1" dirty="0"/>
              <a:t>= 8 </a:t>
            </a:r>
            <a:r>
              <a:rPr lang="en-US" b="1" i="1" dirty="0" err="1"/>
              <a:t>fl</a:t>
            </a:r>
            <a:r>
              <a:rPr lang="en-US" b="1" i="1" dirty="0"/>
              <a:t> </a:t>
            </a:r>
            <a:r>
              <a:rPr lang="en-US" b="1" i="1" dirty="0" err="1"/>
              <a:t>oz</a:t>
            </a:r>
            <a:r>
              <a:rPr lang="en-US" b="1" i="1" dirty="0" smtClean="0"/>
              <a:t>)</a:t>
            </a:r>
          </a:p>
          <a:p>
            <a:pPr marL="109728" indent="0">
              <a:buNone/>
            </a:pPr>
            <a:r>
              <a:rPr lang="en-US" b="1" i="1" dirty="0">
                <a:solidFill>
                  <a:srgbClr val="C00000"/>
                </a:solidFill>
              </a:rPr>
              <a:t>First create a unit fraction.  Remember to make sure that </a:t>
            </a:r>
            <a:r>
              <a:rPr lang="en-US" b="1" i="1" dirty="0" smtClean="0">
                <a:solidFill>
                  <a:srgbClr val="C00000"/>
                </a:solidFill>
              </a:rPr>
              <a:t>cups </a:t>
            </a:r>
            <a:r>
              <a:rPr lang="en-US" b="1" i="1" dirty="0">
                <a:solidFill>
                  <a:srgbClr val="C00000"/>
                </a:solidFill>
              </a:rPr>
              <a:t>are in the denominator so that the </a:t>
            </a:r>
            <a:r>
              <a:rPr lang="en-US" b="1" i="1" dirty="0" smtClean="0">
                <a:solidFill>
                  <a:srgbClr val="C00000"/>
                </a:solidFill>
              </a:rPr>
              <a:t>cups </a:t>
            </a:r>
            <a:r>
              <a:rPr lang="en-US" b="1" i="1" dirty="0">
                <a:solidFill>
                  <a:srgbClr val="C00000"/>
                </a:solidFill>
              </a:rPr>
              <a:t>can cancel</a:t>
            </a: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Example 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55039230"/>
              </p:ext>
            </p:extLst>
          </p:nvPr>
        </p:nvGraphicFramePr>
        <p:xfrm>
          <a:off x="2590800" y="1676400"/>
          <a:ext cx="685800" cy="924339"/>
        </p:xfrm>
        <a:graphic>
          <a:graphicData uri="http://schemas.openxmlformats.org/presentationml/2006/ole">
            <mc:AlternateContent xmlns:mc="http://schemas.openxmlformats.org/markup-compatibility/2006">
              <mc:Choice xmlns:v="urn:schemas-microsoft-com:vml" Requires="v">
                <p:oleObj spid="_x0000_s14366" name="Equation" r:id="rId3" imgW="291960" imgH="393480" progId="Equation.DSMT4">
                  <p:embed/>
                </p:oleObj>
              </mc:Choice>
              <mc:Fallback>
                <p:oleObj name="Equation" r:id="rId3" imgW="291960" imgH="393480" progId="Equation.DSMT4">
                  <p:embed/>
                  <p:pic>
                    <p:nvPicPr>
                      <p:cNvPr id="0" name=""/>
                      <p:cNvPicPr/>
                      <p:nvPr/>
                    </p:nvPicPr>
                    <p:blipFill>
                      <a:blip r:embed="rId4"/>
                      <a:stretch>
                        <a:fillRect/>
                      </a:stretch>
                    </p:blipFill>
                    <p:spPr>
                      <a:xfrm>
                        <a:off x="2590800" y="1676400"/>
                        <a:ext cx="685800" cy="92433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84806829"/>
              </p:ext>
            </p:extLst>
          </p:nvPr>
        </p:nvGraphicFramePr>
        <p:xfrm>
          <a:off x="3569856" y="4572001"/>
          <a:ext cx="1383144" cy="1342464"/>
        </p:xfrm>
        <a:graphic>
          <a:graphicData uri="http://schemas.openxmlformats.org/presentationml/2006/ole">
            <mc:AlternateContent xmlns:mc="http://schemas.openxmlformats.org/markup-compatibility/2006">
              <mc:Choice xmlns:v="urn:schemas-microsoft-com:vml" Requires="v">
                <p:oleObj spid="_x0000_s14367" name="Equation" r:id="rId5" imgW="431640" imgH="419040" progId="Equation.DSMT4">
                  <p:embed/>
                </p:oleObj>
              </mc:Choice>
              <mc:Fallback>
                <p:oleObj name="Equation" r:id="rId5" imgW="431640" imgH="419040" progId="Equation.DSMT4">
                  <p:embed/>
                  <p:pic>
                    <p:nvPicPr>
                      <p:cNvPr id="0" name=""/>
                      <p:cNvPicPr/>
                      <p:nvPr/>
                    </p:nvPicPr>
                    <p:blipFill>
                      <a:blip r:embed="rId6"/>
                      <a:stretch>
                        <a:fillRect/>
                      </a:stretch>
                    </p:blipFill>
                    <p:spPr>
                      <a:xfrm>
                        <a:off x="3569856" y="4572001"/>
                        <a:ext cx="1383144" cy="1342464"/>
                      </a:xfrm>
                      <a:prstGeom prst="rect">
                        <a:avLst/>
                      </a:prstGeom>
                    </p:spPr>
                  </p:pic>
                </p:oleObj>
              </mc:Fallback>
            </mc:AlternateContent>
          </a:graphicData>
        </a:graphic>
      </p:graphicFrame>
    </p:spTree>
    <p:extLst>
      <p:ext uri="{BB962C8B-B14F-4D97-AF65-F5344CB8AC3E}">
        <p14:creationId xmlns:p14="http://schemas.microsoft.com/office/powerpoint/2010/main" val="173452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b="1" dirty="0" smtClean="0"/>
              <a:t>Learn </a:t>
            </a:r>
            <a:r>
              <a:rPr lang="en-US" sz="3600" b="1" dirty="0"/>
              <a:t>how to convert units </a:t>
            </a:r>
            <a:r>
              <a:rPr lang="en-US" sz="3600" b="1" dirty="0" smtClean="0"/>
              <a:t/>
            </a:r>
            <a:br>
              <a:rPr lang="en-US" sz="3600" b="1" dirty="0" smtClean="0"/>
            </a:br>
            <a:r>
              <a:rPr lang="en-US" sz="3600" b="1" dirty="0" smtClean="0"/>
              <a:t>with Dimensional Analysis</a:t>
            </a:r>
          </a:p>
          <a:p>
            <a:r>
              <a:rPr lang="en-US" sz="3600" b="1" dirty="0" smtClean="0"/>
              <a:t>Dimensional Analysis uses the principles of multiplying fractions and canceling units</a:t>
            </a:r>
            <a:endParaRPr lang="en-US" sz="3600" dirty="0"/>
          </a:p>
          <a:p>
            <a:pPr marL="109728" indent="0">
              <a:buNone/>
            </a:pPr>
            <a:endParaRPr lang="en-US" sz="3600" dirty="0"/>
          </a:p>
        </p:txBody>
      </p:sp>
      <p:sp>
        <p:nvSpPr>
          <p:cNvPr id="3" name="Title 2"/>
          <p:cNvSpPr>
            <a:spLocks noGrp="1"/>
          </p:cNvSpPr>
          <p:nvPr>
            <p:ph type="title"/>
          </p:nvPr>
        </p:nvSpPr>
        <p:spPr/>
        <p:txBody>
          <a:bodyPr/>
          <a:lstStyle/>
          <a:p>
            <a:r>
              <a:rPr lang="en-US" dirty="0" smtClean="0"/>
              <a:t>GLA Objective:</a:t>
            </a:r>
            <a:endParaRPr lang="en-US" dirty="0"/>
          </a:p>
        </p:txBody>
      </p:sp>
    </p:spTree>
    <p:extLst>
      <p:ext uri="{BB962C8B-B14F-4D97-AF65-F5344CB8AC3E}">
        <p14:creationId xmlns:p14="http://schemas.microsoft.com/office/powerpoint/2010/main" val="1693465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
            </a:r>
            <a:br>
              <a:rPr lang="en-US" dirty="0" smtClean="0"/>
            </a:br>
            <a:r>
              <a:rPr lang="en-US" dirty="0" smtClean="0"/>
              <a:t>1. </a:t>
            </a:r>
            <a:r>
              <a:rPr lang="en-US" b="1" dirty="0"/>
              <a:t>Convert  </a:t>
            </a:r>
            <a:r>
              <a:rPr lang="en-US" b="1" dirty="0" smtClean="0"/>
              <a:t>       cups </a:t>
            </a:r>
            <a:r>
              <a:rPr lang="en-US" b="1" dirty="0"/>
              <a:t>into fluid ounces </a:t>
            </a:r>
            <a:r>
              <a:rPr lang="en-US" b="1" dirty="0" smtClean="0"/>
              <a:t/>
            </a:r>
            <a:br>
              <a:rPr lang="en-US" b="1" dirty="0" smtClean="0"/>
            </a:br>
            <a:r>
              <a:rPr lang="en-US" b="1" dirty="0" smtClean="0"/>
              <a:t> </a:t>
            </a:r>
            <a:endParaRPr lang="en-US" b="1" i="1" dirty="0" smtClean="0"/>
          </a:p>
          <a:p>
            <a:pPr marL="109728" indent="0">
              <a:buNone/>
            </a:pPr>
            <a:r>
              <a:rPr lang="en-US" b="1" i="1" dirty="0" smtClean="0"/>
              <a:t>    (Recall that 1cup </a:t>
            </a:r>
            <a:r>
              <a:rPr lang="en-US" b="1" i="1" dirty="0"/>
              <a:t>= 8 </a:t>
            </a:r>
            <a:r>
              <a:rPr lang="en-US" b="1" i="1" dirty="0" err="1"/>
              <a:t>fl</a:t>
            </a:r>
            <a:r>
              <a:rPr lang="en-US" b="1" i="1" dirty="0"/>
              <a:t> </a:t>
            </a:r>
            <a:r>
              <a:rPr lang="en-US" b="1" i="1" dirty="0" err="1"/>
              <a:t>oz</a:t>
            </a:r>
            <a:r>
              <a:rPr lang="en-US" b="1" i="1" dirty="0" smtClean="0"/>
              <a:t>)</a:t>
            </a:r>
          </a:p>
          <a:p>
            <a:pPr marL="109728" indent="0">
              <a:buNone/>
            </a:pPr>
            <a:r>
              <a:rPr lang="en-US" b="1" i="1" dirty="0">
                <a:solidFill>
                  <a:srgbClr val="C00000"/>
                </a:solidFill>
              </a:rPr>
              <a:t>Now Multiply by the Unit fraction and cancel the units. </a:t>
            </a:r>
            <a:r>
              <a:rPr lang="en-US" b="1" i="1" dirty="0" smtClean="0">
                <a:solidFill>
                  <a:srgbClr val="C00000"/>
                </a:solidFill>
              </a:rPr>
              <a:t> When multiplying mixed numbers, remember </a:t>
            </a:r>
            <a:r>
              <a:rPr lang="en-US" b="1" i="1" dirty="0">
                <a:solidFill>
                  <a:srgbClr val="C00000"/>
                </a:solidFill>
              </a:rPr>
              <a:t>to write the </a:t>
            </a:r>
            <a:r>
              <a:rPr lang="en-US" b="1" i="1" dirty="0" smtClean="0">
                <a:solidFill>
                  <a:srgbClr val="C00000"/>
                </a:solidFill>
              </a:rPr>
              <a:t>mixed number as an improper fraction.</a:t>
            </a:r>
            <a:endParaRPr lang="en-US" b="1" i="1" dirty="0">
              <a:solidFill>
                <a:srgbClr val="C00000"/>
              </a:solidFill>
            </a:endParaRPr>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Example 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86804717"/>
              </p:ext>
            </p:extLst>
          </p:nvPr>
        </p:nvGraphicFramePr>
        <p:xfrm>
          <a:off x="2590800" y="1676400"/>
          <a:ext cx="685800" cy="924339"/>
        </p:xfrm>
        <a:graphic>
          <a:graphicData uri="http://schemas.openxmlformats.org/presentationml/2006/ole">
            <mc:AlternateContent xmlns:mc="http://schemas.openxmlformats.org/markup-compatibility/2006">
              <mc:Choice xmlns:v="urn:schemas-microsoft-com:vml" Requires="v">
                <p:oleObj spid="_x0000_s15388" name="Equation" r:id="rId3" imgW="291960" imgH="393480" progId="Equation.DSMT4">
                  <p:embed/>
                </p:oleObj>
              </mc:Choice>
              <mc:Fallback>
                <p:oleObj name="Equation" r:id="rId3" imgW="291960" imgH="393480" progId="Equation.DSMT4">
                  <p:embed/>
                  <p:pic>
                    <p:nvPicPr>
                      <p:cNvPr id="0" name=""/>
                      <p:cNvPicPr/>
                      <p:nvPr/>
                    </p:nvPicPr>
                    <p:blipFill>
                      <a:blip r:embed="rId4"/>
                      <a:stretch>
                        <a:fillRect/>
                      </a:stretch>
                    </p:blipFill>
                    <p:spPr>
                      <a:xfrm>
                        <a:off x="2590800" y="1676400"/>
                        <a:ext cx="685800" cy="92433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41983084"/>
              </p:ext>
            </p:extLst>
          </p:nvPr>
        </p:nvGraphicFramePr>
        <p:xfrm>
          <a:off x="3581400" y="4953000"/>
          <a:ext cx="3944938" cy="1262062"/>
        </p:xfrm>
        <a:graphic>
          <a:graphicData uri="http://schemas.openxmlformats.org/presentationml/2006/ole">
            <mc:AlternateContent xmlns:mc="http://schemas.openxmlformats.org/markup-compatibility/2006">
              <mc:Choice xmlns:v="urn:schemas-microsoft-com:vml" Requires="v">
                <p:oleObj spid="_x0000_s15389" name="Equation" r:id="rId5" imgW="1231560" imgH="393480" progId="Equation.DSMT4">
                  <p:embed/>
                </p:oleObj>
              </mc:Choice>
              <mc:Fallback>
                <p:oleObj name="Equation" r:id="rId5" imgW="1231560" imgH="393480" progId="Equation.DSMT4">
                  <p:embed/>
                  <p:pic>
                    <p:nvPicPr>
                      <p:cNvPr id="0" name=""/>
                      <p:cNvPicPr/>
                      <p:nvPr/>
                    </p:nvPicPr>
                    <p:blipFill>
                      <a:blip r:embed="rId6"/>
                      <a:stretch>
                        <a:fillRect/>
                      </a:stretch>
                    </p:blipFill>
                    <p:spPr>
                      <a:xfrm>
                        <a:off x="3581400" y="4953000"/>
                        <a:ext cx="3944938" cy="1262062"/>
                      </a:xfrm>
                      <a:prstGeom prst="rect">
                        <a:avLst/>
                      </a:prstGeom>
                    </p:spPr>
                  </p:pic>
                </p:oleObj>
              </mc:Fallback>
            </mc:AlternateContent>
          </a:graphicData>
        </a:graphic>
      </p:graphicFrame>
    </p:spTree>
    <p:extLst>
      <p:ext uri="{BB962C8B-B14F-4D97-AF65-F5344CB8AC3E}">
        <p14:creationId xmlns:p14="http://schemas.microsoft.com/office/powerpoint/2010/main" val="1276672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
            </a:r>
            <a:br>
              <a:rPr lang="en-US" dirty="0" smtClean="0"/>
            </a:br>
            <a:r>
              <a:rPr lang="en-US" dirty="0" smtClean="0"/>
              <a:t>1. </a:t>
            </a:r>
            <a:r>
              <a:rPr lang="en-US" b="1" dirty="0"/>
              <a:t>Convert  </a:t>
            </a:r>
            <a:r>
              <a:rPr lang="en-US" b="1" dirty="0" smtClean="0"/>
              <a:t>       cups </a:t>
            </a:r>
            <a:r>
              <a:rPr lang="en-US" b="1" dirty="0"/>
              <a:t>into fluid ounces </a:t>
            </a:r>
            <a:r>
              <a:rPr lang="en-US" b="1" dirty="0" smtClean="0"/>
              <a:t/>
            </a:r>
            <a:br>
              <a:rPr lang="en-US" b="1" dirty="0" smtClean="0"/>
            </a:br>
            <a:r>
              <a:rPr lang="en-US" b="1" dirty="0" smtClean="0"/>
              <a:t> </a:t>
            </a:r>
            <a:endParaRPr lang="en-US" b="1" i="1" dirty="0" smtClean="0"/>
          </a:p>
          <a:p>
            <a:pPr marL="109728" indent="0">
              <a:buNone/>
            </a:pPr>
            <a:r>
              <a:rPr lang="en-US" b="1" i="1" dirty="0" smtClean="0"/>
              <a:t>    (Recall that 1cup </a:t>
            </a:r>
            <a:r>
              <a:rPr lang="en-US" b="1" i="1" dirty="0"/>
              <a:t>= 8 </a:t>
            </a:r>
            <a:r>
              <a:rPr lang="en-US" b="1" i="1" dirty="0" err="1"/>
              <a:t>fl</a:t>
            </a:r>
            <a:r>
              <a:rPr lang="en-US" b="1" i="1" dirty="0"/>
              <a:t> </a:t>
            </a:r>
            <a:r>
              <a:rPr lang="en-US" b="1" i="1" dirty="0" err="1"/>
              <a:t>oz</a:t>
            </a:r>
            <a:r>
              <a:rPr lang="en-US" b="1" i="1" dirty="0" smtClean="0"/>
              <a:t>)</a:t>
            </a:r>
          </a:p>
          <a:p>
            <a:pPr marL="109728" indent="0">
              <a:buNone/>
            </a:pPr>
            <a:r>
              <a:rPr lang="en-US" b="1" i="1" dirty="0">
                <a:solidFill>
                  <a:srgbClr val="C00000"/>
                </a:solidFill>
              </a:rPr>
              <a:t>Now Multiply by the Unit fraction and cancel the units. </a:t>
            </a:r>
            <a:r>
              <a:rPr lang="en-US" b="1" i="1" dirty="0" smtClean="0">
                <a:solidFill>
                  <a:srgbClr val="C00000"/>
                </a:solidFill>
              </a:rPr>
              <a:t> </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Example 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61602543"/>
              </p:ext>
            </p:extLst>
          </p:nvPr>
        </p:nvGraphicFramePr>
        <p:xfrm>
          <a:off x="2590800" y="1676400"/>
          <a:ext cx="685800" cy="924339"/>
        </p:xfrm>
        <a:graphic>
          <a:graphicData uri="http://schemas.openxmlformats.org/presentationml/2006/ole">
            <mc:AlternateContent xmlns:mc="http://schemas.openxmlformats.org/markup-compatibility/2006">
              <mc:Choice xmlns:v="urn:schemas-microsoft-com:vml" Requires="v">
                <p:oleObj spid="_x0000_s16410" name="Equation" r:id="rId3" imgW="291960" imgH="393480" progId="Equation.DSMT4">
                  <p:embed/>
                </p:oleObj>
              </mc:Choice>
              <mc:Fallback>
                <p:oleObj name="Equation" r:id="rId3" imgW="291960" imgH="393480" progId="Equation.DSMT4">
                  <p:embed/>
                  <p:pic>
                    <p:nvPicPr>
                      <p:cNvPr id="0" name=""/>
                      <p:cNvPicPr/>
                      <p:nvPr/>
                    </p:nvPicPr>
                    <p:blipFill>
                      <a:blip r:embed="rId4"/>
                      <a:stretch>
                        <a:fillRect/>
                      </a:stretch>
                    </p:blipFill>
                    <p:spPr>
                      <a:xfrm>
                        <a:off x="2590800" y="1676400"/>
                        <a:ext cx="685800" cy="92433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48517986"/>
              </p:ext>
            </p:extLst>
          </p:nvPr>
        </p:nvGraphicFramePr>
        <p:xfrm>
          <a:off x="2590800" y="3733800"/>
          <a:ext cx="5578475" cy="2378809"/>
        </p:xfrm>
        <a:graphic>
          <a:graphicData uri="http://schemas.openxmlformats.org/presentationml/2006/ole">
            <mc:AlternateContent xmlns:mc="http://schemas.openxmlformats.org/markup-compatibility/2006">
              <mc:Choice xmlns:v="urn:schemas-microsoft-com:vml" Requires="v">
                <p:oleObj spid="_x0000_s16411" name="Equation" r:id="rId5" imgW="2145960" imgH="914400" progId="Equation.DSMT4">
                  <p:embed/>
                </p:oleObj>
              </mc:Choice>
              <mc:Fallback>
                <p:oleObj name="Equation" r:id="rId5" imgW="2145960" imgH="914400" progId="Equation.DSMT4">
                  <p:embed/>
                  <p:pic>
                    <p:nvPicPr>
                      <p:cNvPr id="0" name=""/>
                      <p:cNvPicPr/>
                      <p:nvPr/>
                    </p:nvPicPr>
                    <p:blipFill>
                      <a:blip r:embed="rId6"/>
                      <a:stretch>
                        <a:fillRect/>
                      </a:stretch>
                    </p:blipFill>
                    <p:spPr>
                      <a:xfrm>
                        <a:off x="2590800" y="3733800"/>
                        <a:ext cx="5578475" cy="2378809"/>
                      </a:xfrm>
                      <a:prstGeom prst="rect">
                        <a:avLst/>
                      </a:prstGeom>
                    </p:spPr>
                  </p:pic>
                </p:oleObj>
              </mc:Fallback>
            </mc:AlternateContent>
          </a:graphicData>
        </a:graphic>
      </p:graphicFrame>
    </p:spTree>
    <p:extLst>
      <p:ext uri="{BB962C8B-B14F-4D97-AF65-F5344CB8AC3E}">
        <p14:creationId xmlns:p14="http://schemas.microsoft.com/office/powerpoint/2010/main" val="3223814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it is time for you to practice.  Try the following problem yourself.  When you get an answer, move on to the next slide to check to see if you got it right.</a:t>
            </a:r>
            <a:br>
              <a:rPr lang="en-US" dirty="0" smtClean="0"/>
            </a:br>
            <a:endParaRPr lang="en-US" dirty="0" smtClean="0"/>
          </a:p>
          <a:p>
            <a:pPr marL="109728" indent="0">
              <a:buNone/>
            </a:pPr>
            <a:r>
              <a:rPr lang="en-US" dirty="0" smtClean="0"/>
              <a:t>1. </a:t>
            </a:r>
            <a:r>
              <a:rPr lang="en-US" b="1" dirty="0"/>
              <a:t>Convert 48 feet into yards  </a:t>
            </a:r>
            <a:r>
              <a:rPr lang="en-US" b="1" i="1" dirty="0"/>
              <a:t>(1 </a:t>
            </a:r>
            <a:r>
              <a:rPr lang="en-US" b="1" i="1" dirty="0" err="1"/>
              <a:t>yd</a:t>
            </a:r>
            <a:r>
              <a:rPr lang="en-US" b="1" i="1" dirty="0"/>
              <a:t> = 3 </a:t>
            </a:r>
            <a:r>
              <a:rPr lang="en-US" b="1" i="1" dirty="0" err="1"/>
              <a:t>ft</a:t>
            </a:r>
            <a:r>
              <a:rPr lang="en-US" b="1" i="1" dirty="0"/>
              <a:t>)</a:t>
            </a:r>
            <a:endParaRPr lang="en-US" dirty="0"/>
          </a:p>
        </p:txBody>
      </p:sp>
      <p:sp>
        <p:nvSpPr>
          <p:cNvPr id="3" name="Title 2"/>
          <p:cNvSpPr>
            <a:spLocks noGrp="1"/>
          </p:cNvSpPr>
          <p:nvPr>
            <p:ph type="title"/>
          </p:nvPr>
        </p:nvSpPr>
        <p:spPr/>
        <p:txBody>
          <a:bodyPr/>
          <a:lstStyle/>
          <a:p>
            <a:r>
              <a:rPr lang="en-US" dirty="0" smtClean="0"/>
              <a:t>Practice Problem#1</a:t>
            </a:r>
            <a:endParaRPr lang="en-US" dirty="0"/>
          </a:p>
        </p:txBody>
      </p:sp>
    </p:spTree>
    <p:extLst>
      <p:ext uri="{BB962C8B-B14F-4D97-AF65-F5344CB8AC3E}">
        <p14:creationId xmlns:p14="http://schemas.microsoft.com/office/powerpoint/2010/main" val="3829517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a:p>
          <a:p>
            <a:pPr marL="624078" indent="-514350">
              <a:buAutoNum type="arabicPeriod"/>
            </a:pPr>
            <a:r>
              <a:rPr lang="en-US" b="1" dirty="0" smtClean="0"/>
              <a:t>Convert </a:t>
            </a:r>
            <a:r>
              <a:rPr lang="en-US" b="1" dirty="0"/>
              <a:t>48 feet into yards  </a:t>
            </a:r>
            <a:r>
              <a:rPr lang="en-US" b="1" i="1" dirty="0"/>
              <a:t>(1 </a:t>
            </a:r>
            <a:r>
              <a:rPr lang="en-US" b="1" i="1" dirty="0" err="1"/>
              <a:t>yd</a:t>
            </a:r>
            <a:r>
              <a:rPr lang="en-US" b="1" i="1" dirty="0"/>
              <a:t> = 3 </a:t>
            </a:r>
            <a:r>
              <a:rPr lang="en-US" b="1" i="1" dirty="0" err="1"/>
              <a:t>ft</a:t>
            </a:r>
            <a:r>
              <a:rPr lang="en-US" b="1" i="1" dirty="0" smtClean="0"/>
              <a:t>)</a:t>
            </a:r>
            <a:endParaRPr lang="en-US" dirty="0" smtClean="0"/>
          </a:p>
          <a:p>
            <a:pPr marL="109728" indent="0">
              <a:buNone/>
            </a:pPr>
            <a:endParaRPr lang="en-US" b="1" i="1" dirty="0"/>
          </a:p>
          <a:p>
            <a:pPr marL="109728" indent="0">
              <a:buNone/>
            </a:pPr>
            <a:endParaRPr lang="en-US" b="1" i="1" dirty="0" smtClean="0"/>
          </a:p>
        </p:txBody>
      </p:sp>
      <p:sp>
        <p:nvSpPr>
          <p:cNvPr id="3" name="Title 2"/>
          <p:cNvSpPr>
            <a:spLocks noGrp="1"/>
          </p:cNvSpPr>
          <p:nvPr>
            <p:ph type="title"/>
          </p:nvPr>
        </p:nvSpPr>
        <p:spPr/>
        <p:txBody>
          <a:bodyPr/>
          <a:lstStyle/>
          <a:p>
            <a:r>
              <a:rPr lang="en-US" dirty="0" smtClean="0"/>
              <a:t>Practice Problem#1 (Answer)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23692567"/>
              </p:ext>
            </p:extLst>
          </p:nvPr>
        </p:nvGraphicFramePr>
        <p:xfrm>
          <a:off x="2057400" y="2895600"/>
          <a:ext cx="4602480" cy="1219200"/>
        </p:xfrm>
        <a:graphic>
          <a:graphicData uri="http://schemas.openxmlformats.org/presentationml/2006/ole">
            <mc:AlternateContent xmlns:mc="http://schemas.openxmlformats.org/markup-compatibility/2006">
              <mc:Choice xmlns:v="urn:schemas-microsoft-com:vml" Requires="v">
                <p:oleObj spid="_x0000_s17421" name="Equation" r:id="rId3" imgW="1917360" imgH="507960" progId="Equation.DSMT4">
                  <p:embed/>
                </p:oleObj>
              </mc:Choice>
              <mc:Fallback>
                <p:oleObj name="Equation" r:id="rId3" imgW="1917360" imgH="507960" progId="Equation.DSMT4">
                  <p:embed/>
                  <p:pic>
                    <p:nvPicPr>
                      <p:cNvPr id="0" name=""/>
                      <p:cNvPicPr/>
                      <p:nvPr/>
                    </p:nvPicPr>
                    <p:blipFill>
                      <a:blip r:embed="rId4"/>
                      <a:stretch>
                        <a:fillRect/>
                      </a:stretch>
                    </p:blipFill>
                    <p:spPr>
                      <a:xfrm>
                        <a:off x="2057400" y="2895600"/>
                        <a:ext cx="4602480" cy="1219200"/>
                      </a:xfrm>
                      <a:prstGeom prst="rect">
                        <a:avLst/>
                      </a:prstGeom>
                    </p:spPr>
                  </p:pic>
                </p:oleObj>
              </mc:Fallback>
            </mc:AlternateContent>
          </a:graphicData>
        </a:graphic>
      </p:graphicFrame>
    </p:spTree>
    <p:extLst>
      <p:ext uri="{BB962C8B-B14F-4D97-AF65-F5344CB8AC3E}">
        <p14:creationId xmlns:p14="http://schemas.microsoft.com/office/powerpoint/2010/main" val="2110954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Try another problem.  Don’t move on to the next slide until you have an answer.  </a:t>
            </a:r>
          </a:p>
          <a:p>
            <a:pPr marL="109728" indent="0">
              <a:buNone/>
            </a:pPr>
            <a:endParaRPr lang="en-US" dirty="0"/>
          </a:p>
          <a:p>
            <a:pPr marL="109728" indent="0">
              <a:buNone/>
            </a:pPr>
            <a:r>
              <a:rPr lang="en-US" dirty="0" smtClean="0"/>
              <a:t>2. </a:t>
            </a:r>
            <a:r>
              <a:rPr lang="en-US" b="1" dirty="0"/>
              <a:t>Convert 2694 mm into meters  </a:t>
            </a:r>
            <a:r>
              <a:rPr lang="en-US" b="1" dirty="0" smtClean="0"/>
              <a:t/>
            </a:r>
            <a:br>
              <a:rPr lang="en-US" b="1" dirty="0" smtClean="0"/>
            </a:br>
            <a:r>
              <a:rPr lang="en-US" b="1" dirty="0" smtClean="0"/>
              <a:t>    </a:t>
            </a:r>
            <a:r>
              <a:rPr lang="en-US" b="1" i="1" dirty="0" smtClean="0"/>
              <a:t>(</a:t>
            </a:r>
            <a:r>
              <a:rPr lang="en-US" b="1" i="1" dirty="0"/>
              <a:t>1 m = 1000 mm)</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Problem#2</a:t>
            </a:r>
            <a:endParaRPr lang="en-US" dirty="0"/>
          </a:p>
        </p:txBody>
      </p:sp>
    </p:spTree>
    <p:extLst>
      <p:ext uri="{BB962C8B-B14F-4D97-AF65-F5344CB8AC3E}">
        <p14:creationId xmlns:p14="http://schemas.microsoft.com/office/powerpoint/2010/main" val="1602620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2. </a:t>
            </a:r>
            <a:r>
              <a:rPr lang="en-US" b="1" dirty="0"/>
              <a:t>Convert 2694 mm into meters  </a:t>
            </a:r>
            <a:r>
              <a:rPr lang="en-US" b="1" dirty="0" smtClean="0"/>
              <a:t/>
            </a:r>
            <a:br>
              <a:rPr lang="en-US" b="1" dirty="0" smtClean="0"/>
            </a:br>
            <a:r>
              <a:rPr lang="en-US" b="1" dirty="0" smtClean="0"/>
              <a:t>    </a:t>
            </a:r>
            <a:r>
              <a:rPr lang="en-US" b="1" i="1" dirty="0" smtClean="0"/>
              <a:t>(</a:t>
            </a:r>
            <a:r>
              <a:rPr lang="en-US" b="1" i="1" dirty="0"/>
              <a:t>1 m = 1000 mm</a:t>
            </a:r>
            <a:r>
              <a:rPr lang="en-US" b="1" i="1" dirty="0" smtClean="0"/>
              <a:t>)  </a:t>
            </a:r>
          </a:p>
          <a:p>
            <a:pPr marL="109728" indent="0">
              <a:buNone/>
            </a:pPr>
            <a:r>
              <a:rPr lang="en-US" b="1" i="1" dirty="0" smtClean="0">
                <a:solidFill>
                  <a:srgbClr val="C00000"/>
                </a:solidFill>
              </a:rPr>
              <a:t>Notice an easy way to divide by 1000 is to move the decimal 3 places to the left.</a:t>
            </a:r>
            <a:endParaRPr lang="en-US" b="1" i="1" dirty="0" smtClean="0"/>
          </a:p>
          <a:p>
            <a:pPr marL="109728" indent="0">
              <a:buNone/>
            </a:pPr>
            <a:endParaRPr lang="en-US" b="1" i="1"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Problem#2 (Answer)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54146825"/>
              </p:ext>
            </p:extLst>
          </p:nvPr>
        </p:nvGraphicFramePr>
        <p:xfrm>
          <a:off x="2057400" y="3581400"/>
          <a:ext cx="5830887" cy="990600"/>
        </p:xfrm>
        <a:graphic>
          <a:graphicData uri="http://schemas.openxmlformats.org/presentationml/2006/ole">
            <mc:AlternateContent xmlns:mc="http://schemas.openxmlformats.org/markup-compatibility/2006">
              <mc:Choice xmlns:v="urn:schemas-microsoft-com:vml" Requires="v">
                <p:oleObj spid="_x0000_s18446" name="Equation" r:id="rId3" imgW="2616120" imgH="444240" progId="Equation.DSMT4">
                  <p:embed/>
                </p:oleObj>
              </mc:Choice>
              <mc:Fallback>
                <p:oleObj name="Equation" r:id="rId3" imgW="2616120" imgH="444240" progId="Equation.DSMT4">
                  <p:embed/>
                  <p:pic>
                    <p:nvPicPr>
                      <p:cNvPr id="0" name=""/>
                      <p:cNvPicPr/>
                      <p:nvPr/>
                    </p:nvPicPr>
                    <p:blipFill>
                      <a:blip r:embed="rId4"/>
                      <a:stretch>
                        <a:fillRect/>
                      </a:stretch>
                    </p:blipFill>
                    <p:spPr>
                      <a:xfrm>
                        <a:off x="2057400" y="3581400"/>
                        <a:ext cx="5830887" cy="990600"/>
                      </a:xfrm>
                      <a:prstGeom prst="rect">
                        <a:avLst/>
                      </a:prstGeom>
                    </p:spPr>
                  </p:pic>
                </p:oleObj>
              </mc:Fallback>
            </mc:AlternateContent>
          </a:graphicData>
        </a:graphic>
      </p:graphicFrame>
    </p:spTree>
    <p:extLst>
      <p:ext uri="{BB962C8B-B14F-4D97-AF65-F5344CB8AC3E}">
        <p14:creationId xmlns:p14="http://schemas.microsoft.com/office/powerpoint/2010/main" val="3806756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Try another problem.  Don’t move on to the next slide until you have an answer.  </a:t>
            </a:r>
          </a:p>
          <a:p>
            <a:pPr marL="109728" indent="0">
              <a:buNone/>
            </a:pPr>
            <a:endParaRPr lang="en-US" dirty="0" smtClean="0"/>
          </a:p>
          <a:p>
            <a:pPr marL="109728" indent="0">
              <a:buNone/>
            </a:pPr>
            <a:r>
              <a:rPr lang="en-US" dirty="0" smtClean="0"/>
              <a:t>3. </a:t>
            </a:r>
            <a:r>
              <a:rPr lang="en-US" b="1" dirty="0"/>
              <a:t>Convert 15840 feet into miles  </a:t>
            </a:r>
            <a:r>
              <a:rPr lang="en-US" b="1" dirty="0" smtClean="0"/>
              <a:t/>
            </a:r>
            <a:br>
              <a:rPr lang="en-US" b="1" dirty="0" smtClean="0"/>
            </a:br>
            <a:r>
              <a:rPr lang="en-US" b="1" dirty="0" smtClean="0"/>
              <a:t>    </a:t>
            </a:r>
            <a:r>
              <a:rPr lang="en-US" b="1" i="1" dirty="0" smtClean="0"/>
              <a:t>(</a:t>
            </a:r>
            <a:r>
              <a:rPr lang="en-US" b="1" i="1" dirty="0"/>
              <a:t>1 mi = 5280 </a:t>
            </a:r>
            <a:r>
              <a:rPr lang="en-US" b="1" i="1" dirty="0" err="1"/>
              <a:t>ft</a:t>
            </a:r>
            <a:r>
              <a:rPr lang="en-US" b="1" i="1" dirty="0"/>
              <a:t>)</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Problem#3</a:t>
            </a:r>
            <a:endParaRPr lang="en-US" dirty="0"/>
          </a:p>
        </p:txBody>
      </p:sp>
    </p:spTree>
    <p:extLst>
      <p:ext uri="{BB962C8B-B14F-4D97-AF65-F5344CB8AC3E}">
        <p14:creationId xmlns:p14="http://schemas.microsoft.com/office/powerpoint/2010/main" val="4168470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3. </a:t>
            </a:r>
            <a:r>
              <a:rPr lang="en-US" b="1" dirty="0"/>
              <a:t>Convert 15840 feet into miles  </a:t>
            </a:r>
            <a:r>
              <a:rPr lang="en-US" b="1" dirty="0" smtClean="0"/>
              <a:t/>
            </a:r>
            <a:br>
              <a:rPr lang="en-US" b="1" dirty="0" smtClean="0"/>
            </a:br>
            <a:r>
              <a:rPr lang="en-US" b="1" dirty="0" smtClean="0"/>
              <a:t>    </a:t>
            </a:r>
            <a:r>
              <a:rPr lang="en-US" b="1" i="1" dirty="0" smtClean="0"/>
              <a:t>(</a:t>
            </a:r>
            <a:r>
              <a:rPr lang="en-US" b="1" i="1" dirty="0"/>
              <a:t>1 mi = 5280 </a:t>
            </a:r>
            <a:r>
              <a:rPr lang="en-US" b="1" i="1" dirty="0" err="1"/>
              <a:t>ft</a:t>
            </a:r>
            <a:r>
              <a:rPr lang="en-US" b="1" i="1" dirty="0" smtClean="0"/>
              <a:t>)  </a:t>
            </a:r>
            <a:br>
              <a:rPr lang="en-US" b="1" i="1" dirty="0" smtClean="0"/>
            </a:br>
            <a:r>
              <a:rPr lang="en-US" b="1" i="1" dirty="0" smtClean="0">
                <a:solidFill>
                  <a:srgbClr val="C00000"/>
                </a:solidFill>
              </a:rPr>
              <a:t>Notice that the 5280 </a:t>
            </a:r>
            <a:r>
              <a:rPr lang="en-US" b="1" i="1" dirty="0" err="1" smtClean="0">
                <a:solidFill>
                  <a:srgbClr val="C00000"/>
                </a:solidFill>
              </a:rPr>
              <a:t>ft</a:t>
            </a:r>
            <a:r>
              <a:rPr lang="en-US" b="1" i="1" dirty="0" smtClean="0">
                <a:solidFill>
                  <a:srgbClr val="C00000"/>
                </a:solidFill>
              </a:rPr>
              <a:t> had to be on the bottom of the unit fraction in order for the feet to cancel.</a:t>
            </a:r>
            <a:endParaRPr lang="en-US" b="1" i="1" dirty="0" smtClean="0"/>
          </a:p>
          <a:p>
            <a:pPr marL="109728" indent="0">
              <a:buNone/>
            </a:pPr>
            <a:endParaRPr lang="en-US" b="1" i="1"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Problem#3 (Answer)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58962143"/>
              </p:ext>
            </p:extLst>
          </p:nvPr>
        </p:nvGraphicFramePr>
        <p:xfrm>
          <a:off x="2362200" y="4114800"/>
          <a:ext cx="5253990" cy="1066800"/>
        </p:xfrm>
        <a:graphic>
          <a:graphicData uri="http://schemas.openxmlformats.org/presentationml/2006/ole">
            <mc:AlternateContent xmlns:mc="http://schemas.openxmlformats.org/markup-compatibility/2006">
              <mc:Choice xmlns:v="urn:schemas-microsoft-com:vml" Requires="v">
                <p:oleObj spid="_x0000_s19470" name="Equation" r:id="rId3" imgW="2501640" imgH="507960" progId="Equation.DSMT4">
                  <p:embed/>
                </p:oleObj>
              </mc:Choice>
              <mc:Fallback>
                <p:oleObj name="Equation" r:id="rId3" imgW="2501640" imgH="507960" progId="Equation.DSMT4">
                  <p:embed/>
                  <p:pic>
                    <p:nvPicPr>
                      <p:cNvPr id="0" name=""/>
                      <p:cNvPicPr/>
                      <p:nvPr/>
                    </p:nvPicPr>
                    <p:blipFill>
                      <a:blip r:embed="rId4"/>
                      <a:stretch>
                        <a:fillRect/>
                      </a:stretch>
                    </p:blipFill>
                    <p:spPr>
                      <a:xfrm>
                        <a:off x="2362200" y="4114800"/>
                        <a:ext cx="5253990" cy="1066800"/>
                      </a:xfrm>
                      <a:prstGeom prst="rect">
                        <a:avLst/>
                      </a:prstGeom>
                    </p:spPr>
                  </p:pic>
                </p:oleObj>
              </mc:Fallback>
            </mc:AlternateContent>
          </a:graphicData>
        </a:graphic>
      </p:graphicFrame>
    </p:spTree>
    <p:extLst>
      <p:ext uri="{BB962C8B-B14F-4D97-AF65-F5344CB8AC3E}">
        <p14:creationId xmlns:p14="http://schemas.microsoft.com/office/powerpoint/2010/main" val="2856387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Here are some more problems to try.  Don’t move on to the next slide until you have solved all three.</a:t>
            </a:r>
          </a:p>
          <a:p>
            <a:pPr marL="109728" indent="0">
              <a:buNone/>
            </a:pPr>
            <a:r>
              <a:rPr lang="en-US" dirty="0" smtClean="0"/>
              <a:t>4. </a:t>
            </a:r>
            <a:r>
              <a:rPr lang="en-US" b="1" dirty="0"/>
              <a:t>Convert 3.6 tons into pounds  </a:t>
            </a:r>
            <a:r>
              <a:rPr lang="en-US" b="1" dirty="0" smtClean="0"/>
              <a:t/>
            </a:r>
            <a:br>
              <a:rPr lang="en-US" b="1" dirty="0" smtClean="0"/>
            </a:br>
            <a:r>
              <a:rPr lang="en-US" b="1" dirty="0" smtClean="0"/>
              <a:t>    </a:t>
            </a:r>
            <a:r>
              <a:rPr lang="en-US" b="1" i="1" dirty="0" smtClean="0"/>
              <a:t>(</a:t>
            </a:r>
            <a:r>
              <a:rPr lang="en-US" b="1" i="1" dirty="0"/>
              <a:t>1 ton = 2000 </a:t>
            </a:r>
            <a:r>
              <a:rPr lang="en-US" b="1" i="1" dirty="0" err="1"/>
              <a:t>Lbs</a:t>
            </a:r>
            <a:r>
              <a:rPr lang="en-US" b="1" i="1" dirty="0"/>
              <a:t>)</a:t>
            </a:r>
            <a:endParaRPr lang="en-US" dirty="0"/>
          </a:p>
          <a:p>
            <a:pPr marL="109728" indent="0">
              <a:buNone/>
            </a:pPr>
            <a:r>
              <a:rPr lang="en-US" dirty="0" smtClean="0"/>
              <a:t>5. </a:t>
            </a:r>
            <a:r>
              <a:rPr lang="en-US" b="1" dirty="0"/>
              <a:t>Convert 3.582 kg into grams  </a:t>
            </a:r>
            <a:r>
              <a:rPr lang="en-US" b="1" dirty="0" smtClean="0"/>
              <a:t/>
            </a:r>
            <a:br>
              <a:rPr lang="en-US" b="1" dirty="0" smtClean="0"/>
            </a:br>
            <a:r>
              <a:rPr lang="en-US" b="1" dirty="0" smtClean="0"/>
              <a:t>    </a:t>
            </a:r>
            <a:r>
              <a:rPr lang="en-US" b="1" i="1" dirty="0" smtClean="0"/>
              <a:t>(</a:t>
            </a:r>
            <a:r>
              <a:rPr lang="en-US" b="1" i="1" dirty="0"/>
              <a:t>1 kg = 1000 g</a:t>
            </a:r>
            <a:r>
              <a:rPr lang="en-US" b="1" i="1" dirty="0" smtClean="0"/>
              <a:t>)</a:t>
            </a:r>
          </a:p>
          <a:p>
            <a:pPr marL="109728" indent="0">
              <a:buNone/>
            </a:pPr>
            <a:r>
              <a:rPr lang="en-US" b="1" i="1" dirty="0" smtClean="0"/>
              <a:t>6. </a:t>
            </a:r>
            <a:r>
              <a:rPr lang="en-US" b="1" dirty="0"/>
              <a:t>Convert 22 </a:t>
            </a:r>
            <a:r>
              <a:rPr lang="en-US" b="1" dirty="0" err="1"/>
              <a:t>qt</a:t>
            </a:r>
            <a:r>
              <a:rPr lang="en-US" b="1" dirty="0"/>
              <a:t> into gallons  </a:t>
            </a:r>
            <a:r>
              <a:rPr lang="en-US" b="1" dirty="0" smtClean="0"/>
              <a:t/>
            </a:r>
            <a:br>
              <a:rPr lang="en-US" b="1" dirty="0" smtClean="0"/>
            </a:br>
            <a:r>
              <a:rPr lang="en-US" b="1" dirty="0" smtClean="0"/>
              <a:t>    </a:t>
            </a:r>
            <a:r>
              <a:rPr lang="en-US" b="1" i="1" dirty="0" smtClean="0"/>
              <a:t>(</a:t>
            </a:r>
            <a:r>
              <a:rPr lang="en-US" b="1" i="1" dirty="0"/>
              <a:t>1 gal = 4 </a:t>
            </a:r>
            <a:r>
              <a:rPr lang="en-US" b="1" i="1" dirty="0" err="1"/>
              <a:t>qt</a:t>
            </a:r>
            <a:r>
              <a:rPr lang="en-US" b="1" i="1" dirty="0"/>
              <a:t>)</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More Practice Problems</a:t>
            </a:r>
            <a:endParaRPr lang="en-US" dirty="0"/>
          </a:p>
        </p:txBody>
      </p:sp>
    </p:spTree>
    <p:extLst>
      <p:ext uri="{BB962C8B-B14F-4D97-AF65-F5344CB8AC3E}">
        <p14:creationId xmlns:p14="http://schemas.microsoft.com/office/powerpoint/2010/main" val="3453212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4. </a:t>
            </a:r>
            <a:r>
              <a:rPr lang="en-US" b="1" dirty="0"/>
              <a:t>Convert 3.6 tons into pounds  </a:t>
            </a:r>
            <a:r>
              <a:rPr lang="en-US" b="1" dirty="0" smtClean="0"/>
              <a:t/>
            </a:r>
            <a:br>
              <a:rPr lang="en-US" b="1" dirty="0" smtClean="0"/>
            </a:br>
            <a:r>
              <a:rPr lang="en-US" b="1" dirty="0" smtClean="0"/>
              <a:t>    </a:t>
            </a:r>
            <a:r>
              <a:rPr lang="en-US" b="1" i="1" dirty="0" smtClean="0"/>
              <a:t>(</a:t>
            </a:r>
            <a:r>
              <a:rPr lang="en-US" b="1" i="1" dirty="0"/>
              <a:t>1 ton = 2000 </a:t>
            </a:r>
            <a:r>
              <a:rPr lang="en-US" b="1" i="1" dirty="0" err="1"/>
              <a:t>Lbs</a:t>
            </a:r>
            <a:r>
              <a:rPr lang="en-US" b="1" i="1" dirty="0" smtClean="0"/>
              <a:t>)</a:t>
            </a:r>
          </a:p>
          <a:p>
            <a:pPr marL="109728" indent="0">
              <a:buNone/>
            </a:pPr>
            <a:endParaRPr lang="en-US" dirty="0"/>
          </a:p>
          <a:p>
            <a:pPr marL="109728" indent="0">
              <a:buNone/>
            </a:pPr>
            <a:r>
              <a:rPr lang="en-US" dirty="0" smtClean="0"/>
              <a:t>5. </a:t>
            </a:r>
            <a:r>
              <a:rPr lang="en-US" b="1" dirty="0"/>
              <a:t>Convert 3.582 kg into grams  </a:t>
            </a:r>
            <a:r>
              <a:rPr lang="en-US" b="1" dirty="0" smtClean="0"/>
              <a:t/>
            </a:r>
            <a:br>
              <a:rPr lang="en-US" b="1" dirty="0" smtClean="0"/>
            </a:br>
            <a:r>
              <a:rPr lang="en-US" b="1" dirty="0" smtClean="0"/>
              <a:t>    </a:t>
            </a:r>
            <a:r>
              <a:rPr lang="en-US" b="1" i="1" dirty="0" smtClean="0"/>
              <a:t>(</a:t>
            </a:r>
            <a:r>
              <a:rPr lang="en-US" b="1" i="1" dirty="0"/>
              <a:t>1 kg = 1000 g</a:t>
            </a:r>
            <a:r>
              <a:rPr lang="en-US" b="1" i="1" dirty="0" smtClean="0"/>
              <a:t>)</a:t>
            </a:r>
          </a:p>
          <a:p>
            <a:pPr marL="109728" indent="0">
              <a:buNone/>
            </a:pPr>
            <a:endParaRPr lang="en-US" b="1" i="1" dirty="0" smtClean="0"/>
          </a:p>
          <a:p>
            <a:pPr marL="109728" indent="0">
              <a:buNone/>
            </a:pPr>
            <a:r>
              <a:rPr lang="en-US" b="1" i="1" dirty="0" smtClean="0"/>
              <a:t>6. </a:t>
            </a:r>
            <a:r>
              <a:rPr lang="en-US" b="1" dirty="0"/>
              <a:t>Convert 22 </a:t>
            </a:r>
            <a:r>
              <a:rPr lang="en-US" b="1" dirty="0" err="1"/>
              <a:t>qt</a:t>
            </a:r>
            <a:r>
              <a:rPr lang="en-US" b="1" dirty="0"/>
              <a:t> into gallons  </a:t>
            </a:r>
            <a:r>
              <a:rPr lang="en-US" b="1" dirty="0" smtClean="0"/>
              <a:t/>
            </a:r>
            <a:br>
              <a:rPr lang="en-US" b="1" dirty="0" smtClean="0"/>
            </a:br>
            <a:r>
              <a:rPr lang="en-US" b="1" dirty="0" smtClean="0"/>
              <a:t>    </a:t>
            </a:r>
            <a:r>
              <a:rPr lang="en-US" b="1" i="1" dirty="0" smtClean="0"/>
              <a:t>(</a:t>
            </a:r>
            <a:r>
              <a:rPr lang="en-US" b="1" i="1" dirty="0"/>
              <a:t>1 gal = 4 </a:t>
            </a:r>
            <a:r>
              <a:rPr lang="en-US" b="1" i="1" dirty="0" err="1"/>
              <a:t>qt</a:t>
            </a:r>
            <a:r>
              <a:rPr lang="en-US" b="1" i="1" dirty="0" smtClean="0"/>
              <a:t>)  </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More Practice Problems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92761373"/>
              </p:ext>
            </p:extLst>
          </p:nvPr>
        </p:nvGraphicFramePr>
        <p:xfrm>
          <a:off x="4419600" y="1981200"/>
          <a:ext cx="3796937" cy="609600"/>
        </p:xfrm>
        <a:graphic>
          <a:graphicData uri="http://schemas.openxmlformats.org/presentationml/2006/ole">
            <mc:AlternateContent xmlns:mc="http://schemas.openxmlformats.org/markup-compatibility/2006">
              <mc:Choice xmlns:v="urn:schemas-microsoft-com:vml" Requires="v">
                <p:oleObj spid="_x0000_s20509" name="Equation" r:id="rId3" imgW="2768400" imgH="444240" progId="Equation.DSMT4">
                  <p:embed/>
                </p:oleObj>
              </mc:Choice>
              <mc:Fallback>
                <p:oleObj name="Equation" r:id="rId3" imgW="2768400" imgH="444240" progId="Equation.DSMT4">
                  <p:embed/>
                  <p:pic>
                    <p:nvPicPr>
                      <p:cNvPr id="0" name=""/>
                      <p:cNvPicPr/>
                      <p:nvPr/>
                    </p:nvPicPr>
                    <p:blipFill>
                      <a:blip r:embed="rId4"/>
                      <a:stretch>
                        <a:fillRect/>
                      </a:stretch>
                    </p:blipFill>
                    <p:spPr>
                      <a:xfrm>
                        <a:off x="4419600" y="1981200"/>
                        <a:ext cx="3796937" cy="609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02693818"/>
              </p:ext>
            </p:extLst>
          </p:nvPr>
        </p:nvGraphicFramePr>
        <p:xfrm>
          <a:off x="4495800" y="3429000"/>
          <a:ext cx="3086100" cy="685800"/>
        </p:xfrm>
        <a:graphic>
          <a:graphicData uri="http://schemas.openxmlformats.org/presentationml/2006/ole">
            <mc:AlternateContent xmlns:mc="http://schemas.openxmlformats.org/markup-compatibility/2006">
              <mc:Choice xmlns:v="urn:schemas-microsoft-com:vml" Requires="v">
                <p:oleObj spid="_x0000_s20510" name="Equation" r:id="rId5" imgW="2286000" imgH="507960" progId="Equation.DSMT4">
                  <p:embed/>
                </p:oleObj>
              </mc:Choice>
              <mc:Fallback>
                <p:oleObj name="Equation" r:id="rId5" imgW="2286000" imgH="507960" progId="Equation.DSMT4">
                  <p:embed/>
                  <p:pic>
                    <p:nvPicPr>
                      <p:cNvPr id="0" name=""/>
                      <p:cNvPicPr/>
                      <p:nvPr/>
                    </p:nvPicPr>
                    <p:blipFill>
                      <a:blip r:embed="rId6"/>
                      <a:stretch>
                        <a:fillRect/>
                      </a:stretch>
                    </p:blipFill>
                    <p:spPr>
                      <a:xfrm>
                        <a:off x="4495800" y="3429000"/>
                        <a:ext cx="3086100"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36649150"/>
              </p:ext>
            </p:extLst>
          </p:nvPr>
        </p:nvGraphicFramePr>
        <p:xfrm>
          <a:off x="4495800" y="4876800"/>
          <a:ext cx="2857500" cy="762000"/>
        </p:xfrm>
        <a:graphic>
          <a:graphicData uri="http://schemas.openxmlformats.org/presentationml/2006/ole">
            <mc:AlternateContent xmlns:mc="http://schemas.openxmlformats.org/markup-compatibility/2006">
              <mc:Choice xmlns:v="urn:schemas-microsoft-com:vml" Requires="v">
                <p:oleObj spid="_x0000_s20511" name="Equation" r:id="rId7" imgW="1904760" imgH="507960" progId="Equation.DSMT4">
                  <p:embed/>
                </p:oleObj>
              </mc:Choice>
              <mc:Fallback>
                <p:oleObj name="Equation" r:id="rId7" imgW="1904760" imgH="507960" progId="Equation.DSMT4">
                  <p:embed/>
                  <p:pic>
                    <p:nvPicPr>
                      <p:cNvPr id="0" name=""/>
                      <p:cNvPicPr/>
                      <p:nvPr/>
                    </p:nvPicPr>
                    <p:blipFill>
                      <a:blip r:embed="rId8"/>
                      <a:stretch>
                        <a:fillRect/>
                      </a:stretch>
                    </p:blipFill>
                    <p:spPr>
                      <a:xfrm>
                        <a:off x="4495800" y="4876800"/>
                        <a:ext cx="2857500" cy="762000"/>
                      </a:xfrm>
                      <a:prstGeom prst="rect">
                        <a:avLst/>
                      </a:prstGeom>
                    </p:spPr>
                  </p:pic>
                </p:oleObj>
              </mc:Fallback>
            </mc:AlternateContent>
          </a:graphicData>
        </a:graphic>
      </p:graphicFrame>
    </p:spTree>
    <p:extLst>
      <p:ext uri="{BB962C8B-B14F-4D97-AF65-F5344CB8AC3E}">
        <p14:creationId xmlns:p14="http://schemas.microsoft.com/office/powerpoint/2010/main" val="182937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Key to dimensional analysis is the Unit Fraction.</a:t>
            </a:r>
          </a:p>
          <a:p>
            <a:r>
              <a:rPr lang="en-US" dirty="0" smtClean="0"/>
              <a:t>A Unit Fraction is a </a:t>
            </a:r>
            <a:r>
              <a:rPr lang="en-US" dirty="0"/>
              <a:t>fraction where the </a:t>
            </a:r>
            <a:r>
              <a:rPr lang="en-US" u="sng" dirty="0"/>
              <a:t>numerator and denominator </a:t>
            </a:r>
            <a:r>
              <a:rPr lang="en-US" u="sng" dirty="0" smtClean="0"/>
              <a:t>are </a:t>
            </a:r>
            <a:r>
              <a:rPr lang="en-US" u="sng" dirty="0"/>
              <a:t>equal to each other</a:t>
            </a:r>
            <a:r>
              <a:rPr lang="en-US" dirty="0"/>
              <a:t>. </a:t>
            </a:r>
            <a:endParaRPr lang="en-US" dirty="0" smtClean="0"/>
          </a:p>
          <a:p>
            <a:r>
              <a:rPr lang="en-US" dirty="0" smtClean="0"/>
              <a:t>All unit fractions are equal to 1.</a:t>
            </a:r>
          </a:p>
          <a:p>
            <a:r>
              <a:rPr lang="en-US" dirty="0" smtClean="0"/>
              <a:t>For example: 1 pound = 16 ounces .  So the fraction                is a unit fraction.</a:t>
            </a:r>
          </a:p>
          <a:p>
            <a:pPr marL="109728" indent="0">
              <a:buNone/>
            </a:pPr>
            <a:endParaRPr lang="en-US" dirty="0"/>
          </a:p>
        </p:txBody>
      </p:sp>
      <p:sp>
        <p:nvSpPr>
          <p:cNvPr id="3" name="Title 2"/>
          <p:cNvSpPr>
            <a:spLocks noGrp="1"/>
          </p:cNvSpPr>
          <p:nvPr>
            <p:ph type="title"/>
          </p:nvPr>
        </p:nvSpPr>
        <p:spPr/>
        <p:txBody>
          <a:bodyPr/>
          <a:lstStyle/>
          <a:p>
            <a:r>
              <a:rPr lang="en-US" dirty="0" smtClean="0"/>
              <a:t>Unit Fraction</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82045547"/>
              </p:ext>
            </p:extLst>
          </p:nvPr>
        </p:nvGraphicFramePr>
        <p:xfrm>
          <a:off x="2286000" y="4648200"/>
          <a:ext cx="1433051" cy="838200"/>
        </p:xfrm>
        <a:graphic>
          <a:graphicData uri="http://schemas.openxmlformats.org/presentationml/2006/ole">
            <mc:AlternateContent xmlns:mc="http://schemas.openxmlformats.org/markup-compatibility/2006">
              <mc:Choice xmlns:v="urn:schemas-microsoft-com:vml" Requires="v">
                <p:oleObj spid="_x0000_s1050" name="Equation" r:id="rId3" imgW="672840" imgH="393480" progId="Equation.DSMT4">
                  <p:embed/>
                </p:oleObj>
              </mc:Choice>
              <mc:Fallback>
                <p:oleObj name="Equation" r:id="rId3" imgW="672840" imgH="393480" progId="Equation.DSMT4">
                  <p:embed/>
                  <p:pic>
                    <p:nvPicPr>
                      <p:cNvPr id="0" name=""/>
                      <p:cNvPicPr/>
                      <p:nvPr/>
                    </p:nvPicPr>
                    <p:blipFill>
                      <a:blip r:embed="rId4"/>
                      <a:stretch>
                        <a:fillRect/>
                      </a:stretch>
                    </p:blipFill>
                    <p:spPr>
                      <a:xfrm>
                        <a:off x="2286000" y="4648200"/>
                        <a:ext cx="1433051" cy="838200"/>
                      </a:xfrm>
                      <a:prstGeom prst="rect">
                        <a:avLst/>
                      </a:prstGeom>
                    </p:spPr>
                  </p:pic>
                </p:oleObj>
              </mc:Fallback>
            </mc:AlternateContent>
          </a:graphicData>
        </a:graphic>
      </p:graphicFrame>
    </p:spTree>
    <p:extLst>
      <p:ext uri="{BB962C8B-B14F-4D97-AF65-F5344CB8AC3E}">
        <p14:creationId xmlns:p14="http://schemas.microsoft.com/office/powerpoint/2010/main" val="693468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830763"/>
          </a:xfrm>
        </p:spPr>
        <p:txBody>
          <a:bodyPr>
            <a:normAutofit/>
          </a:bodyPr>
          <a:lstStyle/>
          <a:p>
            <a:r>
              <a:rPr lang="en-US" dirty="0"/>
              <a:t>Sometimes Unit Conversions require more than one unit fraction in order to make the conversion.</a:t>
            </a:r>
          </a:p>
          <a:p>
            <a:r>
              <a:rPr lang="en-US" dirty="0"/>
              <a:t>Look at the following example:  Suppose we want to convert 5 yards into inches.  We may not know the conversion from yards to inches.  We may know however that 1 </a:t>
            </a:r>
            <a:r>
              <a:rPr lang="en-US" dirty="0" err="1"/>
              <a:t>yd</a:t>
            </a:r>
            <a:r>
              <a:rPr lang="en-US" dirty="0"/>
              <a:t> = 3 </a:t>
            </a:r>
            <a:r>
              <a:rPr lang="en-US" dirty="0" err="1"/>
              <a:t>ft</a:t>
            </a:r>
            <a:r>
              <a:rPr lang="en-US" dirty="0"/>
              <a:t> and 3 </a:t>
            </a:r>
            <a:r>
              <a:rPr lang="en-US" dirty="0" err="1"/>
              <a:t>ft</a:t>
            </a:r>
            <a:r>
              <a:rPr lang="en-US" dirty="0"/>
              <a:t> = 12 </a:t>
            </a:r>
            <a:r>
              <a:rPr lang="en-US" dirty="0" smtClean="0"/>
              <a:t>in.  </a:t>
            </a:r>
            <a:endParaRPr lang="en-US" dirty="0"/>
          </a:p>
        </p:txBody>
      </p:sp>
      <p:sp>
        <p:nvSpPr>
          <p:cNvPr id="3" name="Title 2"/>
          <p:cNvSpPr>
            <a:spLocks noGrp="1"/>
          </p:cNvSpPr>
          <p:nvPr>
            <p:ph type="title"/>
          </p:nvPr>
        </p:nvSpPr>
        <p:spPr>
          <a:xfrm>
            <a:off x="457200" y="274638"/>
            <a:ext cx="8229600" cy="1782762"/>
          </a:xfrm>
        </p:spPr>
        <p:txBody>
          <a:bodyPr>
            <a:normAutofit fontScale="90000"/>
          </a:bodyPr>
          <a:lstStyle/>
          <a:p>
            <a:r>
              <a:rPr lang="en-US" u="sng" dirty="0">
                <a:effectLst/>
              </a:rPr>
              <a:t>Segment 2:</a:t>
            </a:r>
            <a:r>
              <a:rPr lang="en-US" dirty="0">
                <a:effectLst/>
              </a:rPr>
              <a:t>	</a:t>
            </a:r>
            <a:r>
              <a:rPr lang="en-US" u="sng" dirty="0">
                <a:effectLst/>
              </a:rPr>
              <a:t>Unit Conversions with Multiple Steps</a:t>
            </a:r>
            <a:r>
              <a:rPr lang="en-US" dirty="0">
                <a:effectLst/>
              </a:rPr>
              <a:t/>
            </a:r>
            <a:br>
              <a:rPr lang="en-US" dirty="0">
                <a:effectLst/>
              </a:rPr>
            </a:br>
            <a:endParaRPr lang="en-US" dirty="0"/>
          </a:p>
        </p:txBody>
      </p:sp>
    </p:spTree>
    <p:extLst>
      <p:ext uri="{BB962C8B-B14F-4D97-AF65-F5344CB8AC3E}">
        <p14:creationId xmlns:p14="http://schemas.microsoft.com/office/powerpoint/2010/main" val="3742317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830763"/>
          </a:xfrm>
        </p:spPr>
        <p:txBody>
          <a:bodyPr>
            <a:normAutofit/>
          </a:bodyPr>
          <a:lstStyle/>
          <a:p>
            <a:r>
              <a:rPr lang="en-US" dirty="0" smtClean="0"/>
              <a:t>We </a:t>
            </a:r>
            <a:r>
              <a:rPr lang="en-US" dirty="0"/>
              <a:t>can create two unit fractions and use them to make the conversion.  Again, the key is Dimensional Analysis and making sure the units cancel.  Here are some of the possible unit fractions we might use: </a:t>
            </a:r>
            <a:endParaRPr lang="en-US" dirty="0" smtClean="0"/>
          </a:p>
          <a:p>
            <a:endParaRPr lang="en-US" dirty="0"/>
          </a:p>
        </p:txBody>
      </p:sp>
      <p:sp>
        <p:nvSpPr>
          <p:cNvPr id="3" name="Title 2"/>
          <p:cNvSpPr>
            <a:spLocks noGrp="1"/>
          </p:cNvSpPr>
          <p:nvPr>
            <p:ph type="title"/>
          </p:nvPr>
        </p:nvSpPr>
        <p:spPr>
          <a:xfrm>
            <a:off x="457200" y="274638"/>
            <a:ext cx="8229600" cy="1782762"/>
          </a:xfrm>
        </p:spPr>
        <p:txBody>
          <a:bodyPr>
            <a:normAutofit fontScale="90000"/>
          </a:bodyPr>
          <a:lstStyle/>
          <a:p>
            <a:r>
              <a:rPr lang="en-US" u="sng" dirty="0">
                <a:effectLst/>
              </a:rPr>
              <a:t>Segment 2:</a:t>
            </a:r>
            <a:r>
              <a:rPr lang="en-US" dirty="0">
                <a:effectLst/>
              </a:rPr>
              <a:t>	</a:t>
            </a:r>
            <a:r>
              <a:rPr lang="en-US" u="sng" dirty="0">
                <a:effectLst/>
              </a:rPr>
              <a:t>Unit Conversions with Multiple Steps</a:t>
            </a:r>
            <a:r>
              <a:rPr lang="en-US" dirty="0">
                <a:effectLst/>
              </a:rPr>
              <a:t/>
            </a:r>
            <a:br>
              <a:rPr lang="en-US" dirty="0">
                <a:effectLst/>
              </a:rPr>
            </a:b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11347510"/>
              </p:ext>
            </p:extLst>
          </p:nvPr>
        </p:nvGraphicFramePr>
        <p:xfrm>
          <a:off x="2438399" y="4114800"/>
          <a:ext cx="4040909" cy="1066800"/>
        </p:xfrm>
        <a:graphic>
          <a:graphicData uri="http://schemas.openxmlformats.org/presentationml/2006/ole">
            <mc:AlternateContent xmlns:mc="http://schemas.openxmlformats.org/markup-compatibility/2006">
              <mc:Choice xmlns:v="urn:schemas-microsoft-com:vml" Requires="v">
                <p:oleObj spid="_x0000_s21515" name="Equation" r:id="rId3" imgW="1587240" imgH="419040" progId="Equation.DSMT4">
                  <p:embed/>
                </p:oleObj>
              </mc:Choice>
              <mc:Fallback>
                <p:oleObj name="Equation" r:id="rId3" imgW="1587240" imgH="419040" progId="Equation.DSMT4">
                  <p:embed/>
                  <p:pic>
                    <p:nvPicPr>
                      <p:cNvPr id="0" name=""/>
                      <p:cNvPicPr/>
                      <p:nvPr/>
                    </p:nvPicPr>
                    <p:blipFill>
                      <a:blip r:embed="rId4"/>
                      <a:stretch>
                        <a:fillRect/>
                      </a:stretch>
                    </p:blipFill>
                    <p:spPr>
                      <a:xfrm>
                        <a:off x="2438399" y="4114800"/>
                        <a:ext cx="4040909" cy="1066800"/>
                      </a:xfrm>
                      <a:prstGeom prst="rect">
                        <a:avLst/>
                      </a:prstGeom>
                    </p:spPr>
                  </p:pic>
                </p:oleObj>
              </mc:Fallback>
            </mc:AlternateContent>
          </a:graphicData>
        </a:graphic>
      </p:graphicFrame>
    </p:spTree>
    <p:extLst>
      <p:ext uri="{BB962C8B-B14F-4D97-AF65-F5344CB8AC3E}">
        <p14:creationId xmlns:p14="http://schemas.microsoft.com/office/powerpoint/2010/main" val="2694547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830763"/>
          </a:xfrm>
        </p:spPr>
        <p:txBody>
          <a:bodyPr>
            <a:normAutofit/>
          </a:bodyPr>
          <a:lstStyle/>
          <a:p>
            <a:r>
              <a:rPr lang="en-US" dirty="0"/>
              <a:t>The goal is to convert from yards to feet and then from feet to inches.  Let’s start by deciding which unit fraction would help us get from yards to feet.  Notice again, our goal is to try to get the units (yards) to cancel.  </a:t>
            </a:r>
          </a:p>
          <a:p>
            <a:endParaRPr lang="en-US" dirty="0"/>
          </a:p>
        </p:txBody>
      </p:sp>
      <p:sp>
        <p:nvSpPr>
          <p:cNvPr id="3" name="Title 2"/>
          <p:cNvSpPr>
            <a:spLocks noGrp="1"/>
          </p:cNvSpPr>
          <p:nvPr>
            <p:ph type="title"/>
          </p:nvPr>
        </p:nvSpPr>
        <p:spPr>
          <a:xfrm>
            <a:off x="457200" y="274638"/>
            <a:ext cx="8229600" cy="1782762"/>
          </a:xfrm>
        </p:spPr>
        <p:txBody>
          <a:bodyPr>
            <a:normAutofit fontScale="90000"/>
          </a:bodyPr>
          <a:lstStyle/>
          <a:p>
            <a:r>
              <a:rPr lang="en-US" u="sng" dirty="0">
                <a:effectLst/>
              </a:rPr>
              <a:t>Segment 2:</a:t>
            </a:r>
            <a:r>
              <a:rPr lang="en-US" dirty="0">
                <a:effectLst/>
              </a:rPr>
              <a:t>	</a:t>
            </a:r>
            <a:r>
              <a:rPr lang="en-US" u="sng" dirty="0">
                <a:effectLst/>
              </a:rPr>
              <a:t>Unit Conversions with Multiple Steps</a:t>
            </a:r>
            <a:r>
              <a:rPr lang="en-US" dirty="0">
                <a:effectLst/>
              </a:rPr>
              <a:t/>
            </a:r>
            <a:br>
              <a:rPr lang="en-US" dirty="0">
                <a:effectLst/>
              </a:rPr>
            </a:b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55714263"/>
              </p:ext>
            </p:extLst>
          </p:nvPr>
        </p:nvGraphicFramePr>
        <p:xfrm>
          <a:off x="3617913" y="4114800"/>
          <a:ext cx="1681162" cy="1066800"/>
        </p:xfrm>
        <a:graphic>
          <a:graphicData uri="http://schemas.openxmlformats.org/presentationml/2006/ole">
            <mc:AlternateContent xmlns:mc="http://schemas.openxmlformats.org/markup-compatibility/2006">
              <mc:Choice xmlns:v="urn:schemas-microsoft-com:vml" Requires="v">
                <p:oleObj spid="_x0000_s22539" name="Equation" r:id="rId3" imgW="660240" imgH="419040" progId="Equation.DSMT4">
                  <p:embed/>
                </p:oleObj>
              </mc:Choice>
              <mc:Fallback>
                <p:oleObj name="Equation" r:id="rId3" imgW="660240" imgH="419040" progId="Equation.DSMT4">
                  <p:embed/>
                  <p:pic>
                    <p:nvPicPr>
                      <p:cNvPr id="0" name=""/>
                      <p:cNvPicPr/>
                      <p:nvPr/>
                    </p:nvPicPr>
                    <p:blipFill>
                      <a:blip r:embed="rId4"/>
                      <a:stretch>
                        <a:fillRect/>
                      </a:stretch>
                    </p:blipFill>
                    <p:spPr>
                      <a:xfrm>
                        <a:off x="3617913" y="4114800"/>
                        <a:ext cx="1681162" cy="1066800"/>
                      </a:xfrm>
                      <a:prstGeom prst="rect">
                        <a:avLst/>
                      </a:prstGeom>
                    </p:spPr>
                  </p:pic>
                </p:oleObj>
              </mc:Fallback>
            </mc:AlternateContent>
          </a:graphicData>
        </a:graphic>
      </p:graphicFrame>
    </p:spTree>
    <p:extLst>
      <p:ext uri="{BB962C8B-B14F-4D97-AF65-F5344CB8AC3E}">
        <p14:creationId xmlns:p14="http://schemas.microsoft.com/office/powerpoint/2010/main" val="3005696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830763"/>
          </a:xfrm>
        </p:spPr>
        <p:txBody>
          <a:bodyPr>
            <a:normAutofit/>
          </a:bodyPr>
          <a:lstStyle/>
          <a:p>
            <a:r>
              <a:rPr lang="en-US" dirty="0"/>
              <a:t>Once the yards cancel, the units will be in feet.  Now we can pick an appropriate unit fraction to convert from feet to inches.</a:t>
            </a:r>
          </a:p>
          <a:p>
            <a:endParaRPr lang="en-US" dirty="0"/>
          </a:p>
        </p:txBody>
      </p:sp>
      <p:sp>
        <p:nvSpPr>
          <p:cNvPr id="3" name="Title 2"/>
          <p:cNvSpPr>
            <a:spLocks noGrp="1"/>
          </p:cNvSpPr>
          <p:nvPr>
            <p:ph type="title"/>
          </p:nvPr>
        </p:nvSpPr>
        <p:spPr>
          <a:xfrm>
            <a:off x="457200" y="274638"/>
            <a:ext cx="8229600" cy="1782762"/>
          </a:xfrm>
        </p:spPr>
        <p:txBody>
          <a:bodyPr>
            <a:normAutofit fontScale="90000"/>
          </a:bodyPr>
          <a:lstStyle/>
          <a:p>
            <a:r>
              <a:rPr lang="en-US" u="sng" dirty="0">
                <a:effectLst/>
              </a:rPr>
              <a:t>Segment 2:</a:t>
            </a:r>
            <a:r>
              <a:rPr lang="en-US" dirty="0">
                <a:effectLst/>
              </a:rPr>
              <a:t>	</a:t>
            </a:r>
            <a:r>
              <a:rPr lang="en-US" u="sng" dirty="0">
                <a:effectLst/>
              </a:rPr>
              <a:t>Unit Conversions with Multiple Steps</a:t>
            </a:r>
            <a:r>
              <a:rPr lang="en-US" dirty="0">
                <a:effectLst/>
              </a:rPr>
              <a:t/>
            </a:r>
            <a:br>
              <a:rPr lang="en-US" dirty="0">
                <a:effectLst/>
              </a:rPr>
            </a:b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82645124"/>
              </p:ext>
            </p:extLst>
          </p:nvPr>
        </p:nvGraphicFramePr>
        <p:xfrm>
          <a:off x="3068638" y="4114800"/>
          <a:ext cx="2781300" cy="1066800"/>
        </p:xfrm>
        <a:graphic>
          <a:graphicData uri="http://schemas.openxmlformats.org/presentationml/2006/ole">
            <mc:AlternateContent xmlns:mc="http://schemas.openxmlformats.org/markup-compatibility/2006">
              <mc:Choice xmlns:v="urn:schemas-microsoft-com:vml" Requires="v">
                <p:oleObj spid="_x0000_s23564" name="Equation" r:id="rId3" imgW="1091880" imgH="419040" progId="Equation.DSMT4">
                  <p:embed/>
                </p:oleObj>
              </mc:Choice>
              <mc:Fallback>
                <p:oleObj name="Equation" r:id="rId3" imgW="1091880" imgH="419040" progId="Equation.DSMT4">
                  <p:embed/>
                  <p:pic>
                    <p:nvPicPr>
                      <p:cNvPr id="0" name=""/>
                      <p:cNvPicPr/>
                      <p:nvPr/>
                    </p:nvPicPr>
                    <p:blipFill>
                      <a:blip r:embed="rId4"/>
                      <a:stretch>
                        <a:fillRect/>
                      </a:stretch>
                    </p:blipFill>
                    <p:spPr>
                      <a:xfrm>
                        <a:off x="3068638" y="4114800"/>
                        <a:ext cx="2781300" cy="1066800"/>
                      </a:xfrm>
                      <a:prstGeom prst="rect">
                        <a:avLst/>
                      </a:prstGeom>
                    </p:spPr>
                  </p:pic>
                </p:oleObj>
              </mc:Fallback>
            </mc:AlternateContent>
          </a:graphicData>
        </a:graphic>
      </p:graphicFrame>
    </p:spTree>
    <p:extLst>
      <p:ext uri="{BB962C8B-B14F-4D97-AF65-F5344CB8AC3E}">
        <p14:creationId xmlns:p14="http://schemas.microsoft.com/office/powerpoint/2010/main" val="2968457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830763"/>
          </a:xfrm>
        </p:spPr>
        <p:txBody>
          <a:bodyPr>
            <a:normAutofit/>
          </a:bodyPr>
          <a:lstStyle/>
          <a:p>
            <a:r>
              <a:rPr lang="en-US" dirty="0"/>
              <a:t>Now cancel the feet and multiply the fractions.  Remember to write the whole number 5 as a </a:t>
            </a:r>
            <a:r>
              <a:rPr lang="en-US" dirty="0" smtClean="0"/>
              <a:t>fraction over one.</a:t>
            </a:r>
            <a:endParaRPr lang="en-US" dirty="0"/>
          </a:p>
          <a:p>
            <a:endParaRPr lang="en-US" dirty="0"/>
          </a:p>
        </p:txBody>
      </p:sp>
      <p:sp>
        <p:nvSpPr>
          <p:cNvPr id="3" name="Title 2"/>
          <p:cNvSpPr>
            <a:spLocks noGrp="1"/>
          </p:cNvSpPr>
          <p:nvPr>
            <p:ph type="title"/>
          </p:nvPr>
        </p:nvSpPr>
        <p:spPr>
          <a:xfrm>
            <a:off x="457200" y="274638"/>
            <a:ext cx="8229600" cy="1782762"/>
          </a:xfrm>
        </p:spPr>
        <p:txBody>
          <a:bodyPr>
            <a:normAutofit fontScale="90000"/>
          </a:bodyPr>
          <a:lstStyle/>
          <a:p>
            <a:r>
              <a:rPr lang="en-US" u="sng" dirty="0">
                <a:effectLst/>
              </a:rPr>
              <a:t>Segment 2:</a:t>
            </a:r>
            <a:r>
              <a:rPr lang="en-US" dirty="0">
                <a:effectLst/>
              </a:rPr>
              <a:t>	</a:t>
            </a:r>
            <a:r>
              <a:rPr lang="en-US" u="sng" dirty="0">
                <a:effectLst/>
              </a:rPr>
              <a:t>Unit Conversions with Multiple Steps</a:t>
            </a:r>
            <a:r>
              <a:rPr lang="en-US" dirty="0">
                <a:effectLst/>
              </a:rPr>
              <a:t/>
            </a:r>
            <a:br>
              <a:rPr lang="en-US" dirty="0">
                <a:effectLst/>
              </a:rPr>
            </a:b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17213204"/>
              </p:ext>
            </p:extLst>
          </p:nvPr>
        </p:nvGraphicFramePr>
        <p:xfrm>
          <a:off x="1985963" y="3581400"/>
          <a:ext cx="4948237" cy="2133600"/>
        </p:xfrm>
        <a:graphic>
          <a:graphicData uri="http://schemas.openxmlformats.org/presentationml/2006/ole">
            <mc:AlternateContent xmlns:mc="http://schemas.openxmlformats.org/markup-compatibility/2006">
              <mc:Choice xmlns:v="urn:schemas-microsoft-com:vml" Requires="v">
                <p:oleObj spid="_x0000_s24587" name="Equation" r:id="rId3" imgW="1942920" imgH="838080" progId="Equation.DSMT4">
                  <p:embed/>
                </p:oleObj>
              </mc:Choice>
              <mc:Fallback>
                <p:oleObj name="Equation" r:id="rId3" imgW="1942920" imgH="838080" progId="Equation.DSMT4">
                  <p:embed/>
                  <p:pic>
                    <p:nvPicPr>
                      <p:cNvPr id="0" name=""/>
                      <p:cNvPicPr/>
                      <p:nvPr/>
                    </p:nvPicPr>
                    <p:blipFill>
                      <a:blip r:embed="rId4"/>
                      <a:stretch>
                        <a:fillRect/>
                      </a:stretch>
                    </p:blipFill>
                    <p:spPr>
                      <a:xfrm>
                        <a:off x="1985963" y="3581400"/>
                        <a:ext cx="4948237" cy="2133600"/>
                      </a:xfrm>
                      <a:prstGeom prst="rect">
                        <a:avLst/>
                      </a:prstGeom>
                    </p:spPr>
                  </p:pic>
                </p:oleObj>
              </mc:Fallback>
            </mc:AlternateContent>
          </a:graphicData>
        </a:graphic>
      </p:graphicFrame>
    </p:spTree>
    <p:extLst>
      <p:ext uri="{BB962C8B-B14F-4D97-AF65-F5344CB8AC3E}">
        <p14:creationId xmlns:p14="http://schemas.microsoft.com/office/powerpoint/2010/main" val="3216457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lstStyle/>
          <a:p>
            <a:pPr marL="109728" indent="0">
              <a:buNone/>
            </a:pPr>
            <a:r>
              <a:rPr lang="en-US" dirty="0" smtClean="0"/>
              <a:t>4. </a:t>
            </a:r>
            <a:r>
              <a:rPr lang="en-US" b="1" dirty="0"/>
              <a:t>Convert 3.5 gallons into cups  </a:t>
            </a:r>
            <a:endParaRPr lang="en-US" b="1" dirty="0" smtClean="0"/>
          </a:p>
          <a:p>
            <a:pPr marL="109728" indent="0">
              <a:buNone/>
            </a:pPr>
            <a:r>
              <a:rPr lang="en-US" b="1" i="1" dirty="0"/>
              <a:t> </a:t>
            </a:r>
            <a:r>
              <a:rPr lang="en-US" b="1" i="1" dirty="0" smtClean="0"/>
              <a:t>   (</a:t>
            </a:r>
            <a:r>
              <a:rPr lang="en-US" b="1" i="1" dirty="0"/>
              <a:t>1 gal = 4 </a:t>
            </a:r>
            <a:r>
              <a:rPr lang="en-US" b="1" i="1" dirty="0" err="1"/>
              <a:t>qt</a:t>
            </a:r>
            <a:r>
              <a:rPr lang="en-US" b="1" i="1" dirty="0"/>
              <a:t>  &amp;</a:t>
            </a:r>
            <a:r>
              <a:rPr lang="en-US" b="1" dirty="0"/>
              <a:t> </a:t>
            </a:r>
            <a:r>
              <a:rPr lang="en-US" b="1" i="1" dirty="0"/>
              <a:t>1 </a:t>
            </a:r>
            <a:r>
              <a:rPr lang="en-US" b="1" i="1" dirty="0" err="1"/>
              <a:t>qt</a:t>
            </a:r>
            <a:r>
              <a:rPr lang="en-US" b="1" i="1" dirty="0"/>
              <a:t> = 4 cups)</a:t>
            </a:r>
            <a:r>
              <a:rPr lang="en-US" dirty="0" smtClean="0"/>
              <a:t> </a:t>
            </a:r>
            <a:endParaRPr lang="en-US" dirty="0"/>
          </a:p>
          <a:p>
            <a:pPr marL="109728" indent="0">
              <a:buNone/>
            </a:pPr>
            <a:endParaRPr lang="en-US" dirty="0" smtClean="0"/>
          </a:p>
          <a:p>
            <a:pPr marL="109728" indent="0">
              <a:buNone/>
            </a:pPr>
            <a:r>
              <a:rPr lang="en-US" sz="2400" dirty="0" smtClean="0">
                <a:solidFill>
                  <a:srgbClr val="C00000"/>
                </a:solidFill>
              </a:rPr>
              <a:t>First we need to determine which unit fractions to use.  Our goal will be to convert gallons to quarts then quarts to cups.  So for the first unit fraction, we will need gallons to cancel.  For the second unit fraction, we will need quarts to cancel.</a:t>
            </a:r>
          </a:p>
          <a:p>
            <a:pPr marL="109728" indent="0">
              <a:buNone/>
            </a:pPr>
            <a:endParaRPr lang="en-US" dirty="0">
              <a:solidFill>
                <a:srgbClr val="C00000"/>
              </a:solidFill>
            </a:endParaRPr>
          </a:p>
          <a:p>
            <a:pPr marL="109728" indent="0">
              <a:buNone/>
            </a:pPr>
            <a:endParaRPr lang="en-US" dirty="0">
              <a:solidFill>
                <a:srgbClr val="C00000"/>
              </a:solidFill>
            </a:endParaRPr>
          </a:p>
        </p:txBody>
      </p:sp>
      <p:sp>
        <p:nvSpPr>
          <p:cNvPr id="3" name="Title 2"/>
          <p:cNvSpPr>
            <a:spLocks noGrp="1"/>
          </p:cNvSpPr>
          <p:nvPr>
            <p:ph type="title"/>
          </p:nvPr>
        </p:nvSpPr>
        <p:spPr/>
        <p:txBody>
          <a:bodyPr/>
          <a:lstStyle/>
          <a:p>
            <a:r>
              <a:rPr lang="en-US" dirty="0" smtClean="0"/>
              <a:t>Example #4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68075518"/>
              </p:ext>
            </p:extLst>
          </p:nvPr>
        </p:nvGraphicFramePr>
        <p:xfrm>
          <a:off x="4724400" y="4876800"/>
          <a:ext cx="2743200" cy="1311965"/>
        </p:xfrm>
        <a:graphic>
          <a:graphicData uri="http://schemas.openxmlformats.org/presentationml/2006/ole">
            <mc:AlternateContent xmlns:mc="http://schemas.openxmlformats.org/markup-compatibility/2006">
              <mc:Choice xmlns:v="urn:schemas-microsoft-com:vml" Requires="v">
                <p:oleObj spid="_x0000_s25611" name="Equation" r:id="rId3" imgW="876240" imgH="419040" progId="Equation.DSMT4">
                  <p:embed/>
                </p:oleObj>
              </mc:Choice>
              <mc:Fallback>
                <p:oleObj name="Equation" r:id="rId3" imgW="876240" imgH="419040" progId="Equation.DSMT4">
                  <p:embed/>
                  <p:pic>
                    <p:nvPicPr>
                      <p:cNvPr id="0" name=""/>
                      <p:cNvPicPr/>
                      <p:nvPr/>
                    </p:nvPicPr>
                    <p:blipFill>
                      <a:blip r:embed="rId4"/>
                      <a:stretch>
                        <a:fillRect/>
                      </a:stretch>
                    </p:blipFill>
                    <p:spPr>
                      <a:xfrm>
                        <a:off x="4724400" y="4876800"/>
                        <a:ext cx="2743200" cy="1311965"/>
                      </a:xfrm>
                      <a:prstGeom prst="rect">
                        <a:avLst/>
                      </a:prstGeom>
                    </p:spPr>
                  </p:pic>
                </p:oleObj>
              </mc:Fallback>
            </mc:AlternateContent>
          </a:graphicData>
        </a:graphic>
      </p:graphicFrame>
    </p:spTree>
    <p:extLst>
      <p:ext uri="{BB962C8B-B14F-4D97-AF65-F5344CB8AC3E}">
        <p14:creationId xmlns:p14="http://schemas.microsoft.com/office/powerpoint/2010/main" val="2907778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lstStyle/>
          <a:p>
            <a:pPr marL="109728" indent="0">
              <a:buNone/>
            </a:pPr>
            <a:r>
              <a:rPr lang="en-US" dirty="0" smtClean="0"/>
              <a:t>4. </a:t>
            </a:r>
            <a:r>
              <a:rPr lang="en-US" b="1" dirty="0"/>
              <a:t>Convert 3.5 gallons into cups  </a:t>
            </a:r>
            <a:endParaRPr lang="en-US" b="1" dirty="0" smtClean="0"/>
          </a:p>
          <a:p>
            <a:pPr marL="109728" indent="0">
              <a:buNone/>
            </a:pPr>
            <a:r>
              <a:rPr lang="en-US" b="1" i="1" dirty="0"/>
              <a:t> </a:t>
            </a:r>
            <a:r>
              <a:rPr lang="en-US" b="1" i="1" dirty="0" smtClean="0"/>
              <a:t>   (</a:t>
            </a:r>
            <a:r>
              <a:rPr lang="en-US" b="1" i="1" dirty="0"/>
              <a:t>1 gal = 4 </a:t>
            </a:r>
            <a:r>
              <a:rPr lang="en-US" b="1" i="1" dirty="0" err="1"/>
              <a:t>qt</a:t>
            </a:r>
            <a:r>
              <a:rPr lang="en-US" b="1" i="1" dirty="0"/>
              <a:t>  &amp;</a:t>
            </a:r>
            <a:r>
              <a:rPr lang="en-US" b="1" dirty="0"/>
              <a:t> </a:t>
            </a:r>
            <a:r>
              <a:rPr lang="en-US" b="1" i="1" dirty="0"/>
              <a:t>1 </a:t>
            </a:r>
            <a:r>
              <a:rPr lang="en-US" b="1" i="1" dirty="0" err="1"/>
              <a:t>qt</a:t>
            </a:r>
            <a:r>
              <a:rPr lang="en-US" b="1" i="1" dirty="0"/>
              <a:t> = 4 cups)</a:t>
            </a:r>
            <a:r>
              <a:rPr lang="en-US" dirty="0" smtClean="0"/>
              <a:t> </a:t>
            </a:r>
            <a:endParaRPr lang="en-US" dirty="0"/>
          </a:p>
          <a:p>
            <a:pPr marL="109728" indent="0">
              <a:buNone/>
            </a:pPr>
            <a:r>
              <a:rPr lang="en-US" sz="2400" dirty="0" smtClean="0">
                <a:solidFill>
                  <a:srgbClr val="C00000"/>
                </a:solidFill>
              </a:rPr>
              <a:t>Notice we multiply by the first unit fraction to cancel the gallons (and go from gal to </a:t>
            </a:r>
            <a:r>
              <a:rPr lang="en-US" sz="2400" dirty="0" err="1" smtClean="0">
                <a:solidFill>
                  <a:srgbClr val="C00000"/>
                </a:solidFill>
              </a:rPr>
              <a:t>qt</a:t>
            </a:r>
            <a:r>
              <a:rPr lang="en-US" sz="2400" dirty="0" smtClean="0">
                <a:solidFill>
                  <a:srgbClr val="C00000"/>
                </a:solidFill>
              </a:rPr>
              <a:t>).  Then the next unit fraction to cancel the quarts (and go from </a:t>
            </a:r>
            <a:r>
              <a:rPr lang="en-US" sz="2400" dirty="0" err="1" smtClean="0">
                <a:solidFill>
                  <a:srgbClr val="C00000"/>
                </a:solidFill>
              </a:rPr>
              <a:t>qt</a:t>
            </a:r>
            <a:r>
              <a:rPr lang="en-US" sz="2400" dirty="0" smtClean="0">
                <a:solidFill>
                  <a:srgbClr val="C00000"/>
                </a:solidFill>
              </a:rPr>
              <a:t> to cups).</a:t>
            </a:r>
            <a:endParaRPr lang="en-US" sz="2400" dirty="0">
              <a:solidFill>
                <a:srgbClr val="C00000"/>
              </a:solidFill>
            </a:endParaRPr>
          </a:p>
          <a:p>
            <a:pPr marL="109728" indent="0">
              <a:buNone/>
            </a:pPr>
            <a:endParaRPr lang="en-US" dirty="0">
              <a:solidFill>
                <a:srgbClr val="C00000"/>
              </a:solidFill>
            </a:endParaRPr>
          </a:p>
        </p:txBody>
      </p:sp>
      <p:sp>
        <p:nvSpPr>
          <p:cNvPr id="3" name="Title 2"/>
          <p:cNvSpPr>
            <a:spLocks noGrp="1"/>
          </p:cNvSpPr>
          <p:nvPr>
            <p:ph type="title"/>
          </p:nvPr>
        </p:nvSpPr>
        <p:spPr/>
        <p:txBody>
          <a:bodyPr/>
          <a:lstStyle/>
          <a:p>
            <a:r>
              <a:rPr lang="en-US" dirty="0" smtClean="0"/>
              <a:t>Example #4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87886471"/>
              </p:ext>
            </p:extLst>
          </p:nvPr>
        </p:nvGraphicFramePr>
        <p:xfrm>
          <a:off x="3048000" y="3733800"/>
          <a:ext cx="4801657" cy="2068512"/>
        </p:xfrm>
        <a:graphic>
          <a:graphicData uri="http://schemas.openxmlformats.org/presentationml/2006/ole">
            <mc:AlternateContent xmlns:mc="http://schemas.openxmlformats.org/markup-compatibility/2006">
              <mc:Choice xmlns:v="urn:schemas-microsoft-com:vml" Requires="v">
                <p:oleObj spid="_x0000_s26635" name="Equation" r:id="rId3" imgW="2120760" imgH="914400" progId="Equation.DSMT4">
                  <p:embed/>
                </p:oleObj>
              </mc:Choice>
              <mc:Fallback>
                <p:oleObj name="Equation" r:id="rId3" imgW="2120760" imgH="914400" progId="Equation.DSMT4">
                  <p:embed/>
                  <p:pic>
                    <p:nvPicPr>
                      <p:cNvPr id="0" name=""/>
                      <p:cNvPicPr/>
                      <p:nvPr/>
                    </p:nvPicPr>
                    <p:blipFill>
                      <a:blip r:embed="rId4"/>
                      <a:stretch>
                        <a:fillRect/>
                      </a:stretch>
                    </p:blipFill>
                    <p:spPr>
                      <a:xfrm>
                        <a:off x="3048000" y="3733800"/>
                        <a:ext cx="4801657" cy="2068512"/>
                      </a:xfrm>
                      <a:prstGeom prst="rect">
                        <a:avLst/>
                      </a:prstGeom>
                    </p:spPr>
                  </p:pic>
                </p:oleObj>
              </mc:Fallback>
            </mc:AlternateContent>
          </a:graphicData>
        </a:graphic>
      </p:graphicFrame>
    </p:spTree>
    <p:extLst>
      <p:ext uri="{BB962C8B-B14F-4D97-AF65-F5344CB8AC3E}">
        <p14:creationId xmlns:p14="http://schemas.microsoft.com/office/powerpoint/2010/main" val="113152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5. </a:t>
            </a:r>
            <a:r>
              <a:rPr lang="en-US" b="1" dirty="0"/>
              <a:t>Convert 0.17493 Kiloliters into Deciliters  </a:t>
            </a:r>
            <a:r>
              <a:rPr lang="en-US" b="1" dirty="0" smtClean="0"/>
              <a:t/>
            </a:r>
            <a:br>
              <a:rPr lang="en-US" b="1" dirty="0" smtClean="0"/>
            </a:br>
            <a:r>
              <a:rPr lang="en-US" b="1" dirty="0" smtClean="0"/>
              <a:t>    </a:t>
            </a:r>
            <a:r>
              <a:rPr lang="en-US" b="1" i="1" dirty="0" smtClean="0"/>
              <a:t>(1 </a:t>
            </a:r>
            <a:r>
              <a:rPr lang="en-US" b="1" i="1" dirty="0" err="1"/>
              <a:t>kL</a:t>
            </a:r>
            <a:r>
              <a:rPr lang="en-US" b="1" i="1" dirty="0"/>
              <a:t>=1000 L &amp; 1 L = 10 </a:t>
            </a:r>
            <a:r>
              <a:rPr lang="en-US" b="1" i="1" dirty="0" err="1"/>
              <a:t>dL</a:t>
            </a:r>
            <a:r>
              <a:rPr lang="en-US" b="1" i="1" dirty="0"/>
              <a:t>)</a:t>
            </a:r>
            <a:r>
              <a:rPr lang="en-US" b="1" dirty="0"/>
              <a:t> </a:t>
            </a:r>
            <a:endParaRPr lang="en-US" b="1" dirty="0" smtClean="0"/>
          </a:p>
          <a:p>
            <a:pPr marL="109728" indent="0">
              <a:buNone/>
            </a:pPr>
            <a:r>
              <a:rPr lang="en-US" sz="2400" dirty="0" smtClean="0">
                <a:solidFill>
                  <a:srgbClr val="C00000"/>
                </a:solidFill>
              </a:rPr>
              <a:t>First we need to determine which unit fractions to use.  Our goal will be to convert </a:t>
            </a:r>
            <a:r>
              <a:rPr lang="en-US" sz="2400" dirty="0" err="1" smtClean="0">
                <a:solidFill>
                  <a:srgbClr val="C00000"/>
                </a:solidFill>
              </a:rPr>
              <a:t>kL</a:t>
            </a:r>
            <a:r>
              <a:rPr lang="en-US" sz="2400" dirty="0" smtClean="0">
                <a:solidFill>
                  <a:srgbClr val="C00000"/>
                </a:solidFill>
              </a:rPr>
              <a:t> to Liters then Liters to </a:t>
            </a:r>
            <a:r>
              <a:rPr lang="en-US" sz="2400" dirty="0" err="1" smtClean="0">
                <a:solidFill>
                  <a:srgbClr val="C00000"/>
                </a:solidFill>
              </a:rPr>
              <a:t>dL</a:t>
            </a:r>
            <a:r>
              <a:rPr lang="en-US" sz="2400" dirty="0" smtClean="0">
                <a:solidFill>
                  <a:srgbClr val="C00000"/>
                </a:solidFill>
              </a:rPr>
              <a:t>.  So for the first unit fraction, we will need </a:t>
            </a:r>
            <a:r>
              <a:rPr lang="en-US" sz="2400" dirty="0" err="1" smtClean="0">
                <a:solidFill>
                  <a:srgbClr val="C00000"/>
                </a:solidFill>
              </a:rPr>
              <a:t>kL</a:t>
            </a:r>
            <a:r>
              <a:rPr lang="en-US" sz="2400" dirty="0" smtClean="0">
                <a:solidFill>
                  <a:srgbClr val="C00000"/>
                </a:solidFill>
              </a:rPr>
              <a:t> to cancel.  For the second unit fraction, we will need Liters to cancel.</a:t>
            </a:r>
          </a:p>
          <a:p>
            <a:pPr marL="109728" indent="0">
              <a:buNone/>
            </a:pPr>
            <a:endParaRPr lang="en-US" sz="2400" dirty="0">
              <a:solidFill>
                <a:srgbClr val="C00000"/>
              </a:solidFill>
            </a:endParaRPr>
          </a:p>
          <a:p>
            <a:pPr marL="109728" indent="0">
              <a:buNone/>
            </a:pPr>
            <a:endParaRPr lang="en-US" sz="2400" dirty="0" smtClean="0">
              <a:solidFill>
                <a:srgbClr val="C00000"/>
              </a:solidFill>
            </a:endParaRPr>
          </a:p>
          <a:p>
            <a:pPr marL="109728" indent="0">
              <a:buNone/>
            </a:pPr>
            <a:endParaRPr lang="en-US" dirty="0"/>
          </a:p>
        </p:txBody>
      </p:sp>
      <p:sp>
        <p:nvSpPr>
          <p:cNvPr id="3" name="Title 2"/>
          <p:cNvSpPr>
            <a:spLocks noGrp="1"/>
          </p:cNvSpPr>
          <p:nvPr>
            <p:ph type="title"/>
          </p:nvPr>
        </p:nvSpPr>
        <p:spPr/>
        <p:txBody>
          <a:bodyPr/>
          <a:lstStyle/>
          <a:p>
            <a:r>
              <a:rPr lang="en-US" dirty="0" smtClean="0"/>
              <a:t>Example#5</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02733133"/>
              </p:ext>
            </p:extLst>
          </p:nvPr>
        </p:nvGraphicFramePr>
        <p:xfrm>
          <a:off x="3733800" y="4572000"/>
          <a:ext cx="2163097" cy="838200"/>
        </p:xfrm>
        <a:graphic>
          <a:graphicData uri="http://schemas.openxmlformats.org/presentationml/2006/ole">
            <mc:AlternateContent xmlns:mc="http://schemas.openxmlformats.org/markup-compatibility/2006">
              <mc:Choice xmlns:v="urn:schemas-microsoft-com:vml" Requires="v">
                <p:oleObj spid="_x0000_s27658" name="Equation" r:id="rId3" imgW="1015920" imgH="393480" progId="Equation.DSMT4">
                  <p:embed/>
                </p:oleObj>
              </mc:Choice>
              <mc:Fallback>
                <p:oleObj name="Equation" r:id="rId3" imgW="1015920" imgH="393480" progId="Equation.DSMT4">
                  <p:embed/>
                  <p:pic>
                    <p:nvPicPr>
                      <p:cNvPr id="0" name=""/>
                      <p:cNvPicPr/>
                      <p:nvPr/>
                    </p:nvPicPr>
                    <p:blipFill>
                      <a:blip r:embed="rId4"/>
                      <a:stretch>
                        <a:fillRect/>
                      </a:stretch>
                    </p:blipFill>
                    <p:spPr>
                      <a:xfrm>
                        <a:off x="3733800" y="4572000"/>
                        <a:ext cx="2163097" cy="838200"/>
                      </a:xfrm>
                      <a:prstGeom prst="rect">
                        <a:avLst/>
                      </a:prstGeom>
                    </p:spPr>
                  </p:pic>
                </p:oleObj>
              </mc:Fallback>
            </mc:AlternateContent>
          </a:graphicData>
        </a:graphic>
      </p:graphicFrame>
    </p:spTree>
    <p:extLst>
      <p:ext uri="{BB962C8B-B14F-4D97-AF65-F5344CB8AC3E}">
        <p14:creationId xmlns:p14="http://schemas.microsoft.com/office/powerpoint/2010/main" val="3484339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lstStyle/>
          <a:p>
            <a:pPr marL="109728" indent="0">
              <a:buNone/>
            </a:pPr>
            <a:r>
              <a:rPr lang="en-US" dirty="0" smtClean="0"/>
              <a:t>5. </a:t>
            </a:r>
            <a:r>
              <a:rPr lang="en-US" b="1" dirty="0"/>
              <a:t>Convert 0.17493 Kiloliters into Deciliters  </a:t>
            </a:r>
            <a:r>
              <a:rPr lang="en-US" b="1" dirty="0" smtClean="0"/>
              <a:t/>
            </a:r>
            <a:br>
              <a:rPr lang="en-US" b="1" dirty="0" smtClean="0"/>
            </a:br>
            <a:r>
              <a:rPr lang="en-US" b="1" dirty="0" smtClean="0"/>
              <a:t>    </a:t>
            </a:r>
            <a:r>
              <a:rPr lang="en-US" b="1" i="1" dirty="0" smtClean="0"/>
              <a:t>(1 </a:t>
            </a:r>
            <a:r>
              <a:rPr lang="en-US" b="1" i="1" dirty="0" err="1"/>
              <a:t>kL</a:t>
            </a:r>
            <a:r>
              <a:rPr lang="en-US" b="1" i="1" dirty="0"/>
              <a:t>=1000 L &amp; 1 L = 10 </a:t>
            </a:r>
            <a:r>
              <a:rPr lang="en-US" b="1" i="1" dirty="0" err="1"/>
              <a:t>dL</a:t>
            </a:r>
            <a:r>
              <a:rPr lang="en-US" b="1" i="1" dirty="0"/>
              <a:t>)</a:t>
            </a:r>
            <a:r>
              <a:rPr lang="en-US" b="1" dirty="0"/>
              <a:t> </a:t>
            </a:r>
            <a:endParaRPr lang="en-US" b="1" dirty="0" smtClean="0"/>
          </a:p>
          <a:p>
            <a:pPr marL="109728" indent="0">
              <a:buNone/>
            </a:pPr>
            <a:r>
              <a:rPr lang="en-US" sz="2400" dirty="0">
                <a:solidFill>
                  <a:srgbClr val="C00000"/>
                </a:solidFill>
              </a:rPr>
              <a:t>Notice we multiply by the first unit fraction to cancel the </a:t>
            </a:r>
            <a:r>
              <a:rPr lang="en-US" sz="2400" dirty="0" err="1" smtClean="0">
                <a:solidFill>
                  <a:srgbClr val="C00000"/>
                </a:solidFill>
              </a:rPr>
              <a:t>kL</a:t>
            </a:r>
            <a:r>
              <a:rPr lang="en-US" sz="2400" dirty="0" smtClean="0">
                <a:solidFill>
                  <a:srgbClr val="C00000"/>
                </a:solidFill>
              </a:rPr>
              <a:t> </a:t>
            </a:r>
            <a:r>
              <a:rPr lang="en-US" sz="2400" dirty="0">
                <a:solidFill>
                  <a:srgbClr val="C00000"/>
                </a:solidFill>
              </a:rPr>
              <a:t>(and go from </a:t>
            </a:r>
            <a:r>
              <a:rPr lang="en-US" sz="2400" dirty="0" err="1" smtClean="0">
                <a:solidFill>
                  <a:srgbClr val="C00000"/>
                </a:solidFill>
              </a:rPr>
              <a:t>kL</a:t>
            </a:r>
            <a:r>
              <a:rPr lang="en-US" sz="2400" dirty="0" smtClean="0">
                <a:solidFill>
                  <a:srgbClr val="C00000"/>
                </a:solidFill>
              </a:rPr>
              <a:t> </a:t>
            </a:r>
            <a:r>
              <a:rPr lang="en-US" sz="2400" dirty="0">
                <a:solidFill>
                  <a:srgbClr val="C00000"/>
                </a:solidFill>
              </a:rPr>
              <a:t>to L</a:t>
            </a:r>
            <a:r>
              <a:rPr lang="en-US" sz="2400" dirty="0" smtClean="0">
                <a:solidFill>
                  <a:srgbClr val="C00000"/>
                </a:solidFill>
              </a:rPr>
              <a:t>).  </a:t>
            </a:r>
            <a:r>
              <a:rPr lang="en-US" sz="2400" dirty="0">
                <a:solidFill>
                  <a:srgbClr val="C00000"/>
                </a:solidFill>
              </a:rPr>
              <a:t>Then the next unit fraction to cancel the L</a:t>
            </a:r>
            <a:r>
              <a:rPr lang="en-US" sz="2400" dirty="0" smtClean="0">
                <a:solidFill>
                  <a:srgbClr val="C00000"/>
                </a:solidFill>
              </a:rPr>
              <a:t> </a:t>
            </a:r>
            <a:r>
              <a:rPr lang="en-US" sz="2400" dirty="0">
                <a:solidFill>
                  <a:srgbClr val="C00000"/>
                </a:solidFill>
              </a:rPr>
              <a:t>(and go from L</a:t>
            </a:r>
            <a:r>
              <a:rPr lang="en-US" sz="2400" dirty="0" smtClean="0">
                <a:solidFill>
                  <a:srgbClr val="C00000"/>
                </a:solidFill>
              </a:rPr>
              <a:t> </a:t>
            </a:r>
            <a:r>
              <a:rPr lang="en-US" sz="2400" dirty="0">
                <a:solidFill>
                  <a:srgbClr val="C00000"/>
                </a:solidFill>
              </a:rPr>
              <a:t>to </a:t>
            </a:r>
            <a:r>
              <a:rPr lang="en-US" sz="2400" dirty="0" err="1" smtClean="0">
                <a:solidFill>
                  <a:srgbClr val="C00000"/>
                </a:solidFill>
              </a:rPr>
              <a:t>dL</a:t>
            </a:r>
            <a:r>
              <a:rPr lang="en-US" sz="2400" dirty="0" smtClean="0">
                <a:solidFill>
                  <a:srgbClr val="C00000"/>
                </a:solidFill>
              </a:rPr>
              <a:t>).  Recall the shortcut for multiplying by powers of 10 is to move the decimal 3 times for 1000 and once for 10.</a:t>
            </a:r>
            <a:endParaRPr lang="en-US" sz="2400" dirty="0">
              <a:solidFill>
                <a:srgbClr val="C00000"/>
              </a:solidFill>
            </a:endParaRPr>
          </a:p>
          <a:p>
            <a:pPr marL="109728" indent="0">
              <a:buNone/>
            </a:pPr>
            <a:endParaRPr lang="en-US" sz="2400" dirty="0">
              <a:solidFill>
                <a:srgbClr val="C00000"/>
              </a:solidFill>
            </a:endParaRPr>
          </a:p>
          <a:p>
            <a:pPr marL="109728" indent="0">
              <a:buNone/>
            </a:pPr>
            <a:endParaRPr lang="en-US" sz="2400" dirty="0" smtClean="0">
              <a:solidFill>
                <a:srgbClr val="C00000"/>
              </a:solidFill>
            </a:endParaRPr>
          </a:p>
          <a:p>
            <a:pPr marL="109728" indent="0">
              <a:buNone/>
            </a:pPr>
            <a:endParaRPr lang="en-US" dirty="0"/>
          </a:p>
        </p:txBody>
      </p:sp>
      <p:sp>
        <p:nvSpPr>
          <p:cNvPr id="3" name="Title 2"/>
          <p:cNvSpPr>
            <a:spLocks noGrp="1"/>
          </p:cNvSpPr>
          <p:nvPr>
            <p:ph type="title"/>
          </p:nvPr>
        </p:nvSpPr>
        <p:spPr/>
        <p:txBody>
          <a:bodyPr/>
          <a:lstStyle/>
          <a:p>
            <a:r>
              <a:rPr lang="en-US" dirty="0" smtClean="0"/>
              <a:t>Example#5</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56319139"/>
              </p:ext>
            </p:extLst>
          </p:nvPr>
        </p:nvGraphicFramePr>
        <p:xfrm>
          <a:off x="1752600" y="4419600"/>
          <a:ext cx="6897687" cy="1784350"/>
        </p:xfrm>
        <a:graphic>
          <a:graphicData uri="http://schemas.openxmlformats.org/presentationml/2006/ole">
            <mc:AlternateContent xmlns:mc="http://schemas.openxmlformats.org/markup-compatibility/2006">
              <mc:Choice xmlns:v="urn:schemas-microsoft-com:vml" Requires="v">
                <p:oleObj spid="_x0000_s28681" name="Equation" r:id="rId3" imgW="3238200" imgH="838080" progId="Equation.DSMT4">
                  <p:embed/>
                </p:oleObj>
              </mc:Choice>
              <mc:Fallback>
                <p:oleObj name="Equation" r:id="rId3" imgW="3238200" imgH="838080" progId="Equation.DSMT4">
                  <p:embed/>
                  <p:pic>
                    <p:nvPicPr>
                      <p:cNvPr id="0" name=""/>
                      <p:cNvPicPr/>
                      <p:nvPr/>
                    </p:nvPicPr>
                    <p:blipFill>
                      <a:blip r:embed="rId4"/>
                      <a:stretch>
                        <a:fillRect/>
                      </a:stretch>
                    </p:blipFill>
                    <p:spPr>
                      <a:xfrm>
                        <a:off x="1752600" y="4419600"/>
                        <a:ext cx="6897687" cy="1784350"/>
                      </a:xfrm>
                      <a:prstGeom prst="rect">
                        <a:avLst/>
                      </a:prstGeom>
                    </p:spPr>
                  </p:pic>
                </p:oleObj>
              </mc:Fallback>
            </mc:AlternateContent>
          </a:graphicData>
        </a:graphic>
      </p:graphicFrame>
    </p:spTree>
    <p:extLst>
      <p:ext uri="{BB962C8B-B14F-4D97-AF65-F5344CB8AC3E}">
        <p14:creationId xmlns:p14="http://schemas.microsoft.com/office/powerpoint/2010/main" val="3899200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6. </a:t>
            </a:r>
            <a:r>
              <a:rPr lang="en-US" b="1" dirty="0"/>
              <a:t>Convert 10 miles into centimeters   </a:t>
            </a:r>
            <a:br>
              <a:rPr lang="en-US" b="1" dirty="0"/>
            </a:br>
            <a:r>
              <a:rPr lang="en-US" b="1" i="1" dirty="0" smtClean="0"/>
              <a:t>(</a:t>
            </a:r>
            <a:r>
              <a:rPr lang="en-US" b="1" i="1" dirty="0"/>
              <a:t>1 mi = 5280 </a:t>
            </a:r>
            <a:r>
              <a:rPr lang="en-US" b="1" i="1" dirty="0" err="1"/>
              <a:t>ft</a:t>
            </a:r>
            <a:r>
              <a:rPr lang="en-US" b="1" i="1" dirty="0"/>
              <a:t>  &amp;  1 </a:t>
            </a:r>
            <a:r>
              <a:rPr lang="en-US" b="1" i="1" dirty="0" err="1"/>
              <a:t>ft</a:t>
            </a:r>
            <a:r>
              <a:rPr lang="en-US" b="1" i="1" dirty="0"/>
              <a:t> = 12 in  &amp; </a:t>
            </a:r>
            <a:r>
              <a:rPr lang="en-US" b="1" i="1" dirty="0" smtClean="0"/>
              <a:t/>
            </a:r>
            <a:br>
              <a:rPr lang="en-US" b="1" i="1" dirty="0" smtClean="0"/>
            </a:br>
            <a:r>
              <a:rPr lang="en-US" b="1" i="1" dirty="0" smtClean="0"/>
              <a:t>1 </a:t>
            </a:r>
            <a:r>
              <a:rPr lang="en-US" b="1" i="1" dirty="0"/>
              <a:t>in = 2.54 cm) </a:t>
            </a:r>
            <a:endParaRPr lang="en-US" b="1" i="1" dirty="0" smtClean="0"/>
          </a:p>
          <a:p>
            <a:pPr marL="109728" indent="0">
              <a:buNone/>
            </a:pPr>
            <a:r>
              <a:rPr lang="en-US" sz="2400" b="1" i="1" dirty="0" smtClean="0">
                <a:solidFill>
                  <a:srgbClr val="C00000"/>
                </a:solidFill>
              </a:rPr>
              <a:t>We can use as many conversions as we need to get from one unit to another.  This example will take three (from miles to feet, from feet to inches, and from inches to centimeters.)  Again think about the unit fractions and make sure units will cancel.</a:t>
            </a:r>
            <a:endParaRPr lang="en-US" sz="2400" dirty="0">
              <a:solidFill>
                <a:srgbClr val="C00000"/>
              </a:solidFill>
            </a:endParaRPr>
          </a:p>
        </p:txBody>
      </p:sp>
      <p:sp>
        <p:nvSpPr>
          <p:cNvPr id="3" name="Title 2"/>
          <p:cNvSpPr>
            <a:spLocks noGrp="1"/>
          </p:cNvSpPr>
          <p:nvPr>
            <p:ph type="title"/>
          </p:nvPr>
        </p:nvSpPr>
        <p:spPr/>
        <p:txBody>
          <a:bodyPr/>
          <a:lstStyle/>
          <a:p>
            <a:r>
              <a:rPr lang="en-US" dirty="0" smtClean="0"/>
              <a:t>Example#6</a:t>
            </a:r>
            <a:endParaRPr lang="en-US" dirty="0"/>
          </a:p>
        </p:txBody>
      </p:sp>
    </p:spTree>
    <p:extLst>
      <p:ext uri="{BB962C8B-B14F-4D97-AF65-F5344CB8AC3E}">
        <p14:creationId xmlns:p14="http://schemas.microsoft.com/office/powerpoint/2010/main" val="173171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Which of the following fractions are unit fractions?</a:t>
            </a:r>
          </a:p>
          <a:p>
            <a:pPr marL="109728" indent="0">
              <a:buNone/>
            </a:pPr>
            <a:r>
              <a:rPr lang="en-US" dirty="0" smtClean="0"/>
              <a:t>1.  				2.  </a:t>
            </a:r>
          </a:p>
          <a:p>
            <a:pPr marL="109728" indent="0">
              <a:buNone/>
            </a:pPr>
            <a:endParaRPr lang="en-US" dirty="0"/>
          </a:p>
          <a:p>
            <a:pPr marL="109728" indent="0">
              <a:buNone/>
            </a:pPr>
            <a:endParaRPr lang="en-US" dirty="0" smtClean="0"/>
          </a:p>
          <a:p>
            <a:pPr marL="109728" indent="0">
              <a:buNone/>
            </a:pPr>
            <a:r>
              <a:rPr lang="en-US" dirty="0" smtClean="0"/>
              <a:t>3.  				4.  </a:t>
            </a:r>
          </a:p>
          <a:p>
            <a:pPr marL="109728" indent="0">
              <a:buNone/>
            </a:pPr>
            <a:endParaRPr lang="en-US" dirty="0"/>
          </a:p>
        </p:txBody>
      </p:sp>
      <p:sp>
        <p:nvSpPr>
          <p:cNvPr id="3" name="Title 2"/>
          <p:cNvSpPr>
            <a:spLocks noGrp="1"/>
          </p:cNvSpPr>
          <p:nvPr>
            <p:ph type="title"/>
          </p:nvPr>
        </p:nvSpPr>
        <p:spPr/>
        <p:txBody>
          <a:bodyPr/>
          <a:lstStyle/>
          <a:p>
            <a:r>
              <a:rPr lang="en-US" dirty="0" smtClean="0"/>
              <a:t>Creating Unit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98601549"/>
              </p:ext>
            </p:extLst>
          </p:nvPr>
        </p:nvGraphicFramePr>
        <p:xfrm>
          <a:off x="1524000" y="2438400"/>
          <a:ext cx="1244600" cy="1140883"/>
        </p:xfrm>
        <a:graphic>
          <a:graphicData uri="http://schemas.openxmlformats.org/presentationml/2006/ole">
            <mc:AlternateContent xmlns:mc="http://schemas.openxmlformats.org/markup-compatibility/2006">
              <mc:Choice xmlns:v="urn:schemas-microsoft-com:vml" Requires="v">
                <p:oleObj spid="_x0000_s2143" name="Equation" r:id="rId3" imgW="457200" imgH="419040" progId="Equation.DSMT4">
                  <p:embed/>
                </p:oleObj>
              </mc:Choice>
              <mc:Fallback>
                <p:oleObj name="Equation" r:id="rId3" imgW="457200" imgH="419040" progId="Equation.DSMT4">
                  <p:embed/>
                  <p:pic>
                    <p:nvPicPr>
                      <p:cNvPr id="0" name=""/>
                      <p:cNvPicPr/>
                      <p:nvPr/>
                    </p:nvPicPr>
                    <p:blipFill>
                      <a:blip r:embed="rId4"/>
                      <a:stretch>
                        <a:fillRect/>
                      </a:stretch>
                    </p:blipFill>
                    <p:spPr>
                      <a:xfrm>
                        <a:off x="1524000" y="2438400"/>
                        <a:ext cx="1244600" cy="114088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61395025"/>
              </p:ext>
            </p:extLst>
          </p:nvPr>
        </p:nvGraphicFramePr>
        <p:xfrm>
          <a:off x="5178425" y="2549525"/>
          <a:ext cx="1555750" cy="1071563"/>
        </p:xfrm>
        <a:graphic>
          <a:graphicData uri="http://schemas.openxmlformats.org/presentationml/2006/ole">
            <mc:AlternateContent xmlns:mc="http://schemas.openxmlformats.org/markup-compatibility/2006">
              <mc:Choice xmlns:v="urn:schemas-microsoft-com:vml" Requires="v">
                <p:oleObj spid="_x0000_s2144" name="Equation" r:id="rId5" imgW="571320" imgH="393480" progId="Equation.DSMT4">
                  <p:embed/>
                </p:oleObj>
              </mc:Choice>
              <mc:Fallback>
                <p:oleObj name="Equation" r:id="rId5" imgW="571320" imgH="393480" progId="Equation.DSMT4">
                  <p:embed/>
                  <p:pic>
                    <p:nvPicPr>
                      <p:cNvPr id="0" name="Object 3"/>
                      <p:cNvPicPr>
                        <a:picLocks noChangeAspect="1" noChangeArrowheads="1"/>
                      </p:cNvPicPr>
                      <p:nvPr/>
                    </p:nvPicPr>
                    <p:blipFill>
                      <a:blip r:embed="rId6"/>
                      <a:srcRect/>
                      <a:stretch>
                        <a:fillRect/>
                      </a:stretch>
                    </p:blipFill>
                    <p:spPr bwMode="auto">
                      <a:xfrm>
                        <a:off x="5178425" y="2549525"/>
                        <a:ext cx="1555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05151274"/>
              </p:ext>
            </p:extLst>
          </p:nvPr>
        </p:nvGraphicFramePr>
        <p:xfrm>
          <a:off x="1503363" y="3997325"/>
          <a:ext cx="1590675" cy="1071563"/>
        </p:xfrm>
        <a:graphic>
          <a:graphicData uri="http://schemas.openxmlformats.org/presentationml/2006/ole">
            <mc:AlternateContent xmlns:mc="http://schemas.openxmlformats.org/markup-compatibility/2006">
              <mc:Choice xmlns:v="urn:schemas-microsoft-com:vml" Requires="v">
                <p:oleObj spid="_x0000_s2145" name="Equation" r:id="rId7" imgW="583920" imgH="393480" progId="Equation.DSMT4">
                  <p:embed/>
                </p:oleObj>
              </mc:Choice>
              <mc:Fallback>
                <p:oleObj name="Equation" r:id="rId7" imgW="583920" imgH="393480" progId="Equation.DSMT4">
                  <p:embed/>
                  <p:pic>
                    <p:nvPicPr>
                      <p:cNvPr id="0" name="Object 3"/>
                      <p:cNvPicPr>
                        <a:picLocks noChangeAspect="1" noChangeArrowheads="1"/>
                      </p:cNvPicPr>
                      <p:nvPr/>
                    </p:nvPicPr>
                    <p:blipFill>
                      <a:blip r:embed="rId8"/>
                      <a:srcRect/>
                      <a:stretch>
                        <a:fillRect/>
                      </a:stretch>
                    </p:blipFill>
                    <p:spPr bwMode="auto">
                      <a:xfrm>
                        <a:off x="1503363" y="3997325"/>
                        <a:ext cx="1590675"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30698447"/>
              </p:ext>
            </p:extLst>
          </p:nvPr>
        </p:nvGraphicFramePr>
        <p:xfrm>
          <a:off x="4946650" y="4114800"/>
          <a:ext cx="2212975" cy="1071563"/>
        </p:xfrm>
        <a:graphic>
          <a:graphicData uri="http://schemas.openxmlformats.org/presentationml/2006/ole">
            <mc:AlternateContent xmlns:mc="http://schemas.openxmlformats.org/markup-compatibility/2006">
              <mc:Choice xmlns:v="urn:schemas-microsoft-com:vml" Requires="v">
                <p:oleObj spid="_x0000_s2146" name="Equation" r:id="rId9" imgW="812520" imgH="393480" progId="Equation.DSMT4">
                  <p:embed/>
                </p:oleObj>
              </mc:Choice>
              <mc:Fallback>
                <p:oleObj name="Equation" r:id="rId9" imgW="812520" imgH="393480" progId="Equation.DSMT4">
                  <p:embed/>
                  <p:pic>
                    <p:nvPicPr>
                      <p:cNvPr id="0" name="Object 5"/>
                      <p:cNvPicPr>
                        <a:picLocks noChangeAspect="1" noChangeArrowheads="1"/>
                      </p:cNvPicPr>
                      <p:nvPr/>
                    </p:nvPicPr>
                    <p:blipFill>
                      <a:blip r:embed="rId10"/>
                      <a:srcRect/>
                      <a:stretch>
                        <a:fillRect/>
                      </a:stretch>
                    </p:blipFill>
                    <p:spPr bwMode="auto">
                      <a:xfrm>
                        <a:off x="4946650" y="4114800"/>
                        <a:ext cx="2212975"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84376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lstStyle/>
          <a:p>
            <a:pPr marL="109728" indent="0">
              <a:buNone/>
            </a:pPr>
            <a:r>
              <a:rPr lang="en-US" dirty="0" smtClean="0"/>
              <a:t>6. </a:t>
            </a:r>
            <a:r>
              <a:rPr lang="en-US" b="1" dirty="0"/>
              <a:t>Convert 10 miles into centimeters   </a:t>
            </a:r>
            <a:br>
              <a:rPr lang="en-US" b="1" dirty="0"/>
            </a:br>
            <a:r>
              <a:rPr lang="en-US" b="1" i="1" dirty="0" smtClean="0"/>
              <a:t>(</a:t>
            </a:r>
            <a:r>
              <a:rPr lang="en-US" b="1" i="1" dirty="0"/>
              <a:t>1 mi = 5280 </a:t>
            </a:r>
            <a:r>
              <a:rPr lang="en-US" b="1" i="1" dirty="0" err="1"/>
              <a:t>ft</a:t>
            </a:r>
            <a:r>
              <a:rPr lang="en-US" b="1" i="1" dirty="0"/>
              <a:t>  &amp;  1 </a:t>
            </a:r>
            <a:r>
              <a:rPr lang="en-US" b="1" i="1" dirty="0" err="1"/>
              <a:t>ft</a:t>
            </a:r>
            <a:r>
              <a:rPr lang="en-US" b="1" i="1" dirty="0"/>
              <a:t> = 12 in  &amp; </a:t>
            </a:r>
            <a:r>
              <a:rPr lang="en-US" b="1" i="1" dirty="0" smtClean="0"/>
              <a:t/>
            </a:r>
            <a:br>
              <a:rPr lang="en-US" b="1" i="1" dirty="0" smtClean="0"/>
            </a:br>
            <a:r>
              <a:rPr lang="en-US" b="1" i="1" dirty="0" smtClean="0"/>
              <a:t>1 </a:t>
            </a:r>
            <a:r>
              <a:rPr lang="en-US" b="1" i="1" dirty="0"/>
              <a:t>in = 2.54 cm) </a:t>
            </a:r>
            <a:endParaRPr lang="en-US" b="1" i="1" dirty="0" smtClean="0"/>
          </a:p>
          <a:p>
            <a:pPr marL="109728" indent="0">
              <a:buNone/>
            </a:pPr>
            <a:r>
              <a:rPr lang="en-US" sz="2400" b="1" i="1" dirty="0" smtClean="0">
                <a:solidFill>
                  <a:srgbClr val="C00000"/>
                </a:solidFill>
              </a:rPr>
              <a:t>Notice the first unit fraction cancels the miles and leaves us with feet.  The second unit fraction cancels the feet and leaves us with inches.  The third cancels the inches and leaves us with centimeters.</a:t>
            </a:r>
            <a:endParaRPr lang="en-US" sz="2400" dirty="0">
              <a:solidFill>
                <a:srgbClr val="C00000"/>
              </a:solidFill>
            </a:endParaRPr>
          </a:p>
        </p:txBody>
      </p:sp>
      <p:sp>
        <p:nvSpPr>
          <p:cNvPr id="3" name="Title 2"/>
          <p:cNvSpPr>
            <a:spLocks noGrp="1"/>
          </p:cNvSpPr>
          <p:nvPr>
            <p:ph type="title"/>
          </p:nvPr>
        </p:nvSpPr>
        <p:spPr/>
        <p:txBody>
          <a:bodyPr/>
          <a:lstStyle/>
          <a:p>
            <a:r>
              <a:rPr lang="en-US" dirty="0" smtClean="0"/>
              <a:t>Example#6</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180221011"/>
              </p:ext>
            </p:extLst>
          </p:nvPr>
        </p:nvGraphicFramePr>
        <p:xfrm>
          <a:off x="3124200" y="4419600"/>
          <a:ext cx="4113068" cy="1428750"/>
        </p:xfrm>
        <a:graphic>
          <a:graphicData uri="http://schemas.openxmlformats.org/presentationml/2006/ole">
            <mc:AlternateContent xmlns:mc="http://schemas.openxmlformats.org/markup-compatibility/2006">
              <mc:Choice xmlns:v="urn:schemas-microsoft-com:vml" Requires="v">
                <p:oleObj spid="_x0000_s29706" name="Equation" r:id="rId3" imgW="2412720" imgH="838080" progId="Equation.DSMT4">
                  <p:embed/>
                </p:oleObj>
              </mc:Choice>
              <mc:Fallback>
                <p:oleObj name="Equation" r:id="rId3" imgW="2412720" imgH="838080" progId="Equation.DSMT4">
                  <p:embed/>
                  <p:pic>
                    <p:nvPicPr>
                      <p:cNvPr id="0" name=""/>
                      <p:cNvPicPr/>
                      <p:nvPr/>
                    </p:nvPicPr>
                    <p:blipFill>
                      <a:blip r:embed="rId4"/>
                      <a:stretch>
                        <a:fillRect/>
                      </a:stretch>
                    </p:blipFill>
                    <p:spPr>
                      <a:xfrm>
                        <a:off x="3124200" y="4419600"/>
                        <a:ext cx="4113068" cy="1428750"/>
                      </a:xfrm>
                      <a:prstGeom prst="rect">
                        <a:avLst/>
                      </a:prstGeom>
                    </p:spPr>
                  </p:pic>
                </p:oleObj>
              </mc:Fallback>
            </mc:AlternateContent>
          </a:graphicData>
        </a:graphic>
      </p:graphicFrame>
    </p:spTree>
    <p:extLst>
      <p:ext uri="{BB962C8B-B14F-4D97-AF65-F5344CB8AC3E}">
        <p14:creationId xmlns:p14="http://schemas.microsoft.com/office/powerpoint/2010/main" val="690391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Now it is time for you to practice again.  Do not move on to the next slide until you have finished the problem.</a:t>
            </a:r>
          </a:p>
          <a:p>
            <a:pPr marL="109728" indent="0">
              <a:buNone/>
            </a:pPr>
            <a:endParaRPr lang="en-US" dirty="0"/>
          </a:p>
          <a:p>
            <a:pPr marL="109728" indent="0">
              <a:buNone/>
            </a:pPr>
            <a:r>
              <a:rPr lang="en-US" dirty="0" smtClean="0"/>
              <a:t>7. </a:t>
            </a:r>
            <a:r>
              <a:rPr lang="en-US" b="1" dirty="0"/>
              <a:t>Convert 90 inches into yards.   </a:t>
            </a:r>
            <a:r>
              <a:rPr lang="en-US" b="1" dirty="0" smtClean="0"/>
              <a:t/>
            </a:r>
            <a:br>
              <a:rPr lang="en-US" b="1" dirty="0" smtClean="0"/>
            </a:br>
            <a:r>
              <a:rPr lang="en-US" b="1" dirty="0" smtClean="0"/>
              <a:t>    </a:t>
            </a:r>
            <a:r>
              <a:rPr lang="en-US" b="1" i="1" dirty="0" smtClean="0"/>
              <a:t>(</a:t>
            </a:r>
            <a:r>
              <a:rPr lang="en-US" b="1" i="1" dirty="0"/>
              <a:t>1 </a:t>
            </a:r>
            <a:r>
              <a:rPr lang="en-US" b="1" i="1" dirty="0" err="1"/>
              <a:t>ft</a:t>
            </a:r>
            <a:r>
              <a:rPr lang="en-US" b="1" i="1" dirty="0"/>
              <a:t> = 12 in &amp; 1 </a:t>
            </a:r>
            <a:r>
              <a:rPr lang="en-US" b="1" i="1" dirty="0" err="1"/>
              <a:t>yd</a:t>
            </a:r>
            <a:r>
              <a:rPr lang="en-US" b="1" i="1" dirty="0"/>
              <a:t> = 3 </a:t>
            </a:r>
            <a:r>
              <a:rPr lang="en-US" b="1" i="1" dirty="0" err="1"/>
              <a:t>ft</a:t>
            </a:r>
            <a:r>
              <a:rPr lang="en-US" b="1" i="1" dirty="0"/>
              <a:t> )</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Problem#7</a:t>
            </a:r>
            <a:endParaRPr lang="en-US" dirty="0"/>
          </a:p>
        </p:txBody>
      </p:sp>
    </p:spTree>
    <p:extLst>
      <p:ext uri="{BB962C8B-B14F-4D97-AF65-F5344CB8AC3E}">
        <p14:creationId xmlns:p14="http://schemas.microsoft.com/office/powerpoint/2010/main" val="833128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7. </a:t>
            </a:r>
            <a:r>
              <a:rPr lang="en-US" b="1" dirty="0"/>
              <a:t>Convert 90 inches into yards.   </a:t>
            </a:r>
            <a:r>
              <a:rPr lang="en-US" b="1" dirty="0" smtClean="0"/>
              <a:t/>
            </a:r>
            <a:br>
              <a:rPr lang="en-US" b="1" dirty="0" smtClean="0"/>
            </a:br>
            <a:r>
              <a:rPr lang="en-US" b="1" dirty="0" smtClean="0"/>
              <a:t>    </a:t>
            </a:r>
            <a:r>
              <a:rPr lang="en-US" b="1" i="1" dirty="0" smtClean="0"/>
              <a:t>(</a:t>
            </a:r>
            <a:r>
              <a:rPr lang="en-US" b="1" i="1" dirty="0"/>
              <a:t>1 </a:t>
            </a:r>
            <a:r>
              <a:rPr lang="en-US" b="1" i="1" dirty="0" err="1"/>
              <a:t>ft</a:t>
            </a:r>
            <a:r>
              <a:rPr lang="en-US" b="1" i="1" dirty="0"/>
              <a:t> = 12 in &amp; 1 </a:t>
            </a:r>
            <a:r>
              <a:rPr lang="en-US" b="1" i="1" dirty="0" err="1"/>
              <a:t>yd</a:t>
            </a:r>
            <a:r>
              <a:rPr lang="en-US" b="1" i="1" dirty="0"/>
              <a:t> = 3 </a:t>
            </a:r>
            <a:r>
              <a:rPr lang="en-US" b="1" i="1" dirty="0" err="1"/>
              <a:t>ft</a:t>
            </a:r>
            <a:r>
              <a:rPr lang="en-US" b="1" i="1" dirty="0"/>
              <a:t> )</a:t>
            </a:r>
            <a:endParaRPr lang="en-US" dirty="0"/>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smtClean="0"/>
              <a:t>Practice Problem#7  (Answer)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96744694"/>
              </p:ext>
            </p:extLst>
          </p:nvPr>
        </p:nvGraphicFramePr>
        <p:xfrm>
          <a:off x="2667000" y="2971800"/>
          <a:ext cx="4328462" cy="1843087"/>
        </p:xfrm>
        <a:graphic>
          <a:graphicData uri="http://schemas.openxmlformats.org/presentationml/2006/ole">
            <mc:AlternateContent xmlns:mc="http://schemas.openxmlformats.org/markup-compatibility/2006">
              <mc:Choice xmlns:v="urn:schemas-microsoft-com:vml" Requires="v">
                <p:oleObj spid="_x0000_s30729" name="Equation" r:id="rId3" imgW="1968480" imgH="838080" progId="Equation.DSMT4">
                  <p:embed/>
                </p:oleObj>
              </mc:Choice>
              <mc:Fallback>
                <p:oleObj name="Equation" r:id="rId3" imgW="1968480" imgH="838080" progId="Equation.DSMT4">
                  <p:embed/>
                  <p:pic>
                    <p:nvPicPr>
                      <p:cNvPr id="0" name=""/>
                      <p:cNvPicPr/>
                      <p:nvPr/>
                    </p:nvPicPr>
                    <p:blipFill>
                      <a:blip r:embed="rId4"/>
                      <a:stretch>
                        <a:fillRect/>
                      </a:stretch>
                    </p:blipFill>
                    <p:spPr>
                      <a:xfrm>
                        <a:off x="2667000" y="2971800"/>
                        <a:ext cx="4328462" cy="1843087"/>
                      </a:xfrm>
                      <a:prstGeom prst="rect">
                        <a:avLst/>
                      </a:prstGeom>
                    </p:spPr>
                  </p:pic>
                </p:oleObj>
              </mc:Fallback>
            </mc:AlternateContent>
          </a:graphicData>
        </a:graphic>
      </p:graphicFrame>
    </p:spTree>
    <p:extLst>
      <p:ext uri="{BB962C8B-B14F-4D97-AF65-F5344CB8AC3E}">
        <p14:creationId xmlns:p14="http://schemas.microsoft.com/office/powerpoint/2010/main" val="192837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Try another problem.  Again, do </a:t>
            </a:r>
            <a:r>
              <a:rPr lang="en-US" dirty="0"/>
              <a:t>not move on to the next slide until you have finished the problem</a:t>
            </a:r>
            <a:r>
              <a:rPr lang="en-US" dirty="0" smtClean="0"/>
              <a:t>.</a:t>
            </a:r>
          </a:p>
          <a:p>
            <a:pPr marL="109728" indent="0">
              <a:buNone/>
            </a:pPr>
            <a:endParaRPr lang="en-US" dirty="0"/>
          </a:p>
          <a:p>
            <a:pPr marL="109728" indent="0">
              <a:buNone/>
            </a:pPr>
            <a:r>
              <a:rPr lang="en-US" dirty="0" smtClean="0"/>
              <a:t>8. </a:t>
            </a:r>
            <a:r>
              <a:rPr lang="en-US" b="1" dirty="0"/>
              <a:t>Convert 6 gallons into pints.   </a:t>
            </a:r>
            <a:r>
              <a:rPr lang="en-US" b="1" dirty="0" smtClean="0"/>
              <a:t/>
            </a:r>
            <a:br>
              <a:rPr lang="en-US" b="1" dirty="0" smtClean="0"/>
            </a:br>
            <a:r>
              <a:rPr lang="en-US" b="1" dirty="0" smtClean="0"/>
              <a:t>    </a:t>
            </a:r>
            <a:r>
              <a:rPr lang="en-US" b="1" i="1" dirty="0" smtClean="0"/>
              <a:t>(</a:t>
            </a:r>
            <a:r>
              <a:rPr lang="en-US" b="1" i="1" dirty="0"/>
              <a:t>1 gal = 4 </a:t>
            </a:r>
            <a:r>
              <a:rPr lang="en-US" b="1" i="1" dirty="0" err="1"/>
              <a:t>qt</a:t>
            </a:r>
            <a:r>
              <a:rPr lang="en-US" b="1" i="1" dirty="0"/>
              <a:t> &amp; 1 </a:t>
            </a:r>
            <a:r>
              <a:rPr lang="en-US" b="1" i="1" dirty="0" err="1"/>
              <a:t>qt</a:t>
            </a:r>
            <a:r>
              <a:rPr lang="en-US" b="1" i="1" dirty="0"/>
              <a:t> = 2 </a:t>
            </a:r>
            <a:r>
              <a:rPr lang="en-US" b="1" i="1" dirty="0" err="1"/>
              <a:t>pt</a:t>
            </a:r>
            <a:r>
              <a:rPr lang="en-US" b="1" i="1" dirty="0"/>
              <a:t> )</a:t>
            </a:r>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Problem#8</a:t>
            </a:r>
            <a:endParaRPr lang="en-US" dirty="0"/>
          </a:p>
        </p:txBody>
      </p:sp>
    </p:spTree>
    <p:extLst>
      <p:ext uri="{BB962C8B-B14F-4D97-AF65-F5344CB8AC3E}">
        <p14:creationId xmlns:p14="http://schemas.microsoft.com/office/powerpoint/2010/main" val="1301971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8. </a:t>
            </a:r>
            <a:r>
              <a:rPr lang="en-US" b="1" dirty="0"/>
              <a:t>Convert 6 gallons into pints.   </a:t>
            </a:r>
            <a:r>
              <a:rPr lang="en-US" b="1" dirty="0" smtClean="0"/>
              <a:t/>
            </a:r>
            <a:br>
              <a:rPr lang="en-US" b="1" dirty="0" smtClean="0"/>
            </a:br>
            <a:r>
              <a:rPr lang="en-US" b="1" dirty="0" smtClean="0"/>
              <a:t>    </a:t>
            </a:r>
            <a:r>
              <a:rPr lang="en-US" b="1" i="1" dirty="0" smtClean="0"/>
              <a:t>(</a:t>
            </a:r>
            <a:r>
              <a:rPr lang="en-US" b="1" i="1" dirty="0"/>
              <a:t>1 gal = 4 </a:t>
            </a:r>
            <a:r>
              <a:rPr lang="en-US" b="1" i="1" dirty="0" err="1"/>
              <a:t>qt</a:t>
            </a:r>
            <a:r>
              <a:rPr lang="en-US" b="1" i="1" dirty="0"/>
              <a:t> &amp; 1 </a:t>
            </a:r>
            <a:r>
              <a:rPr lang="en-US" b="1" i="1" dirty="0" err="1"/>
              <a:t>qt</a:t>
            </a:r>
            <a:r>
              <a:rPr lang="en-US" b="1" i="1" dirty="0"/>
              <a:t> = 2 </a:t>
            </a:r>
            <a:r>
              <a:rPr lang="en-US" b="1" i="1" dirty="0" err="1"/>
              <a:t>pt</a:t>
            </a:r>
            <a:r>
              <a:rPr lang="en-US" b="1" i="1" dirty="0"/>
              <a:t> )</a:t>
            </a:r>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Problem#8 (Answer)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4011806432"/>
              </p:ext>
            </p:extLst>
          </p:nvPr>
        </p:nvGraphicFramePr>
        <p:xfrm>
          <a:off x="2819400" y="2895600"/>
          <a:ext cx="4349749" cy="1957387"/>
        </p:xfrm>
        <a:graphic>
          <a:graphicData uri="http://schemas.openxmlformats.org/presentationml/2006/ole">
            <mc:AlternateContent xmlns:mc="http://schemas.openxmlformats.org/markup-compatibility/2006">
              <mc:Choice xmlns:v="urn:schemas-microsoft-com:vml" Requires="v">
                <p:oleObj spid="_x0000_s31753" name="Equation" r:id="rId3" imgW="2031840" imgH="914400" progId="Equation.DSMT4">
                  <p:embed/>
                </p:oleObj>
              </mc:Choice>
              <mc:Fallback>
                <p:oleObj name="Equation" r:id="rId3" imgW="2031840" imgH="914400" progId="Equation.DSMT4">
                  <p:embed/>
                  <p:pic>
                    <p:nvPicPr>
                      <p:cNvPr id="0" name=""/>
                      <p:cNvPicPr/>
                      <p:nvPr/>
                    </p:nvPicPr>
                    <p:blipFill>
                      <a:blip r:embed="rId4"/>
                      <a:stretch>
                        <a:fillRect/>
                      </a:stretch>
                    </p:blipFill>
                    <p:spPr>
                      <a:xfrm>
                        <a:off x="2819400" y="2895600"/>
                        <a:ext cx="4349749" cy="1957387"/>
                      </a:xfrm>
                      <a:prstGeom prst="rect">
                        <a:avLst/>
                      </a:prstGeom>
                    </p:spPr>
                  </p:pic>
                </p:oleObj>
              </mc:Fallback>
            </mc:AlternateContent>
          </a:graphicData>
        </a:graphic>
      </p:graphicFrame>
    </p:spTree>
    <p:extLst>
      <p:ext uri="{BB962C8B-B14F-4D97-AF65-F5344CB8AC3E}">
        <p14:creationId xmlns:p14="http://schemas.microsoft.com/office/powerpoint/2010/main" val="2373236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Try another problem.  Again, do not move on to the next slide until you have finished the problem.</a:t>
            </a:r>
          </a:p>
          <a:p>
            <a:pPr marL="109728" indent="0">
              <a:buNone/>
            </a:pPr>
            <a:endParaRPr lang="en-US" dirty="0" smtClean="0"/>
          </a:p>
          <a:p>
            <a:pPr marL="109728" indent="0">
              <a:buNone/>
            </a:pPr>
            <a:r>
              <a:rPr lang="en-US" dirty="0" smtClean="0"/>
              <a:t>9. </a:t>
            </a:r>
            <a:r>
              <a:rPr lang="en-US" b="1" dirty="0"/>
              <a:t>Convert 3.682 dekagrams into centigrams. </a:t>
            </a:r>
            <a:r>
              <a:rPr lang="en-US" b="1" dirty="0" smtClean="0"/>
              <a:t/>
            </a:r>
            <a:br>
              <a:rPr lang="en-US" b="1" dirty="0" smtClean="0"/>
            </a:br>
            <a:r>
              <a:rPr lang="en-US" b="1" dirty="0" smtClean="0"/>
              <a:t>    </a:t>
            </a:r>
            <a:r>
              <a:rPr lang="en-US" b="1" i="1" dirty="0" smtClean="0"/>
              <a:t>(</a:t>
            </a:r>
            <a:r>
              <a:rPr lang="en-US" b="1" i="1" dirty="0"/>
              <a:t>1 dag = 10 g &amp; 1 g = 100 cg )</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Problem#9</a:t>
            </a:r>
            <a:endParaRPr lang="en-US" dirty="0"/>
          </a:p>
        </p:txBody>
      </p:sp>
    </p:spTree>
    <p:extLst>
      <p:ext uri="{BB962C8B-B14F-4D97-AF65-F5344CB8AC3E}">
        <p14:creationId xmlns:p14="http://schemas.microsoft.com/office/powerpoint/2010/main" val="2046707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9. </a:t>
            </a:r>
            <a:r>
              <a:rPr lang="en-US" b="1" dirty="0"/>
              <a:t>Convert 3.682 dekagrams into centigrams. </a:t>
            </a:r>
            <a:r>
              <a:rPr lang="en-US" b="1" dirty="0" smtClean="0"/>
              <a:t/>
            </a:r>
            <a:br>
              <a:rPr lang="en-US" b="1" dirty="0" smtClean="0"/>
            </a:br>
            <a:r>
              <a:rPr lang="en-US" b="1" dirty="0" smtClean="0"/>
              <a:t>    </a:t>
            </a:r>
            <a:r>
              <a:rPr lang="en-US" b="1" i="1" dirty="0" smtClean="0"/>
              <a:t>(</a:t>
            </a:r>
            <a:r>
              <a:rPr lang="en-US" b="1" i="1" dirty="0"/>
              <a:t>1 dag = 10 g &amp; 1 g = 100 cg )</a:t>
            </a:r>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Problem#9  (Answer)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83625630"/>
              </p:ext>
            </p:extLst>
          </p:nvPr>
        </p:nvGraphicFramePr>
        <p:xfrm>
          <a:off x="2286000" y="2995613"/>
          <a:ext cx="5131460" cy="2338387"/>
        </p:xfrm>
        <a:graphic>
          <a:graphicData uri="http://schemas.openxmlformats.org/presentationml/2006/ole">
            <mc:AlternateContent xmlns:mc="http://schemas.openxmlformats.org/markup-compatibility/2006">
              <mc:Choice xmlns:v="urn:schemas-microsoft-com:vml" Requires="v">
                <p:oleObj spid="_x0000_s32777" name="Equation" r:id="rId3" imgW="2006280" imgH="914400" progId="Equation.DSMT4">
                  <p:embed/>
                </p:oleObj>
              </mc:Choice>
              <mc:Fallback>
                <p:oleObj name="Equation" r:id="rId3" imgW="2006280" imgH="914400" progId="Equation.DSMT4">
                  <p:embed/>
                  <p:pic>
                    <p:nvPicPr>
                      <p:cNvPr id="0" name=""/>
                      <p:cNvPicPr/>
                      <p:nvPr/>
                    </p:nvPicPr>
                    <p:blipFill>
                      <a:blip r:embed="rId4"/>
                      <a:stretch>
                        <a:fillRect/>
                      </a:stretch>
                    </p:blipFill>
                    <p:spPr>
                      <a:xfrm>
                        <a:off x="2286000" y="2995613"/>
                        <a:ext cx="5131460" cy="2338387"/>
                      </a:xfrm>
                      <a:prstGeom prst="rect">
                        <a:avLst/>
                      </a:prstGeom>
                    </p:spPr>
                  </p:pic>
                </p:oleObj>
              </mc:Fallback>
            </mc:AlternateContent>
          </a:graphicData>
        </a:graphic>
      </p:graphicFrame>
    </p:spTree>
    <p:extLst>
      <p:ext uri="{BB962C8B-B14F-4D97-AF65-F5344CB8AC3E}">
        <p14:creationId xmlns:p14="http://schemas.microsoft.com/office/powerpoint/2010/main" val="2886825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Try another problem.  Again, do not move on to the next slide until you have finished the problem.</a:t>
            </a:r>
          </a:p>
          <a:p>
            <a:pPr marL="109728" indent="0">
              <a:buNone/>
            </a:pPr>
            <a:endParaRPr lang="en-US" dirty="0" smtClean="0"/>
          </a:p>
          <a:p>
            <a:pPr marL="109728" indent="0">
              <a:buNone/>
            </a:pPr>
            <a:r>
              <a:rPr lang="en-US" dirty="0" smtClean="0"/>
              <a:t>10. </a:t>
            </a:r>
            <a:r>
              <a:rPr lang="en-US" b="1" dirty="0"/>
              <a:t>Convert 4 </a:t>
            </a:r>
            <a:r>
              <a:rPr lang="en-US" b="1" dirty="0" err="1" smtClean="0"/>
              <a:t>yd</a:t>
            </a:r>
            <a:r>
              <a:rPr lang="en-US" b="1" dirty="0" smtClean="0"/>
              <a:t> </a:t>
            </a:r>
            <a:r>
              <a:rPr lang="en-US" b="1" dirty="0"/>
              <a:t>into centimeters.  </a:t>
            </a:r>
            <a:r>
              <a:rPr lang="en-US" b="1" i="1" dirty="0" smtClean="0"/>
              <a:t>(1yd = 3ft  </a:t>
            </a:r>
            <a:br>
              <a:rPr lang="en-US" b="1" i="1" dirty="0" smtClean="0"/>
            </a:br>
            <a:r>
              <a:rPr lang="en-US" b="1" i="1" dirty="0" smtClean="0"/>
              <a:t>      &amp; 1 </a:t>
            </a:r>
            <a:r>
              <a:rPr lang="en-US" b="1" i="1" dirty="0" err="1"/>
              <a:t>ft</a:t>
            </a:r>
            <a:r>
              <a:rPr lang="en-US" b="1" i="1" dirty="0"/>
              <a:t> = 12 in  &amp;  1 in = 2.54 cm )</a:t>
            </a:r>
            <a:r>
              <a:rPr lang="en-US" b="1" dirty="0"/>
              <a:t> </a:t>
            </a:r>
            <a:endParaRPr lang="en-US" dirty="0"/>
          </a:p>
        </p:txBody>
      </p:sp>
      <p:sp>
        <p:nvSpPr>
          <p:cNvPr id="3" name="Title 2"/>
          <p:cNvSpPr>
            <a:spLocks noGrp="1"/>
          </p:cNvSpPr>
          <p:nvPr>
            <p:ph type="title"/>
          </p:nvPr>
        </p:nvSpPr>
        <p:spPr/>
        <p:txBody>
          <a:bodyPr/>
          <a:lstStyle/>
          <a:p>
            <a:r>
              <a:rPr lang="en-US" dirty="0" smtClean="0"/>
              <a:t>Practice Problem#10</a:t>
            </a:r>
            <a:endParaRPr lang="en-US" dirty="0"/>
          </a:p>
        </p:txBody>
      </p:sp>
    </p:spTree>
    <p:extLst>
      <p:ext uri="{BB962C8B-B14F-4D97-AF65-F5344CB8AC3E}">
        <p14:creationId xmlns:p14="http://schemas.microsoft.com/office/powerpoint/2010/main" val="2686844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10. </a:t>
            </a:r>
            <a:r>
              <a:rPr lang="en-US" b="1" dirty="0"/>
              <a:t>Convert 4 </a:t>
            </a:r>
            <a:r>
              <a:rPr lang="en-US" b="1" dirty="0" err="1" smtClean="0"/>
              <a:t>yd</a:t>
            </a:r>
            <a:r>
              <a:rPr lang="en-US" b="1" dirty="0" smtClean="0"/>
              <a:t> </a:t>
            </a:r>
            <a:r>
              <a:rPr lang="en-US" b="1" dirty="0"/>
              <a:t>into centimeters.  </a:t>
            </a:r>
            <a:r>
              <a:rPr lang="en-US" b="1" i="1" dirty="0" smtClean="0"/>
              <a:t>(1yd = 3ft  </a:t>
            </a:r>
            <a:br>
              <a:rPr lang="en-US" b="1" i="1" dirty="0" smtClean="0"/>
            </a:br>
            <a:r>
              <a:rPr lang="en-US" b="1" i="1" dirty="0" smtClean="0"/>
              <a:t>      &amp; 1 </a:t>
            </a:r>
            <a:r>
              <a:rPr lang="en-US" b="1" i="1" dirty="0" err="1"/>
              <a:t>ft</a:t>
            </a:r>
            <a:r>
              <a:rPr lang="en-US" b="1" i="1" dirty="0"/>
              <a:t> = 12 in  &amp;  1 in = </a:t>
            </a:r>
            <a:r>
              <a:rPr lang="en-US" b="1" i="1" dirty="0" smtClean="0"/>
              <a:t>2.54 </a:t>
            </a:r>
            <a:r>
              <a:rPr lang="en-US" b="1" i="1" dirty="0"/>
              <a:t>cm )</a:t>
            </a:r>
            <a:r>
              <a:rPr lang="en-US" b="1" dirty="0"/>
              <a:t> </a:t>
            </a:r>
            <a:endParaRPr lang="en-US" b="1" dirty="0" smtClean="0"/>
          </a:p>
          <a:p>
            <a:pPr marL="109728" indent="0">
              <a:buNone/>
            </a:pPr>
            <a:endParaRPr lang="en-US" b="1"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Problem#10 (Answer)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56619992"/>
              </p:ext>
            </p:extLst>
          </p:nvPr>
        </p:nvGraphicFramePr>
        <p:xfrm>
          <a:off x="2133600" y="2895600"/>
          <a:ext cx="5834656" cy="1728787"/>
        </p:xfrm>
        <a:graphic>
          <a:graphicData uri="http://schemas.openxmlformats.org/presentationml/2006/ole">
            <mc:AlternateContent xmlns:mc="http://schemas.openxmlformats.org/markup-compatibility/2006">
              <mc:Choice xmlns:v="urn:schemas-microsoft-com:vml" Requires="v">
                <p:oleObj spid="_x0000_s33802" name="Equation" r:id="rId3" imgW="3085920" imgH="914400" progId="Equation.DSMT4">
                  <p:embed/>
                </p:oleObj>
              </mc:Choice>
              <mc:Fallback>
                <p:oleObj name="Equation" r:id="rId3" imgW="3085920" imgH="914400" progId="Equation.DSMT4">
                  <p:embed/>
                  <p:pic>
                    <p:nvPicPr>
                      <p:cNvPr id="0" name=""/>
                      <p:cNvPicPr/>
                      <p:nvPr/>
                    </p:nvPicPr>
                    <p:blipFill>
                      <a:blip r:embed="rId4"/>
                      <a:stretch>
                        <a:fillRect/>
                      </a:stretch>
                    </p:blipFill>
                    <p:spPr>
                      <a:xfrm>
                        <a:off x="2133600" y="2895600"/>
                        <a:ext cx="5834656" cy="1728787"/>
                      </a:xfrm>
                      <a:prstGeom prst="rect">
                        <a:avLst/>
                      </a:prstGeom>
                    </p:spPr>
                  </p:pic>
                </p:oleObj>
              </mc:Fallback>
            </mc:AlternateContent>
          </a:graphicData>
        </a:graphic>
      </p:graphicFrame>
    </p:spTree>
    <p:extLst>
      <p:ext uri="{BB962C8B-B14F-4D97-AF65-F5344CB8AC3E}">
        <p14:creationId xmlns:p14="http://schemas.microsoft.com/office/powerpoint/2010/main" val="31316695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many science </a:t>
            </a:r>
            <a:r>
              <a:rPr lang="en-US" dirty="0" smtClean="0"/>
              <a:t>and nursing applications </a:t>
            </a:r>
            <a:r>
              <a:rPr lang="en-US" dirty="0"/>
              <a:t>rates are used.  A </a:t>
            </a:r>
            <a:r>
              <a:rPr lang="en-US" u="sng" dirty="0"/>
              <a:t>Rate</a:t>
            </a:r>
            <a:r>
              <a:rPr lang="en-US" dirty="0"/>
              <a:t> is a ratio (fraction) where the numerator and denominator have different units.  So if we need to convert a rate into another rate, we will need to use dimensional analysis to convert not only the numerator but also the denominator.  The most common types of rates usually involve units of time. </a:t>
            </a:r>
          </a:p>
        </p:txBody>
      </p:sp>
      <p:sp>
        <p:nvSpPr>
          <p:cNvPr id="3" name="Title 2"/>
          <p:cNvSpPr>
            <a:spLocks noGrp="1"/>
          </p:cNvSpPr>
          <p:nvPr>
            <p:ph type="title"/>
          </p:nvPr>
        </p:nvSpPr>
        <p:spPr>
          <a:xfrm>
            <a:off x="457200" y="533400"/>
            <a:ext cx="8229600" cy="838200"/>
          </a:xfrm>
        </p:spPr>
        <p:txBody>
          <a:bodyPr>
            <a:normAutofit fontScale="90000"/>
          </a:bodyPr>
          <a:lstStyle/>
          <a:p>
            <a:r>
              <a:rPr lang="en-US" u="sng" dirty="0">
                <a:effectLst/>
              </a:rPr>
              <a:t>Segment 3:	Converting Rates</a:t>
            </a:r>
            <a:br>
              <a:rPr lang="en-US" u="sng" dirty="0">
                <a:effectLst/>
              </a:rPr>
            </a:br>
            <a:endParaRPr lang="en-US" u="sng" dirty="0"/>
          </a:p>
        </p:txBody>
      </p:sp>
    </p:spTree>
    <p:extLst>
      <p:ext uri="{BB962C8B-B14F-4D97-AF65-F5344CB8AC3E}">
        <p14:creationId xmlns:p14="http://schemas.microsoft.com/office/powerpoint/2010/main" val="153196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Which of the following fractions are unit fractions?</a:t>
            </a:r>
          </a:p>
          <a:p>
            <a:pPr marL="109728" indent="0">
              <a:buNone/>
            </a:pPr>
            <a:r>
              <a:rPr lang="en-US" dirty="0" smtClean="0"/>
              <a:t>1.  				2.  </a:t>
            </a:r>
          </a:p>
          <a:p>
            <a:pPr marL="109728" indent="0">
              <a:buNone/>
            </a:pPr>
            <a:endParaRPr lang="en-US" dirty="0"/>
          </a:p>
          <a:p>
            <a:pPr marL="109728" indent="0">
              <a:buNone/>
            </a:pPr>
            <a:r>
              <a:rPr lang="en-US" dirty="0" smtClean="0"/>
              <a:t>  </a:t>
            </a:r>
            <a:r>
              <a:rPr lang="en-US" sz="2000" dirty="0" smtClean="0">
                <a:solidFill>
                  <a:srgbClr val="C00000"/>
                </a:solidFill>
              </a:rPr>
              <a:t>yes. 3ft = 1yd		   no.  Miles      hours (one is</a:t>
            </a:r>
            <a:br>
              <a:rPr lang="en-US" sz="2000" dirty="0" smtClean="0">
                <a:solidFill>
                  <a:srgbClr val="C00000"/>
                </a:solidFill>
              </a:rPr>
            </a:br>
            <a:r>
              <a:rPr lang="en-US" sz="2000" dirty="0" smtClean="0">
                <a:solidFill>
                  <a:srgbClr val="C00000"/>
                </a:solidFill>
              </a:rPr>
              <a:t>                                              distance and the other is time.</a:t>
            </a:r>
            <a:endParaRPr lang="en-US" dirty="0" smtClean="0"/>
          </a:p>
          <a:p>
            <a:pPr marL="109728" indent="0">
              <a:buNone/>
            </a:pPr>
            <a:endParaRPr lang="en-US" dirty="0" smtClean="0"/>
          </a:p>
          <a:p>
            <a:pPr marL="109728" indent="0">
              <a:buNone/>
            </a:pPr>
            <a:r>
              <a:rPr lang="en-US" dirty="0" smtClean="0"/>
              <a:t>3.  				4.  </a:t>
            </a:r>
          </a:p>
          <a:p>
            <a:pPr marL="109728" indent="0">
              <a:buNone/>
            </a:pPr>
            <a:r>
              <a:rPr lang="en-US" sz="2000" dirty="0" smtClean="0">
                <a:solidFill>
                  <a:srgbClr val="C00000"/>
                </a:solidFill>
              </a:rPr>
              <a:t>    no.  1ft = 12in (not 4)        yes</a:t>
            </a:r>
            <a:r>
              <a:rPr lang="en-US" sz="2000" dirty="0">
                <a:solidFill>
                  <a:srgbClr val="C00000"/>
                </a:solidFill>
              </a:rPr>
              <a:t>. </a:t>
            </a:r>
            <a:r>
              <a:rPr lang="en-US" sz="2000" dirty="0" smtClean="0">
                <a:solidFill>
                  <a:srgbClr val="C00000"/>
                </a:solidFill>
              </a:rPr>
              <a:t>1km = 1000m</a:t>
            </a:r>
            <a:endParaRPr lang="en-US" sz="2000" dirty="0"/>
          </a:p>
        </p:txBody>
      </p:sp>
      <p:sp>
        <p:nvSpPr>
          <p:cNvPr id="3" name="Title 2"/>
          <p:cNvSpPr>
            <a:spLocks noGrp="1"/>
          </p:cNvSpPr>
          <p:nvPr>
            <p:ph type="title"/>
          </p:nvPr>
        </p:nvSpPr>
        <p:spPr/>
        <p:txBody>
          <a:bodyPr/>
          <a:lstStyle/>
          <a:p>
            <a:r>
              <a:rPr lang="en-US" dirty="0" smtClean="0"/>
              <a:t>Creating Unit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18305086"/>
              </p:ext>
            </p:extLst>
          </p:nvPr>
        </p:nvGraphicFramePr>
        <p:xfrm>
          <a:off x="1524000" y="2438401"/>
          <a:ext cx="914400" cy="838200"/>
        </p:xfrm>
        <a:graphic>
          <a:graphicData uri="http://schemas.openxmlformats.org/presentationml/2006/ole">
            <mc:AlternateContent xmlns:mc="http://schemas.openxmlformats.org/markup-compatibility/2006">
              <mc:Choice xmlns:v="urn:schemas-microsoft-com:vml" Requires="v">
                <p:oleObj spid="_x0000_s3189" name="Equation" r:id="rId3" imgW="457200" imgH="419040" progId="Equation.DSMT4">
                  <p:embed/>
                </p:oleObj>
              </mc:Choice>
              <mc:Fallback>
                <p:oleObj name="Equation" r:id="rId3" imgW="457200" imgH="419040" progId="Equation.DSMT4">
                  <p:embed/>
                  <p:pic>
                    <p:nvPicPr>
                      <p:cNvPr id="0" name=""/>
                      <p:cNvPicPr/>
                      <p:nvPr/>
                    </p:nvPicPr>
                    <p:blipFill>
                      <a:blip r:embed="rId4"/>
                      <a:stretch>
                        <a:fillRect/>
                      </a:stretch>
                    </p:blipFill>
                    <p:spPr>
                      <a:xfrm>
                        <a:off x="1524000" y="2438401"/>
                        <a:ext cx="914400" cy="838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14550573"/>
              </p:ext>
            </p:extLst>
          </p:nvPr>
        </p:nvGraphicFramePr>
        <p:xfrm>
          <a:off x="4876800" y="2362200"/>
          <a:ext cx="1055605" cy="727075"/>
        </p:xfrm>
        <a:graphic>
          <a:graphicData uri="http://schemas.openxmlformats.org/presentationml/2006/ole">
            <mc:AlternateContent xmlns:mc="http://schemas.openxmlformats.org/markup-compatibility/2006">
              <mc:Choice xmlns:v="urn:schemas-microsoft-com:vml" Requires="v">
                <p:oleObj spid="_x0000_s3190" name="Equation" r:id="rId5" imgW="571320" imgH="393480" progId="Equation.DSMT4">
                  <p:embed/>
                </p:oleObj>
              </mc:Choice>
              <mc:Fallback>
                <p:oleObj name="Equation" r:id="rId5" imgW="571320" imgH="393480" progId="Equation.DSMT4">
                  <p:embed/>
                  <p:pic>
                    <p:nvPicPr>
                      <p:cNvPr id="0" name=""/>
                      <p:cNvPicPr>
                        <a:picLocks noChangeAspect="1" noChangeArrowheads="1"/>
                      </p:cNvPicPr>
                      <p:nvPr/>
                    </p:nvPicPr>
                    <p:blipFill>
                      <a:blip r:embed="rId6"/>
                      <a:srcRect/>
                      <a:stretch>
                        <a:fillRect/>
                      </a:stretch>
                    </p:blipFill>
                    <p:spPr bwMode="auto">
                      <a:xfrm>
                        <a:off x="4876800" y="2362200"/>
                        <a:ext cx="1055605" cy="727075"/>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17601270"/>
              </p:ext>
            </p:extLst>
          </p:nvPr>
        </p:nvGraphicFramePr>
        <p:xfrm>
          <a:off x="1503363" y="3997325"/>
          <a:ext cx="1192417" cy="803275"/>
        </p:xfrm>
        <a:graphic>
          <a:graphicData uri="http://schemas.openxmlformats.org/presentationml/2006/ole">
            <mc:AlternateContent xmlns:mc="http://schemas.openxmlformats.org/markup-compatibility/2006">
              <mc:Choice xmlns:v="urn:schemas-microsoft-com:vml" Requires="v">
                <p:oleObj spid="_x0000_s3191" name="Equation" r:id="rId7" imgW="583920" imgH="393480" progId="Equation.DSMT4">
                  <p:embed/>
                </p:oleObj>
              </mc:Choice>
              <mc:Fallback>
                <p:oleObj name="Equation" r:id="rId7" imgW="583920" imgH="393480" progId="Equation.DSMT4">
                  <p:embed/>
                  <p:pic>
                    <p:nvPicPr>
                      <p:cNvPr id="0" name=""/>
                      <p:cNvPicPr>
                        <a:picLocks noChangeAspect="1" noChangeArrowheads="1"/>
                      </p:cNvPicPr>
                      <p:nvPr/>
                    </p:nvPicPr>
                    <p:blipFill>
                      <a:blip r:embed="rId8"/>
                      <a:srcRect/>
                      <a:stretch>
                        <a:fillRect/>
                      </a:stretch>
                    </p:blipFill>
                    <p:spPr bwMode="auto">
                      <a:xfrm>
                        <a:off x="1503363" y="3997325"/>
                        <a:ext cx="1192417" cy="803275"/>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16280691"/>
              </p:ext>
            </p:extLst>
          </p:nvPr>
        </p:nvGraphicFramePr>
        <p:xfrm>
          <a:off x="4946651" y="4114801"/>
          <a:ext cx="1416301" cy="685799"/>
        </p:xfrm>
        <a:graphic>
          <a:graphicData uri="http://schemas.openxmlformats.org/presentationml/2006/ole">
            <mc:AlternateContent xmlns:mc="http://schemas.openxmlformats.org/markup-compatibility/2006">
              <mc:Choice xmlns:v="urn:schemas-microsoft-com:vml" Requires="v">
                <p:oleObj spid="_x0000_s3192" name="Equation" r:id="rId9" imgW="812520" imgH="393480" progId="Equation.DSMT4">
                  <p:embed/>
                </p:oleObj>
              </mc:Choice>
              <mc:Fallback>
                <p:oleObj name="Equation" r:id="rId9" imgW="812520" imgH="393480" progId="Equation.DSMT4">
                  <p:embed/>
                  <p:pic>
                    <p:nvPicPr>
                      <p:cNvPr id="0" name=""/>
                      <p:cNvPicPr>
                        <a:picLocks noChangeAspect="1" noChangeArrowheads="1"/>
                      </p:cNvPicPr>
                      <p:nvPr/>
                    </p:nvPicPr>
                    <p:blipFill>
                      <a:blip r:embed="rId10"/>
                      <a:srcRect/>
                      <a:stretch>
                        <a:fillRect/>
                      </a:stretch>
                    </p:blipFill>
                    <p:spPr bwMode="auto">
                      <a:xfrm>
                        <a:off x="4946651" y="4114801"/>
                        <a:ext cx="1416301" cy="685799"/>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49731820"/>
              </p:ext>
            </p:extLst>
          </p:nvPr>
        </p:nvGraphicFramePr>
        <p:xfrm>
          <a:off x="5715000" y="3352800"/>
          <a:ext cx="381000" cy="381000"/>
        </p:xfrm>
        <a:graphic>
          <a:graphicData uri="http://schemas.openxmlformats.org/presentationml/2006/ole">
            <mc:AlternateContent xmlns:mc="http://schemas.openxmlformats.org/markup-compatibility/2006">
              <mc:Choice xmlns:v="urn:schemas-microsoft-com:vml" Requires="v">
                <p:oleObj spid="_x0000_s3193" name="Equation" r:id="rId11" imgW="139680" imgH="139680" progId="Equation.DSMT4">
                  <p:embed/>
                </p:oleObj>
              </mc:Choice>
              <mc:Fallback>
                <p:oleObj name="Equation" r:id="rId11" imgW="139680" imgH="139680" progId="Equation.DSMT4">
                  <p:embed/>
                  <p:pic>
                    <p:nvPicPr>
                      <p:cNvPr id="0" name=""/>
                      <p:cNvPicPr/>
                      <p:nvPr/>
                    </p:nvPicPr>
                    <p:blipFill>
                      <a:blip r:embed="rId12"/>
                      <a:stretch>
                        <a:fillRect/>
                      </a:stretch>
                    </p:blipFill>
                    <p:spPr>
                      <a:xfrm>
                        <a:off x="5715000" y="3352800"/>
                        <a:ext cx="381000" cy="381000"/>
                      </a:xfrm>
                      <a:prstGeom prst="rect">
                        <a:avLst/>
                      </a:prstGeom>
                    </p:spPr>
                  </p:pic>
                </p:oleObj>
              </mc:Fallback>
            </mc:AlternateContent>
          </a:graphicData>
        </a:graphic>
      </p:graphicFrame>
    </p:spTree>
    <p:extLst>
      <p:ext uri="{BB962C8B-B14F-4D97-AF65-F5344CB8AC3E}">
        <p14:creationId xmlns:p14="http://schemas.microsoft.com/office/powerpoint/2010/main" val="201925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start with a common Physics problem.  Look </a:t>
            </a:r>
            <a:r>
              <a:rPr lang="en-US" dirty="0"/>
              <a:t>at the rate of 50 miles per hour (mph).  Suppose we want to convert that speed to feet per minute.  This is another common unit for speed. There are 5280 feet in 1 mile and 60 minutes in 1 hour.  So possible unit fractions might be </a:t>
            </a:r>
            <a:endParaRPr lang="en-US" dirty="0" smtClean="0"/>
          </a:p>
          <a:p>
            <a:endParaRPr lang="en-US" dirty="0"/>
          </a:p>
          <a:p>
            <a:pPr marL="109728" indent="0">
              <a:buNone/>
            </a:pPr>
            <a:endParaRPr lang="en-US" dirty="0"/>
          </a:p>
        </p:txBody>
      </p:sp>
      <p:sp>
        <p:nvSpPr>
          <p:cNvPr id="3" name="Title 2"/>
          <p:cNvSpPr>
            <a:spLocks noGrp="1"/>
          </p:cNvSpPr>
          <p:nvPr>
            <p:ph type="title"/>
          </p:nvPr>
        </p:nvSpPr>
        <p:spPr>
          <a:xfrm>
            <a:off x="457200" y="533400"/>
            <a:ext cx="8229600" cy="838200"/>
          </a:xfrm>
        </p:spPr>
        <p:txBody>
          <a:bodyPr>
            <a:normAutofit fontScale="90000"/>
          </a:bodyPr>
          <a:lstStyle/>
          <a:p>
            <a:r>
              <a:rPr lang="en-US" u="sng" dirty="0">
                <a:effectLst/>
              </a:rPr>
              <a:t>Segment 3:	Converting Rates</a:t>
            </a:r>
            <a:br>
              <a:rPr lang="en-US" u="sng" dirty="0">
                <a:effectLst/>
              </a:rPr>
            </a:br>
            <a:endParaRPr lang="en-US" u="sng" dirty="0"/>
          </a:p>
        </p:txBody>
      </p:sp>
      <p:graphicFrame>
        <p:nvGraphicFramePr>
          <p:cNvPr id="4" name="Object 3"/>
          <p:cNvGraphicFramePr>
            <a:graphicFrameLocks noChangeAspect="1"/>
          </p:cNvGraphicFramePr>
          <p:nvPr>
            <p:extLst>
              <p:ext uri="{D42A27DB-BD31-4B8C-83A1-F6EECF244321}">
                <p14:modId xmlns:p14="http://schemas.microsoft.com/office/powerpoint/2010/main" val="3130163256"/>
              </p:ext>
            </p:extLst>
          </p:nvPr>
        </p:nvGraphicFramePr>
        <p:xfrm>
          <a:off x="1981199" y="4495800"/>
          <a:ext cx="5163127" cy="990600"/>
        </p:xfrm>
        <a:graphic>
          <a:graphicData uri="http://schemas.openxmlformats.org/presentationml/2006/ole">
            <mc:AlternateContent xmlns:mc="http://schemas.openxmlformats.org/markup-compatibility/2006">
              <mc:Choice xmlns:v="urn:schemas-microsoft-com:vml" Requires="v">
                <p:oleObj spid="_x0000_s34826" name="Equation" r:id="rId3" imgW="2184120" imgH="419040" progId="Equation.DSMT4">
                  <p:embed/>
                </p:oleObj>
              </mc:Choice>
              <mc:Fallback>
                <p:oleObj name="Equation" r:id="rId3" imgW="2184120" imgH="419040" progId="Equation.DSMT4">
                  <p:embed/>
                  <p:pic>
                    <p:nvPicPr>
                      <p:cNvPr id="0" name=""/>
                      <p:cNvPicPr/>
                      <p:nvPr/>
                    </p:nvPicPr>
                    <p:blipFill>
                      <a:blip r:embed="rId4"/>
                      <a:stretch>
                        <a:fillRect/>
                      </a:stretch>
                    </p:blipFill>
                    <p:spPr>
                      <a:xfrm>
                        <a:off x="1981199" y="4495800"/>
                        <a:ext cx="5163127" cy="990600"/>
                      </a:xfrm>
                      <a:prstGeom prst="rect">
                        <a:avLst/>
                      </a:prstGeom>
                    </p:spPr>
                  </p:pic>
                </p:oleObj>
              </mc:Fallback>
            </mc:AlternateContent>
          </a:graphicData>
        </a:graphic>
      </p:graphicFrame>
    </p:spTree>
    <p:extLst>
      <p:ext uri="{BB962C8B-B14F-4D97-AF65-F5344CB8AC3E}">
        <p14:creationId xmlns:p14="http://schemas.microsoft.com/office/powerpoint/2010/main" val="3296731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Let us start by finding a unit fraction that will convert the miles to feet. </a:t>
            </a:r>
            <a:endParaRPr lang="en-US" dirty="0" smtClean="0"/>
          </a:p>
          <a:p>
            <a:endParaRPr lang="en-US" dirty="0"/>
          </a:p>
          <a:p>
            <a:endParaRPr lang="en-US" dirty="0" smtClean="0"/>
          </a:p>
          <a:p>
            <a:endParaRPr lang="en-US" dirty="0"/>
          </a:p>
          <a:p>
            <a:r>
              <a:rPr lang="en-US" dirty="0"/>
              <a:t>Notice the miles in the numerator will cancel with the miles in the denominator. </a:t>
            </a:r>
          </a:p>
          <a:p>
            <a:pPr marL="109728" indent="0">
              <a:buNone/>
            </a:pPr>
            <a:endParaRPr lang="en-US" dirty="0"/>
          </a:p>
        </p:txBody>
      </p:sp>
      <p:sp>
        <p:nvSpPr>
          <p:cNvPr id="3" name="Title 2"/>
          <p:cNvSpPr>
            <a:spLocks noGrp="1"/>
          </p:cNvSpPr>
          <p:nvPr>
            <p:ph type="title"/>
          </p:nvPr>
        </p:nvSpPr>
        <p:spPr>
          <a:xfrm>
            <a:off x="457200" y="533400"/>
            <a:ext cx="8229600" cy="838200"/>
          </a:xfrm>
        </p:spPr>
        <p:txBody>
          <a:bodyPr>
            <a:normAutofit fontScale="90000"/>
          </a:bodyPr>
          <a:lstStyle/>
          <a:p>
            <a:r>
              <a:rPr lang="en-US" u="sng" dirty="0">
                <a:effectLst/>
              </a:rPr>
              <a:t>Segment 3:	Converting Rates</a:t>
            </a:r>
            <a:br>
              <a:rPr lang="en-US" u="sng" dirty="0">
                <a:effectLst/>
              </a:rPr>
            </a:br>
            <a:endParaRPr lang="en-US" u="sng" dirty="0"/>
          </a:p>
        </p:txBody>
      </p:sp>
      <p:graphicFrame>
        <p:nvGraphicFramePr>
          <p:cNvPr id="4" name="Object 3"/>
          <p:cNvGraphicFramePr>
            <a:graphicFrameLocks noChangeAspect="1"/>
          </p:cNvGraphicFramePr>
          <p:nvPr>
            <p:extLst>
              <p:ext uri="{D42A27DB-BD31-4B8C-83A1-F6EECF244321}">
                <p14:modId xmlns:p14="http://schemas.microsoft.com/office/powerpoint/2010/main" val="461844644"/>
              </p:ext>
            </p:extLst>
          </p:nvPr>
        </p:nvGraphicFramePr>
        <p:xfrm>
          <a:off x="1828800" y="2438400"/>
          <a:ext cx="2251075" cy="931863"/>
        </p:xfrm>
        <a:graphic>
          <a:graphicData uri="http://schemas.openxmlformats.org/presentationml/2006/ole">
            <mc:AlternateContent xmlns:mc="http://schemas.openxmlformats.org/markup-compatibility/2006">
              <mc:Choice xmlns:v="urn:schemas-microsoft-com:vml" Requires="v">
                <p:oleObj spid="_x0000_s35849" name="Equation" r:id="rId3" imgW="952200" imgH="393480" progId="Equation.DSMT4">
                  <p:embed/>
                </p:oleObj>
              </mc:Choice>
              <mc:Fallback>
                <p:oleObj name="Equation" r:id="rId3" imgW="952200" imgH="393480" progId="Equation.DSMT4">
                  <p:embed/>
                  <p:pic>
                    <p:nvPicPr>
                      <p:cNvPr id="0" name=""/>
                      <p:cNvPicPr/>
                      <p:nvPr/>
                    </p:nvPicPr>
                    <p:blipFill>
                      <a:blip r:embed="rId4"/>
                      <a:stretch>
                        <a:fillRect/>
                      </a:stretch>
                    </p:blipFill>
                    <p:spPr>
                      <a:xfrm>
                        <a:off x="1828800" y="2438400"/>
                        <a:ext cx="2251075" cy="931863"/>
                      </a:xfrm>
                      <a:prstGeom prst="rect">
                        <a:avLst/>
                      </a:prstGeom>
                    </p:spPr>
                  </p:pic>
                </p:oleObj>
              </mc:Fallback>
            </mc:AlternateContent>
          </a:graphicData>
        </a:graphic>
      </p:graphicFrame>
    </p:spTree>
    <p:extLst>
      <p:ext uri="{BB962C8B-B14F-4D97-AF65-F5344CB8AC3E}">
        <p14:creationId xmlns:p14="http://schemas.microsoft.com/office/powerpoint/2010/main" val="184816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now have feet in the numerator, but we now need to convert the hours in the denominator.  So let us find another unit fraction that will cancel the hours.</a:t>
            </a:r>
          </a:p>
          <a:p>
            <a:endParaRPr lang="en-US" dirty="0"/>
          </a:p>
          <a:p>
            <a:endParaRPr lang="en-US" dirty="0" smtClean="0"/>
          </a:p>
          <a:p>
            <a:endParaRPr lang="en-US" dirty="0"/>
          </a:p>
          <a:p>
            <a:r>
              <a:rPr lang="en-US" dirty="0"/>
              <a:t>Now we can cancel the hours and we will be left with minutes in the denominator. </a:t>
            </a:r>
          </a:p>
        </p:txBody>
      </p:sp>
      <p:sp>
        <p:nvSpPr>
          <p:cNvPr id="3" name="Title 2"/>
          <p:cNvSpPr>
            <a:spLocks noGrp="1"/>
          </p:cNvSpPr>
          <p:nvPr>
            <p:ph type="title"/>
          </p:nvPr>
        </p:nvSpPr>
        <p:spPr>
          <a:xfrm>
            <a:off x="457200" y="533400"/>
            <a:ext cx="8229600" cy="838200"/>
          </a:xfrm>
        </p:spPr>
        <p:txBody>
          <a:bodyPr>
            <a:normAutofit fontScale="90000"/>
          </a:bodyPr>
          <a:lstStyle/>
          <a:p>
            <a:r>
              <a:rPr lang="en-US" u="sng" dirty="0">
                <a:effectLst/>
              </a:rPr>
              <a:t>Segment 3:	Converting Rates</a:t>
            </a:r>
            <a:br>
              <a:rPr lang="en-US" u="sng" dirty="0">
                <a:effectLst/>
              </a:rPr>
            </a:br>
            <a:endParaRPr lang="en-US" u="sng" dirty="0"/>
          </a:p>
        </p:txBody>
      </p:sp>
      <p:graphicFrame>
        <p:nvGraphicFramePr>
          <p:cNvPr id="4" name="Object 3"/>
          <p:cNvGraphicFramePr>
            <a:graphicFrameLocks noChangeAspect="1"/>
          </p:cNvGraphicFramePr>
          <p:nvPr>
            <p:extLst>
              <p:ext uri="{D42A27DB-BD31-4B8C-83A1-F6EECF244321}">
                <p14:modId xmlns:p14="http://schemas.microsoft.com/office/powerpoint/2010/main" val="1104608193"/>
              </p:ext>
            </p:extLst>
          </p:nvPr>
        </p:nvGraphicFramePr>
        <p:xfrm>
          <a:off x="1001713" y="3246438"/>
          <a:ext cx="3600450" cy="992187"/>
        </p:xfrm>
        <a:graphic>
          <a:graphicData uri="http://schemas.openxmlformats.org/presentationml/2006/ole">
            <mc:AlternateContent xmlns:mc="http://schemas.openxmlformats.org/markup-compatibility/2006">
              <mc:Choice xmlns:v="urn:schemas-microsoft-com:vml" Requires="v">
                <p:oleObj spid="_x0000_s36874" name="Equation" r:id="rId3" imgW="1523880" imgH="419040" progId="Equation.DSMT4">
                  <p:embed/>
                </p:oleObj>
              </mc:Choice>
              <mc:Fallback>
                <p:oleObj name="Equation" r:id="rId3" imgW="1523880" imgH="419040" progId="Equation.DSMT4">
                  <p:embed/>
                  <p:pic>
                    <p:nvPicPr>
                      <p:cNvPr id="0" name=""/>
                      <p:cNvPicPr/>
                      <p:nvPr/>
                    </p:nvPicPr>
                    <p:blipFill>
                      <a:blip r:embed="rId4"/>
                      <a:stretch>
                        <a:fillRect/>
                      </a:stretch>
                    </p:blipFill>
                    <p:spPr>
                      <a:xfrm>
                        <a:off x="1001713" y="3246438"/>
                        <a:ext cx="3600450" cy="992187"/>
                      </a:xfrm>
                      <a:prstGeom prst="rect">
                        <a:avLst/>
                      </a:prstGeom>
                    </p:spPr>
                  </p:pic>
                </p:oleObj>
              </mc:Fallback>
            </mc:AlternateContent>
          </a:graphicData>
        </a:graphic>
      </p:graphicFrame>
    </p:spTree>
    <p:extLst>
      <p:ext uri="{BB962C8B-B14F-4D97-AF65-F5344CB8AC3E}">
        <p14:creationId xmlns:p14="http://schemas.microsoft.com/office/powerpoint/2010/main" val="1649305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will then multiply the fractions to get our answer.  </a:t>
            </a:r>
          </a:p>
          <a:p>
            <a:endParaRPr lang="en-US" dirty="0" smtClean="0"/>
          </a:p>
          <a:p>
            <a:endParaRPr lang="en-US" dirty="0"/>
          </a:p>
          <a:p>
            <a:endParaRPr lang="en-US" dirty="0" smtClean="0"/>
          </a:p>
          <a:p>
            <a:endParaRPr lang="en-US" dirty="0"/>
          </a:p>
          <a:p>
            <a:endParaRPr lang="en-US" dirty="0" smtClean="0"/>
          </a:p>
          <a:p>
            <a:r>
              <a:rPr lang="en-US" dirty="0"/>
              <a:t>Hence 50 miles per hour is the same as 4400 feet per minute.  </a:t>
            </a:r>
          </a:p>
        </p:txBody>
      </p:sp>
      <p:sp>
        <p:nvSpPr>
          <p:cNvPr id="3" name="Title 2"/>
          <p:cNvSpPr>
            <a:spLocks noGrp="1"/>
          </p:cNvSpPr>
          <p:nvPr>
            <p:ph type="title"/>
          </p:nvPr>
        </p:nvSpPr>
        <p:spPr>
          <a:xfrm>
            <a:off x="457200" y="533400"/>
            <a:ext cx="8229600" cy="838200"/>
          </a:xfrm>
        </p:spPr>
        <p:txBody>
          <a:bodyPr>
            <a:normAutofit fontScale="90000"/>
          </a:bodyPr>
          <a:lstStyle/>
          <a:p>
            <a:r>
              <a:rPr lang="en-US" u="sng" dirty="0">
                <a:effectLst/>
              </a:rPr>
              <a:t>Segment 3:	Converting Rates</a:t>
            </a:r>
            <a:br>
              <a:rPr lang="en-US" u="sng" dirty="0">
                <a:effectLst/>
              </a:rPr>
            </a:br>
            <a:endParaRPr lang="en-US" u="sng" dirty="0"/>
          </a:p>
        </p:txBody>
      </p:sp>
      <p:graphicFrame>
        <p:nvGraphicFramePr>
          <p:cNvPr id="4" name="Object 3"/>
          <p:cNvGraphicFramePr>
            <a:graphicFrameLocks noChangeAspect="1"/>
          </p:cNvGraphicFramePr>
          <p:nvPr>
            <p:extLst>
              <p:ext uri="{D42A27DB-BD31-4B8C-83A1-F6EECF244321}">
                <p14:modId xmlns:p14="http://schemas.microsoft.com/office/powerpoint/2010/main" val="2685136262"/>
              </p:ext>
            </p:extLst>
          </p:nvPr>
        </p:nvGraphicFramePr>
        <p:xfrm>
          <a:off x="2514600" y="2209800"/>
          <a:ext cx="5729287" cy="2044700"/>
        </p:xfrm>
        <a:graphic>
          <a:graphicData uri="http://schemas.openxmlformats.org/presentationml/2006/ole">
            <mc:AlternateContent xmlns:mc="http://schemas.openxmlformats.org/markup-compatibility/2006">
              <mc:Choice xmlns:v="urn:schemas-microsoft-com:vml" Requires="v">
                <p:oleObj spid="_x0000_s37897" name="Equation" r:id="rId3" imgW="2425680" imgH="863280" progId="Equation.DSMT4">
                  <p:embed/>
                </p:oleObj>
              </mc:Choice>
              <mc:Fallback>
                <p:oleObj name="Equation" r:id="rId3" imgW="2425680" imgH="863280" progId="Equation.DSMT4">
                  <p:embed/>
                  <p:pic>
                    <p:nvPicPr>
                      <p:cNvPr id="0" name=""/>
                      <p:cNvPicPr/>
                      <p:nvPr/>
                    </p:nvPicPr>
                    <p:blipFill>
                      <a:blip r:embed="rId4"/>
                      <a:stretch>
                        <a:fillRect/>
                      </a:stretch>
                    </p:blipFill>
                    <p:spPr>
                      <a:xfrm>
                        <a:off x="2514600" y="2209800"/>
                        <a:ext cx="5729287" cy="2044700"/>
                      </a:xfrm>
                      <a:prstGeom prst="rect">
                        <a:avLst/>
                      </a:prstGeom>
                    </p:spPr>
                  </p:pic>
                </p:oleObj>
              </mc:Fallback>
            </mc:AlternateContent>
          </a:graphicData>
        </a:graphic>
      </p:graphicFrame>
    </p:spTree>
    <p:extLst>
      <p:ext uri="{BB962C8B-B14F-4D97-AF65-F5344CB8AC3E}">
        <p14:creationId xmlns:p14="http://schemas.microsoft.com/office/powerpoint/2010/main" val="37808303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t>7.  Let us look at a common nursing problem. </a:t>
            </a:r>
            <a:r>
              <a:rPr lang="en-US" b="1" dirty="0"/>
              <a:t>Convert 0.12 </a:t>
            </a:r>
            <a:r>
              <a:rPr lang="en-US" b="1" dirty="0" err="1"/>
              <a:t>fl</a:t>
            </a:r>
            <a:r>
              <a:rPr lang="en-US" b="1" dirty="0"/>
              <a:t> </a:t>
            </a:r>
            <a:r>
              <a:rPr lang="en-US" b="1" dirty="0" err="1"/>
              <a:t>oz</a:t>
            </a:r>
            <a:r>
              <a:rPr lang="en-US" b="1" dirty="0"/>
              <a:t> per minute of medicine into mL per second.  </a:t>
            </a:r>
            <a:r>
              <a:rPr lang="en-US" b="1" i="1" dirty="0" smtClean="0"/>
              <a:t>(</a:t>
            </a:r>
            <a:r>
              <a:rPr lang="en-US" b="1" i="1" dirty="0"/>
              <a:t>1 </a:t>
            </a:r>
            <a:r>
              <a:rPr lang="en-US" b="1" i="1" dirty="0" err="1"/>
              <a:t>fl</a:t>
            </a:r>
            <a:r>
              <a:rPr lang="en-US" b="1" i="1" dirty="0"/>
              <a:t> </a:t>
            </a:r>
            <a:r>
              <a:rPr lang="en-US" b="1" i="1" dirty="0" err="1"/>
              <a:t>oz</a:t>
            </a:r>
            <a:r>
              <a:rPr lang="en-US" b="1" i="1" dirty="0"/>
              <a:t> = 29.57 mL  </a:t>
            </a:r>
            <a:endParaRPr lang="en-US" b="1" i="1" dirty="0" smtClean="0"/>
          </a:p>
          <a:p>
            <a:pPr marL="109728" indent="0">
              <a:buNone/>
            </a:pPr>
            <a:r>
              <a:rPr lang="en-US" b="1" i="1" dirty="0" smtClean="0"/>
              <a:t>&amp;  </a:t>
            </a:r>
            <a:r>
              <a:rPr lang="en-US" b="1" i="1" dirty="0"/>
              <a:t>1 min = 60 sec )</a:t>
            </a:r>
            <a:r>
              <a:rPr lang="en-US" b="1" dirty="0"/>
              <a:t> </a:t>
            </a:r>
            <a:endParaRPr lang="en-US" dirty="0"/>
          </a:p>
          <a:p>
            <a:pPr marL="109728" indent="0">
              <a:buNone/>
            </a:pPr>
            <a:r>
              <a:rPr lang="en-US" dirty="0" smtClean="0">
                <a:solidFill>
                  <a:srgbClr val="C00000"/>
                </a:solidFill>
              </a:rPr>
              <a:t>Notice first that 0.12 </a:t>
            </a:r>
            <a:r>
              <a:rPr lang="en-US" dirty="0" err="1" smtClean="0">
                <a:solidFill>
                  <a:srgbClr val="C00000"/>
                </a:solidFill>
              </a:rPr>
              <a:t>fl.oz</a:t>
            </a:r>
            <a:r>
              <a:rPr lang="en-US" dirty="0" smtClean="0">
                <a:solidFill>
                  <a:srgbClr val="C00000"/>
                </a:solidFill>
              </a:rPr>
              <a:t> per minute is really the rate </a:t>
            </a:r>
          </a:p>
          <a:p>
            <a:pPr marL="109728" indent="0">
              <a:buNone/>
            </a:pPr>
            <a:endParaRPr lang="en-US" dirty="0">
              <a:solidFill>
                <a:srgbClr val="C00000"/>
              </a:solidFill>
            </a:endParaRPr>
          </a:p>
          <a:p>
            <a:pPr marL="109728" indent="0">
              <a:buNone/>
            </a:pPr>
            <a:r>
              <a:rPr lang="en-US" dirty="0" smtClean="0">
                <a:solidFill>
                  <a:srgbClr val="C00000"/>
                </a:solidFill>
              </a:rPr>
              <a:t>Not only will we have to convert the </a:t>
            </a:r>
            <a:r>
              <a:rPr lang="en-US" dirty="0" err="1" smtClean="0">
                <a:solidFill>
                  <a:srgbClr val="C00000"/>
                </a:solidFill>
              </a:rPr>
              <a:t>fl.oz</a:t>
            </a:r>
            <a:r>
              <a:rPr lang="en-US" dirty="0" smtClean="0">
                <a:solidFill>
                  <a:srgbClr val="C00000"/>
                </a:solidFill>
              </a:rPr>
              <a:t> in the numerator but we will also have to convert the minutes in the denominator.</a:t>
            </a:r>
          </a:p>
          <a:p>
            <a:pPr marL="109728" indent="0">
              <a:buNone/>
            </a:pPr>
            <a:endParaRPr lang="en-US" dirty="0">
              <a:solidFill>
                <a:srgbClr val="C00000"/>
              </a:solidFill>
            </a:endParaRPr>
          </a:p>
        </p:txBody>
      </p:sp>
      <p:sp>
        <p:nvSpPr>
          <p:cNvPr id="3" name="Title 2"/>
          <p:cNvSpPr>
            <a:spLocks noGrp="1"/>
          </p:cNvSpPr>
          <p:nvPr>
            <p:ph type="title"/>
          </p:nvPr>
        </p:nvSpPr>
        <p:spPr/>
        <p:txBody>
          <a:bodyPr/>
          <a:lstStyle/>
          <a:p>
            <a:r>
              <a:rPr lang="en-US" dirty="0" smtClean="0"/>
              <a:t>Example#7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76852351"/>
              </p:ext>
            </p:extLst>
          </p:nvPr>
        </p:nvGraphicFramePr>
        <p:xfrm>
          <a:off x="2514600" y="3657600"/>
          <a:ext cx="1445342" cy="914400"/>
        </p:xfrm>
        <a:graphic>
          <a:graphicData uri="http://schemas.openxmlformats.org/presentationml/2006/ole">
            <mc:AlternateContent xmlns:mc="http://schemas.openxmlformats.org/markup-compatibility/2006">
              <mc:Choice xmlns:v="urn:schemas-microsoft-com:vml" Requires="v">
                <p:oleObj spid="_x0000_s38922" name="Equation" r:id="rId3" imgW="622080" imgH="393480" progId="Equation.DSMT4">
                  <p:embed/>
                </p:oleObj>
              </mc:Choice>
              <mc:Fallback>
                <p:oleObj name="Equation" r:id="rId3" imgW="622080" imgH="393480" progId="Equation.DSMT4">
                  <p:embed/>
                  <p:pic>
                    <p:nvPicPr>
                      <p:cNvPr id="0" name=""/>
                      <p:cNvPicPr/>
                      <p:nvPr/>
                    </p:nvPicPr>
                    <p:blipFill>
                      <a:blip r:embed="rId4"/>
                      <a:stretch>
                        <a:fillRect/>
                      </a:stretch>
                    </p:blipFill>
                    <p:spPr>
                      <a:xfrm>
                        <a:off x="2514600" y="3657600"/>
                        <a:ext cx="1445342" cy="914400"/>
                      </a:xfrm>
                      <a:prstGeom prst="rect">
                        <a:avLst/>
                      </a:prstGeom>
                    </p:spPr>
                  </p:pic>
                </p:oleObj>
              </mc:Fallback>
            </mc:AlternateContent>
          </a:graphicData>
        </a:graphic>
      </p:graphicFrame>
    </p:spTree>
    <p:extLst>
      <p:ext uri="{BB962C8B-B14F-4D97-AF65-F5344CB8AC3E}">
        <p14:creationId xmlns:p14="http://schemas.microsoft.com/office/powerpoint/2010/main" val="33141323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t>7.  Convert </a:t>
            </a:r>
            <a:r>
              <a:rPr lang="en-US" b="1" dirty="0"/>
              <a:t>0.12 </a:t>
            </a:r>
            <a:r>
              <a:rPr lang="en-US" b="1" dirty="0" err="1"/>
              <a:t>fl</a:t>
            </a:r>
            <a:r>
              <a:rPr lang="en-US" b="1" dirty="0"/>
              <a:t> </a:t>
            </a:r>
            <a:r>
              <a:rPr lang="en-US" b="1" dirty="0" err="1"/>
              <a:t>oz</a:t>
            </a:r>
            <a:r>
              <a:rPr lang="en-US" b="1" dirty="0"/>
              <a:t> per minute of medicine into mL per second.  </a:t>
            </a:r>
            <a:r>
              <a:rPr lang="en-US" b="1" i="1" dirty="0" smtClean="0"/>
              <a:t>(</a:t>
            </a:r>
            <a:r>
              <a:rPr lang="en-US" b="1" i="1" dirty="0"/>
              <a:t>1 </a:t>
            </a:r>
            <a:r>
              <a:rPr lang="en-US" b="1" i="1" dirty="0" err="1"/>
              <a:t>fl</a:t>
            </a:r>
            <a:r>
              <a:rPr lang="en-US" b="1" i="1" dirty="0"/>
              <a:t> </a:t>
            </a:r>
            <a:r>
              <a:rPr lang="en-US" b="1" i="1" dirty="0" err="1"/>
              <a:t>oz</a:t>
            </a:r>
            <a:r>
              <a:rPr lang="en-US" b="1" i="1" dirty="0"/>
              <a:t> = 29.57 mL  </a:t>
            </a:r>
            <a:endParaRPr lang="en-US" b="1" i="1" dirty="0" smtClean="0"/>
          </a:p>
          <a:p>
            <a:pPr marL="109728" indent="0">
              <a:buNone/>
            </a:pPr>
            <a:r>
              <a:rPr lang="en-US" b="1" i="1" dirty="0" smtClean="0"/>
              <a:t>&amp;  </a:t>
            </a:r>
            <a:r>
              <a:rPr lang="en-US" b="1" i="1" dirty="0"/>
              <a:t>1 min = 60 sec )</a:t>
            </a:r>
            <a:r>
              <a:rPr lang="en-US" b="1" dirty="0"/>
              <a:t> </a:t>
            </a:r>
            <a:endParaRPr lang="en-US" dirty="0"/>
          </a:p>
          <a:p>
            <a:pPr marL="109728" indent="0">
              <a:buNone/>
            </a:pPr>
            <a:r>
              <a:rPr lang="en-US" sz="2400" dirty="0" smtClean="0">
                <a:solidFill>
                  <a:srgbClr val="C00000"/>
                </a:solidFill>
              </a:rPr>
              <a:t>Notice the first unit fraction has </a:t>
            </a:r>
            <a:r>
              <a:rPr lang="en-US" sz="2400" dirty="0" err="1" smtClean="0">
                <a:solidFill>
                  <a:srgbClr val="C00000"/>
                </a:solidFill>
              </a:rPr>
              <a:t>fl.oz</a:t>
            </a:r>
            <a:r>
              <a:rPr lang="en-US" sz="2400" dirty="0" smtClean="0">
                <a:solidFill>
                  <a:srgbClr val="C00000"/>
                </a:solidFill>
              </a:rPr>
              <a:t> on the bottom so it will cancel.  Also the second unit fraction has minutes on the top so that it will cancel as well.</a:t>
            </a:r>
            <a:endParaRPr lang="en-US" sz="2400" dirty="0">
              <a:solidFill>
                <a:srgbClr val="C00000"/>
              </a:solidFill>
            </a:endParaRPr>
          </a:p>
        </p:txBody>
      </p:sp>
      <p:sp>
        <p:nvSpPr>
          <p:cNvPr id="3" name="Title 2"/>
          <p:cNvSpPr>
            <a:spLocks noGrp="1"/>
          </p:cNvSpPr>
          <p:nvPr>
            <p:ph type="title"/>
          </p:nvPr>
        </p:nvSpPr>
        <p:spPr/>
        <p:txBody>
          <a:bodyPr/>
          <a:lstStyle/>
          <a:p>
            <a:r>
              <a:rPr lang="en-US" dirty="0" smtClean="0"/>
              <a:t>Example#7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779820267"/>
              </p:ext>
            </p:extLst>
          </p:nvPr>
        </p:nvGraphicFramePr>
        <p:xfrm>
          <a:off x="2362200" y="4114800"/>
          <a:ext cx="5867400" cy="1820964"/>
        </p:xfrm>
        <a:graphic>
          <a:graphicData uri="http://schemas.openxmlformats.org/presentationml/2006/ole">
            <mc:AlternateContent xmlns:mc="http://schemas.openxmlformats.org/markup-compatibility/2006">
              <mc:Choice xmlns:v="urn:schemas-microsoft-com:vml" Requires="v">
                <p:oleObj spid="_x0000_s39946" name="Equation" r:id="rId3" imgW="2946240" imgH="914400" progId="Equation.DSMT4">
                  <p:embed/>
                </p:oleObj>
              </mc:Choice>
              <mc:Fallback>
                <p:oleObj name="Equation" r:id="rId3" imgW="2946240" imgH="914400" progId="Equation.DSMT4">
                  <p:embed/>
                  <p:pic>
                    <p:nvPicPr>
                      <p:cNvPr id="0" name=""/>
                      <p:cNvPicPr/>
                      <p:nvPr/>
                    </p:nvPicPr>
                    <p:blipFill>
                      <a:blip r:embed="rId4"/>
                      <a:stretch>
                        <a:fillRect/>
                      </a:stretch>
                    </p:blipFill>
                    <p:spPr>
                      <a:xfrm>
                        <a:off x="2362200" y="4114800"/>
                        <a:ext cx="5867400" cy="1820964"/>
                      </a:xfrm>
                      <a:prstGeom prst="rect">
                        <a:avLst/>
                      </a:prstGeom>
                    </p:spPr>
                  </p:pic>
                </p:oleObj>
              </mc:Fallback>
            </mc:AlternateContent>
          </a:graphicData>
        </a:graphic>
      </p:graphicFrame>
    </p:spTree>
    <p:extLst>
      <p:ext uri="{BB962C8B-B14F-4D97-AF65-F5344CB8AC3E}">
        <p14:creationId xmlns:p14="http://schemas.microsoft.com/office/powerpoint/2010/main" val="2251592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b="1" dirty="0" smtClean="0"/>
              <a:t>8.  Here is a common problem in Chemistry. </a:t>
            </a:r>
            <a:r>
              <a:rPr lang="en-US" b="1" dirty="0"/>
              <a:t>Ethylene glycol has a density of 1.11 grams per  </a:t>
            </a:r>
            <a:r>
              <a:rPr lang="en-US" b="1" dirty="0" smtClean="0"/>
              <a:t>cubic cm.  Convert </a:t>
            </a:r>
            <a:r>
              <a:rPr lang="en-US" b="1" dirty="0"/>
              <a:t>this density into hg per </a:t>
            </a:r>
            <a:r>
              <a:rPr lang="en-US" b="1" dirty="0" smtClean="0"/>
              <a:t/>
            </a:r>
            <a:br>
              <a:rPr lang="en-US" b="1" dirty="0" smtClean="0"/>
            </a:br>
            <a:r>
              <a:rPr lang="en-US" b="1" dirty="0" smtClean="0"/>
              <a:t>liter .</a:t>
            </a:r>
            <a:r>
              <a:rPr lang="en-US" dirty="0"/>
              <a:t> </a:t>
            </a:r>
            <a:r>
              <a:rPr lang="en-US" dirty="0" smtClean="0"/>
              <a:t> </a:t>
            </a:r>
            <a:r>
              <a:rPr lang="en-US" b="1" i="1" dirty="0" smtClean="0"/>
              <a:t>(</a:t>
            </a:r>
            <a:r>
              <a:rPr lang="en-US" b="1" i="1" dirty="0"/>
              <a:t>1 hg = 100 g  &amp;  1 L = 1000 </a:t>
            </a:r>
            <a:r>
              <a:rPr lang="en-US" b="1" dirty="0"/>
              <a:t> </a:t>
            </a:r>
            <a:r>
              <a:rPr lang="en-US" b="1" dirty="0" smtClean="0"/>
              <a:t>cubic cm)</a:t>
            </a:r>
            <a:endParaRPr lang="en-US" dirty="0"/>
          </a:p>
          <a:p>
            <a:pPr marL="109728" indent="0">
              <a:buNone/>
            </a:pPr>
            <a:r>
              <a:rPr lang="en-US" sz="2400" dirty="0">
                <a:solidFill>
                  <a:srgbClr val="C00000"/>
                </a:solidFill>
              </a:rPr>
              <a:t>Notice first that </a:t>
            </a:r>
            <a:r>
              <a:rPr lang="en-US" sz="2400" dirty="0" smtClean="0">
                <a:solidFill>
                  <a:srgbClr val="C00000"/>
                </a:solidFill>
              </a:rPr>
              <a:t>1.11g per cubic cm </a:t>
            </a:r>
            <a:r>
              <a:rPr lang="en-US" sz="2400" dirty="0">
                <a:solidFill>
                  <a:srgbClr val="C00000"/>
                </a:solidFill>
              </a:rPr>
              <a:t>is really the </a:t>
            </a:r>
            <a:r>
              <a:rPr lang="en-US" sz="2400" dirty="0" smtClean="0">
                <a:solidFill>
                  <a:srgbClr val="C00000"/>
                </a:solidFill>
              </a:rPr>
              <a:t/>
            </a:r>
            <a:br>
              <a:rPr lang="en-US" sz="2400" dirty="0" smtClean="0">
                <a:solidFill>
                  <a:srgbClr val="C00000"/>
                </a:solidFill>
              </a:rPr>
            </a:br>
            <a:r>
              <a:rPr lang="en-US" sz="2400" dirty="0" smtClean="0">
                <a:solidFill>
                  <a:srgbClr val="C00000"/>
                </a:solidFill>
              </a:rPr>
              <a:t>rate </a:t>
            </a:r>
            <a:endParaRPr lang="en-US" sz="2400" dirty="0">
              <a:solidFill>
                <a:srgbClr val="C00000"/>
              </a:solidFill>
            </a:endParaRPr>
          </a:p>
          <a:p>
            <a:pPr marL="109728" indent="0">
              <a:buNone/>
            </a:pPr>
            <a:endParaRPr lang="en-US" sz="2400" dirty="0" smtClean="0">
              <a:solidFill>
                <a:srgbClr val="C00000"/>
              </a:solidFill>
            </a:endParaRPr>
          </a:p>
          <a:p>
            <a:pPr marL="109728" indent="0">
              <a:buNone/>
            </a:pPr>
            <a:endParaRPr lang="en-US" sz="2400" dirty="0">
              <a:solidFill>
                <a:srgbClr val="C00000"/>
              </a:solidFill>
            </a:endParaRPr>
          </a:p>
          <a:p>
            <a:pPr marL="109728" indent="0">
              <a:buNone/>
            </a:pPr>
            <a:r>
              <a:rPr lang="en-US" sz="2400" dirty="0">
                <a:solidFill>
                  <a:srgbClr val="C00000"/>
                </a:solidFill>
              </a:rPr>
              <a:t>Not only will we have to convert the </a:t>
            </a:r>
            <a:r>
              <a:rPr lang="en-US" sz="2400" dirty="0" smtClean="0">
                <a:solidFill>
                  <a:srgbClr val="C00000"/>
                </a:solidFill>
              </a:rPr>
              <a:t>grams </a:t>
            </a:r>
            <a:r>
              <a:rPr lang="en-US" sz="2400" dirty="0">
                <a:solidFill>
                  <a:srgbClr val="C00000"/>
                </a:solidFill>
              </a:rPr>
              <a:t>in the </a:t>
            </a:r>
            <a:r>
              <a:rPr lang="en-US" sz="2400" dirty="0" smtClean="0">
                <a:solidFill>
                  <a:srgbClr val="C00000"/>
                </a:solidFill>
              </a:rPr>
              <a:t>numerator into hg, </a:t>
            </a:r>
            <a:r>
              <a:rPr lang="en-US" sz="2400" dirty="0">
                <a:solidFill>
                  <a:srgbClr val="C00000"/>
                </a:solidFill>
              </a:rPr>
              <a:t>but we will also have to convert the </a:t>
            </a:r>
            <a:r>
              <a:rPr lang="en-US" sz="2400" dirty="0" smtClean="0">
                <a:solidFill>
                  <a:srgbClr val="C00000"/>
                </a:solidFill>
              </a:rPr>
              <a:t>cubic cm in </a:t>
            </a:r>
            <a:r>
              <a:rPr lang="en-US" sz="2400" dirty="0">
                <a:solidFill>
                  <a:srgbClr val="C00000"/>
                </a:solidFill>
              </a:rPr>
              <a:t>the </a:t>
            </a:r>
            <a:r>
              <a:rPr lang="en-US" sz="2400" dirty="0" smtClean="0">
                <a:solidFill>
                  <a:srgbClr val="C00000"/>
                </a:solidFill>
              </a:rPr>
              <a:t>denominator into Liters.</a:t>
            </a:r>
            <a:endParaRPr lang="en-US" sz="2400" dirty="0">
              <a:solidFill>
                <a:srgbClr val="C00000"/>
              </a:solidFill>
            </a:endParaRPr>
          </a:p>
          <a:p>
            <a:pPr marL="109728" indent="0">
              <a:buNone/>
            </a:pPr>
            <a:endParaRPr lang="en-US" dirty="0"/>
          </a:p>
        </p:txBody>
      </p:sp>
      <p:sp>
        <p:nvSpPr>
          <p:cNvPr id="3" name="Title 2"/>
          <p:cNvSpPr>
            <a:spLocks noGrp="1"/>
          </p:cNvSpPr>
          <p:nvPr>
            <p:ph type="title"/>
          </p:nvPr>
        </p:nvSpPr>
        <p:spPr/>
        <p:txBody>
          <a:bodyPr/>
          <a:lstStyle/>
          <a:p>
            <a:r>
              <a:rPr lang="en-US" dirty="0" smtClean="0"/>
              <a:t>Example#8</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62489407"/>
              </p:ext>
            </p:extLst>
          </p:nvPr>
        </p:nvGraphicFramePr>
        <p:xfrm>
          <a:off x="1712913" y="3657600"/>
          <a:ext cx="946150" cy="838200"/>
        </p:xfrm>
        <a:graphic>
          <a:graphicData uri="http://schemas.openxmlformats.org/presentationml/2006/ole">
            <mc:AlternateContent xmlns:mc="http://schemas.openxmlformats.org/markup-compatibility/2006">
              <mc:Choice xmlns:v="urn:schemas-microsoft-com:vml" Requires="v">
                <p:oleObj spid="_x0000_s40969" name="Equation" r:id="rId3" imgW="444240" imgH="393480" progId="Equation.DSMT4">
                  <p:embed/>
                </p:oleObj>
              </mc:Choice>
              <mc:Fallback>
                <p:oleObj name="Equation" r:id="rId3" imgW="444240" imgH="393480" progId="Equation.DSMT4">
                  <p:embed/>
                  <p:pic>
                    <p:nvPicPr>
                      <p:cNvPr id="0" name=""/>
                      <p:cNvPicPr/>
                      <p:nvPr/>
                    </p:nvPicPr>
                    <p:blipFill>
                      <a:blip r:embed="rId4"/>
                      <a:stretch>
                        <a:fillRect/>
                      </a:stretch>
                    </p:blipFill>
                    <p:spPr>
                      <a:xfrm>
                        <a:off x="1712913" y="3657600"/>
                        <a:ext cx="946150" cy="838200"/>
                      </a:xfrm>
                      <a:prstGeom prst="rect">
                        <a:avLst/>
                      </a:prstGeom>
                    </p:spPr>
                  </p:pic>
                </p:oleObj>
              </mc:Fallback>
            </mc:AlternateContent>
          </a:graphicData>
        </a:graphic>
      </p:graphicFrame>
    </p:spTree>
    <p:extLst>
      <p:ext uri="{BB962C8B-B14F-4D97-AF65-F5344CB8AC3E}">
        <p14:creationId xmlns:p14="http://schemas.microsoft.com/office/powerpoint/2010/main" val="9704910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b="1" dirty="0" smtClean="0"/>
              <a:t>8.  Ethylene </a:t>
            </a:r>
            <a:r>
              <a:rPr lang="en-US" sz="2000" b="1" dirty="0"/>
              <a:t>glycol has a density of 1.11 grams per  </a:t>
            </a:r>
            <a:r>
              <a:rPr lang="en-US" sz="2000" b="1" dirty="0" smtClean="0"/>
              <a:t>cubic cm.  Convert </a:t>
            </a:r>
            <a:r>
              <a:rPr lang="en-US" sz="2000" b="1" dirty="0"/>
              <a:t>this density into hg per </a:t>
            </a:r>
            <a:r>
              <a:rPr lang="en-US" sz="2000" b="1" dirty="0" smtClean="0"/>
              <a:t/>
            </a:r>
            <a:br>
              <a:rPr lang="en-US" sz="2000" b="1" dirty="0" smtClean="0"/>
            </a:br>
            <a:r>
              <a:rPr lang="en-US" sz="2000" b="1" dirty="0" smtClean="0"/>
              <a:t>liter .</a:t>
            </a:r>
            <a:r>
              <a:rPr lang="en-US" sz="2000" dirty="0"/>
              <a:t> </a:t>
            </a:r>
            <a:r>
              <a:rPr lang="en-US" sz="2000" dirty="0" smtClean="0"/>
              <a:t> </a:t>
            </a:r>
            <a:r>
              <a:rPr lang="en-US" sz="2000" b="1" i="1" dirty="0" smtClean="0"/>
              <a:t>(</a:t>
            </a:r>
            <a:r>
              <a:rPr lang="en-US" sz="2000" b="1" i="1" dirty="0"/>
              <a:t>1 hg = 100 g  &amp;  1 L = 1000 </a:t>
            </a:r>
            <a:r>
              <a:rPr lang="en-US" sz="2000" b="1" dirty="0"/>
              <a:t> </a:t>
            </a:r>
            <a:r>
              <a:rPr lang="en-US" sz="2000" b="1" dirty="0" smtClean="0"/>
              <a:t>cubic cm)</a:t>
            </a:r>
            <a:endParaRPr lang="en-US" sz="2000" dirty="0"/>
          </a:p>
          <a:p>
            <a:pPr marL="109728" indent="0">
              <a:buNone/>
            </a:pPr>
            <a:r>
              <a:rPr lang="en-US" sz="2000" dirty="0">
                <a:solidFill>
                  <a:srgbClr val="C00000"/>
                </a:solidFill>
              </a:rPr>
              <a:t>Notice the first unit fraction has </a:t>
            </a:r>
            <a:r>
              <a:rPr lang="en-US" sz="2000" dirty="0" smtClean="0">
                <a:solidFill>
                  <a:srgbClr val="C00000"/>
                </a:solidFill>
              </a:rPr>
              <a:t>grams </a:t>
            </a:r>
            <a:r>
              <a:rPr lang="en-US" sz="2000" dirty="0">
                <a:solidFill>
                  <a:srgbClr val="C00000"/>
                </a:solidFill>
              </a:rPr>
              <a:t>on the bottom so it will cancel.  Also the second unit fraction has </a:t>
            </a:r>
            <a:r>
              <a:rPr lang="en-US" sz="2000" dirty="0" smtClean="0">
                <a:solidFill>
                  <a:srgbClr val="C00000"/>
                </a:solidFill>
              </a:rPr>
              <a:t>cubic cm on </a:t>
            </a:r>
            <a:r>
              <a:rPr lang="en-US" sz="2000" dirty="0">
                <a:solidFill>
                  <a:srgbClr val="C00000"/>
                </a:solidFill>
              </a:rPr>
              <a:t>the top so that it will cancel as well</a:t>
            </a:r>
            <a:r>
              <a:rPr lang="en-US" sz="2000" dirty="0" smtClean="0">
                <a:solidFill>
                  <a:srgbClr val="C00000"/>
                </a:solidFill>
              </a:rPr>
              <a:t>.</a:t>
            </a: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endParaRPr lang="en-US" sz="2000" dirty="0">
              <a:solidFill>
                <a:srgbClr val="C00000"/>
              </a:solidFill>
            </a:endParaRPr>
          </a:p>
          <a:p>
            <a:pPr marL="109728" indent="0">
              <a:buNone/>
            </a:pPr>
            <a:endParaRPr lang="en-US" sz="2000" dirty="0" smtClean="0">
              <a:solidFill>
                <a:srgbClr val="C00000"/>
              </a:solidFill>
            </a:endParaRPr>
          </a:p>
          <a:p>
            <a:pPr marL="109728" indent="0">
              <a:buNone/>
            </a:pPr>
            <a:r>
              <a:rPr lang="en-US" sz="2000" dirty="0" smtClean="0">
                <a:solidFill>
                  <a:srgbClr val="C00000"/>
                </a:solidFill>
              </a:rPr>
              <a:t>So a density of 1.11 grams per cubic cm is the same as the density 11.1 hectograms per Liter. </a:t>
            </a:r>
            <a:endParaRPr lang="en-US" sz="2000" dirty="0">
              <a:solidFill>
                <a:srgbClr val="C00000"/>
              </a:solidFill>
            </a:endParaRPr>
          </a:p>
          <a:p>
            <a:pPr marL="109728" indent="0">
              <a:buNone/>
            </a:pPr>
            <a:endParaRPr lang="en-US" dirty="0"/>
          </a:p>
        </p:txBody>
      </p:sp>
      <p:sp>
        <p:nvSpPr>
          <p:cNvPr id="3" name="Title 2"/>
          <p:cNvSpPr>
            <a:spLocks noGrp="1"/>
          </p:cNvSpPr>
          <p:nvPr>
            <p:ph type="title"/>
          </p:nvPr>
        </p:nvSpPr>
        <p:spPr/>
        <p:txBody>
          <a:bodyPr/>
          <a:lstStyle/>
          <a:p>
            <a:r>
              <a:rPr lang="en-US" dirty="0" smtClean="0"/>
              <a:t>Example#8</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74891055"/>
              </p:ext>
            </p:extLst>
          </p:nvPr>
        </p:nvGraphicFramePr>
        <p:xfrm>
          <a:off x="609600" y="3581400"/>
          <a:ext cx="7696200" cy="1005972"/>
        </p:xfrm>
        <a:graphic>
          <a:graphicData uri="http://schemas.openxmlformats.org/presentationml/2006/ole">
            <mc:AlternateContent xmlns:mc="http://schemas.openxmlformats.org/markup-compatibility/2006">
              <mc:Choice xmlns:v="urn:schemas-microsoft-com:vml" Requires="v">
                <p:oleObj spid="_x0000_s41993" name="Equation" r:id="rId3" imgW="3886200" imgH="507960" progId="Equation.DSMT4">
                  <p:embed/>
                </p:oleObj>
              </mc:Choice>
              <mc:Fallback>
                <p:oleObj name="Equation" r:id="rId3" imgW="3886200" imgH="507960" progId="Equation.DSMT4">
                  <p:embed/>
                  <p:pic>
                    <p:nvPicPr>
                      <p:cNvPr id="0" name=""/>
                      <p:cNvPicPr/>
                      <p:nvPr/>
                    </p:nvPicPr>
                    <p:blipFill>
                      <a:blip r:embed="rId4"/>
                      <a:stretch>
                        <a:fillRect/>
                      </a:stretch>
                    </p:blipFill>
                    <p:spPr>
                      <a:xfrm>
                        <a:off x="609600" y="3581400"/>
                        <a:ext cx="7696200" cy="1005972"/>
                      </a:xfrm>
                      <a:prstGeom prst="rect">
                        <a:avLst/>
                      </a:prstGeom>
                    </p:spPr>
                  </p:pic>
                </p:oleObj>
              </mc:Fallback>
            </mc:AlternateContent>
          </a:graphicData>
        </a:graphic>
      </p:graphicFrame>
    </p:spTree>
    <p:extLst>
      <p:ext uri="{BB962C8B-B14F-4D97-AF65-F5344CB8AC3E}">
        <p14:creationId xmlns:p14="http://schemas.microsoft.com/office/powerpoint/2010/main" val="3842192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it is time for you to practice again.  Try the following rate conversion.  Don’t move on to the next slide until you have finished the problem.</a:t>
            </a:r>
          </a:p>
          <a:p>
            <a:pPr marL="109728" indent="0">
              <a:buNone/>
            </a:pPr>
            <a:endParaRPr lang="en-US" dirty="0"/>
          </a:p>
          <a:p>
            <a:pPr marL="109728" indent="0">
              <a:buNone/>
            </a:pPr>
            <a:r>
              <a:rPr lang="en-US" dirty="0" smtClean="0"/>
              <a:t>11. </a:t>
            </a:r>
            <a:r>
              <a:rPr lang="en-US" b="1" dirty="0"/>
              <a:t>Convert 80 km per hour into miles per hour (mph).  </a:t>
            </a:r>
            <a:r>
              <a:rPr lang="en-US" b="1" i="1" dirty="0"/>
              <a:t>(1 km = 0.62 mi )</a:t>
            </a:r>
            <a:endParaRPr lang="en-US" dirty="0"/>
          </a:p>
        </p:txBody>
      </p:sp>
      <p:sp>
        <p:nvSpPr>
          <p:cNvPr id="3" name="Title 2"/>
          <p:cNvSpPr>
            <a:spLocks noGrp="1"/>
          </p:cNvSpPr>
          <p:nvPr>
            <p:ph type="title"/>
          </p:nvPr>
        </p:nvSpPr>
        <p:spPr/>
        <p:txBody>
          <a:bodyPr/>
          <a:lstStyle/>
          <a:p>
            <a:r>
              <a:rPr lang="en-US" dirty="0" smtClean="0"/>
              <a:t>Practice#11</a:t>
            </a:r>
            <a:endParaRPr lang="en-US" dirty="0"/>
          </a:p>
        </p:txBody>
      </p:sp>
    </p:spTree>
    <p:extLst>
      <p:ext uri="{BB962C8B-B14F-4D97-AF65-F5344CB8AC3E}">
        <p14:creationId xmlns:p14="http://schemas.microsoft.com/office/powerpoint/2010/main" val="3068210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11. </a:t>
            </a:r>
            <a:r>
              <a:rPr lang="en-US" b="1" dirty="0"/>
              <a:t>Convert 80 km per hour into miles per hour (mph).  </a:t>
            </a:r>
            <a:r>
              <a:rPr lang="en-US" b="1" i="1" dirty="0"/>
              <a:t>(1 km = 0.62 mi </a:t>
            </a:r>
            <a:r>
              <a:rPr lang="en-US" b="1" i="1" dirty="0" smtClean="0"/>
              <a:t>)</a:t>
            </a:r>
          </a:p>
          <a:p>
            <a:pPr marL="109728" indent="0">
              <a:buNone/>
            </a:pPr>
            <a:endParaRPr lang="en-US" b="1" i="1" dirty="0"/>
          </a:p>
          <a:p>
            <a:pPr marL="109728" indent="0">
              <a:buNone/>
            </a:pPr>
            <a:endParaRPr lang="en-US" dirty="0" smtClean="0"/>
          </a:p>
          <a:p>
            <a:pPr marL="109728" indent="0">
              <a:buNone/>
            </a:pPr>
            <a:endParaRPr lang="en-US" dirty="0"/>
          </a:p>
          <a:p>
            <a:pPr marL="109728" indent="0">
              <a:buNone/>
            </a:pPr>
            <a:r>
              <a:rPr lang="en-US" dirty="0" smtClean="0">
                <a:solidFill>
                  <a:srgbClr val="C00000"/>
                </a:solidFill>
              </a:rPr>
              <a:t>Notice since the hours are in both rates, we did not have to change the hours.</a:t>
            </a:r>
            <a:endParaRPr lang="en-US" dirty="0">
              <a:solidFill>
                <a:srgbClr val="C00000"/>
              </a:solidFill>
            </a:endParaRPr>
          </a:p>
        </p:txBody>
      </p:sp>
      <p:sp>
        <p:nvSpPr>
          <p:cNvPr id="3" name="Title 2"/>
          <p:cNvSpPr>
            <a:spLocks noGrp="1"/>
          </p:cNvSpPr>
          <p:nvPr>
            <p:ph type="title"/>
          </p:nvPr>
        </p:nvSpPr>
        <p:spPr/>
        <p:txBody>
          <a:bodyPr/>
          <a:lstStyle/>
          <a:p>
            <a:r>
              <a:rPr lang="en-US" dirty="0" smtClean="0"/>
              <a:t>Practice#11 (Answer)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02891077"/>
              </p:ext>
            </p:extLst>
          </p:nvPr>
        </p:nvGraphicFramePr>
        <p:xfrm>
          <a:off x="685800" y="2590800"/>
          <a:ext cx="7414492" cy="990600"/>
        </p:xfrm>
        <a:graphic>
          <a:graphicData uri="http://schemas.openxmlformats.org/presentationml/2006/ole">
            <mc:AlternateContent xmlns:mc="http://schemas.openxmlformats.org/markup-compatibility/2006">
              <mc:Choice xmlns:v="urn:schemas-microsoft-com:vml" Requires="v">
                <p:oleObj spid="_x0000_s43015" name="Equation" r:id="rId3" imgW="3136680" imgH="419040" progId="Equation.DSMT4">
                  <p:embed/>
                </p:oleObj>
              </mc:Choice>
              <mc:Fallback>
                <p:oleObj name="Equation" r:id="rId3" imgW="3136680" imgH="419040" progId="Equation.DSMT4">
                  <p:embed/>
                  <p:pic>
                    <p:nvPicPr>
                      <p:cNvPr id="0" name=""/>
                      <p:cNvPicPr/>
                      <p:nvPr/>
                    </p:nvPicPr>
                    <p:blipFill>
                      <a:blip r:embed="rId4"/>
                      <a:stretch>
                        <a:fillRect/>
                      </a:stretch>
                    </p:blipFill>
                    <p:spPr>
                      <a:xfrm>
                        <a:off x="685800" y="2590800"/>
                        <a:ext cx="7414492" cy="990600"/>
                      </a:xfrm>
                      <a:prstGeom prst="rect">
                        <a:avLst/>
                      </a:prstGeom>
                    </p:spPr>
                  </p:pic>
                </p:oleObj>
              </mc:Fallback>
            </mc:AlternateContent>
          </a:graphicData>
        </a:graphic>
      </p:graphicFrame>
    </p:spTree>
    <p:extLst>
      <p:ext uri="{BB962C8B-B14F-4D97-AF65-F5344CB8AC3E}">
        <p14:creationId xmlns:p14="http://schemas.microsoft.com/office/powerpoint/2010/main" val="116780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dirty="0" smtClean="0"/>
              <a:t>Create two unit fractions from the information:  1 gallon = 4 quarts</a:t>
            </a:r>
            <a:endParaRPr lang="en-US" dirty="0"/>
          </a:p>
          <a:p>
            <a:pPr marL="624078" indent="-514350">
              <a:buAutoNum type="arabicPeriod"/>
            </a:pPr>
            <a:endParaRPr lang="en-US" dirty="0" smtClean="0"/>
          </a:p>
          <a:p>
            <a:pPr marL="624078" indent="-514350">
              <a:buAutoNum type="arabicPeriod"/>
            </a:pPr>
            <a:endParaRPr lang="en-US" dirty="0"/>
          </a:p>
          <a:p>
            <a:pPr marL="624078" indent="-514350">
              <a:buAutoNum type="arabicPeriod"/>
            </a:pPr>
            <a:endParaRPr lang="en-US" dirty="0" smtClean="0"/>
          </a:p>
          <a:p>
            <a:pPr marL="624078" indent="-514350">
              <a:buFont typeface="Wingdings 3"/>
              <a:buAutoNum type="arabicPeriod"/>
            </a:pPr>
            <a:r>
              <a:rPr lang="en-US" dirty="0"/>
              <a:t>Create two unit fractions from the information:  </a:t>
            </a:r>
            <a:r>
              <a:rPr lang="en-US" dirty="0" smtClean="0"/>
              <a:t>10 decigrams (dg)=1 gram (g)</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Creating Unit Fractions</a:t>
            </a:r>
            <a:endParaRPr lang="en-US" dirty="0"/>
          </a:p>
        </p:txBody>
      </p:sp>
    </p:spTree>
    <p:extLst>
      <p:ext uri="{BB962C8B-B14F-4D97-AF65-F5344CB8AC3E}">
        <p14:creationId xmlns:p14="http://schemas.microsoft.com/office/powerpoint/2010/main" val="8775876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Try another rate </a:t>
            </a:r>
            <a:r>
              <a:rPr lang="en-US" dirty="0"/>
              <a:t>conversion.  Don’t move on to the next slide until you have finished the problem</a:t>
            </a:r>
            <a:r>
              <a:rPr lang="en-US" dirty="0" smtClean="0"/>
              <a:t>.</a:t>
            </a:r>
          </a:p>
          <a:p>
            <a:pPr marL="109728" indent="0">
              <a:buNone/>
            </a:pPr>
            <a:endParaRPr lang="en-US" dirty="0"/>
          </a:p>
          <a:p>
            <a:pPr marL="109728" indent="0">
              <a:buNone/>
            </a:pPr>
            <a:r>
              <a:rPr lang="en-US" dirty="0" smtClean="0"/>
              <a:t>12. </a:t>
            </a:r>
            <a:r>
              <a:rPr lang="en-US" b="1" dirty="0"/>
              <a:t>Convert 4.8 </a:t>
            </a:r>
            <a:r>
              <a:rPr lang="en-US" b="1" dirty="0" err="1"/>
              <a:t>miligrams</a:t>
            </a:r>
            <a:r>
              <a:rPr lang="en-US" b="1" dirty="0"/>
              <a:t> per day into micrograms per hour.  </a:t>
            </a:r>
            <a:br>
              <a:rPr lang="en-US" b="1" dirty="0"/>
            </a:br>
            <a:r>
              <a:rPr lang="en-US" b="1" i="1" dirty="0"/>
              <a:t>(1 mg = 1000 mcg  &amp;  1 day = 24 hours )</a:t>
            </a:r>
            <a:endParaRPr lang="en-US" dirty="0"/>
          </a:p>
          <a:p>
            <a:pPr marL="109728" indent="0">
              <a:buNone/>
            </a:pPr>
            <a:endParaRPr lang="en-US" dirty="0"/>
          </a:p>
          <a:p>
            <a:endParaRPr lang="en-US" dirty="0"/>
          </a:p>
        </p:txBody>
      </p:sp>
      <p:sp>
        <p:nvSpPr>
          <p:cNvPr id="3" name="Title 2"/>
          <p:cNvSpPr>
            <a:spLocks noGrp="1"/>
          </p:cNvSpPr>
          <p:nvPr>
            <p:ph type="title"/>
          </p:nvPr>
        </p:nvSpPr>
        <p:spPr/>
        <p:txBody>
          <a:bodyPr/>
          <a:lstStyle/>
          <a:p>
            <a:r>
              <a:rPr lang="en-US" dirty="0" smtClean="0"/>
              <a:t>Practice#12</a:t>
            </a:r>
            <a:endParaRPr lang="en-US" dirty="0"/>
          </a:p>
        </p:txBody>
      </p:sp>
    </p:spTree>
    <p:extLst>
      <p:ext uri="{BB962C8B-B14F-4D97-AF65-F5344CB8AC3E}">
        <p14:creationId xmlns:p14="http://schemas.microsoft.com/office/powerpoint/2010/main" val="39760780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12. </a:t>
            </a:r>
            <a:r>
              <a:rPr lang="en-US" b="1" dirty="0"/>
              <a:t>Convert 4.8 </a:t>
            </a:r>
            <a:r>
              <a:rPr lang="en-US" b="1" dirty="0" err="1"/>
              <a:t>miligrams</a:t>
            </a:r>
            <a:r>
              <a:rPr lang="en-US" b="1" dirty="0"/>
              <a:t> per day into micrograms per hour.  </a:t>
            </a:r>
            <a:br>
              <a:rPr lang="en-US" b="1" dirty="0"/>
            </a:br>
            <a:r>
              <a:rPr lang="en-US" b="1" i="1" dirty="0"/>
              <a:t>(1 mg = 1000 mcg  &amp;  1 day = 24 hours )</a:t>
            </a:r>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Practice#12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75536954"/>
              </p:ext>
            </p:extLst>
          </p:nvPr>
        </p:nvGraphicFramePr>
        <p:xfrm>
          <a:off x="1981199" y="3200400"/>
          <a:ext cx="5045075" cy="1600200"/>
        </p:xfrm>
        <a:graphic>
          <a:graphicData uri="http://schemas.openxmlformats.org/presentationml/2006/ole">
            <mc:AlternateContent xmlns:mc="http://schemas.openxmlformats.org/markup-compatibility/2006">
              <mc:Choice xmlns:v="urn:schemas-microsoft-com:vml" Requires="v">
                <p:oleObj spid="_x0000_s44039" name="Equation" r:id="rId3" imgW="2882880" imgH="914400" progId="Equation.DSMT4">
                  <p:embed/>
                </p:oleObj>
              </mc:Choice>
              <mc:Fallback>
                <p:oleObj name="Equation" r:id="rId3" imgW="2882880" imgH="914400" progId="Equation.DSMT4">
                  <p:embed/>
                  <p:pic>
                    <p:nvPicPr>
                      <p:cNvPr id="0" name=""/>
                      <p:cNvPicPr/>
                      <p:nvPr/>
                    </p:nvPicPr>
                    <p:blipFill>
                      <a:blip r:embed="rId4"/>
                      <a:stretch>
                        <a:fillRect/>
                      </a:stretch>
                    </p:blipFill>
                    <p:spPr>
                      <a:xfrm>
                        <a:off x="1981199" y="3200400"/>
                        <a:ext cx="5045075" cy="1600200"/>
                      </a:xfrm>
                      <a:prstGeom prst="rect">
                        <a:avLst/>
                      </a:prstGeom>
                    </p:spPr>
                  </p:pic>
                </p:oleObj>
              </mc:Fallback>
            </mc:AlternateContent>
          </a:graphicData>
        </a:graphic>
      </p:graphicFrame>
    </p:spTree>
    <p:extLst>
      <p:ext uri="{BB962C8B-B14F-4D97-AF65-F5344CB8AC3E}">
        <p14:creationId xmlns:p14="http://schemas.microsoft.com/office/powerpoint/2010/main" val="1523677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Let’s check to see how much you have learned.  Take </a:t>
            </a:r>
            <a:r>
              <a:rPr lang="en-US" dirty="0" smtClean="0"/>
              <a:t>the following quiz</a:t>
            </a:r>
            <a:r>
              <a:rPr lang="en-US" dirty="0"/>
              <a:t>.  </a:t>
            </a:r>
            <a:r>
              <a:rPr lang="en-US" dirty="0" smtClean="0"/>
              <a:t>Do not move on to check </a:t>
            </a:r>
            <a:r>
              <a:rPr lang="en-US" dirty="0"/>
              <a:t>your </a:t>
            </a:r>
            <a:r>
              <a:rPr lang="en-US" dirty="0" smtClean="0"/>
              <a:t>answers until you have finished the problems.  </a:t>
            </a:r>
            <a:endParaRPr lang="en-US" dirty="0"/>
          </a:p>
          <a:p>
            <a:pPr marL="109728" indent="0">
              <a:buNone/>
            </a:pPr>
            <a:endParaRPr lang="en-US" dirty="0"/>
          </a:p>
        </p:txBody>
      </p:sp>
      <p:sp>
        <p:nvSpPr>
          <p:cNvPr id="3" name="Title 2"/>
          <p:cNvSpPr>
            <a:spLocks noGrp="1"/>
          </p:cNvSpPr>
          <p:nvPr>
            <p:ph type="title"/>
          </p:nvPr>
        </p:nvSpPr>
        <p:spPr/>
        <p:txBody>
          <a:bodyPr/>
          <a:lstStyle/>
          <a:p>
            <a:r>
              <a:rPr lang="en-US" u="sng" dirty="0" smtClean="0"/>
              <a:t>Unit Conversions Quiz!!!!</a:t>
            </a:r>
            <a:endParaRPr lang="en-US" u="sng" dirty="0"/>
          </a:p>
        </p:txBody>
      </p:sp>
    </p:spTree>
    <p:extLst>
      <p:ext uri="{BB962C8B-B14F-4D97-AF65-F5344CB8AC3E}">
        <p14:creationId xmlns:p14="http://schemas.microsoft.com/office/powerpoint/2010/main" val="31152595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sz="2400" dirty="0" smtClean="0"/>
              <a:t>Convert </a:t>
            </a:r>
            <a:r>
              <a:rPr lang="en-US" sz="2400" dirty="0"/>
              <a:t>523 </a:t>
            </a:r>
            <a:r>
              <a:rPr lang="en-US" sz="2400" dirty="0" err="1"/>
              <a:t>cL</a:t>
            </a:r>
            <a:r>
              <a:rPr lang="en-US" sz="2400" dirty="0"/>
              <a:t> into Liters </a:t>
            </a:r>
            <a:r>
              <a:rPr lang="en-US" sz="2400" i="1" dirty="0"/>
              <a:t>(1 L = 100 </a:t>
            </a:r>
            <a:r>
              <a:rPr lang="en-US" sz="2400" i="1" dirty="0" err="1"/>
              <a:t>cL</a:t>
            </a:r>
            <a:r>
              <a:rPr lang="en-US" sz="2400" i="1" dirty="0"/>
              <a:t> </a:t>
            </a:r>
            <a:r>
              <a:rPr lang="en-US" sz="2400" i="1" dirty="0" smtClean="0"/>
              <a:t>)</a:t>
            </a:r>
          </a:p>
          <a:p>
            <a:pPr marL="624078" indent="-514350">
              <a:buAutoNum type="arabicPeriod"/>
            </a:pPr>
            <a:r>
              <a:rPr lang="en-US" sz="2400" dirty="0"/>
              <a:t>Convert 140 pounds into ounces </a:t>
            </a:r>
            <a:r>
              <a:rPr lang="en-US" sz="2400" i="1" dirty="0"/>
              <a:t>(1 </a:t>
            </a:r>
            <a:r>
              <a:rPr lang="en-US" sz="2400" i="1" dirty="0" err="1"/>
              <a:t>Lb</a:t>
            </a:r>
            <a:r>
              <a:rPr lang="en-US" sz="2400" i="1" dirty="0"/>
              <a:t> = 16 </a:t>
            </a:r>
            <a:r>
              <a:rPr lang="en-US" sz="2400" i="1" dirty="0" err="1"/>
              <a:t>oz</a:t>
            </a:r>
            <a:r>
              <a:rPr lang="en-US" sz="2400" i="1" dirty="0"/>
              <a:t> )</a:t>
            </a:r>
            <a:endParaRPr lang="en-US" sz="2400" dirty="0"/>
          </a:p>
          <a:p>
            <a:pPr marL="624078" indent="-514350">
              <a:buAutoNum type="arabicPeriod"/>
            </a:pPr>
            <a:r>
              <a:rPr lang="en-US" sz="2400" dirty="0"/>
              <a:t>Convert 20 inches into centimeters </a:t>
            </a:r>
            <a:r>
              <a:rPr lang="en-US" sz="2400" dirty="0" smtClean="0"/>
              <a:t/>
            </a:r>
            <a:br>
              <a:rPr lang="en-US" sz="2400" dirty="0" smtClean="0"/>
            </a:br>
            <a:r>
              <a:rPr lang="en-US" sz="2400" i="1" dirty="0" smtClean="0"/>
              <a:t>(</a:t>
            </a:r>
            <a:r>
              <a:rPr lang="en-US" sz="2400" i="1" dirty="0"/>
              <a:t>1 in = 2.54 cm </a:t>
            </a:r>
            <a:r>
              <a:rPr lang="en-US" sz="2400" i="1" dirty="0" smtClean="0"/>
              <a:t>)</a:t>
            </a:r>
          </a:p>
          <a:p>
            <a:pPr marL="624078" indent="-514350">
              <a:buAutoNum type="arabicPeriod"/>
            </a:pPr>
            <a:r>
              <a:rPr lang="en-US" sz="2400" dirty="0"/>
              <a:t>Convert 4 pints into fluid ounces </a:t>
            </a:r>
            <a:r>
              <a:rPr lang="en-US" sz="2400" i="1" dirty="0"/>
              <a:t>(1 </a:t>
            </a:r>
            <a:r>
              <a:rPr lang="en-US" sz="2400" i="1" dirty="0" err="1"/>
              <a:t>pt</a:t>
            </a:r>
            <a:r>
              <a:rPr lang="en-US" sz="2400" i="1" dirty="0"/>
              <a:t> = 2 cups &amp; 1 cup = 8 </a:t>
            </a:r>
            <a:r>
              <a:rPr lang="en-US" sz="2400" i="1" dirty="0" err="1"/>
              <a:t>fl</a:t>
            </a:r>
            <a:r>
              <a:rPr lang="en-US" sz="2400" i="1" dirty="0"/>
              <a:t> </a:t>
            </a:r>
            <a:r>
              <a:rPr lang="en-US" sz="2400" i="1" dirty="0" err="1"/>
              <a:t>oz</a:t>
            </a:r>
            <a:r>
              <a:rPr lang="en-US" sz="2400" i="1" dirty="0"/>
              <a:t> )</a:t>
            </a:r>
            <a:r>
              <a:rPr lang="en-US" sz="2400" dirty="0"/>
              <a:t>	</a:t>
            </a:r>
            <a:endParaRPr lang="en-US" sz="2400" dirty="0" smtClean="0"/>
          </a:p>
          <a:p>
            <a:pPr marL="624078" indent="-514350">
              <a:buAutoNum type="arabicPeriod"/>
            </a:pPr>
            <a:r>
              <a:rPr lang="en-US" sz="2400" dirty="0"/>
              <a:t>Convert 30 miles per hour into meters per minute. </a:t>
            </a:r>
            <a:r>
              <a:rPr lang="en-US" sz="2400" dirty="0" smtClean="0"/>
              <a:t>   (</a:t>
            </a:r>
            <a:r>
              <a:rPr lang="en-US" sz="2400" i="1" dirty="0" smtClean="0"/>
              <a:t>1mi </a:t>
            </a:r>
            <a:r>
              <a:rPr lang="en-US" sz="2400" i="1" dirty="0"/>
              <a:t>= 1610 m  &amp;  1 </a:t>
            </a:r>
            <a:r>
              <a:rPr lang="en-US" sz="2400" i="1" dirty="0" err="1"/>
              <a:t>hr</a:t>
            </a:r>
            <a:r>
              <a:rPr lang="en-US" sz="2400" i="1" dirty="0"/>
              <a:t> = 60 min )</a:t>
            </a:r>
            <a:r>
              <a:rPr lang="en-US" sz="2400" dirty="0"/>
              <a:t>	</a:t>
            </a:r>
            <a:endParaRPr lang="en-US" sz="2400" dirty="0" smtClean="0"/>
          </a:p>
          <a:p>
            <a:pPr marL="624078" indent="-514350">
              <a:buAutoNum type="arabicPeriod"/>
            </a:pPr>
            <a:endParaRPr lang="en-US" dirty="0"/>
          </a:p>
        </p:txBody>
      </p:sp>
      <p:sp>
        <p:nvSpPr>
          <p:cNvPr id="3" name="Title 2"/>
          <p:cNvSpPr>
            <a:spLocks noGrp="1"/>
          </p:cNvSpPr>
          <p:nvPr>
            <p:ph type="title"/>
          </p:nvPr>
        </p:nvSpPr>
        <p:spPr/>
        <p:txBody>
          <a:bodyPr/>
          <a:lstStyle/>
          <a:p>
            <a:r>
              <a:rPr lang="en-US" u="sng" dirty="0" smtClean="0"/>
              <a:t>Unit Conversions Quiz</a:t>
            </a:r>
            <a:endParaRPr lang="en-US" u="sng" dirty="0"/>
          </a:p>
        </p:txBody>
      </p:sp>
    </p:spTree>
    <p:extLst>
      <p:ext uri="{BB962C8B-B14F-4D97-AF65-F5344CB8AC3E}">
        <p14:creationId xmlns:p14="http://schemas.microsoft.com/office/powerpoint/2010/main" val="4186934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dirty="0" smtClean="0"/>
              <a:t>5.23 L</a:t>
            </a:r>
          </a:p>
          <a:p>
            <a:pPr marL="624078" indent="-514350">
              <a:buAutoNum type="arabicPeriod"/>
            </a:pPr>
            <a:r>
              <a:rPr lang="en-US" dirty="0" smtClean="0"/>
              <a:t>2240 </a:t>
            </a:r>
            <a:r>
              <a:rPr lang="en-US" dirty="0" err="1" smtClean="0"/>
              <a:t>oz</a:t>
            </a:r>
            <a:endParaRPr lang="en-US" dirty="0" smtClean="0"/>
          </a:p>
          <a:p>
            <a:pPr marL="624078" indent="-514350">
              <a:buAutoNum type="arabicPeriod"/>
            </a:pPr>
            <a:r>
              <a:rPr lang="en-US" dirty="0" smtClean="0"/>
              <a:t>50.8 cm</a:t>
            </a:r>
          </a:p>
          <a:p>
            <a:pPr marL="624078" indent="-514350">
              <a:buAutoNum type="arabicPeriod"/>
            </a:pPr>
            <a:r>
              <a:rPr lang="en-US" dirty="0" smtClean="0"/>
              <a:t>64 </a:t>
            </a:r>
            <a:r>
              <a:rPr lang="en-US" dirty="0" err="1" smtClean="0"/>
              <a:t>fl.oz</a:t>
            </a:r>
            <a:endParaRPr lang="en-US" dirty="0" smtClean="0"/>
          </a:p>
          <a:p>
            <a:pPr marL="624078" indent="-514350">
              <a:buAutoNum type="arabicPeriod"/>
            </a:pPr>
            <a:r>
              <a:rPr lang="en-US" dirty="0" smtClean="0"/>
              <a:t>805 m per min</a:t>
            </a:r>
            <a:endParaRPr lang="en-US" dirty="0"/>
          </a:p>
        </p:txBody>
      </p:sp>
      <p:sp>
        <p:nvSpPr>
          <p:cNvPr id="3" name="Title 2"/>
          <p:cNvSpPr>
            <a:spLocks noGrp="1"/>
          </p:cNvSpPr>
          <p:nvPr>
            <p:ph type="title"/>
          </p:nvPr>
        </p:nvSpPr>
        <p:spPr/>
        <p:txBody>
          <a:bodyPr>
            <a:normAutofit fontScale="90000"/>
          </a:bodyPr>
          <a:lstStyle/>
          <a:p>
            <a:r>
              <a:rPr lang="en-US" u="sng" dirty="0" smtClean="0"/>
              <a:t>Unit Conversions Quiz-Solutions</a:t>
            </a:r>
            <a:endParaRPr lang="en-US" u="sng" dirty="0"/>
          </a:p>
        </p:txBody>
      </p:sp>
    </p:spTree>
    <p:extLst>
      <p:ext uri="{BB962C8B-B14F-4D97-AF65-F5344CB8AC3E}">
        <p14:creationId xmlns:p14="http://schemas.microsoft.com/office/powerpoint/2010/main" val="41552903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1. </a:t>
            </a:r>
            <a:r>
              <a:rPr lang="en-US" dirty="0"/>
              <a:t>What do you think is the most difficult part of unit conversions and Dimensional Analysis?  Do you think a better understanding of fractions would help?</a:t>
            </a:r>
          </a:p>
          <a:p>
            <a:pPr marL="109728" indent="0">
              <a:buNone/>
            </a:pPr>
            <a:endParaRPr lang="en-US" dirty="0" smtClean="0"/>
          </a:p>
          <a:p>
            <a:pPr marL="109728" indent="0">
              <a:buNone/>
            </a:pPr>
            <a:r>
              <a:rPr lang="en-US" dirty="0" smtClean="0"/>
              <a:t>2. </a:t>
            </a:r>
            <a:r>
              <a:rPr lang="en-US" dirty="0"/>
              <a:t>What steps might you take to get better at converting units?</a:t>
            </a:r>
          </a:p>
          <a:p>
            <a:pPr marL="109728" indent="0">
              <a:buNone/>
            </a:pPr>
            <a:endParaRPr lang="en-US" dirty="0"/>
          </a:p>
        </p:txBody>
      </p:sp>
      <p:sp>
        <p:nvSpPr>
          <p:cNvPr id="3" name="Title 2"/>
          <p:cNvSpPr>
            <a:spLocks noGrp="1"/>
          </p:cNvSpPr>
          <p:nvPr>
            <p:ph type="title"/>
          </p:nvPr>
        </p:nvSpPr>
        <p:spPr/>
        <p:txBody>
          <a:bodyPr/>
          <a:lstStyle/>
          <a:p>
            <a:r>
              <a:rPr lang="en-US" dirty="0" smtClean="0"/>
              <a:t>Self Reflection questions</a:t>
            </a:r>
            <a:endParaRPr lang="en-US" dirty="0"/>
          </a:p>
        </p:txBody>
      </p:sp>
    </p:spTree>
    <p:extLst>
      <p:ext uri="{BB962C8B-B14F-4D97-AF65-F5344CB8AC3E}">
        <p14:creationId xmlns:p14="http://schemas.microsoft.com/office/powerpoint/2010/main" val="142715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1.  Create two unit fractions from the  </a:t>
            </a:r>
            <a:br>
              <a:rPr lang="en-US" dirty="0" smtClean="0"/>
            </a:br>
            <a:r>
              <a:rPr lang="en-US" dirty="0" smtClean="0"/>
              <a:t>     information:  1 gallon = 4 quarts</a:t>
            </a:r>
            <a:endParaRPr lang="en-US" dirty="0"/>
          </a:p>
          <a:p>
            <a:pPr marL="624078" indent="-514350">
              <a:buAutoNum type="arabicPeriod"/>
            </a:pPr>
            <a:endParaRPr lang="en-US" dirty="0" smtClean="0"/>
          </a:p>
          <a:p>
            <a:pPr marL="109728" indent="0">
              <a:buNone/>
            </a:pPr>
            <a:endParaRPr lang="en-US" sz="2000" dirty="0"/>
          </a:p>
          <a:p>
            <a:pPr marL="624078" indent="-514350">
              <a:buAutoNum type="arabicPeriod"/>
            </a:pPr>
            <a:endParaRPr lang="en-US" dirty="0" smtClean="0"/>
          </a:p>
          <a:p>
            <a:pPr marL="109728" indent="0">
              <a:buNone/>
            </a:pPr>
            <a:r>
              <a:rPr lang="en-US" dirty="0" smtClean="0"/>
              <a:t>2.  Create </a:t>
            </a:r>
            <a:r>
              <a:rPr lang="en-US" dirty="0"/>
              <a:t>two unit fractions from the </a:t>
            </a:r>
            <a:r>
              <a:rPr lang="en-US" dirty="0" smtClean="0"/>
              <a:t/>
            </a:r>
            <a:br>
              <a:rPr lang="en-US" dirty="0" smtClean="0"/>
            </a:br>
            <a:r>
              <a:rPr lang="en-US" dirty="0" smtClean="0"/>
              <a:t>    information</a:t>
            </a:r>
            <a:r>
              <a:rPr lang="en-US" dirty="0"/>
              <a:t>:  </a:t>
            </a:r>
            <a:r>
              <a:rPr lang="en-US" dirty="0" smtClean="0"/>
              <a:t>10 decigrams (dg)=1 gram (g)</a:t>
            </a:r>
            <a:endParaRPr lang="en-US" dirty="0"/>
          </a:p>
          <a:p>
            <a:pPr marL="109728" indent="0">
              <a:buNone/>
            </a:pPr>
            <a:endParaRPr lang="en-US" sz="1800" dirty="0"/>
          </a:p>
        </p:txBody>
      </p:sp>
      <p:sp>
        <p:nvSpPr>
          <p:cNvPr id="3" name="Title 2"/>
          <p:cNvSpPr>
            <a:spLocks noGrp="1"/>
          </p:cNvSpPr>
          <p:nvPr>
            <p:ph type="title"/>
          </p:nvPr>
        </p:nvSpPr>
        <p:spPr/>
        <p:txBody>
          <a:bodyPr/>
          <a:lstStyle/>
          <a:p>
            <a:r>
              <a:rPr lang="en-US" dirty="0" smtClean="0"/>
              <a:t>Creating Unit Fractions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24038091"/>
              </p:ext>
            </p:extLst>
          </p:nvPr>
        </p:nvGraphicFramePr>
        <p:xfrm>
          <a:off x="2583873" y="2514600"/>
          <a:ext cx="2466109" cy="914400"/>
        </p:xfrm>
        <a:graphic>
          <a:graphicData uri="http://schemas.openxmlformats.org/presentationml/2006/ole">
            <mc:AlternateContent xmlns:mc="http://schemas.openxmlformats.org/markup-compatibility/2006">
              <mc:Choice xmlns:v="urn:schemas-microsoft-com:vml" Requires="v">
                <p:oleObj spid="_x0000_s4140" name="Equation" r:id="rId3" imgW="1130040" imgH="419040" progId="Equation.DSMT4">
                  <p:embed/>
                </p:oleObj>
              </mc:Choice>
              <mc:Fallback>
                <p:oleObj name="Equation" r:id="rId3" imgW="1130040" imgH="419040" progId="Equation.DSMT4">
                  <p:embed/>
                  <p:pic>
                    <p:nvPicPr>
                      <p:cNvPr id="0" name=""/>
                      <p:cNvPicPr/>
                      <p:nvPr/>
                    </p:nvPicPr>
                    <p:blipFill>
                      <a:blip r:embed="rId4"/>
                      <a:stretch>
                        <a:fillRect/>
                      </a:stretch>
                    </p:blipFill>
                    <p:spPr>
                      <a:xfrm>
                        <a:off x="2583873" y="2514600"/>
                        <a:ext cx="2466109" cy="9144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18366368"/>
              </p:ext>
            </p:extLst>
          </p:nvPr>
        </p:nvGraphicFramePr>
        <p:xfrm>
          <a:off x="2695575" y="4800600"/>
          <a:ext cx="2714625" cy="914400"/>
        </p:xfrm>
        <a:graphic>
          <a:graphicData uri="http://schemas.openxmlformats.org/presentationml/2006/ole">
            <mc:AlternateContent xmlns:mc="http://schemas.openxmlformats.org/markup-compatibility/2006">
              <mc:Choice xmlns:v="urn:schemas-microsoft-com:vml" Requires="v">
                <p:oleObj spid="_x0000_s4141" name="Equation" r:id="rId5" imgW="1244520" imgH="419040" progId="Equation.DSMT4">
                  <p:embed/>
                </p:oleObj>
              </mc:Choice>
              <mc:Fallback>
                <p:oleObj name="Equation" r:id="rId5" imgW="1244520" imgH="419040" progId="Equation.DSMT4">
                  <p:embed/>
                  <p:pic>
                    <p:nvPicPr>
                      <p:cNvPr id="0" name="Object 3"/>
                      <p:cNvPicPr>
                        <a:picLocks noChangeAspect="1" noChangeArrowheads="1"/>
                      </p:cNvPicPr>
                      <p:nvPr/>
                    </p:nvPicPr>
                    <p:blipFill>
                      <a:blip r:embed="rId6"/>
                      <a:srcRect/>
                      <a:stretch>
                        <a:fillRect/>
                      </a:stretch>
                    </p:blipFill>
                    <p:spPr bwMode="auto">
                      <a:xfrm>
                        <a:off x="2695575" y="4800600"/>
                        <a:ext cx="2714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9428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229600" cy="3962400"/>
          </a:xfrm>
        </p:spPr>
        <p:txBody>
          <a:bodyPr/>
          <a:lstStyle/>
          <a:p>
            <a:pPr marL="109728" indent="0">
              <a:buNone/>
            </a:pPr>
            <a:r>
              <a:rPr lang="en-US" dirty="0" smtClean="0"/>
              <a:t>Suppose </a:t>
            </a:r>
            <a:r>
              <a:rPr lang="en-US" dirty="0"/>
              <a:t>we want to convert 5 feet into inches.  For Dimensional Analysis, we will </a:t>
            </a:r>
            <a:r>
              <a:rPr lang="en-US" dirty="0" smtClean="0"/>
              <a:t>create the </a:t>
            </a:r>
            <a:r>
              <a:rPr lang="en-US" dirty="0"/>
              <a:t>“Unit Fraction</a:t>
            </a:r>
            <a:r>
              <a:rPr lang="en-US" dirty="0" smtClean="0"/>
              <a:t>” using the fact that 1 foot = </a:t>
            </a:r>
            <a:br>
              <a:rPr lang="en-US" dirty="0" smtClean="0"/>
            </a:br>
            <a:r>
              <a:rPr lang="en-US" dirty="0" smtClean="0"/>
              <a:t>12 inches.  In </a:t>
            </a:r>
            <a:r>
              <a:rPr lang="en-US" dirty="0"/>
              <a:t>this example, we can make the unit fraction in two </a:t>
            </a:r>
            <a:r>
              <a:rPr lang="en-US" dirty="0" smtClean="0"/>
              <a:t>ways: </a:t>
            </a:r>
          </a:p>
          <a:p>
            <a:pPr marL="109728" indent="0">
              <a:buNone/>
            </a:pPr>
            <a:endParaRPr lang="en-US" dirty="0" smtClean="0"/>
          </a:p>
          <a:p>
            <a:pPr marL="109728" indent="0">
              <a:buNone/>
            </a:pPr>
            <a:r>
              <a:rPr lang="en-US" dirty="0" smtClean="0"/>
              <a:t>			or</a:t>
            </a:r>
            <a:endParaRPr lang="en-US" dirty="0"/>
          </a:p>
        </p:txBody>
      </p:sp>
      <p:sp>
        <p:nvSpPr>
          <p:cNvPr id="3" name="Title 2"/>
          <p:cNvSpPr>
            <a:spLocks noGrp="1"/>
          </p:cNvSpPr>
          <p:nvPr>
            <p:ph type="title"/>
          </p:nvPr>
        </p:nvSpPr>
        <p:spPr>
          <a:xfrm>
            <a:off x="457200" y="274638"/>
            <a:ext cx="8229600" cy="1706562"/>
          </a:xfrm>
        </p:spPr>
        <p:txBody>
          <a:bodyPr>
            <a:normAutofit fontScale="90000"/>
          </a:bodyPr>
          <a:lstStyle/>
          <a:p>
            <a:r>
              <a:rPr lang="en-US" u="sng" dirty="0">
                <a:effectLst/>
              </a:rPr>
              <a:t>Segment 1</a:t>
            </a:r>
            <a:r>
              <a:rPr lang="en-US" dirty="0">
                <a:effectLst/>
              </a:rPr>
              <a:t>: 	</a:t>
            </a:r>
            <a:r>
              <a:rPr lang="en-US" u="sng" dirty="0">
                <a:effectLst/>
              </a:rPr>
              <a:t>Dimensional Analysis – Multiplying by the “Unit Fraction”</a:t>
            </a:r>
            <a:r>
              <a:rPr lang="en-US" dirty="0">
                <a:effectLst/>
              </a:rPr>
              <a:t/>
            </a:r>
            <a:br>
              <a:rPr lang="en-US" dirty="0">
                <a:effectLst/>
              </a:rPr>
            </a:b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16206335"/>
              </p:ext>
            </p:extLst>
          </p:nvPr>
        </p:nvGraphicFramePr>
        <p:xfrm>
          <a:off x="1905000" y="4267199"/>
          <a:ext cx="990600" cy="1181099"/>
        </p:xfrm>
        <a:graphic>
          <a:graphicData uri="http://schemas.openxmlformats.org/presentationml/2006/ole">
            <mc:AlternateContent xmlns:mc="http://schemas.openxmlformats.org/markup-compatibility/2006">
              <mc:Choice xmlns:v="urn:schemas-microsoft-com:vml" Requires="v">
                <p:oleObj spid="_x0000_s5162" name="Equation" r:id="rId3" imgW="330120" imgH="393480" progId="Equation.DSMT4">
                  <p:embed/>
                </p:oleObj>
              </mc:Choice>
              <mc:Fallback>
                <p:oleObj name="Equation" r:id="rId3" imgW="330120" imgH="393480" progId="Equation.DSMT4">
                  <p:embed/>
                  <p:pic>
                    <p:nvPicPr>
                      <p:cNvPr id="0" name=""/>
                      <p:cNvPicPr/>
                      <p:nvPr/>
                    </p:nvPicPr>
                    <p:blipFill>
                      <a:blip r:embed="rId4"/>
                      <a:stretch>
                        <a:fillRect/>
                      </a:stretch>
                    </p:blipFill>
                    <p:spPr>
                      <a:xfrm>
                        <a:off x="1905000" y="4267199"/>
                        <a:ext cx="990600" cy="118109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1724264"/>
              </p:ext>
            </p:extLst>
          </p:nvPr>
        </p:nvGraphicFramePr>
        <p:xfrm>
          <a:off x="4038600" y="4267200"/>
          <a:ext cx="990600" cy="1256824"/>
        </p:xfrm>
        <a:graphic>
          <a:graphicData uri="http://schemas.openxmlformats.org/presentationml/2006/ole">
            <mc:AlternateContent xmlns:mc="http://schemas.openxmlformats.org/markup-compatibility/2006">
              <mc:Choice xmlns:v="urn:schemas-microsoft-com:vml" Requires="v">
                <p:oleObj spid="_x0000_s5163" name="Equation" r:id="rId5" imgW="330120" imgH="419040" progId="Equation.DSMT4">
                  <p:embed/>
                </p:oleObj>
              </mc:Choice>
              <mc:Fallback>
                <p:oleObj name="Equation" r:id="rId5" imgW="330120" imgH="419040" progId="Equation.DSMT4">
                  <p:embed/>
                  <p:pic>
                    <p:nvPicPr>
                      <p:cNvPr id="0" name="Object 3"/>
                      <p:cNvPicPr>
                        <a:picLocks noChangeAspect="1" noChangeArrowheads="1"/>
                      </p:cNvPicPr>
                      <p:nvPr/>
                    </p:nvPicPr>
                    <p:blipFill>
                      <a:blip r:embed="rId6"/>
                      <a:srcRect/>
                      <a:stretch>
                        <a:fillRect/>
                      </a:stretch>
                    </p:blipFill>
                    <p:spPr bwMode="auto">
                      <a:xfrm>
                        <a:off x="4038600" y="4267200"/>
                        <a:ext cx="990600" cy="125682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3560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229600" cy="3962400"/>
          </a:xfrm>
        </p:spPr>
        <p:txBody>
          <a:bodyPr>
            <a:normAutofit/>
          </a:bodyPr>
          <a:lstStyle/>
          <a:p>
            <a:r>
              <a:rPr lang="en-US" sz="2000" dirty="0"/>
              <a:t>Now the key is to analyze the dimensions.  (This is how we get the name Dimensional Analysis.)  We are starting with 5 feet and want to turn it into inches.  So the key will be to multiply by the fraction that allows you to cancel the “</a:t>
            </a:r>
            <a:r>
              <a:rPr lang="en-US" sz="2000" i="1" dirty="0"/>
              <a:t>feet” </a:t>
            </a:r>
            <a:r>
              <a:rPr lang="en-US" sz="2000" dirty="0"/>
              <a:t>units.  This is the vital step to understanding Dimensional Analysis.</a:t>
            </a:r>
          </a:p>
          <a:p>
            <a:r>
              <a:rPr lang="en-US" sz="2000" dirty="0" smtClean="0"/>
              <a:t>Notice </a:t>
            </a:r>
            <a:r>
              <a:rPr lang="en-US" sz="2000" dirty="0"/>
              <a:t>how the </a:t>
            </a:r>
            <a:r>
              <a:rPr lang="en-US" sz="2000" dirty="0" smtClean="0"/>
              <a:t>feet </a:t>
            </a:r>
            <a:r>
              <a:rPr lang="en-US" sz="2000" dirty="0"/>
              <a:t>units will now cancel with the </a:t>
            </a:r>
            <a:r>
              <a:rPr lang="en-US" sz="2000" dirty="0" smtClean="0"/>
              <a:t>feet </a:t>
            </a:r>
            <a:r>
              <a:rPr lang="en-US" sz="2000" dirty="0"/>
              <a:t>units on the bottom of the fraction. </a:t>
            </a:r>
          </a:p>
        </p:txBody>
      </p:sp>
      <p:sp>
        <p:nvSpPr>
          <p:cNvPr id="3" name="Title 2"/>
          <p:cNvSpPr>
            <a:spLocks noGrp="1"/>
          </p:cNvSpPr>
          <p:nvPr>
            <p:ph type="title"/>
          </p:nvPr>
        </p:nvSpPr>
        <p:spPr>
          <a:xfrm>
            <a:off x="457200" y="274638"/>
            <a:ext cx="8229600" cy="1706562"/>
          </a:xfrm>
        </p:spPr>
        <p:txBody>
          <a:bodyPr>
            <a:normAutofit fontScale="90000"/>
          </a:bodyPr>
          <a:lstStyle/>
          <a:p>
            <a:r>
              <a:rPr lang="en-US" u="sng" dirty="0">
                <a:effectLst/>
              </a:rPr>
              <a:t>Segment 1</a:t>
            </a:r>
            <a:r>
              <a:rPr lang="en-US" dirty="0">
                <a:effectLst/>
              </a:rPr>
              <a:t>: 	</a:t>
            </a:r>
            <a:r>
              <a:rPr lang="en-US" u="sng" dirty="0">
                <a:effectLst/>
              </a:rPr>
              <a:t>Dimensional Analysis – Multiplying by the “Unit Fraction”</a:t>
            </a:r>
            <a:r>
              <a:rPr lang="en-US" dirty="0">
                <a:effectLst/>
              </a:rPr>
              <a:t/>
            </a:r>
            <a:br>
              <a:rPr lang="en-US" dirty="0">
                <a:effectLst/>
              </a:rPr>
            </a:b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440771268"/>
              </p:ext>
            </p:extLst>
          </p:nvPr>
        </p:nvGraphicFramePr>
        <p:xfrm>
          <a:off x="3886200" y="4724400"/>
          <a:ext cx="1905000" cy="1257300"/>
        </p:xfrm>
        <a:graphic>
          <a:graphicData uri="http://schemas.openxmlformats.org/presentationml/2006/ole">
            <mc:AlternateContent xmlns:mc="http://schemas.openxmlformats.org/markup-compatibility/2006">
              <mc:Choice xmlns:v="urn:schemas-microsoft-com:vml" Requires="v">
                <p:oleObj spid="_x0000_s6164" name="Equation" r:id="rId3" imgW="634680" imgH="419040" progId="Equation.DSMT4">
                  <p:embed/>
                </p:oleObj>
              </mc:Choice>
              <mc:Fallback>
                <p:oleObj name="Equation" r:id="rId3" imgW="634680" imgH="419040" progId="Equation.DSMT4">
                  <p:embed/>
                  <p:pic>
                    <p:nvPicPr>
                      <p:cNvPr id="0" name=""/>
                      <p:cNvPicPr>
                        <a:picLocks noChangeAspect="1" noChangeArrowheads="1"/>
                      </p:cNvPicPr>
                      <p:nvPr/>
                    </p:nvPicPr>
                    <p:blipFill>
                      <a:blip r:embed="rId4"/>
                      <a:srcRect/>
                      <a:stretch>
                        <a:fillRect/>
                      </a:stretch>
                    </p:blipFill>
                    <p:spPr bwMode="auto">
                      <a:xfrm>
                        <a:off x="3886200" y="4724400"/>
                        <a:ext cx="1905000" cy="12573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26228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282</TotalTime>
  <Words>1902</Words>
  <Application>Microsoft Office PowerPoint</Application>
  <PresentationFormat>On-screen Show (4:3)</PresentationFormat>
  <Paragraphs>262</Paragraphs>
  <Slides>65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Concourse</vt:lpstr>
      <vt:lpstr>Equation</vt:lpstr>
      <vt:lpstr>Unit Conversions with Dimensional Analysis</vt:lpstr>
      <vt:lpstr>GLA Objective:</vt:lpstr>
      <vt:lpstr>Unit Fraction</vt:lpstr>
      <vt:lpstr>Creating Unit Fractions</vt:lpstr>
      <vt:lpstr>Creating Unit Fractions</vt:lpstr>
      <vt:lpstr>Creating Unit Fractions</vt:lpstr>
      <vt:lpstr>Creating Unit Fractions</vt:lpstr>
      <vt:lpstr>Segment 1:  Dimensional Analysis – Multiplying by the “Unit Fraction” </vt:lpstr>
      <vt:lpstr>Segment 1:  Dimensional Analysis – Multiplying by the “Unit Fraction” </vt:lpstr>
      <vt:lpstr>Segment 1:  Dimensional Analysis – Multiplying by the “Unit Fraction” </vt:lpstr>
      <vt:lpstr>Example 1</vt:lpstr>
      <vt:lpstr>Example 1</vt:lpstr>
      <vt:lpstr>Example 1</vt:lpstr>
      <vt:lpstr>Example 2</vt:lpstr>
      <vt:lpstr>Example 2</vt:lpstr>
      <vt:lpstr>Example 2</vt:lpstr>
      <vt:lpstr>Example 2</vt:lpstr>
      <vt:lpstr>Example 3</vt:lpstr>
      <vt:lpstr>Example 3</vt:lpstr>
      <vt:lpstr>Example 3</vt:lpstr>
      <vt:lpstr>Example 3</vt:lpstr>
      <vt:lpstr>Practice Problem#1</vt:lpstr>
      <vt:lpstr>Practice Problem#1 (Answer)</vt:lpstr>
      <vt:lpstr>Practice Problem#2</vt:lpstr>
      <vt:lpstr>Practice Problem#2 (Answer)</vt:lpstr>
      <vt:lpstr>Practice Problem#3</vt:lpstr>
      <vt:lpstr>Practice Problem#3 (Answer)</vt:lpstr>
      <vt:lpstr>More Practice Problems</vt:lpstr>
      <vt:lpstr>More Practice Problems</vt:lpstr>
      <vt:lpstr>Segment 2: Unit Conversions with Multiple Steps </vt:lpstr>
      <vt:lpstr>Segment 2: Unit Conversions with Multiple Steps </vt:lpstr>
      <vt:lpstr>Segment 2: Unit Conversions with Multiple Steps </vt:lpstr>
      <vt:lpstr>Segment 2: Unit Conversions with Multiple Steps </vt:lpstr>
      <vt:lpstr>Segment 2: Unit Conversions with Multiple Steps </vt:lpstr>
      <vt:lpstr>Example #4</vt:lpstr>
      <vt:lpstr>Example #4</vt:lpstr>
      <vt:lpstr>Example#5</vt:lpstr>
      <vt:lpstr>Example#5</vt:lpstr>
      <vt:lpstr>Example#6</vt:lpstr>
      <vt:lpstr>Example#6</vt:lpstr>
      <vt:lpstr>Practice Problem#7</vt:lpstr>
      <vt:lpstr>Practice Problem#7  (Answer)</vt:lpstr>
      <vt:lpstr>Practice Problem#8</vt:lpstr>
      <vt:lpstr>Practice Problem#8 (Answer)</vt:lpstr>
      <vt:lpstr>Practice Problem#9</vt:lpstr>
      <vt:lpstr>Practice Problem#9  (Answer)</vt:lpstr>
      <vt:lpstr>Practice Problem#10</vt:lpstr>
      <vt:lpstr>Practice Problem#10 (Answer)</vt:lpstr>
      <vt:lpstr>Segment 3: Converting Rates </vt:lpstr>
      <vt:lpstr>Segment 3: Converting Rates </vt:lpstr>
      <vt:lpstr>Segment 3: Converting Rates </vt:lpstr>
      <vt:lpstr>Segment 3: Converting Rates </vt:lpstr>
      <vt:lpstr>Segment 3: Converting Rates </vt:lpstr>
      <vt:lpstr>Example#7</vt:lpstr>
      <vt:lpstr>Example#7</vt:lpstr>
      <vt:lpstr>Example#8</vt:lpstr>
      <vt:lpstr>Example#8</vt:lpstr>
      <vt:lpstr>Practice#11</vt:lpstr>
      <vt:lpstr>Practice#11 (Answer)</vt:lpstr>
      <vt:lpstr>Practice#12</vt:lpstr>
      <vt:lpstr>Practice#12</vt:lpstr>
      <vt:lpstr>Unit Conversions Quiz!!!!</vt:lpstr>
      <vt:lpstr>Unit Conversions Quiz</vt:lpstr>
      <vt:lpstr>Unit Conversions Quiz-Solutions</vt:lpstr>
      <vt:lpstr>Self Reflection questions</vt:lpstr>
    </vt:vector>
  </TitlesOfParts>
  <Company>College of the Canyons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Conversions with Dimensional Analysis</dc:title>
  <dc:creator>Windows User</dc:creator>
  <cp:lastModifiedBy>Dell</cp:lastModifiedBy>
  <cp:revision>38</cp:revision>
  <dcterms:created xsi:type="dcterms:W3CDTF">2013-04-13T19:36:55Z</dcterms:created>
  <dcterms:modified xsi:type="dcterms:W3CDTF">2013-07-31T22:34:15Z</dcterms:modified>
</cp:coreProperties>
</file>