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88" r:id="rId4"/>
    <p:sldId id="294" r:id="rId5"/>
    <p:sldId id="289" r:id="rId6"/>
    <p:sldId id="300" r:id="rId7"/>
    <p:sldId id="283" r:id="rId8"/>
    <p:sldId id="278" r:id="rId9"/>
    <p:sldId id="258" r:id="rId10"/>
    <p:sldId id="290" r:id="rId11"/>
    <p:sldId id="287" r:id="rId12"/>
    <p:sldId id="295" r:id="rId13"/>
    <p:sldId id="293" r:id="rId14"/>
    <p:sldId id="280" r:id="rId15"/>
    <p:sldId id="292" r:id="rId16"/>
    <p:sldId id="291" r:id="rId17"/>
    <p:sldId id="286" r:id="rId18"/>
    <p:sldId id="296" r:id="rId19"/>
    <p:sldId id="259" r:id="rId20"/>
    <p:sldId id="284" r:id="rId21"/>
    <p:sldId id="285" r:id="rId22"/>
    <p:sldId id="303" r:id="rId23"/>
    <p:sldId id="257" r:id="rId24"/>
    <p:sldId id="260" r:id="rId25"/>
    <p:sldId id="261" r:id="rId26"/>
    <p:sldId id="264" r:id="rId27"/>
    <p:sldId id="262" r:id="rId28"/>
    <p:sldId id="265" r:id="rId29"/>
    <p:sldId id="301" r:id="rId30"/>
    <p:sldId id="266" r:id="rId31"/>
    <p:sldId id="267" r:id="rId32"/>
    <p:sldId id="268" r:id="rId33"/>
    <p:sldId id="302" r:id="rId34"/>
    <p:sldId id="269" r:id="rId35"/>
    <p:sldId id="282" r:id="rId36"/>
    <p:sldId id="297" r:id="rId37"/>
    <p:sldId id="298" r:id="rId38"/>
    <p:sldId id="299" r:id="rId39"/>
    <p:sldId id="271" r:id="rId40"/>
    <p:sldId id="272" r:id="rId41"/>
    <p:sldId id="273" r:id="rId42"/>
    <p:sldId id="305" r:id="rId43"/>
    <p:sldId id="306" r:id="rId44"/>
    <p:sldId id="307"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BB3CB7D-A607-4E19-A122-6A6978EAB5F4}" type="datetimeFigureOut">
              <a:rPr lang="en-US" smtClean="0"/>
              <a:t>6/22/2013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C32B9A2-2835-4208-8D56-13AE2006FC71}"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B3CB7D-A607-4E19-A122-6A6978EAB5F4}"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2B9A2-2835-4208-8D56-13AE2006FC7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C32B9A2-2835-4208-8D56-13AE2006FC71}"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B3CB7D-A607-4E19-A122-6A6978EAB5F4}"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B3CB7D-A607-4E19-A122-6A6978EAB5F4}"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C32B9A2-2835-4208-8D56-13AE2006FC71}"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BB3CB7D-A607-4E19-A122-6A6978EAB5F4}" type="datetimeFigureOut">
              <a:rPr lang="en-US" smtClean="0"/>
              <a:t>6/22/2013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C32B9A2-2835-4208-8D56-13AE2006FC71}"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BB3CB7D-A607-4E19-A122-6A6978EAB5F4}"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2B9A2-2835-4208-8D56-13AE2006FC71}"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B3CB7D-A607-4E19-A122-6A6978EAB5F4}" type="datetimeFigureOut">
              <a:rPr lang="en-US" smtClean="0"/>
              <a:t>6/22/2013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C32B9A2-2835-4208-8D56-13AE2006FC71}"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B3CB7D-A607-4E19-A122-6A6978EAB5F4}" type="datetimeFigureOut">
              <a:rPr lang="en-US" smtClean="0"/>
              <a:t>6/22/2013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C32B9A2-2835-4208-8D56-13AE2006FC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B3CB7D-A607-4E19-A122-6A6978EAB5F4}" type="datetimeFigureOut">
              <a:rPr lang="en-US" smtClean="0"/>
              <a:t>6/22/2013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C32B9A2-2835-4208-8D56-13AE2006FC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C32B9A2-2835-4208-8D56-13AE2006FC71}"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B3CB7D-A607-4E19-A122-6A6978EAB5F4}" type="datetimeFigureOut">
              <a:rPr lang="en-US" smtClean="0"/>
              <a:t>6/22/2013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C32B9A2-2835-4208-8D56-13AE2006FC71}"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B3CB7D-A607-4E19-A122-6A6978EAB5F4}" type="datetimeFigureOut">
              <a:rPr lang="en-US" smtClean="0"/>
              <a:t>6/22/2013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B3CB7D-A607-4E19-A122-6A6978EAB5F4}" type="datetimeFigureOut">
              <a:rPr lang="en-US" smtClean="0"/>
              <a:t>6/22/2013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C32B9A2-2835-4208-8D56-13AE2006FC71}"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(Source-based body paragraphs)</a:t>
            </a:r>
            <a:endParaRPr lang="en-US" dirty="0"/>
          </a:p>
        </p:txBody>
      </p:sp>
      <p:sp>
        <p:nvSpPr>
          <p:cNvPr id="2" name="Title 1"/>
          <p:cNvSpPr>
            <a:spLocks noGrp="1"/>
          </p:cNvSpPr>
          <p:nvPr>
            <p:ph type="ctrTitle"/>
          </p:nvPr>
        </p:nvSpPr>
        <p:spPr/>
        <p:txBody>
          <a:bodyPr/>
          <a:lstStyle/>
          <a:p>
            <a:r>
              <a:rPr lang="en-US" dirty="0" smtClean="0"/>
              <a:t>Paragraph Structure</a:t>
            </a:r>
            <a:endParaRPr lang="en-US" dirty="0"/>
          </a:p>
        </p:txBody>
      </p:sp>
    </p:spTree>
    <p:extLst>
      <p:ext uri="{BB962C8B-B14F-4D97-AF65-F5344CB8AC3E}">
        <p14:creationId xmlns:p14="http://schemas.microsoft.com/office/powerpoint/2010/main" val="59973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PIE trick</a:t>
            </a:r>
            <a:endParaRPr lang="en-US" dirty="0"/>
          </a:p>
        </p:txBody>
      </p:sp>
      <p:sp>
        <p:nvSpPr>
          <p:cNvPr id="3" name="Content Placeholder 2"/>
          <p:cNvSpPr>
            <a:spLocks noGrp="1"/>
          </p:cNvSpPr>
          <p:nvPr>
            <p:ph sz="quarter" idx="1"/>
          </p:nvPr>
        </p:nvSpPr>
        <p:spPr/>
        <p:txBody>
          <a:bodyPr/>
          <a:lstStyle/>
          <a:p>
            <a:pPr marL="0" indent="0">
              <a:buNone/>
            </a:pPr>
            <a:r>
              <a:rPr lang="en-US" dirty="0" smtClean="0"/>
              <a:t>One way to remember about the structure of a body paragraph is to think of the acronym </a:t>
            </a:r>
            <a:r>
              <a:rPr lang="en-US" dirty="0" smtClean="0">
                <a:solidFill>
                  <a:srgbClr val="C00000"/>
                </a:solidFill>
              </a:rPr>
              <a:t>PIE</a:t>
            </a:r>
            <a:r>
              <a:rPr lang="en-US" dirty="0" smtClean="0"/>
              <a:t>:</a:t>
            </a:r>
          </a:p>
          <a:p>
            <a:pPr marL="0" indent="0">
              <a:buNone/>
            </a:pPr>
            <a:endParaRPr lang="en-US" dirty="0"/>
          </a:p>
          <a:p>
            <a:pPr marL="0" indent="0">
              <a:buNone/>
            </a:pPr>
            <a:r>
              <a:rPr lang="en-US" dirty="0" smtClean="0">
                <a:solidFill>
                  <a:srgbClr val="C00000"/>
                </a:solidFill>
              </a:rPr>
              <a:t>P</a:t>
            </a:r>
            <a:r>
              <a:rPr lang="en-US" dirty="0" smtClean="0"/>
              <a:t> = 	</a:t>
            </a:r>
            <a:r>
              <a:rPr lang="en-US" dirty="0" smtClean="0">
                <a:solidFill>
                  <a:srgbClr val="C00000"/>
                </a:solidFill>
              </a:rPr>
              <a:t>P</a:t>
            </a:r>
            <a:r>
              <a:rPr lang="en-US" dirty="0" smtClean="0"/>
              <a:t>oint:  make your point in the topic sentence</a:t>
            </a:r>
          </a:p>
          <a:p>
            <a:pPr marL="0" indent="0">
              <a:buNone/>
            </a:pPr>
            <a:r>
              <a:rPr lang="en-US" dirty="0" smtClean="0">
                <a:solidFill>
                  <a:srgbClr val="C00000"/>
                </a:solidFill>
              </a:rPr>
              <a:t>I </a:t>
            </a:r>
            <a:r>
              <a:rPr lang="en-US" dirty="0" smtClean="0"/>
              <a:t> = 	</a:t>
            </a:r>
            <a:r>
              <a:rPr lang="en-US" dirty="0" smtClean="0">
                <a:solidFill>
                  <a:srgbClr val="C00000"/>
                </a:solidFill>
              </a:rPr>
              <a:t>I</a:t>
            </a:r>
            <a:r>
              <a:rPr lang="en-US" dirty="0" smtClean="0"/>
              <a:t>nformation:  after you make your point, you </a:t>
            </a:r>
            <a:br>
              <a:rPr lang="en-US" dirty="0" smtClean="0"/>
            </a:br>
            <a:r>
              <a:rPr lang="en-US" dirty="0" smtClean="0"/>
              <a:t>	support it with evidence.  That’s the information.</a:t>
            </a:r>
          </a:p>
          <a:p>
            <a:pPr marL="0" indent="0">
              <a:buNone/>
            </a:pPr>
            <a:r>
              <a:rPr lang="en-US" dirty="0" smtClean="0">
                <a:solidFill>
                  <a:srgbClr val="C00000"/>
                </a:solidFill>
              </a:rPr>
              <a:t>E </a:t>
            </a:r>
            <a:r>
              <a:rPr lang="en-US" dirty="0" smtClean="0"/>
              <a:t>= 	</a:t>
            </a:r>
            <a:r>
              <a:rPr lang="en-US" dirty="0" smtClean="0">
                <a:solidFill>
                  <a:srgbClr val="C00000"/>
                </a:solidFill>
              </a:rPr>
              <a:t>E</a:t>
            </a:r>
            <a:r>
              <a:rPr lang="en-US" dirty="0" smtClean="0"/>
              <a:t>xplanation: finally, you close your paragraph </a:t>
            </a:r>
            <a:br>
              <a:rPr lang="en-US" dirty="0" smtClean="0"/>
            </a:br>
            <a:r>
              <a:rPr lang="en-US" dirty="0" smtClean="0"/>
              <a:t>	explaining how the evidence you presented </a:t>
            </a:r>
            <a:br>
              <a:rPr lang="en-US" dirty="0" smtClean="0"/>
            </a:br>
            <a:r>
              <a:rPr lang="en-US" dirty="0" smtClean="0"/>
              <a:t>	proves your point.</a:t>
            </a:r>
            <a:endParaRPr lang="en-US" dirty="0"/>
          </a:p>
        </p:txBody>
      </p:sp>
    </p:spTree>
    <p:extLst>
      <p:ext uri="{BB962C8B-B14F-4D97-AF65-F5344CB8AC3E}">
        <p14:creationId xmlns:p14="http://schemas.microsoft.com/office/powerpoint/2010/main" val="214296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TAXES trick</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3800" dirty="0" smtClean="0"/>
              <a:t>If you are not into pies, you may try the </a:t>
            </a:r>
            <a:r>
              <a:rPr lang="en-US" sz="3800" dirty="0" smtClean="0">
                <a:solidFill>
                  <a:srgbClr val="C00000"/>
                </a:solidFill>
              </a:rPr>
              <a:t>TAXES </a:t>
            </a:r>
            <a:r>
              <a:rPr lang="en-US" sz="3800" dirty="0" smtClean="0"/>
              <a:t>trick.  This one is more detailed:</a:t>
            </a:r>
          </a:p>
          <a:p>
            <a:pPr marL="0" indent="0">
              <a:buNone/>
            </a:pPr>
            <a:endParaRPr lang="en-US" dirty="0"/>
          </a:p>
          <a:p>
            <a:pPr marL="0" indent="0">
              <a:buNone/>
            </a:pPr>
            <a:r>
              <a:rPr lang="en-US" sz="2600" dirty="0" smtClean="0">
                <a:solidFill>
                  <a:srgbClr val="C00000"/>
                </a:solidFill>
              </a:rPr>
              <a:t>T </a:t>
            </a:r>
            <a:r>
              <a:rPr lang="en-US" sz="2600" dirty="0" smtClean="0"/>
              <a:t> =  </a:t>
            </a:r>
            <a:r>
              <a:rPr lang="en-US" sz="2400" dirty="0" smtClean="0">
                <a:solidFill>
                  <a:srgbClr val="C00000"/>
                </a:solidFill>
              </a:rPr>
              <a:t>T</a:t>
            </a:r>
            <a:r>
              <a:rPr lang="en-US" sz="2400" dirty="0" smtClean="0"/>
              <a:t>opic sentence (the point to be made in the paragraph)</a:t>
            </a:r>
          </a:p>
          <a:p>
            <a:pPr marL="0" indent="0">
              <a:buNone/>
            </a:pPr>
            <a:r>
              <a:rPr lang="en-US" sz="2600" dirty="0" smtClean="0">
                <a:solidFill>
                  <a:srgbClr val="C00000"/>
                </a:solidFill>
              </a:rPr>
              <a:t>A </a:t>
            </a:r>
            <a:r>
              <a:rPr lang="en-US" sz="2600" dirty="0" smtClean="0"/>
              <a:t> =  </a:t>
            </a:r>
            <a:r>
              <a:rPr lang="en-US" sz="2400" dirty="0" smtClean="0">
                <a:solidFill>
                  <a:srgbClr val="C00000"/>
                </a:solidFill>
              </a:rPr>
              <a:t>A</a:t>
            </a:r>
            <a:r>
              <a:rPr lang="en-US" sz="2400" dirty="0" smtClean="0"/>
              <a:t>ssertion statements (claims presenting your ideas)</a:t>
            </a:r>
          </a:p>
          <a:p>
            <a:pPr marL="0" indent="0">
              <a:buNone/>
            </a:pPr>
            <a:r>
              <a:rPr lang="en-US" sz="2600" dirty="0" smtClean="0">
                <a:solidFill>
                  <a:srgbClr val="C00000"/>
                </a:solidFill>
              </a:rPr>
              <a:t>X</a:t>
            </a:r>
            <a:r>
              <a:rPr lang="en-US" sz="2600" dirty="0" smtClean="0"/>
              <a:t>  =  </a:t>
            </a:r>
            <a:r>
              <a:rPr lang="en-US" sz="2400" dirty="0" err="1" smtClean="0"/>
              <a:t>e</a:t>
            </a:r>
            <a:r>
              <a:rPr lang="en-US" sz="2400" dirty="0" err="1" smtClean="0">
                <a:solidFill>
                  <a:srgbClr val="C00000"/>
                </a:solidFill>
              </a:rPr>
              <a:t>X</a:t>
            </a:r>
            <a:r>
              <a:rPr lang="en-US" sz="2400" dirty="0" err="1" smtClean="0"/>
              <a:t>amples</a:t>
            </a:r>
            <a:r>
              <a:rPr lang="en-US" sz="2400" dirty="0" smtClean="0"/>
              <a:t> (evidence supporting your claims)</a:t>
            </a:r>
          </a:p>
          <a:p>
            <a:pPr marL="0" indent="0">
              <a:buNone/>
            </a:pPr>
            <a:r>
              <a:rPr lang="en-US" sz="2600" dirty="0" smtClean="0">
                <a:solidFill>
                  <a:srgbClr val="C00000"/>
                </a:solidFill>
              </a:rPr>
              <a:t>E</a:t>
            </a:r>
            <a:r>
              <a:rPr lang="en-US" sz="2600" dirty="0" smtClean="0"/>
              <a:t>  =  </a:t>
            </a:r>
            <a:r>
              <a:rPr lang="en-US" sz="2400" dirty="0" smtClean="0">
                <a:solidFill>
                  <a:srgbClr val="C00000"/>
                </a:solidFill>
              </a:rPr>
              <a:t>E</a:t>
            </a:r>
            <a:r>
              <a:rPr lang="en-US" sz="2400" dirty="0" smtClean="0"/>
              <a:t>xplanation (commentary showing how the examples support your  </a:t>
            </a:r>
            <a:br>
              <a:rPr lang="en-US" sz="2400" dirty="0" smtClean="0"/>
            </a:br>
            <a:r>
              <a:rPr lang="en-US" sz="2400" dirty="0" smtClean="0"/>
              <a:t>          claims)</a:t>
            </a:r>
          </a:p>
          <a:p>
            <a:pPr marL="0" indent="0">
              <a:buNone/>
            </a:pPr>
            <a:r>
              <a:rPr lang="en-US" sz="2600" dirty="0" smtClean="0">
                <a:solidFill>
                  <a:srgbClr val="C00000"/>
                </a:solidFill>
              </a:rPr>
              <a:t>S</a:t>
            </a:r>
            <a:r>
              <a:rPr lang="en-US" sz="2600" dirty="0" smtClean="0"/>
              <a:t>  =   </a:t>
            </a:r>
            <a:r>
              <a:rPr lang="en-US" sz="2400" dirty="0" smtClean="0">
                <a:solidFill>
                  <a:srgbClr val="C00000"/>
                </a:solidFill>
              </a:rPr>
              <a:t>S</a:t>
            </a:r>
            <a:r>
              <a:rPr lang="en-US" sz="2400" dirty="0" smtClean="0"/>
              <a:t>ignificance (commentary showing the connection of the paragraph  </a:t>
            </a:r>
            <a:br>
              <a:rPr lang="en-US" sz="2400" dirty="0" smtClean="0"/>
            </a:br>
            <a:r>
              <a:rPr lang="en-US" sz="2400" dirty="0" smtClean="0"/>
              <a:t>           to the thesis statement)</a:t>
            </a:r>
          </a:p>
          <a:p>
            <a:pPr marL="0" indent="0">
              <a:buNone/>
            </a:pPr>
            <a:endParaRPr lang="en-US" dirty="0" smtClean="0"/>
          </a:p>
          <a:p>
            <a:pPr marL="0" indent="0">
              <a:buNone/>
            </a:pPr>
            <a:r>
              <a:rPr lang="en-US" sz="2100" dirty="0" smtClean="0"/>
              <a:t>(Kathleen </a:t>
            </a:r>
            <a:r>
              <a:rPr lang="en-US" sz="2100" dirty="0"/>
              <a:t>Muller Moore and Susie </a:t>
            </a:r>
            <a:r>
              <a:rPr lang="en-US" sz="2100" dirty="0" err="1"/>
              <a:t>Lan</a:t>
            </a:r>
            <a:r>
              <a:rPr lang="en-US" sz="2100" dirty="0"/>
              <a:t> Cassel, </a:t>
            </a:r>
            <a:r>
              <a:rPr lang="en-US" sz="2100" i="1" dirty="0"/>
              <a:t>Techniques for College Writing: The Thesis Statement and Beyond</a:t>
            </a:r>
            <a:r>
              <a:rPr lang="en-US" sz="2100" dirty="0"/>
              <a:t>. Wadsworth, </a:t>
            </a:r>
            <a:r>
              <a:rPr lang="en-US" sz="2100" dirty="0" smtClean="0"/>
              <a:t>2011)</a:t>
            </a:r>
            <a:endParaRPr lang="en-US" sz="2100" dirty="0"/>
          </a:p>
        </p:txBody>
      </p:sp>
    </p:spTree>
    <p:extLst>
      <p:ext uri="{BB962C8B-B14F-4D97-AF65-F5344CB8AC3E}">
        <p14:creationId xmlns:p14="http://schemas.microsoft.com/office/powerpoint/2010/main" val="408938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hamburger trick</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A third way of thinking about the structure of a body paragraph is to imagine a burger.  </a:t>
            </a:r>
          </a:p>
          <a:p>
            <a:pPr marL="0" indent="0">
              <a:buNone/>
            </a:pPr>
            <a:endParaRPr lang="en-US" sz="3200" dirty="0"/>
          </a:p>
          <a:p>
            <a:pPr marL="0" indent="0">
              <a:buNone/>
            </a:pPr>
            <a:r>
              <a:rPr lang="en-US" sz="3200" dirty="0" smtClean="0"/>
              <a:t>The next slide will show you an image of a burger with all the parts –the bun, the meat, etc.– representing parts of a paragraph.</a:t>
            </a:r>
          </a:p>
          <a:p>
            <a:pPr marL="0" indent="0">
              <a:buNone/>
            </a:pPr>
            <a:endParaRPr lang="en-US" sz="3200" dirty="0"/>
          </a:p>
          <a:p>
            <a:pPr marL="0" indent="0">
              <a:buNone/>
            </a:pPr>
            <a:r>
              <a:rPr lang="en-US" sz="3200" dirty="0" smtClean="0"/>
              <a:t>Let’s take a look.</a:t>
            </a:r>
            <a:endParaRPr lang="en-US" sz="3200" dirty="0"/>
          </a:p>
        </p:txBody>
      </p:sp>
    </p:spTree>
    <p:extLst>
      <p:ext uri="{BB962C8B-B14F-4D97-AF65-F5344CB8AC3E}">
        <p14:creationId xmlns:p14="http://schemas.microsoft.com/office/powerpoint/2010/main" val="3149971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Let’s dig into the details</a:t>
            </a:r>
            <a:endParaRPr lang="en-US" sz="3600" dirty="0"/>
          </a:p>
        </p:txBody>
      </p:sp>
      <p:sp>
        <p:nvSpPr>
          <p:cNvPr id="3" name="Content Placeholder 2"/>
          <p:cNvSpPr>
            <a:spLocks noGrp="1"/>
          </p:cNvSpPr>
          <p:nvPr>
            <p:ph sz="quarter" idx="1"/>
          </p:nvPr>
        </p:nvSpPr>
        <p:spPr/>
        <p:txBody>
          <a:bodyPr/>
          <a:lstStyle/>
          <a:p>
            <a:pPr marL="0" indent="0">
              <a:buNone/>
            </a:pPr>
            <a:r>
              <a:rPr lang="en-US" sz="4400" dirty="0"/>
              <a:t>Once we know the parts of a paragraph, the next thing to do is going into each part in detail. We will start at the top, with the topic sentence.  </a:t>
            </a:r>
          </a:p>
          <a:p>
            <a:endParaRPr lang="en-US" dirty="0"/>
          </a:p>
        </p:txBody>
      </p:sp>
    </p:spTree>
    <p:extLst>
      <p:ext uri="{BB962C8B-B14F-4D97-AF65-F5344CB8AC3E}">
        <p14:creationId xmlns:p14="http://schemas.microsoft.com/office/powerpoint/2010/main" val="194313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topic sentence?</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100" dirty="0" smtClean="0"/>
              <a:t>The topic sentence tells the reader what you are about to argue in the paragraph.  It’s like the thesis in an essay, but at the paragraph level.  Think of the paragraph as a mini-essay and the topic sentence as the thesis </a:t>
            </a:r>
            <a:r>
              <a:rPr lang="en-US" sz="3100" dirty="0"/>
              <a:t>statement for the </a:t>
            </a:r>
            <a:r>
              <a:rPr lang="en-US" sz="3100" dirty="0" smtClean="0"/>
              <a:t>paragraph. </a:t>
            </a:r>
          </a:p>
          <a:p>
            <a:pPr marL="0" indent="0">
              <a:buNone/>
            </a:pPr>
            <a:endParaRPr lang="en-US" sz="3100" dirty="0" smtClean="0"/>
          </a:p>
          <a:p>
            <a:pPr marL="0" indent="0">
              <a:buNone/>
            </a:pPr>
            <a:r>
              <a:rPr lang="en-US" sz="3200" dirty="0" smtClean="0"/>
              <a:t>The topic sentence makes </a:t>
            </a:r>
            <a:r>
              <a:rPr lang="en-US" sz="3200" dirty="0"/>
              <a:t>a claim that you will develop for the rest of the paragraph.  Because of this, all the sentences in the paragraph must relate to your topic sentence</a:t>
            </a:r>
            <a:r>
              <a:rPr lang="en-US" sz="3200" dirty="0" smtClean="0"/>
              <a:t>.</a:t>
            </a:r>
            <a:endParaRPr lang="en-US" sz="3100" dirty="0" smtClean="0"/>
          </a:p>
        </p:txBody>
      </p:sp>
    </p:spTree>
    <p:extLst>
      <p:ext uri="{BB962C8B-B14F-4D97-AF65-F5344CB8AC3E}">
        <p14:creationId xmlns:p14="http://schemas.microsoft.com/office/powerpoint/2010/main" val="427190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the topic sentence go?</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3600" dirty="0"/>
              <a:t>The topic sentence is usually at the beginning of the paragraph</a:t>
            </a:r>
            <a:r>
              <a:rPr lang="en-US" sz="3600" dirty="0" smtClean="0"/>
              <a:t>, so it’s typically going to be your first sentence.</a:t>
            </a:r>
          </a:p>
          <a:p>
            <a:pPr marL="0" indent="0">
              <a:buNone/>
            </a:pPr>
            <a:endParaRPr lang="en-US" sz="3600" dirty="0"/>
          </a:p>
          <a:p>
            <a:pPr marL="0" indent="0">
              <a:buNone/>
            </a:pPr>
            <a:r>
              <a:rPr lang="en-US" sz="3600" dirty="0" smtClean="0"/>
              <a:t>The exception would be if you start the paragraph with another sentence meant to work as a transition</a:t>
            </a:r>
            <a:r>
              <a:rPr lang="en-US" sz="3600" dirty="0"/>
              <a:t> </a:t>
            </a:r>
            <a:r>
              <a:rPr lang="en-US" sz="3600" dirty="0" smtClean="0"/>
              <a:t>between paragraphs so that they flow well.  In that case, your topic sentence may be the second sentence in the paragraph.</a:t>
            </a:r>
          </a:p>
          <a:p>
            <a:endParaRPr lang="en-US" dirty="0"/>
          </a:p>
        </p:txBody>
      </p:sp>
    </p:spTree>
    <p:extLst>
      <p:ext uri="{BB962C8B-B14F-4D97-AF65-F5344CB8AC3E}">
        <p14:creationId xmlns:p14="http://schemas.microsoft.com/office/powerpoint/2010/main" val="4156553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two jobs of a topic sentence</a:t>
            </a:r>
            <a:endParaRPr lang="en-US" dirty="0"/>
          </a:p>
        </p:txBody>
      </p:sp>
      <p:sp>
        <p:nvSpPr>
          <p:cNvPr id="3" name="Content Placeholder 2"/>
          <p:cNvSpPr>
            <a:spLocks noGrp="1"/>
          </p:cNvSpPr>
          <p:nvPr>
            <p:ph sz="quarter" idx="1"/>
          </p:nvPr>
        </p:nvSpPr>
        <p:spPr/>
        <p:txBody>
          <a:bodyPr/>
          <a:lstStyle/>
          <a:p>
            <a:pPr marL="0" indent="0">
              <a:buNone/>
            </a:pPr>
            <a:r>
              <a:rPr lang="en-US" sz="4000" dirty="0"/>
              <a:t>Topic sentences do two things at the same time:  </a:t>
            </a:r>
          </a:p>
          <a:p>
            <a:r>
              <a:rPr lang="en-US" sz="3200" dirty="0">
                <a:solidFill>
                  <a:srgbClr val="C00000"/>
                </a:solidFill>
              </a:rPr>
              <a:t>At the paragraph level:  </a:t>
            </a:r>
            <a:r>
              <a:rPr lang="en-US" sz="3200" dirty="0"/>
              <a:t>They act as small thesis statements within  the paragraph.</a:t>
            </a:r>
          </a:p>
          <a:p>
            <a:r>
              <a:rPr lang="en-US" sz="3200" dirty="0">
                <a:solidFill>
                  <a:srgbClr val="C00000"/>
                </a:solidFill>
              </a:rPr>
              <a:t>At the essay level: </a:t>
            </a:r>
            <a:r>
              <a:rPr lang="en-US" sz="3200" dirty="0"/>
              <a:t>They introduce points in support of the essay’s </a:t>
            </a:r>
            <a:r>
              <a:rPr lang="en-US" sz="3200" dirty="0" smtClean="0"/>
              <a:t>overarching </a:t>
            </a:r>
            <a:r>
              <a:rPr lang="en-US" sz="3200" dirty="0"/>
              <a:t>thesis statement.  </a:t>
            </a:r>
          </a:p>
          <a:p>
            <a:endParaRPr lang="en-US" dirty="0"/>
          </a:p>
        </p:txBody>
      </p:sp>
    </p:spTree>
    <p:extLst>
      <p:ext uri="{BB962C8B-B14F-4D97-AF65-F5344CB8AC3E}">
        <p14:creationId xmlns:p14="http://schemas.microsoft.com/office/powerpoint/2010/main" val="91036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topic sentence</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sz="2400" dirty="0" smtClean="0"/>
              <a:t>So far, we know that topic sentences make claims.  The next thing to know is that they also indicate where the paragraph is going with that claim. </a:t>
            </a:r>
            <a:r>
              <a:rPr lang="en-US" sz="2400" dirty="0"/>
              <a:t>The part of the topic sentence that provides this direction for the paragraph is called a “</a:t>
            </a:r>
            <a:r>
              <a:rPr lang="en-US" sz="2400" b="1" dirty="0">
                <a:solidFill>
                  <a:srgbClr val="C00000"/>
                </a:solidFill>
              </a:rPr>
              <a:t>controlling idea</a:t>
            </a:r>
            <a:r>
              <a:rPr lang="en-US" sz="2400" dirty="0"/>
              <a:t>”.  </a:t>
            </a:r>
            <a:endParaRPr lang="en-US" sz="2400" dirty="0" smtClean="0"/>
          </a:p>
          <a:p>
            <a:pPr marL="0" indent="0">
              <a:buNone/>
            </a:pPr>
            <a:endParaRPr lang="en-US" sz="2400" dirty="0"/>
          </a:p>
          <a:p>
            <a:pPr marL="0" indent="0">
              <a:buNone/>
            </a:pPr>
            <a:r>
              <a:rPr lang="en-US" sz="2400" dirty="0" smtClean="0"/>
              <a:t>Here’s </a:t>
            </a:r>
            <a:r>
              <a:rPr lang="en-US" sz="2400" dirty="0"/>
              <a:t>an example:  “There are </a:t>
            </a:r>
            <a:r>
              <a:rPr lang="en-US" sz="2400" b="1" dirty="0">
                <a:solidFill>
                  <a:srgbClr val="C00000"/>
                </a:solidFill>
              </a:rPr>
              <a:t>two main reasons </a:t>
            </a:r>
            <a:r>
              <a:rPr lang="en-US" sz="2400" dirty="0"/>
              <a:t>for global warming.”  </a:t>
            </a:r>
            <a:endParaRPr lang="en-US" sz="2400" dirty="0" smtClean="0"/>
          </a:p>
          <a:p>
            <a:pPr marL="0" indent="0">
              <a:buNone/>
            </a:pPr>
            <a:endParaRPr lang="en-US" sz="2400" dirty="0"/>
          </a:p>
          <a:p>
            <a:pPr marL="0" indent="0">
              <a:buNone/>
            </a:pPr>
            <a:r>
              <a:rPr lang="en-US" sz="1900" dirty="0" smtClean="0"/>
              <a:t>The </a:t>
            </a:r>
            <a:r>
              <a:rPr lang="en-US" sz="1900" dirty="0"/>
              <a:t>topic is </a:t>
            </a:r>
            <a:r>
              <a:rPr lang="en-US" sz="1900" dirty="0" smtClean="0"/>
              <a:t>“global warming”, </a:t>
            </a:r>
            <a:r>
              <a:rPr lang="en-US" sz="1900" dirty="0"/>
              <a:t>and the controlling idea is “two main reasons</a:t>
            </a:r>
            <a:r>
              <a:rPr lang="en-US" sz="1900" dirty="0" smtClean="0"/>
              <a:t>”.  This is like a roadmap for the reader, giving a him/her a sense of what you are going to do with you claim in the rest of the paragraph. In the example, the reader can tell that the paragraph is about to address the two main reasons for global warming.</a:t>
            </a:r>
            <a:endParaRPr lang="en-US" sz="1900" dirty="0"/>
          </a:p>
        </p:txBody>
      </p:sp>
      <p:cxnSp>
        <p:nvCxnSpPr>
          <p:cNvPr id="5" name="Straight Arrow Connector 4"/>
          <p:cNvCxnSpPr/>
          <p:nvPr/>
        </p:nvCxnSpPr>
        <p:spPr>
          <a:xfrm flipV="1">
            <a:off x="2971800" y="3810000"/>
            <a:ext cx="16002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1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controlling idea examples</a:t>
            </a:r>
            <a:endParaRPr lang="en-US" dirty="0"/>
          </a:p>
        </p:txBody>
      </p:sp>
      <p:sp>
        <p:nvSpPr>
          <p:cNvPr id="3" name="Content Placeholder 2"/>
          <p:cNvSpPr>
            <a:spLocks noGrp="1"/>
          </p:cNvSpPr>
          <p:nvPr>
            <p:ph sz="quarter" idx="1"/>
          </p:nvPr>
        </p:nvSpPr>
        <p:spPr>
          <a:xfrm>
            <a:off x="228600" y="1483172"/>
            <a:ext cx="8503920" cy="1216152"/>
          </a:xfrm>
        </p:spPr>
        <p:txBody>
          <a:bodyPr/>
          <a:lstStyle/>
          <a:p>
            <a:pPr marL="0" indent="0">
              <a:buNone/>
            </a:pPr>
            <a:r>
              <a:rPr lang="en-US" b="1" dirty="0" smtClean="0">
                <a:solidFill>
                  <a:srgbClr val="C00000"/>
                </a:solidFill>
              </a:rPr>
              <a:t>Once you think about the real costs</a:t>
            </a:r>
            <a:r>
              <a:rPr lang="en-US" dirty="0" smtClean="0"/>
              <a:t>, driving a car is not cost effective.</a:t>
            </a:r>
            <a:endParaRPr lang="en-US" dirty="0"/>
          </a:p>
        </p:txBody>
      </p:sp>
      <p:sp>
        <p:nvSpPr>
          <p:cNvPr id="4" name="TextBox 3"/>
          <p:cNvSpPr txBox="1"/>
          <p:nvPr/>
        </p:nvSpPr>
        <p:spPr>
          <a:xfrm>
            <a:off x="2362200" y="2645062"/>
            <a:ext cx="6096000" cy="646331"/>
          </a:xfrm>
          <a:prstGeom prst="rect">
            <a:avLst/>
          </a:prstGeom>
          <a:noFill/>
        </p:spPr>
        <p:txBody>
          <a:bodyPr wrap="square" rtlCol="0">
            <a:spAutoFit/>
          </a:bodyPr>
          <a:lstStyle/>
          <a:p>
            <a:r>
              <a:rPr lang="en-US" dirty="0" smtClean="0"/>
              <a:t>The reader can tell that the paragraph is about to bring up the costs of driving a car</a:t>
            </a:r>
            <a:endParaRPr lang="en-US" dirty="0"/>
          </a:p>
        </p:txBody>
      </p:sp>
      <p:cxnSp>
        <p:nvCxnSpPr>
          <p:cNvPr id="6" name="Straight Arrow Connector 5"/>
          <p:cNvCxnSpPr/>
          <p:nvPr/>
        </p:nvCxnSpPr>
        <p:spPr>
          <a:xfrm flipH="1" flipV="1">
            <a:off x="3810000" y="2065942"/>
            <a:ext cx="533400" cy="609600"/>
          </a:xfrm>
          <a:prstGeom prst="straightConnector1">
            <a:avLst/>
          </a:prstGeom>
          <a:ln>
            <a:solidFill>
              <a:srgbClr val="C00000"/>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4800" y="3712547"/>
            <a:ext cx="8534400" cy="954107"/>
          </a:xfrm>
          <a:prstGeom prst="rect">
            <a:avLst/>
          </a:prstGeom>
          <a:noFill/>
        </p:spPr>
        <p:txBody>
          <a:bodyPr wrap="square" rtlCol="0">
            <a:spAutoFit/>
          </a:bodyPr>
          <a:lstStyle/>
          <a:p>
            <a:r>
              <a:rPr lang="en-US" sz="2800" dirty="0" smtClean="0"/>
              <a:t>Americans are saving more </a:t>
            </a:r>
            <a:r>
              <a:rPr lang="en-US" sz="2800" b="1" dirty="0" smtClean="0">
                <a:solidFill>
                  <a:srgbClr val="C00000"/>
                </a:solidFill>
              </a:rPr>
              <a:t>for the wrong reasons</a:t>
            </a:r>
            <a:r>
              <a:rPr lang="en-US" sz="2800" dirty="0" smtClean="0"/>
              <a:t>.</a:t>
            </a:r>
            <a:endParaRPr lang="en-US" sz="2800" dirty="0"/>
          </a:p>
        </p:txBody>
      </p:sp>
      <p:sp>
        <p:nvSpPr>
          <p:cNvPr id="11" name="TextBox 10"/>
          <p:cNvSpPr txBox="1"/>
          <p:nvPr/>
        </p:nvSpPr>
        <p:spPr>
          <a:xfrm>
            <a:off x="335280" y="5257800"/>
            <a:ext cx="8275320" cy="646331"/>
          </a:xfrm>
          <a:prstGeom prst="rect">
            <a:avLst/>
          </a:prstGeom>
          <a:noFill/>
        </p:spPr>
        <p:txBody>
          <a:bodyPr wrap="square" rtlCol="0">
            <a:spAutoFit/>
          </a:bodyPr>
          <a:lstStyle/>
          <a:p>
            <a:r>
              <a:rPr lang="en-US" dirty="0" smtClean="0"/>
              <a:t>The reader can tell that the paragraph is about to produce the wrong reasons of saving more.</a:t>
            </a:r>
            <a:endParaRPr lang="en-US" dirty="0"/>
          </a:p>
        </p:txBody>
      </p:sp>
      <p:cxnSp>
        <p:nvCxnSpPr>
          <p:cNvPr id="12" name="Straight Arrow Connector 11"/>
          <p:cNvCxnSpPr/>
          <p:nvPr/>
        </p:nvCxnSpPr>
        <p:spPr>
          <a:xfrm flipV="1">
            <a:off x="4699652" y="4229307"/>
            <a:ext cx="862948" cy="874693"/>
          </a:xfrm>
          <a:prstGeom prst="straightConnector1">
            <a:avLst/>
          </a:prstGeom>
          <a:ln>
            <a:solidFill>
              <a:srgbClr val="C00000"/>
            </a:solidFill>
            <a:headEnd w="lg" len="lg"/>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589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 and topic sentences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2800" dirty="0" smtClean="0"/>
              <a:t>Another thing to know about topic sentences, is that they often need </a:t>
            </a:r>
            <a:r>
              <a:rPr lang="en-US" sz="2800" dirty="0"/>
              <a:t>transitions </a:t>
            </a:r>
            <a:r>
              <a:rPr lang="en-US" sz="2800" dirty="0" smtClean="0"/>
              <a:t>to connect and relate each point to the next.  </a:t>
            </a:r>
          </a:p>
          <a:p>
            <a:pPr marL="0" indent="0">
              <a:buNone/>
            </a:pPr>
            <a:endParaRPr lang="en-US" sz="2800" dirty="0"/>
          </a:p>
          <a:p>
            <a:pPr marL="0" indent="0">
              <a:buNone/>
            </a:pPr>
            <a:r>
              <a:rPr lang="en-US" sz="2800" dirty="0" smtClean="0"/>
              <a:t>Some examples of transitions are </a:t>
            </a:r>
            <a:r>
              <a:rPr lang="en-US" sz="2800" i="1" dirty="0" smtClean="0"/>
              <a:t>Furthermore</a:t>
            </a:r>
            <a:r>
              <a:rPr lang="en-US" sz="2800" i="1" dirty="0"/>
              <a:t>, Second, Not only…, In addition to…, Similarly, In the same way that…, Finally</a:t>
            </a:r>
            <a:r>
              <a:rPr lang="en-US" sz="2800" i="1" dirty="0" smtClean="0"/>
              <a:t>,….</a:t>
            </a:r>
            <a:endParaRPr lang="en-US" sz="2800" dirty="0" smtClean="0"/>
          </a:p>
          <a:p>
            <a:pPr marL="0" indent="0">
              <a:buNone/>
            </a:pPr>
            <a:endParaRPr lang="en-US" sz="2800" dirty="0" smtClean="0"/>
          </a:p>
          <a:p>
            <a:pPr marL="0" indent="0">
              <a:buNone/>
            </a:pPr>
            <a:r>
              <a:rPr lang="en-US" sz="2800" dirty="0" smtClean="0"/>
              <a:t>Sometimes, the transition can be a sentence of its own, followed by a topic sentence.  This means that the topic sentence does not necessarily have to be the very first sentence of the paragraph.  It could follow another sentence which is acting as a transition.</a:t>
            </a:r>
            <a:endParaRPr lang="en-US" sz="2800" dirty="0"/>
          </a:p>
          <a:p>
            <a:pPr marL="0" indent="0">
              <a:buNone/>
            </a:pPr>
            <a:endParaRPr lang="en-US" sz="2800" dirty="0"/>
          </a:p>
          <a:p>
            <a:pPr marL="0" indent="0">
              <a:buNone/>
            </a:pPr>
            <a:endParaRPr lang="en-US" dirty="0" smtClean="0"/>
          </a:p>
        </p:txBody>
      </p:sp>
    </p:spTree>
    <p:extLst>
      <p:ext uri="{BB962C8B-B14F-4D97-AF65-F5344CB8AC3E}">
        <p14:creationId xmlns:p14="http://schemas.microsoft.com/office/powerpoint/2010/main" val="429334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paragraph?</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A paragraph is a group of sentences organized around a common topic.  There are different types of paragraph, according to their purpose.  </a:t>
            </a:r>
          </a:p>
        </p:txBody>
      </p:sp>
    </p:spTree>
    <p:extLst>
      <p:ext uri="{BB962C8B-B14F-4D97-AF65-F5344CB8AC3E}">
        <p14:creationId xmlns:p14="http://schemas.microsoft.com/office/powerpoint/2010/main" val="30435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transitions</a:t>
            </a:r>
            <a:endParaRPr lang="en-US" dirty="0"/>
          </a:p>
        </p:txBody>
      </p:sp>
      <p:sp>
        <p:nvSpPr>
          <p:cNvPr id="3" name="Content Placeholder 2"/>
          <p:cNvSpPr>
            <a:spLocks noGrp="1"/>
          </p:cNvSpPr>
          <p:nvPr>
            <p:ph sz="quarter" idx="1"/>
          </p:nvPr>
        </p:nvSpPr>
        <p:spPr/>
        <p:txBody>
          <a:bodyPr/>
          <a:lstStyle/>
          <a:p>
            <a:pPr marL="0" indent="0">
              <a:buNone/>
            </a:pPr>
            <a:r>
              <a:rPr lang="en-US" sz="3200" u="sng" dirty="0"/>
              <a:t>Keep this in mind when choosing transitions</a:t>
            </a:r>
            <a:r>
              <a:rPr lang="en-US" sz="3200" dirty="0"/>
              <a:t>: the transition must suggest the relationship between the previous paragraph and the next.  In other words, transitions show the reader the logical relation linking one paragraph to the next, and all the paragraphs to the essay’s thesis statement.</a:t>
            </a:r>
          </a:p>
          <a:p>
            <a:endParaRPr lang="en-US" dirty="0"/>
          </a:p>
        </p:txBody>
      </p:sp>
    </p:spTree>
    <p:extLst>
      <p:ext uri="{BB962C8B-B14F-4D97-AF65-F5344CB8AC3E}">
        <p14:creationId xmlns:p14="http://schemas.microsoft.com/office/powerpoint/2010/main" val="86787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paragraphs use topic sentences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Topic sentences appear in paragraphs that argue or analyze, so you will see them in many college essays.</a:t>
            </a:r>
          </a:p>
          <a:p>
            <a:pPr marL="0" indent="0">
              <a:buNone/>
            </a:pPr>
            <a:endParaRPr lang="en-US" dirty="0"/>
          </a:p>
          <a:p>
            <a:pPr marL="0" indent="0">
              <a:buNone/>
            </a:pPr>
            <a:r>
              <a:rPr lang="en-US" dirty="0" smtClean="0"/>
              <a:t>Having said that, it’s important to recognize that other forms of writing, like a short story, are not about arguing or analyzing a point, so they do not have a use for topic sentences.  Paragraphs that describe, narrate, or detail steps in a procedure would be examples of cases where there is no need for a topic sentence</a:t>
            </a:r>
            <a:r>
              <a:rPr lang="en-US" dirty="0" smtClean="0"/>
              <a:t>.</a:t>
            </a:r>
          </a:p>
          <a:p>
            <a:pPr marL="0" indent="0">
              <a:buNone/>
            </a:pPr>
            <a:endParaRPr lang="en-US" dirty="0"/>
          </a:p>
          <a:p>
            <a:pPr marL="0" indent="0">
              <a:buNone/>
            </a:pPr>
            <a:r>
              <a:rPr lang="en-US" dirty="0" smtClean="0"/>
              <a:t>Let’s see one example.</a:t>
            </a:r>
            <a:endParaRPr lang="en-US" dirty="0"/>
          </a:p>
        </p:txBody>
      </p:sp>
    </p:spTree>
    <p:extLst>
      <p:ext uri="{BB962C8B-B14F-4D97-AF65-F5344CB8AC3E}">
        <p14:creationId xmlns:p14="http://schemas.microsoft.com/office/powerpoint/2010/main" val="3653415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paragraph with no topic sentence</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Here’s an example from a short story:</a:t>
            </a:r>
          </a:p>
          <a:p>
            <a:pPr marL="0" indent="0">
              <a:buNone/>
            </a:pPr>
            <a:endParaRPr lang="en-US" dirty="0"/>
          </a:p>
          <a:p>
            <a:pPr marL="0" indent="0">
              <a:buNone/>
            </a:pPr>
            <a:r>
              <a:rPr lang="en-US" sz="2000" dirty="0" smtClean="0"/>
              <a:t>“</a:t>
            </a:r>
            <a:r>
              <a:rPr lang="en-US" sz="2000" dirty="0" smtClean="0">
                <a:solidFill>
                  <a:srgbClr val="C00000"/>
                </a:solidFill>
              </a:rPr>
              <a:t>Laura parked her car in the driveway as she did every night.  </a:t>
            </a:r>
            <a:r>
              <a:rPr lang="en-US" sz="2000" dirty="0" smtClean="0"/>
              <a:t>She got out of the car, carrying the groceries she had bought for the night’s dinner, and looked for her keys as she walked to the front door.  It was just one more evening alone at home, making dinner for one.  Little did she know that it was going to be her last dinner.”</a:t>
            </a:r>
          </a:p>
          <a:p>
            <a:pPr marL="0" indent="0">
              <a:buNone/>
            </a:pPr>
            <a:endParaRPr lang="en-US" sz="2000" dirty="0"/>
          </a:p>
          <a:p>
            <a:pPr marL="0" indent="0">
              <a:buNone/>
            </a:pPr>
            <a:r>
              <a:rPr lang="en-US" sz="2800" dirty="0" smtClean="0"/>
              <a:t>Notice how the first sentence does not make a claim that is supported later in the paragraph.  There’s no argument, just narration, so the source-based body paragraph structure that you are learning about is not used in this case.</a:t>
            </a:r>
          </a:p>
        </p:txBody>
      </p:sp>
      <p:cxnSp>
        <p:nvCxnSpPr>
          <p:cNvPr id="5" name="Straight Arrow Connector 4"/>
          <p:cNvCxnSpPr/>
          <p:nvPr/>
        </p:nvCxnSpPr>
        <p:spPr>
          <a:xfrm flipV="1">
            <a:off x="1905000" y="2667000"/>
            <a:ext cx="1447800" cy="1371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84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Autofit/>
          </a:bodyPr>
          <a:lstStyle/>
          <a:p>
            <a:r>
              <a:rPr lang="en-US" sz="3600" dirty="0" smtClean="0"/>
              <a:t>Tips for writing the body of your essay</a:t>
            </a:r>
            <a:endParaRPr lang="en-US" sz="3600"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smtClean="0"/>
              <a:t>Before we go into more detail on how body paragraphs work, let’s pause for a few pointers:</a:t>
            </a:r>
          </a:p>
          <a:p>
            <a:r>
              <a:rPr lang="en-US" u="sng" dirty="0" smtClean="0"/>
              <a:t>Avoid drifting away from your topic sentence</a:t>
            </a:r>
            <a:r>
              <a:rPr lang="en-US" dirty="0" smtClean="0"/>
              <a:t>. Remember the paragraph is built around a common topic.  If you move on to something else, the purpose for having the sentences clustered together into a paragraph is lost.</a:t>
            </a:r>
          </a:p>
          <a:p>
            <a:r>
              <a:rPr lang="en-US" u="sng" dirty="0" smtClean="0"/>
              <a:t>Keep the writing tight</a:t>
            </a:r>
            <a:r>
              <a:rPr lang="en-US" dirty="0" smtClean="0"/>
              <a:t>.  Avoid overly long paragraphs by deleting unnecessary words, irrelevant references, and unclear statements.</a:t>
            </a:r>
          </a:p>
          <a:p>
            <a:r>
              <a:rPr lang="en-US" u="sng" dirty="0" smtClean="0"/>
              <a:t>Maintain a logical flow within the paragraph and among paragraphs</a:t>
            </a:r>
            <a:r>
              <a:rPr lang="en-US" dirty="0" smtClean="0"/>
              <a:t>.  The reader should be able to follow your points as they go from sentence to sentence in a paragraph.  The same thing should happen in the essay, that is, each paragraph must line up logically with the next as you make your case.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4974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points</a:t>
            </a:r>
            <a:endParaRPr lang="en-US" dirty="0"/>
          </a:p>
        </p:txBody>
      </p:sp>
      <p:sp>
        <p:nvSpPr>
          <p:cNvPr id="3" name="Content Placeholder 2"/>
          <p:cNvSpPr>
            <a:spLocks noGrp="1"/>
          </p:cNvSpPr>
          <p:nvPr>
            <p:ph sz="quarter" idx="1"/>
          </p:nvPr>
        </p:nvSpPr>
        <p:spPr/>
        <p:txBody>
          <a:bodyPr/>
          <a:lstStyle/>
          <a:p>
            <a:pPr marL="0" indent="0">
              <a:buNone/>
            </a:pPr>
            <a:r>
              <a:rPr lang="en-US" dirty="0" smtClean="0"/>
              <a:t>In </a:t>
            </a:r>
            <a:r>
              <a:rPr lang="en-US" dirty="0"/>
              <a:t>a traditional source-based academic essay, each of your body paragraphs will develop two to three distinct sub-points.  Each of these </a:t>
            </a:r>
            <a:r>
              <a:rPr lang="en-US" dirty="0" smtClean="0"/>
              <a:t>points or “sections</a:t>
            </a:r>
            <a:r>
              <a:rPr lang="en-US" dirty="0"/>
              <a:t>” of your paragraph can have roughly the same structure</a:t>
            </a:r>
            <a:r>
              <a:rPr lang="en-US" i="1" dirty="0"/>
              <a:t>:</a:t>
            </a:r>
            <a:endParaRPr lang="en-US" dirty="0"/>
          </a:p>
          <a:p>
            <a:pPr lvl="0"/>
            <a:r>
              <a:rPr lang="en-US" dirty="0"/>
              <a:t>a point </a:t>
            </a:r>
          </a:p>
          <a:p>
            <a:pPr lvl="0"/>
            <a:r>
              <a:rPr lang="en-US" dirty="0"/>
              <a:t>a quote that supports the point</a:t>
            </a:r>
          </a:p>
          <a:p>
            <a:pPr lvl="0"/>
            <a:r>
              <a:rPr lang="en-US" dirty="0"/>
              <a:t>commentary (or “warrant”)—a sentence that explains or analyzes how/why the quote supports the point</a:t>
            </a:r>
          </a:p>
          <a:p>
            <a:endParaRPr lang="en-US" dirty="0"/>
          </a:p>
        </p:txBody>
      </p:sp>
    </p:spTree>
    <p:extLst>
      <p:ext uri="{BB962C8B-B14F-4D97-AF65-F5344CB8AC3E}">
        <p14:creationId xmlns:p14="http://schemas.microsoft.com/office/powerpoint/2010/main" val="2999587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Sub-points or Sections</a:t>
            </a:r>
            <a:endParaRPr lang="en-US" dirty="0"/>
          </a:p>
        </p:txBody>
      </p:sp>
      <p:sp>
        <p:nvSpPr>
          <p:cNvPr id="3" name="Content Placeholder 2"/>
          <p:cNvSpPr>
            <a:spLocks noGrp="1"/>
          </p:cNvSpPr>
          <p:nvPr>
            <p:ph sz="quarter" idx="1"/>
          </p:nvPr>
        </p:nvSpPr>
        <p:spPr/>
        <p:txBody>
          <a:bodyPr>
            <a:noAutofit/>
          </a:bodyPr>
          <a:lstStyle/>
          <a:p>
            <a:pPr marL="0" indent="0">
              <a:buNone/>
            </a:pPr>
            <a:r>
              <a:rPr lang="en-US" sz="3200" dirty="0"/>
              <a:t>Each </a:t>
            </a:r>
            <a:r>
              <a:rPr lang="en-US" sz="3200" dirty="0" smtClean="0"/>
              <a:t>sub-point or “section” </a:t>
            </a:r>
            <a:r>
              <a:rPr lang="en-US" sz="3200" dirty="0"/>
              <a:t>should be repeated 2 or 3 times to develop the paragraph effectively. Within a paragraph, each section has to have a main point and a supporting quote or evidence.</a:t>
            </a:r>
          </a:p>
          <a:p>
            <a:pPr marL="0" indent="0">
              <a:buNone/>
            </a:pPr>
            <a:endParaRPr lang="en-US" sz="3200" dirty="0" smtClean="0"/>
          </a:p>
          <a:p>
            <a:pPr marL="0" indent="0">
              <a:buNone/>
            </a:pPr>
            <a:r>
              <a:rPr lang="en-US" sz="3200" dirty="0" smtClean="0"/>
              <a:t>As </a:t>
            </a:r>
            <a:r>
              <a:rPr lang="en-US" sz="3200" dirty="0"/>
              <a:t>your writing skills improve and you master this fairly prescriptive format, you can certainly modify it to suit your purposes.  </a:t>
            </a:r>
            <a:endParaRPr lang="en-US" sz="3200" dirty="0" smtClean="0"/>
          </a:p>
        </p:txBody>
      </p:sp>
    </p:spTree>
    <p:extLst>
      <p:ext uri="{BB962C8B-B14F-4D97-AF65-F5344CB8AC3E}">
        <p14:creationId xmlns:p14="http://schemas.microsoft.com/office/powerpoint/2010/main" val="3289264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writing main points</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Generating </a:t>
            </a:r>
            <a:r>
              <a:rPr lang="en-US" dirty="0"/>
              <a:t>main points involves reading the research and brainstorming ideas that prove or illustrate your topic sentence. </a:t>
            </a:r>
            <a:endParaRPr lang="en-US" dirty="0" smtClean="0"/>
          </a:p>
          <a:p>
            <a:pPr>
              <a:buFont typeface="Arial" pitchFamily="34" charset="0"/>
              <a:buChar char="•"/>
            </a:pPr>
            <a:r>
              <a:rPr lang="en-US" sz="2200" dirty="0" smtClean="0"/>
              <a:t>These </a:t>
            </a:r>
            <a:r>
              <a:rPr lang="en-US" sz="2200" dirty="0"/>
              <a:t>points should be distinct from one another. </a:t>
            </a:r>
            <a:endParaRPr lang="en-US" sz="2200" dirty="0" smtClean="0"/>
          </a:p>
          <a:p>
            <a:pPr>
              <a:buFont typeface="Arial" pitchFamily="34" charset="0"/>
              <a:buChar char="•"/>
            </a:pPr>
            <a:r>
              <a:rPr lang="en-US" sz="2200" dirty="0" smtClean="0"/>
              <a:t>Each </a:t>
            </a:r>
            <a:r>
              <a:rPr lang="en-US" sz="2200" dirty="0"/>
              <a:t>should clearly address a different aspect of your topic sentence. </a:t>
            </a:r>
            <a:endParaRPr lang="en-US" sz="2200" dirty="0" smtClean="0"/>
          </a:p>
          <a:p>
            <a:pPr>
              <a:buFont typeface="Arial" pitchFamily="34" charset="0"/>
              <a:buChar char="•"/>
            </a:pPr>
            <a:r>
              <a:rPr lang="en-US" sz="2200" dirty="0" smtClean="0"/>
              <a:t>They </a:t>
            </a:r>
            <a:r>
              <a:rPr lang="en-US" sz="2200" dirty="0"/>
              <a:t>should not overlap or your analysis will be repetitive. </a:t>
            </a:r>
            <a:endParaRPr lang="en-US" sz="2200" dirty="0" smtClean="0"/>
          </a:p>
          <a:p>
            <a:pPr marL="0" indent="0">
              <a:buNone/>
            </a:pPr>
            <a:endParaRPr lang="en-US" dirty="0"/>
          </a:p>
          <a:p>
            <a:pPr marL="0" indent="0">
              <a:buNone/>
            </a:pPr>
            <a:r>
              <a:rPr lang="en-US" dirty="0" smtClean="0"/>
              <a:t>It </a:t>
            </a:r>
            <a:r>
              <a:rPr lang="en-US" dirty="0"/>
              <a:t>is important to outline these points before you begin writing your paragraph so that you can adjust the points if they are too similar.</a:t>
            </a:r>
          </a:p>
          <a:p>
            <a:pPr marL="0" indent="0">
              <a:buNone/>
            </a:pPr>
            <a:endParaRPr lang="en-US" dirty="0"/>
          </a:p>
        </p:txBody>
      </p:sp>
    </p:spTree>
    <p:extLst>
      <p:ext uri="{BB962C8B-B14F-4D97-AF65-F5344CB8AC3E}">
        <p14:creationId xmlns:p14="http://schemas.microsoft.com/office/powerpoint/2010/main" val="635219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Concluding Sentence</a:t>
            </a:r>
            <a:endParaRPr lang="en-US" dirty="0"/>
          </a:p>
        </p:txBody>
      </p:sp>
      <p:sp>
        <p:nvSpPr>
          <p:cNvPr id="3" name="Content Placeholder 2"/>
          <p:cNvSpPr>
            <a:spLocks noGrp="1"/>
          </p:cNvSpPr>
          <p:nvPr>
            <p:ph sz="quarter" idx="1"/>
          </p:nvPr>
        </p:nvSpPr>
        <p:spPr/>
        <p:txBody>
          <a:bodyPr/>
          <a:lstStyle/>
          <a:p>
            <a:pPr marL="0" indent="0">
              <a:spcAft>
                <a:spcPts val="1200"/>
              </a:spcAft>
              <a:buNone/>
            </a:pPr>
            <a:r>
              <a:rPr lang="en-US" sz="3200" dirty="0" smtClean="0"/>
              <a:t>The </a:t>
            </a:r>
            <a:r>
              <a:rPr lang="en-US" sz="3200" dirty="0"/>
              <a:t>concluding </a:t>
            </a:r>
            <a:r>
              <a:rPr lang="en-US" sz="3200" dirty="0" smtClean="0"/>
              <a:t>sentence does two jobs:</a:t>
            </a:r>
          </a:p>
          <a:p>
            <a:pPr marL="0" indent="0">
              <a:buNone/>
            </a:pPr>
            <a:r>
              <a:rPr lang="en-US" dirty="0" smtClean="0">
                <a:solidFill>
                  <a:srgbClr val="C00000"/>
                </a:solidFill>
              </a:rPr>
              <a:t>ONE: </a:t>
            </a:r>
            <a:r>
              <a:rPr lang="en-US" sz="2000" dirty="0" smtClean="0"/>
              <a:t>It closes </a:t>
            </a:r>
            <a:r>
              <a:rPr lang="en-US" sz="2000" dirty="0"/>
              <a:t>the paragraph with a final summary thought about the main </a:t>
            </a:r>
            <a:r>
              <a:rPr lang="en-US" sz="2000" dirty="0" smtClean="0"/>
              <a:t>points</a:t>
            </a:r>
            <a:r>
              <a:rPr lang="en-US" sz="2000" dirty="0"/>
              <a:t> </a:t>
            </a:r>
            <a:r>
              <a:rPr lang="en-US" sz="2000" dirty="0" smtClean="0"/>
              <a:t>and joining everything with the topic sentence.  Linking words such as “therefore”, “thus”, and “resulting” show that ideas are being brought together in the conclusion. </a:t>
            </a:r>
          </a:p>
          <a:p>
            <a:pPr marL="0" indent="0">
              <a:buNone/>
            </a:pPr>
            <a:endParaRPr lang="en-US" sz="2000" dirty="0" smtClean="0"/>
          </a:p>
          <a:p>
            <a:pPr marL="0" indent="0">
              <a:buNone/>
            </a:pPr>
            <a:r>
              <a:rPr lang="en-US" dirty="0" smtClean="0">
                <a:solidFill>
                  <a:srgbClr val="C00000"/>
                </a:solidFill>
              </a:rPr>
              <a:t>TWO: </a:t>
            </a:r>
            <a:r>
              <a:rPr lang="en-US" sz="2000" dirty="0" smtClean="0"/>
              <a:t>It helps to link with the next paragraph by setting the stage for the next point of the essay.  Ideas that are introduced for treatment in the next paragraph are framed with words that point ahead, such as “in the next” or “the following”, and “other”.</a:t>
            </a:r>
            <a:endParaRPr lang="en-US" sz="2000" dirty="0"/>
          </a:p>
        </p:txBody>
      </p:sp>
    </p:spTree>
    <p:extLst>
      <p:ext uri="{BB962C8B-B14F-4D97-AF65-F5344CB8AC3E}">
        <p14:creationId xmlns:p14="http://schemas.microsoft.com/office/powerpoint/2010/main" val="1979741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Supporting Sources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Remember that we were learning how to write “source-based” paragraphs?  We will now talk a little bit about the sources.</a:t>
            </a:r>
          </a:p>
          <a:p>
            <a:pPr marL="0" indent="0">
              <a:buNone/>
            </a:pPr>
            <a:endParaRPr lang="en-US" dirty="0"/>
          </a:p>
          <a:p>
            <a:pPr marL="0" indent="0">
              <a:buNone/>
            </a:pPr>
            <a:r>
              <a:rPr lang="en-US" dirty="0" smtClean="0"/>
              <a:t>As you have learned,  after  you make a claim with the topic sentence,  you  then need to back up your claim with evidence, making note of the origin of your sources.  This is known as quoting.</a:t>
            </a:r>
          </a:p>
          <a:p>
            <a:pPr marL="0" indent="0">
              <a:buNone/>
            </a:pPr>
            <a:endParaRPr lang="en-US" dirty="0"/>
          </a:p>
          <a:p>
            <a:pPr marL="0" indent="0">
              <a:buNone/>
            </a:pPr>
            <a:r>
              <a:rPr lang="en-US" dirty="0" smtClean="0"/>
              <a:t>We will now learn about the different ways in which you can quote a source.</a:t>
            </a:r>
            <a:endParaRPr lang="en-US" dirty="0"/>
          </a:p>
        </p:txBody>
      </p:sp>
    </p:spTree>
    <p:extLst>
      <p:ext uri="{BB962C8B-B14F-4D97-AF65-F5344CB8AC3E}">
        <p14:creationId xmlns:p14="http://schemas.microsoft.com/office/powerpoint/2010/main" val="399931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present evidence</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You always have to present evidence—facts</a:t>
            </a:r>
            <a:r>
              <a:rPr lang="en-US" dirty="0"/>
              <a:t>, quotations, statistics, expert opinion—for each main point.</a:t>
            </a:r>
            <a:r>
              <a:rPr lang="en-US" b="1" dirty="0"/>
              <a:t> </a:t>
            </a:r>
            <a:r>
              <a:rPr lang="en-US" b="1" dirty="0" smtClean="0"/>
              <a:t> </a:t>
            </a:r>
            <a:r>
              <a:rPr lang="en-US" dirty="0" smtClean="0"/>
              <a:t>As you do that, remember </a:t>
            </a:r>
            <a:r>
              <a:rPr lang="en-US" dirty="0"/>
              <a:t>to cite your source </a:t>
            </a:r>
            <a:r>
              <a:rPr lang="en-US" dirty="0" smtClean="0"/>
              <a:t>properly, using the MLA or APA format, depending on whether you are writing a humanities paper (MLA) or a science paper (APA).</a:t>
            </a:r>
            <a:endParaRPr lang="en-US" dirty="0"/>
          </a:p>
          <a:p>
            <a:pPr marL="0" indent="0">
              <a:buNone/>
            </a:pPr>
            <a:endParaRPr lang="en-US" dirty="0"/>
          </a:p>
          <a:p>
            <a:pPr marL="0" indent="0">
              <a:buNone/>
            </a:pPr>
            <a:r>
              <a:rPr lang="en-US" dirty="0"/>
              <a:t>When using sources to support your main points, you have three options for citing the material: </a:t>
            </a:r>
          </a:p>
          <a:p>
            <a:pPr>
              <a:buFont typeface="Arial" pitchFamily="34" charset="0"/>
              <a:buChar char="•"/>
            </a:pPr>
            <a:r>
              <a:rPr lang="en-US" dirty="0"/>
              <a:t>Quoting</a:t>
            </a:r>
          </a:p>
          <a:p>
            <a:pPr>
              <a:buFont typeface="Arial" pitchFamily="34" charset="0"/>
              <a:buChar char="•"/>
            </a:pPr>
            <a:r>
              <a:rPr lang="en-US" dirty="0"/>
              <a:t>Paraphrasing</a:t>
            </a:r>
          </a:p>
          <a:p>
            <a:pPr>
              <a:buFont typeface="Arial" pitchFamily="34" charset="0"/>
              <a:buChar char="•"/>
            </a:pPr>
            <a:r>
              <a:rPr lang="en-US" dirty="0"/>
              <a:t>Summarizing</a:t>
            </a:r>
          </a:p>
          <a:p>
            <a:pPr marL="0" indent="0">
              <a:buNone/>
            </a:pPr>
            <a:endParaRPr lang="en-US" dirty="0"/>
          </a:p>
        </p:txBody>
      </p:sp>
    </p:spTree>
    <p:extLst>
      <p:ext uri="{BB962C8B-B14F-4D97-AF65-F5344CB8AC3E}">
        <p14:creationId xmlns:p14="http://schemas.microsoft.com/office/powerpoint/2010/main" val="294341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types</a:t>
            </a:r>
            <a:endParaRPr lang="en-US" dirty="0"/>
          </a:p>
        </p:txBody>
      </p:sp>
      <p:sp>
        <p:nvSpPr>
          <p:cNvPr id="3" name="Content Placeholder 2"/>
          <p:cNvSpPr>
            <a:spLocks noGrp="1"/>
          </p:cNvSpPr>
          <p:nvPr>
            <p:ph sz="quarter" idx="1"/>
          </p:nvPr>
        </p:nvSpPr>
        <p:spPr/>
        <p:txBody>
          <a:bodyPr/>
          <a:lstStyle/>
          <a:p>
            <a:pPr marL="0" indent="0">
              <a:buNone/>
            </a:pPr>
            <a:r>
              <a:rPr lang="en-US" dirty="0"/>
              <a:t>In an essay, some paragraphs open the essay by introducing the topic of the essay.  These are called </a:t>
            </a:r>
            <a:r>
              <a:rPr lang="en-US" u="sng" dirty="0"/>
              <a:t>introductory paragraphs</a:t>
            </a:r>
            <a:r>
              <a:rPr lang="en-US" dirty="0"/>
              <a:t>.  </a:t>
            </a:r>
            <a:endParaRPr lang="en-US" dirty="0" smtClean="0"/>
          </a:p>
          <a:p>
            <a:pPr marL="0" indent="0">
              <a:buNone/>
            </a:pPr>
            <a:endParaRPr lang="en-US" dirty="0"/>
          </a:p>
          <a:p>
            <a:pPr marL="0" indent="0">
              <a:buNone/>
            </a:pPr>
            <a:r>
              <a:rPr lang="en-US" dirty="0" smtClean="0"/>
              <a:t>Other </a:t>
            </a:r>
            <a:r>
              <a:rPr lang="en-US" dirty="0"/>
              <a:t>paragraphs develop the topic.  These are the </a:t>
            </a:r>
            <a:r>
              <a:rPr lang="en-US" u="sng" dirty="0"/>
              <a:t>supporting or body paragraphs</a:t>
            </a:r>
            <a:r>
              <a:rPr lang="en-US" dirty="0"/>
              <a:t>.  </a:t>
            </a:r>
            <a:endParaRPr lang="en-US" dirty="0" smtClean="0"/>
          </a:p>
          <a:p>
            <a:pPr marL="0" indent="0">
              <a:buNone/>
            </a:pPr>
            <a:endParaRPr lang="en-US" dirty="0"/>
          </a:p>
          <a:p>
            <a:pPr marL="0" indent="0">
              <a:buNone/>
            </a:pPr>
            <a:r>
              <a:rPr lang="en-US" dirty="0" smtClean="0"/>
              <a:t>Finally</a:t>
            </a:r>
            <a:r>
              <a:rPr lang="en-US" dirty="0"/>
              <a:t>, there are paragraphs that conclude the essay’s discussion.  There are the </a:t>
            </a:r>
            <a:r>
              <a:rPr lang="en-US" u="sng" dirty="0"/>
              <a:t>conclusion or ending paragraphs</a:t>
            </a:r>
            <a:r>
              <a:rPr lang="en-US" dirty="0"/>
              <a:t>.</a:t>
            </a:r>
          </a:p>
          <a:p>
            <a:endParaRPr lang="en-US" dirty="0"/>
          </a:p>
        </p:txBody>
      </p:sp>
    </p:spTree>
    <p:extLst>
      <p:ext uri="{BB962C8B-B14F-4D97-AF65-F5344CB8AC3E}">
        <p14:creationId xmlns:p14="http://schemas.microsoft.com/office/powerpoint/2010/main" val="4087726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Quoting</a:t>
            </a:r>
            <a:endParaRPr lang="en-US" dirty="0"/>
          </a:p>
        </p:txBody>
      </p:sp>
      <p:sp>
        <p:nvSpPr>
          <p:cNvPr id="3" name="Content Placeholder 2"/>
          <p:cNvSpPr>
            <a:spLocks noGrp="1"/>
          </p:cNvSpPr>
          <p:nvPr>
            <p:ph sz="quarter" idx="1"/>
          </p:nvPr>
        </p:nvSpPr>
        <p:spPr>
          <a:xfrm>
            <a:off x="301752" y="1527048"/>
            <a:ext cx="8503920" cy="2968752"/>
          </a:xfrm>
        </p:spPr>
        <p:txBody>
          <a:bodyPr>
            <a:noAutofit/>
          </a:bodyPr>
          <a:lstStyle/>
          <a:p>
            <a:pPr marL="0" indent="0">
              <a:buNone/>
            </a:pPr>
            <a:r>
              <a:rPr lang="en-US" sz="2800" dirty="0" smtClean="0"/>
              <a:t>When quoting, use </a:t>
            </a:r>
            <a:r>
              <a:rPr lang="en-US" sz="2800" dirty="0"/>
              <a:t>the author's exact words and enclose those words in quotation marks. </a:t>
            </a:r>
            <a:r>
              <a:rPr lang="en-US" sz="2800" dirty="0" smtClean="0"/>
              <a:t>You </a:t>
            </a:r>
            <a:r>
              <a:rPr lang="en-US" sz="2800" dirty="0"/>
              <a:t>must cite the source of the quotation, using MLA or APA format. </a:t>
            </a:r>
            <a:r>
              <a:rPr lang="en-US" sz="2800" dirty="0" smtClean="0"/>
              <a:t>  This is what a quote looks like:</a:t>
            </a:r>
          </a:p>
          <a:p>
            <a:pPr marL="0" indent="0">
              <a:buNone/>
            </a:pPr>
            <a:endParaRPr lang="en-US" sz="2800" dirty="0"/>
          </a:p>
          <a:p>
            <a:pPr marL="0" indent="0">
              <a:buNone/>
            </a:pPr>
            <a:r>
              <a:rPr lang="en-US" sz="2000" dirty="0" smtClean="0"/>
              <a:t>Dreams have been called </a:t>
            </a:r>
            <a:r>
              <a:rPr lang="en-US" sz="2000" dirty="0" smtClean="0">
                <a:solidFill>
                  <a:srgbClr val="C00000"/>
                </a:solidFill>
              </a:rPr>
              <a:t>“the royal road” </a:t>
            </a:r>
            <a:r>
              <a:rPr lang="en-US" sz="2000" dirty="0" smtClean="0"/>
              <a:t>to the unconscious </a:t>
            </a:r>
            <a:r>
              <a:rPr lang="en-US" sz="2000" dirty="0" smtClean="0">
                <a:solidFill>
                  <a:srgbClr val="C00000"/>
                </a:solidFill>
              </a:rPr>
              <a:t>(Freud 35).</a:t>
            </a:r>
            <a:endParaRPr lang="en-US" sz="2000" dirty="0">
              <a:solidFill>
                <a:srgbClr val="C00000"/>
              </a:solidFill>
            </a:endParaRPr>
          </a:p>
        </p:txBody>
      </p:sp>
      <p:sp>
        <p:nvSpPr>
          <p:cNvPr id="4" name="TextBox 3"/>
          <p:cNvSpPr txBox="1"/>
          <p:nvPr/>
        </p:nvSpPr>
        <p:spPr>
          <a:xfrm>
            <a:off x="365760" y="4649986"/>
            <a:ext cx="4751622" cy="646331"/>
          </a:xfrm>
          <a:prstGeom prst="rect">
            <a:avLst/>
          </a:prstGeom>
          <a:noFill/>
        </p:spPr>
        <p:txBody>
          <a:bodyPr wrap="none" rtlCol="0">
            <a:spAutoFit/>
          </a:bodyPr>
          <a:lstStyle/>
          <a:p>
            <a:r>
              <a:rPr lang="en-US" b="1" dirty="0" smtClean="0">
                <a:solidFill>
                  <a:srgbClr val="C00000"/>
                </a:solidFill>
              </a:rPr>
              <a:t>Note the use of quotation marks when </a:t>
            </a:r>
            <a:br>
              <a:rPr lang="en-US" b="1" dirty="0" smtClean="0">
                <a:solidFill>
                  <a:srgbClr val="C00000"/>
                </a:solidFill>
              </a:rPr>
            </a:br>
            <a:r>
              <a:rPr lang="en-US" b="1" dirty="0" smtClean="0">
                <a:solidFill>
                  <a:srgbClr val="C00000"/>
                </a:solidFill>
              </a:rPr>
              <a:t>using someone else’s words</a:t>
            </a:r>
            <a:r>
              <a:rPr lang="en-US" dirty="0" smtClean="0"/>
              <a:t>.</a:t>
            </a:r>
            <a:endParaRPr lang="en-US" dirty="0"/>
          </a:p>
        </p:txBody>
      </p:sp>
      <p:cxnSp>
        <p:nvCxnSpPr>
          <p:cNvPr id="6" name="Straight Arrow Connector 5"/>
          <p:cNvCxnSpPr/>
          <p:nvPr/>
        </p:nvCxnSpPr>
        <p:spPr>
          <a:xfrm flipV="1">
            <a:off x="2590800" y="4191000"/>
            <a:ext cx="838200" cy="45898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2174" y="5454134"/>
            <a:ext cx="5993949" cy="923330"/>
          </a:xfrm>
          <a:prstGeom prst="rect">
            <a:avLst/>
          </a:prstGeom>
          <a:noFill/>
        </p:spPr>
        <p:txBody>
          <a:bodyPr wrap="none" rtlCol="0">
            <a:spAutoFit/>
          </a:bodyPr>
          <a:lstStyle/>
          <a:p>
            <a:r>
              <a:rPr lang="en-US" b="1" dirty="0" smtClean="0">
                <a:solidFill>
                  <a:srgbClr val="C00000"/>
                </a:solidFill>
              </a:rPr>
              <a:t>Note how the author and the page are indicated.  </a:t>
            </a:r>
            <a:br>
              <a:rPr lang="en-US" b="1" dirty="0" smtClean="0">
                <a:solidFill>
                  <a:srgbClr val="C00000"/>
                </a:solidFill>
              </a:rPr>
            </a:br>
            <a:r>
              <a:rPr lang="en-US" b="1" dirty="0" smtClean="0">
                <a:solidFill>
                  <a:srgbClr val="C00000"/>
                </a:solidFill>
              </a:rPr>
              <a:t>(The book title can be found in the bibliography </a:t>
            </a:r>
            <a:br>
              <a:rPr lang="en-US" b="1" dirty="0" smtClean="0">
                <a:solidFill>
                  <a:srgbClr val="C00000"/>
                </a:solidFill>
              </a:rPr>
            </a:br>
            <a:r>
              <a:rPr lang="en-US" b="1" dirty="0" smtClean="0">
                <a:solidFill>
                  <a:srgbClr val="C00000"/>
                </a:solidFill>
              </a:rPr>
              <a:t>at the end of the paper.)</a:t>
            </a:r>
            <a:endParaRPr lang="en-US" b="1" dirty="0">
              <a:solidFill>
                <a:srgbClr val="C00000"/>
              </a:solidFill>
            </a:endParaRPr>
          </a:p>
        </p:txBody>
      </p:sp>
      <p:cxnSp>
        <p:nvCxnSpPr>
          <p:cNvPr id="9" name="Straight Arrow Connector 8"/>
          <p:cNvCxnSpPr/>
          <p:nvPr/>
        </p:nvCxnSpPr>
        <p:spPr>
          <a:xfrm flipV="1">
            <a:off x="5867400" y="4191000"/>
            <a:ext cx="1676400" cy="12631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606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Paraphrasing</a:t>
            </a:r>
            <a:endParaRPr lang="en-US" dirty="0"/>
          </a:p>
        </p:txBody>
      </p:sp>
      <p:sp>
        <p:nvSpPr>
          <p:cNvPr id="3" name="Content Placeholder 2"/>
          <p:cNvSpPr>
            <a:spLocks noGrp="1"/>
          </p:cNvSpPr>
          <p:nvPr>
            <p:ph sz="quarter" idx="1"/>
          </p:nvPr>
        </p:nvSpPr>
        <p:spPr/>
        <p:txBody>
          <a:bodyPr/>
          <a:lstStyle/>
          <a:p>
            <a:pPr marL="0" indent="0">
              <a:buNone/>
            </a:pPr>
            <a:r>
              <a:rPr lang="en-US" dirty="0" smtClean="0"/>
              <a:t>Paraphrasing is expressing in </a:t>
            </a:r>
            <a:r>
              <a:rPr lang="en-US" dirty="0"/>
              <a:t>your own </a:t>
            </a:r>
            <a:r>
              <a:rPr lang="en-US" dirty="0" smtClean="0"/>
              <a:t>words </a:t>
            </a:r>
            <a:r>
              <a:rPr lang="en-US" dirty="0"/>
              <a:t>a passage or idea from the author's essay or article.  </a:t>
            </a:r>
            <a:endParaRPr lang="en-US" dirty="0" smtClean="0"/>
          </a:p>
          <a:p>
            <a:pPr marL="0" indent="0">
              <a:buNone/>
            </a:pPr>
            <a:endParaRPr lang="en-US" dirty="0"/>
          </a:p>
          <a:p>
            <a:pPr marL="0" indent="0">
              <a:buNone/>
            </a:pPr>
            <a:r>
              <a:rPr lang="en-US" dirty="0" smtClean="0"/>
              <a:t>When </a:t>
            </a:r>
            <a:r>
              <a:rPr lang="en-US" dirty="0"/>
              <a:t>you paraphrase, you still need to cite your source, using MLA or APA format.</a:t>
            </a:r>
          </a:p>
        </p:txBody>
      </p:sp>
    </p:spTree>
    <p:extLst>
      <p:ext uri="{BB962C8B-B14F-4D97-AF65-F5344CB8AC3E}">
        <p14:creationId xmlns:p14="http://schemas.microsoft.com/office/powerpoint/2010/main" val="1991362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a:t>
            </a:r>
            <a:endParaRPr lang="en-US" dirty="0"/>
          </a:p>
        </p:txBody>
      </p:sp>
      <p:sp>
        <p:nvSpPr>
          <p:cNvPr id="3" name="Content Placeholder 2"/>
          <p:cNvSpPr>
            <a:spLocks noGrp="1"/>
          </p:cNvSpPr>
          <p:nvPr>
            <p:ph sz="quarter" idx="1"/>
          </p:nvPr>
        </p:nvSpPr>
        <p:spPr/>
        <p:txBody>
          <a:bodyPr/>
          <a:lstStyle/>
          <a:p>
            <a:pPr marL="0" indent="0">
              <a:buNone/>
            </a:pPr>
            <a:r>
              <a:rPr lang="en-US" dirty="0" smtClean="0"/>
              <a:t>Summarizing is condensing and rephrasing </a:t>
            </a:r>
            <a:r>
              <a:rPr lang="en-US" dirty="0"/>
              <a:t>(in your own words) the essential points of a passage or article.  </a:t>
            </a:r>
            <a:endParaRPr lang="en-US" dirty="0" smtClean="0"/>
          </a:p>
          <a:p>
            <a:pPr marL="0" indent="0">
              <a:buNone/>
            </a:pPr>
            <a:endParaRPr lang="en-US" dirty="0"/>
          </a:p>
          <a:p>
            <a:pPr marL="0" indent="0">
              <a:buNone/>
            </a:pPr>
            <a:r>
              <a:rPr lang="en-US" dirty="0" smtClean="0"/>
              <a:t>A </a:t>
            </a:r>
            <a:r>
              <a:rPr lang="en-US" dirty="0"/>
              <a:t>summary should include all of the author's key points, conclusions, and recommendations, but it should leave out any unnecessary information.  </a:t>
            </a:r>
            <a:endParaRPr lang="en-US" dirty="0" smtClean="0"/>
          </a:p>
          <a:p>
            <a:pPr marL="0" indent="0">
              <a:buNone/>
            </a:pPr>
            <a:endParaRPr lang="en-US" dirty="0"/>
          </a:p>
          <a:p>
            <a:pPr marL="0" indent="0">
              <a:buNone/>
            </a:pPr>
            <a:r>
              <a:rPr lang="en-US" dirty="0" smtClean="0"/>
              <a:t>Cite </a:t>
            </a:r>
            <a:r>
              <a:rPr lang="en-US" dirty="0"/>
              <a:t>your source, using MLA or APA format.</a:t>
            </a:r>
          </a:p>
        </p:txBody>
      </p:sp>
    </p:spTree>
    <p:extLst>
      <p:ext uri="{BB962C8B-B14F-4D97-AF65-F5344CB8AC3E}">
        <p14:creationId xmlns:p14="http://schemas.microsoft.com/office/powerpoint/2010/main" val="3565281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How to use quotations, paraphrases, and summaries</a:t>
            </a:r>
            <a:endParaRPr lang="en-US" sz="280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We have learned so far that there are three ways you can refer to your sources as you make your arguments: quoting, paraphrasing, and summaries, but which one should you use?  Try this:</a:t>
            </a:r>
          </a:p>
          <a:p>
            <a:pPr marL="0" indent="0">
              <a:buNone/>
            </a:pPr>
            <a:endParaRPr lang="en-US" dirty="0"/>
          </a:p>
          <a:p>
            <a:pPr marL="0" indent="0">
              <a:buNone/>
            </a:pPr>
            <a:r>
              <a:rPr lang="en-US" dirty="0" smtClean="0"/>
              <a:t>First, </a:t>
            </a:r>
            <a:r>
              <a:rPr lang="en-US" dirty="0" smtClean="0"/>
              <a:t>read your source carefully so you understand the ideas in it.  After that:</a:t>
            </a:r>
          </a:p>
          <a:p>
            <a:r>
              <a:rPr lang="en-US" sz="2300" b="1" dirty="0" smtClean="0">
                <a:solidFill>
                  <a:srgbClr val="C00000"/>
                </a:solidFill>
              </a:rPr>
              <a:t>Use quotes </a:t>
            </a:r>
            <a:r>
              <a:rPr lang="en-US" sz="2300" dirty="0" smtClean="0"/>
              <a:t>when the exact words are key to the point you are making.</a:t>
            </a:r>
          </a:p>
          <a:p>
            <a:r>
              <a:rPr lang="en-US" sz="2300" b="1" dirty="0" smtClean="0">
                <a:solidFill>
                  <a:srgbClr val="C00000"/>
                </a:solidFill>
              </a:rPr>
              <a:t>Use paraphrase </a:t>
            </a:r>
            <a:r>
              <a:rPr lang="en-US" sz="2300" dirty="0" smtClean="0"/>
              <a:t>when the idea is what’s important and not the specific words.</a:t>
            </a:r>
          </a:p>
          <a:p>
            <a:r>
              <a:rPr lang="en-US" sz="2300" b="1" dirty="0" smtClean="0">
                <a:solidFill>
                  <a:srgbClr val="C00000"/>
                </a:solidFill>
              </a:rPr>
              <a:t>Use summaries </a:t>
            </a:r>
            <a:r>
              <a:rPr lang="en-US" sz="2300" dirty="0" smtClean="0"/>
              <a:t>when you are making reference to a large body of ideas and you need to condense them to make them fit in your essay.  (Not condensing them would stop the flow of your essay.)</a:t>
            </a:r>
            <a:endParaRPr lang="en-US" sz="2300" dirty="0"/>
          </a:p>
        </p:txBody>
      </p:sp>
    </p:spTree>
    <p:extLst>
      <p:ext uri="{BB962C8B-B14F-4D97-AF65-F5344CB8AC3E}">
        <p14:creationId xmlns:p14="http://schemas.microsoft.com/office/powerpoint/2010/main" val="237646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Commentary (or “warrant</a:t>
            </a:r>
            <a:r>
              <a:rPr lang="en-US" b="1" dirty="0" smtClean="0"/>
              <a:t>”)</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The commentary, also known as “warrant” shows </a:t>
            </a:r>
            <a:r>
              <a:rPr lang="en-US" dirty="0"/>
              <a:t>how your quote proves or illustrates your point. After you cite your quotation, write a sentence that explains the relevance of your quote to your main point before moving on to your next point. </a:t>
            </a:r>
            <a:endParaRPr lang="en-US" dirty="0" smtClean="0"/>
          </a:p>
          <a:p>
            <a:pPr marL="0" indent="0">
              <a:buNone/>
            </a:pPr>
            <a:endParaRPr lang="en-US" dirty="0"/>
          </a:p>
          <a:p>
            <a:pPr marL="0" indent="0">
              <a:buNone/>
            </a:pPr>
            <a:r>
              <a:rPr lang="en-US" dirty="0" smtClean="0"/>
              <a:t>Explain </a:t>
            </a:r>
            <a:r>
              <a:rPr lang="en-US" dirty="0"/>
              <a:t>the significance of the evidence: how or why the quote or fact illustrates your point. Give background information that will help the reader understand and appreciate the evidence you are presenting. </a:t>
            </a:r>
          </a:p>
          <a:p>
            <a:endParaRPr lang="en-US" dirty="0"/>
          </a:p>
        </p:txBody>
      </p:sp>
    </p:spTree>
    <p:extLst>
      <p:ext uri="{BB962C8B-B14F-4D97-AF65-F5344CB8AC3E}">
        <p14:creationId xmlns:p14="http://schemas.microsoft.com/office/powerpoint/2010/main" val="4253573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19400"/>
            <a:ext cx="8763000" cy="3276600"/>
          </a:xfrm>
        </p:spPr>
        <p:txBody>
          <a:bodyPr>
            <a:normAutofit/>
          </a:bodyPr>
          <a:lstStyle/>
          <a:p>
            <a:pPr algn="l"/>
            <a:r>
              <a:rPr lang="en-US" sz="3200" b="0" cap="none" dirty="0" smtClean="0"/>
              <a:t>We will now spend some time working on how to cite sources.  Remember this is going to be a key part of the body paragraph, because you will need them to present evidence for your topic sentence.</a:t>
            </a:r>
            <a:endParaRPr lang="en-US" sz="3200" b="0" cap="none" dirty="0"/>
          </a:p>
        </p:txBody>
      </p:sp>
      <p:sp>
        <p:nvSpPr>
          <p:cNvPr id="2" name="Title 1"/>
          <p:cNvSpPr>
            <a:spLocks noGrp="1"/>
          </p:cNvSpPr>
          <p:nvPr>
            <p:ph type="ctrTitle"/>
          </p:nvPr>
        </p:nvSpPr>
        <p:spPr/>
        <p:txBody>
          <a:bodyPr/>
          <a:lstStyle/>
          <a:p>
            <a:r>
              <a:rPr lang="en-US" dirty="0" smtClean="0"/>
              <a:t>How to cite a source</a:t>
            </a:r>
            <a:endParaRPr lang="en-US" dirty="0"/>
          </a:p>
        </p:txBody>
      </p:sp>
    </p:spTree>
    <p:extLst>
      <p:ext uri="{BB962C8B-B14F-4D97-AF65-F5344CB8AC3E}">
        <p14:creationId xmlns:p14="http://schemas.microsoft.com/office/powerpoint/2010/main" val="1124274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citing important?  Plagiarism</a:t>
            </a:r>
            <a:endParaRPr lang="en-US" dirty="0"/>
          </a:p>
        </p:txBody>
      </p:sp>
      <p:sp>
        <p:nvSpPr>
          <p:cNvPr id="3" name="Content Placeholder 2"/>
          <p:cNvSpPr>
            <a:spLocks noGrp="1"/>
          </p:cNvSpPr>
          <p:nvPr>
            <p:ph sz="quarter" idx="1"/>
          </p:nvPr>
        </p:nvSpPr>
        <p:spPr>
          <a:xfrm>
            <a:off x="301752" y="1527048"/>
            <a:ext cx="8503920" cy="3197352"/>
          </a:xfrm>
        </p:spPr>
        <p:txBody>
          <a:bodyPr/>
          <a:lstStyle/>
          <a:p>
            <a:pPr marL="0" indent="0">
              <a:buNone/>
            </a:pPr>
            <a:r>
              <a:rPr lang="en-US" dirty="0" smtClean="0"/>
              <a:t>Proper citation of sources is </a:t>
            </a:r>
            <a:r>
              <a:rPr lang="en-US" dirty="0" smtClean="0"/>
              <a:t>crucial in </a:t>
            </a:r>
            <a:r>
              <a:rPr lang="en-US" dirty="0" smtClean="0"/>
              <a:t>academic writing.  </a:t>
            </a:r>
          </a:p>
          <a:p>
            <a:pPr marL="0" indent="0">
              <a:buNone/>
            </a:pPr>
            <a:endParaRPr lang="en-US" dirty="0"/>
          </a:p>
          <a:p>
            <a:pPr marL="0" indent="0">
              <a:buNone/>
            </a:pPr>
            <a:r>
              <a:rPr lang="en-US" dirty="0" smtClean="0"/>
              <a:t>One important reason is that the reader needs to tell which ideas and words belong to you and which ones belong to others.  Not doing this properly has many consequences related to </a:t>
            </a:r>
            <a:r>
              <a:rPr lang="en-US" b="1" dirty="0" smtClean="0">
                <a:solidFill>
                  <a:srgbClr val="C00000"/>
                </a:solidFill>
              </a:rPr>
              <a:t>plagiarism</a:t>
            </a:r>
            <a:r>
              <a:rPr lang="en-US" dirty="0" smtClean="0"/>
              <a:t>.  </a:t>
            </a:r>
            <a:endParaRPr lang="en-US" dirty="0"/>
          </a:p>
        </p:txBody>
      </p:sp>
      <p:sp>
        <p:nvSpPr>
          <p:cNvPr id="4" name="TextBox 3"/>
          <p:cNvSpPr txBox="1"/>
          <p:nvPr/>
        </p:nvSpPr>
        <p:spPr>
          <a:xfrm>
            <a:off x="1981200" y="5334000"/>
            <a:ext cx="6787436" cy="646331"/>
          </a:xfrm>
          <a:prstGeom prst="rect">
            <a:avLst/>
          </a:prstGeom>
          <a:noFill/>
        </p:spPr>
        <p:txBody>
          <a:bodyPr wrap="none" rtlCol="0">
            <a:spAutoFit/>
          </a:bodyPr>
          <a:lstStyle/>
          <a:p>
            <a:r>
              <a:rPr lang="en-US" dirty="0"/>
              <a:t>(Plagiarism is using other’s ideas and words as our own, without </a:t>
            </a:r>
            <a:endParaRPr lang="en-US" dirty="0" smtClean="0"/>
          </a:p>
          <a:p>
            <a:r>
              <a:rPr lang="en-US" dirty="0" smtClean="0"/>
              <a:t>properly </a:t>
            </a:r>
            <a:r>
              <a:rPr lang="en-US" dirty="0"/>
              <a:t>acknowledging the source</a:t>
            </a:r>
            <a:r>
              <a:rPr lang="en-US" dirty="0" smtClean="0"/>
              <a:t>.)</a:t>
            </a:r>
            <a:endParaRPr lang="en-US" dirty="0"/>
          </a:p>
        </p:txBody>
      </p:sp>
      <p:cxnSp>
        <p:nvCxnSpPr>
          <p:cNvPr id="6" name="Straight Arrow Connector 5"/>
          <p:cNvCxnSpPr/>
          <p:nvPr/>
        </p:nvCxnSpPr>
        <p:spPr>
          <a:xfrm flipH="1" flipV="1">
            <a:off x="5181600" y="4648200"/>
            <a:ext cx="99060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034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citing important?  Reference</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Another key reason for citing sources properly is to allow the reader to know the specifics about the sources you have used.</a:t>
            </a:r>
          </a:p>
          <a:p>
            <a:pPr marL="0" indent="0">
              <a:buNone/>
            </a:pPr>
            <a:endParaRPr lang="en-US" sz="3200" dirty="0" smtClean="0"/>
          </a:p>
          <a:p>
            <a:pPr marL="0" indent="0">
              <a:buNone/>
            </a:pPr>
            <a:r>
              <a:rPr lang="en-US" sz="3200" dirty="0" smtClean="0"/>
              <a:t>The reader may want to find the source to read in more detail, so you will have to provide all the information needed to find the article or book, down to the page number.</a:t>
            </a:r>
          </a:p>
        </p:txBody>
      </p:sp>
    </p:spTree>
    <p:extLst>
      <p:ext uri="{BB962C8B-B14F-4D97-AF65-F5344CB8AC3E}">
        <p14:creationId xmlns:p14="http://schemas.microsoft.com/office/powerpoint/2010/main" val="3650986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citing important?  Authority</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3400" dirty="0" smtClean="0"/>
              <a:t>A third reason for proper citation is to allow the reader to judge whether the source you are using his a high degree of authority and credibility.</a:t>
            </a:r>
          </a:p>
          <a:p>
            <a:pPr marL="0" indent="0">
              <a:buNone/>
            </a:pPr>
            <a:endParaRPr lang="en-US" sz="3400" dirty="0"/>
          </a:p>
          <a:p>
            <a:pPr marL="0" indent="0">
              <a:buNone/>
            </a:pPr>
            <a:r>
              <a:rPr lang="en-US" sz="3400" dirty="0" smtClean="0"/>
              <a:t>For </a:t>
            </a:r>
            <a:r>
              <a:rPr lang="en-US" sz="3400" dirty="0"/>
              <a:t>example, a popular magazine like Vogue does not have the same rigorous standards as an academic journal</a:t>
            </a:r>
            <a:r>
              <a:rPr lang="en-US" sz="3400" dirty="0" smtClean="0"/>
              <a:t>.  Another example would be quoting from Wikipedia, which has a lower degree or authority </a:t>
            </a:r>
            <a:r>
              <a:rPr lang="en-US" sz="3400" dirty="0" smtClean="0"/>
              <a:t>than</a:t>
            </a:r>
            <a:r>
              <a:rPr lang="en-US" sz="3400" dirty="0" smtClean="0"/>
              <a:t> </a:t>
            </a:r>
            <a:r>
              <a:rPr lang="en-US" sz="3400" dirty="0" smtClean="0"/>
              <a:t>another encyclopedia like the Encyclopedia Britannica.</a:t>
            </a:r>
          </a:p>
          <a:p>
            <a:pPr marL="0" indent="0">
              <a:buNone/>
            </a:pPr>
            <a:endParaRPr lang="en-US" sz="3400" dirty="0"/>
          </a:p>
          <a:p>
            <a:pPr marL="0" indent="0">
              <a:buNone/>
            </a:pPr>
            <a:r>
              <a:rPr lang="en-US" sz="3400" u="sng" dirty="0" smtClean="0"/>
              <a:t>The reader needs to know the details of the source to decide whether to trust the sources you are using in your arguments</a:t>
            </a:r>
            <a:r>
              <a:rPr lang="en-US" sz="3400" dirty="0" smtClean="0"/>
              <a:t>.  If your sources are not very credible, your argument will be weakened accordingly.</a:t>
            </a:r>
            <a:endParaRPr lang="en-US" sz="3400" dirty="0"/>
          </a:p>
          <a:p>
            <a:endParaRPr lang="en-US" dirty="0"/>
          </a:p>
        </p:txBody>
      </p:sp>
    </p:spTree>
    <p:extLst>
      <p:ext uri="{BB962C8B-B14F-4D97-AF65-F5344CB8AC3E}">
        <p14:creationId xmlns:p14="http://schemas.microsoft.com/office/powerpoint/2010/main" val="2972973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Hints: Use the present tense</a:t>
            </a:r>
            <a:endParaRPr lang="en-US" dirty="0"/>
          </a:p>
        </p:txBody>
      </p:sp>
      <p:sp>
        <p:nvSpPr>
          <p:cNvPr id="3" name="Content Placeholder 2"/>
          <p:cNvSpPr>
            <a:spLocks noGrp="1"/>
          </p:cNvSpPr>
          <p:nvPr>
            <p:ph sz="quarter" idx="1"/>
          </p:nvPr>
        </p:nvSpPr>
        <p:spPr/>
        <p:txBody>
          <a:bodyPr/>
          <a:lstStyle/>
          <a:p>
            <a:pPr marL="0" indent="0">
              <a:buNone/>
            </a:pPr>
            <a:r>
              <a:rPr lang="en-US" dirty="0"/>
              <a:t>Note that the verb is ordinarily in the present tense. Be sure to vary your signal phrases so that you are not using the same one every time you quote. </a:t>
            </a:r>
            <a:endParaRPr lang="en-US" dirty="0" smtClean="0"/>
          </a:p>
          <a:p>
            <a:pPr marL="0" indent="0">
              <a:buNone/>
            </a:pPr>
            <a:endParaRPr lang="en-US" dirty="0"/>
          </a:p>
          <a:p>
            <a:pPr marL="0" indent="0">
              <a:buNone/>
            </a:pPr>
            <a:r>
              <a:rPr lang="en-US" dirty="0" smtClean="0"/>
              <a:t>The </a:t>
            </a:r>
            <a:r>
              <a:rPr lang="en-US" dirty="0"/>
              <a:t>following are examples of signal phrases:  The writer argues...The author asserts...She defends...They refute...He believes...She says...Professor X denies...Dr. Jones explains...She bemoans...He realizes...She admits...They confess...He responds...He disagrees...She supports this...He concedes...</a:t>
            </a:r>
          </a:p>
          <a:p>
            <a:pPr marL="0" indent="0">
              <a:buNone/>
            </a:pPr>
            <a:endParaRPr lang="en-US" dirty="0"/>
          </a:p>
        </p:txBody>
      </p:sp>
    </p:spTree>
    <p:extLst>
      <p:ext uri="{BB962C8B-B14F-4D97-AF65-F5344CB8AC3E}">
        <p14:creationId xmlns:p14="http://schemas.microsoft.com/office/powerpoint/2010/main" val="2019261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all comes together in an essay</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Let’s take a quick look at the different parts of an essay, what they do, and the kinds of paragraphs required in each one.</a:t>
            </a:r>
          </a:p>
          <a:p>
            <a:pPr marL="0" indent="0">
              <a:buNone/>
            </a:pPr>
            <a:endParaRPr lang="en-US" sz="3200" dirty="0"/>
          </a:p>
          <a:p>
            <a:pPr marL="0" indent="0">
              <a:buNone/>
            </a:pPr>
            <a:r>
              <a:rPr lang="en-US" sz="3200" dirty="0" smtClean="0"/>
              <a:t>The next slide will show you an image with all of these components.</a:t>
            </a:r>
            <a:endParaRPr lang="en-US" sz="3200" dirty="0"/>
          </a:p>
        </p:txBody>
      </p:sp>
    </p:spTree>
    <p:extLst>
      <p:ext uri="{BB962C8B-B14F-4D97-AF65-F5344CB8AC3E}">
        <p14:creationId xmlns:p14="http://schemas.microsoft.com/office/powerpoint/2010/main" val="259806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Hints: Clarify who is the author</a:t>
            </a:r>
            <a:endParaRPr lang="en-US" dirty="0"/>
          </a:p>
        </p:txBody>
      </p:sp>
      <p:sp>
        <p:nvSpPr>
          <p:cNvPr id="3" name="Content Placeholder 2"/>
          <p:cNvSpPr>
            <a:spLocks noGrp="1"/>
          </p:cNvSpPr>
          <p:nvPr>
            <p:ph sz="quarter" idx="1"/>
          </p:nvPr>
        </p:nvSpPr>
        <p:spPr/>
        <p:txBody>
          <a:bodyPr/>
          <a:lstStyle/>
          <a:p>
            <a:pPr marL="0" indent="0">
              <a:buNone/>
            </a:pPr>
            <a:r>
              <a:rPr lang="en-US" dirty="0"/>
              <a:t>Clarify whether you are quoting the author or someone quoted by the author:</a:t>
            </a:r>
          </a:p>
          <a:p>
            <a:r>
              <a:rPr lang="en-US" u="sng" dirty="0"/>
              <a:t>Quoting the author</a:t>
            </a:r>
            <a:r>
              <a:rPr lang="en-US" dirty="0"/>
              <a:t>: Fukuyama asserts, "The fight ought to be over the question of assimilation itself" (121).</a:t>
            </a:r>
          </a:p>
          <a:p>
            <a:r>
              <a:rPr lang="en-US" u="sng" dirty="0"/>
              <a:t>Someone quoted by the author</a:t>
            </a:r>
            <a:r>
              <a:rPr lang="en-US" dirty="0"/>
              <a:t>: Fukuyama quotes from Peter </a:t>
            </a:r>
            <a:r>
              <a:rPr lang="en-US" dirty="0" err="1"/>
              <a:t>Brimelow's</a:t>
            </a:r>
            <a:r>
              <a:rPr lang="en-US" dirty="0"/>
              <a:t> article in the </a:t>
            </a:r>
            <a:r>
              <a:rPr lang="en-US" i="1" dirty="0"/>
              <a:t>National Review</a:t>
            </a:r>
            <a:r>
              <a:rPr lang="en-US" dirty="0"/>
              <a:t>:  "All the empirical evidence is that immigrants from developed countries assimilate more readily . . ." (121).</a:t>
            </a:r>
          </a:p>
          <a:p>
            <a:endParaRPr lang="en-US" dirty="0"/>
          </a:p>
        </p:txBody>
      </p:sp>
    </p:spTree>
    <p:extLst>
      <p:ext uri="{BB962C8B-B14F-4D97-AF65-F5344CB8AC3E}">
        <p14:creationId xmlns:p14="http://schemas.microsoft.com/office/powerpoint/2010/main" val="34977002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Hints: An example</a:t>
            </a:r>
            <a:endParaRPr lang="en-US" dirty="0"/>
          </a:p>
        </p:txBody>
      </p:sp>
      <p:sp>
        <p:nvSpPr>
          <p:cNvPr id="3" name="Content Placeholder 2"/>
          <p:cNvSpPr>
            <a:spLocks noGrp="1"/>
          </p:cNvSpPr>
          <p:nvPr>
            <p:ph sz="quarter" idx="1"/>
          </p:nvPr>
        </p:nvSpPr>
        <p:spPr>
          <a:xfrm>
            <a:off x="301752" y="1527048"/>
            <a:ext cx="8503920" cy="3197352"/>
          </a:xfrm>
        </p:spPr>
        <p:txBody>
          <a:bodyPr/>
          <a:lstStyle/>
          <a:p>
            <a:pPr marL="0" indent="0">
              <a:buNone/>
            </a:pPr>
            <a:r>
              <a:rPr lang="en-US" dirty="0" smtClean="0"/>
              <a:t>Here is an example of how to cite correctly:</a:t>
            </a:r>
          </a:p>
          <a:p>
            <a:pPr marL="0" indent="0">
              <a:buNone/>
            </a:pPr>
            <a:endParaRPr lang="en-US" dirty="0"/>
          </a:p>
          <a:p>
            <a:pPr marL="0" indent="0">
              <a:buNone/>
            </a:pPr>
            <a:r>
              <a:rPr lang="en-US" sz="2400" dirty="0" smtClean="0">
                <a:solidFill>
                  <a:srgbClr val="C00000"/>
                </a:solidFill>
              </a:rPr>
              <a:t>In </a:t>
            </a:r>
            <a:r>
              <a:rPr lang="en-US" sz="2400" dirty="0">
                <a:solidFill>
                  <a:srgbClr val="C00000"/>
                </a:solidFill>
              </a:rPr>
              <a:t>her essay, “Too Good for the Middle Class,” sociologist Madison Flannery </a:t>
            </a:r>
            <a:r>
              <a:rPr lang="en-US" sz="2400" dirty="0"/>
              <a:t>supports Colson’s view that the American middle class was shrinking:  “Between 1970 and 1985, those </a:t>
            </a:r>
            <a:r>
              <a:rPr lang="en-US" sz="2400" dirty="0" smtClean="0"/>
              <a:t>earning 15 </a:t>
            </a:r>
            <a:r>
              <a:rPr lang="en-US" sz="2400" dirty="0"/>
              <a:t>to 50 thousand dollars per year diminished by 7 per cent” (14).</a:t>
            </a:r>
          </a:p>
        </p:txBody>
      </p:sp>
      <p:sp>
        <p:nvSpPr>
          <p:cNvPr id="4" name="TextBox 3"/>
          <p:cNvSpPr txBox="1"/>
          <p:nvPr/>
        </p:nvSpPr>
        <p:spPr>
          <a:xfrm>
            <a:off x="457200" y="5029200"/>
            <a:ext cx="8341493" cy="923330"/>
          </a:xfrm>
          <a:prstGeom prst="rect">
            <a:avLst/>
          </a:prstGeom>
          <a:noFill/>
        </p:spPr>
        <p:txBody>
          <a:bodyPr wrap="square" rtlCol="0">
            <a:spAutoFit/>
          </a:bodyPr>
          <a:lstStyle/>
          <a:p>
            <a:r>
              <a:rPr lang="en-US" dirty="0" smtClean="0"/>
              <a:t>This is called a “signal phrase”, which is a transition to lead the reader into the reference you are using.  It prepares the reader for a shift in voice:  the reader  is now going to read someone else’s opinion or words, not your own.</a:t>
            </a:r>
            <a:endParaRPr lang="en-US" dirty="0"/>
          </a:p>
        </p:txBody>
      </p:sp>
      <p:cxnSp>
        <p:nvCxnSpPr>
          <p:cNvPr id="6" name="Straight Arrow Connector 5"/>
          <p:cNvCxnSpPr/>
          <p:nvPr/>
        </p:nvCxnSpPr>
        <p:spPr>
          <a:xfrm flipH="1" flipV="1">
            <a:off x="2286000" y="2895600"/>
            <a:ext cx="2209800" cy="2209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109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signal phrases</a:t>
            </a:r>
            <a:endParaRPr lang="en-US" dirty="0"/>
          </a:p>
        </p:txBody>
      </p:sp>
      <p:sp>
        <p:nvSpPr>
          <p:cNvPr id="3" name="Content Placeholder 2"/>
          <p:cNvSpPr>
            <a:spLocks noGrp="1"/>
          </p:cNvSpPr>
          <p:nvPr>
            <p:ph sz="quarter" idx="1"/>
          </p:nvPr>
        </p:nvSpPr>
        <p:spPr/>
        <p:txBody>
          <a:bodyPr/>
          <a:lstStyle/>
          <a:p>
            <a:pPr marL="0" indent="0">
              <a:buNone/>
            </a:pPr>
            <a:r>
              <a:rPr lang="en-US" dirty="0" smtClean="0"/>
              <a:t>In the previous example, we saw an example of something called a “signal phrase”.  Remember that the signal phrase is a transition from your words and ideas to someone else’s words and ideas.</a:t>
            </a:r>
          </a:p>
          <a:p>
            <a:pPr marL="0" indent="0">
              <a:buNone/>
            </a:pPr>
            <a:endParaRPr lang="en-US" dirty="0"/>
          </a:p>
          <a:p>
            <a:pPr marL="0" indent="0">
              <a:buNone/>
            </a:pPr>
            <a:r>
              <a:rPr lang="en-US" b="1" dirty="0" smtClean="0">
                <a:solidFill>
                  <a:srgbClr val="C00000"/>
                </a:solidFill>
              </a:rPr>
              <a:t>Very important: </a:t>
            </a:r>
            <a:r>
              <a:rPr lang="en-US" dirty="0" smtClean="0"/>
              <a:t>You should never drop quotations in your paper without preparing the reader for the transition to the new source.</a:t>
            </a:r>
            <a:endParaRPr lang="en-US" dirty="0"/>
          </a:p>
        </p:txBody>
      </p:sp>
    </p:spTree>
    <p:extLst>
      <p:ext uri="{BB962C8B-B14F-4D97-AF65-F5344CB8AC3E}">
        <p14:creationId xmlns:p14="http://schemas.microsoft.com/office/powerpoint/2010/main" val="576346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phrase examples</a:t>
            </a:r>
            <a:endParaRPr lang="en-US" dirty="0"/>
          </a:p>
        </p:txBody>
      </p:sp>
      <p:sp>
        <p:nvSpPr>
          <p:cNvPr id="3" name="Content Placeholder 2"/>
          <p:cNvSpPr>
            <a:spLocks noGrp="1"/>
          </p:cNvSpPr>
          <p:nvPr>
            <p:ph sz="quarter" idx="1"/>
          </p:nvPr>
        </p:nvSpPr>
        <p:spPr/>
        <p:txBody>
          <a:bodyPr/>
          <a:lstStyle/>
          <a:p>
            <a:pPr marL="0" indent="0">
              <a:buNone/>
            </a:pPr>
            <a:r>
              <a:rPr lang="en-US" dirty="0" smtClean="0"/>
              <a:t>Let’s take a look at some signal phrases to give you a better idea of how they work:</a:t>
            </a:r>
          </a:p>
          <a:p>
            <a:pPr marL="0" indent="0">
              <a:buNone/>
            </a:pPr>
            <a:endParaRPr lang="en-US" dirty="0"/>
          </a:p>
          <a:p>
            <a:pPr marL="0" indent="0">
              <a:buNone/>
            </a:pPr>
            <a:r>
              <a:rPr lang="en-US" sz="2000" b="1" dirty="0" smtClean="0">
                <a:solidFill>
                  <a:srgbClr val="C00000"/>
                </a:solidFill>
              </a:rPr>
              <a:t>According to Clark Stevens, a primate psychology researcher,</a:t>
            </a:r>
            <a:r>
              <a:rPr lang="en-US" sz="2000" dirty="0" smtClean="0"/>
              <a:t>  gorillas do dream like humans (35).</a:t>
            </a:r>
          </a:p>
          <a:p>
            <a:pPr marL="0" indent="0">
              <a:buNone/>
            </a:pPr>
            <a:endParaRPr lang="en-US" sz="2000" dirty="0"/>
          </a:p>
          <a:p>
            <a:pPr marL="0" indent="0">
              <a:buNone/>
            </a:pPr>
            <a:r>
              <a:rPr lang="en-US" sz="2000" dirty="0" smtClean="0"/>
              <a:t>“We are in the midst of a recession,” </a:t>
            </a:r>
            <a:r>
              <a:rPr lang="en-US" sz="2000" b="1" dirty="0" smtClean="0">
                <a:solidFill>
                  <a:srgbClr val="C00000"/>
                </a:solidFill>
              </a:rPr>
              <a:t>writes economist Miriam Flores </a:t>
            </a:r>
            <a:r>
              <a:rPr lang="en-US" sz="2000" dirty="0" smtClean="0"/>
              <a:t>in her latest Washington Post piece (45).</a:t>
            </a:r>
          </a:p>
          <a:p>
            <a:pPr marL="0" indent="0">
              <a:buNone/>
            </a:pPr>
            <a:endParaRPr lang="en-US" sz="2000" dirty="0"/>
          </a:p>
          <a:p>
            <a:pPr marL="0" indent="0">
              <a:buNone/>
            </a:pPr>
            <a:r>
              <a:rPr lang="en-US" sz="2800" dirty="0" smtClean="0"/>
              <a:t>Try not to use the same signal phrases all the time, to avoid boring your reader.  </a:t>
            </a:r>
            <a:endParaRPr lang="en-US" sz="2800" dirty="0"/>
          </a:p>
        </p:txBody>
      </p:sp>
    </p:spTree>
    <p:extLst>
      <p:ext uri="{BB962C8B-B14F-4D97-AF65-F5344CB8AC3E}">
        <p14:creationId xmlns:p14="http://schemas.microsoft.com/office/powerpoint/2010/main" val="539842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signal phrases</a:t>
            </a:r>
            <a:endParaRPr lang="en-US" dirty="0"/>
          </a:p>
        </p:txBody>
      </p:sp>
      <p:sp>
        <p:nvSpPr>
          <p:cNvPr id="3" name="Content Placeholder 2"/>
          <p:cNvSpPr>
            <a:spLocks noGrp="1"/>
          </p:cNvSpPr>
          <p:nvPr>
            <p:ph sz="quarter" idx="1"/>
          </p:nvPr>
        </p:nvSpPr>
        <p:spPr/>
        <p:txBody>
          <a:bodyPr/>
          <a:lstStyle/>
          <a:p>
            <a:pPr marL="0" indent="0">
              <a:buNone/>
            </a:pPr>
            <a:r>
              <a:rPr lang="en-US" dirty="0" smtClean="0"/>
              <a:t>Here are some verbs you may want to use when composing signal phrases: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3341583"/>
              </p:ext>
            </p:extLst>
          </p:nvPr>
        </p:nvGraphicFramePr>
        <p:xfrm>
          <a:off x="1066800" y="2743201"/>
          <a:ext cx="7010400" cy="2590798"/>
        </p:xfrm>
        <a:graphic>
          <a:graphicData uri="http://schemas.openxmlformats.org/drawingml/2006/table">
            <a:tbl>
              <a:tblPr firstRow="1" bandRow="1">
                <a:tableStyleId>{8799B23B-EC83-4686-B30A-512413B5E67A}</a:tableStyleId>
              </a:tblPr>
              <a:tblGrid>
                <a:gridCol w="1828800"/>
                <a:gridCol w="1676400"/>
                <a:gridCol w="1752600"/>
                <a:gridCol w="1752600"/>
              </a:tblGrid>
              <a:tr h="370114">
                <a:tc>
                  <a:txBody>
                    <a:bodyPr/>
                    <a:lstStyle/>
                    <a:p>
                      <a:r>
                        <a:rPr lang="en-US" b="0" dirty="0" smtClean="0"/>
                        <a:t>Acknowledge</a:t>
                      </a:r>
                      <a:endParaRPr lang="en-US" b="0" dirty="0"/>
                    </a:p>
                  </a:txBody>
                  <a:tcPr/>
                </a:tc>
                <a:tc>
                  <a:txBody>
                    <a:bodyPr/>
                    <a:lstStyle/>
                    <a:p>
                      <a:r>
                        <a:rPr lang="en-US" b="0" dirty="0" smtClean="0"/>
                        <a:t>Compare</a:t>
                      </a:r>
                      <a:endParaRPr lang="en-US" b="0" dirty="0"/>
                    </a:p>
                  </a:txBody>
                  <a:tcPr/>
                </a:tc>
                <a:tc>
                  <a:txBody>
                    <a:bodyPr/>
                    <a:lstStyle/>
                    <a:p>
                      <a:r>
                        <a:rPr lang="en-US" b="0" dirty="0" smtClean="0"/>
                        <a:t>Dispute</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Point out</a:t>
                      </a:r>
                      <a:endParaRPr lang="en-US" b="0" dirty="0"/>
                    </a:p>
                  </a:txBody>
                  <a:tcPr/>
                </a:tc>
              </a:tr>
              <a:tr h="370114">
                <a:tc>
                  <a:txBody>
                    <a:bodyPr/>
                    <a:lstStyle/>
                    <a:p>
                      <a:r>
                        <a:rPr lang="en-US" dirty="0" smtClean="0"/>
                        <a:t>Admit</a:t>
                      </a:r>
                      <a:endParaRPr lang="en-US" dirty="0"/>
                    </a:p>
                  </a:txBody>
                  <a:tcPr/>
                </a:tc>
                <a:tc>
                  <a:txBody>
                    <a:bodyPr/>
                    <a:lstStyle/>
                    <a:p>
                      <a:r>
                        <a:rPr lang="en-US" dirty="0" smtClean="0"/>
                        <a:t>Concede</a:t>
                      </a:r>
                      <a:endParaRPr lang="en-US" dirty="0"/>
                    </a:p>
                  </a:txBody>
                  <a:tcPr/>
                </a:tc>
                <a:tc>
                  <a:txBody>
                    <a:bodyPr/>
                    <a:lstStyle/>
                    <a:p>
                      <a:r>
                        <a:rPr lang="en-US" dirty="0" smtClean="0"/>
                        <a:t>Emphasize</a:t>
                      </a:r>
                      <a:endParaRPr lang="en-US" dirty="0"/>
                    </a:p>
                  </a:txBody>
                  <a:tcPr/>
                </a:tc>
                <a:tc>
                  <a:txBody>
                    <a:bodyPr/>
                    <a:lstStyle/>
                    <a:p>
                      <a:r>
                        <a:rPr lang="en-US" b="0" dirty="0" smtClean="0"/>
                        <a:t>Refute</a:t>
                      </a:r>
                      <a:endParaRPr lang="en-US" dirty="0"/>
                    </a:p>
                  </a:txBody>
                  <a:tcPr/>
                </a:tc>
              </a:tr>
              <a:tr h="370114">
                <a:tc>
                  <a:txBody>
                    <a:bodyPr/>
                    <a:lstStyle/>
                    <a:p>
                      <a:r>
                        <a:rPr lang="en-US" dirty="0" smtClean="0"/>
                        <a:t>Agree</a:t>
                      </a:r>
                      <a:endParaRPr lang="en-US" dirty="0"/>
                    </a:p>
                  </a:txBody>
                  <a:tcPr/>
                </a:tc>
                <a:tc>
                  <a:txBody>
                    <a:bodyPr/>
                    <a:lstStyle/>
                    <a:p>
                      <a:r>
                        <a:rPr lang="en-US" dirty="0" smtClean="0"/>
                        <a:t>Confirm</a:t>
                      </a:r>
                      <a:endParaRPr lang="en-US" dirty="0"/>
                    </a:p>
                  </a:txBody>
                  <a:tcPr/>
                </a:tc>
                <a:tc>
                  <a:txBody>
                    <a:bodyPr/>
                    <a:lstStyle/>
                    <a:p>
                      <a:r>
                        <a:rPr lang="en-US" dirty="0" smtClean="0"/>
                        <a:t>Illustrate</a:t>
                      </a:r>
                      <a:endParaRPr lang="en-US" dirty="0"/>
                    </a:p>
                  </a:txBody>
                  <a:tcPr/>
                </a:tc>
                <a:tc>
                  <a:txBody>
                    <a:bodyPr/>
                    <a:lstStyle/>
                    <a:p>
                      <a:r>
                        <a:rPr lang="en-US" dirty="0" smtClean="0"/>
                        <a:t>Reject</a:t>
                      </a:r>
                      <a:endParaRPr lang="en-US" dirty="0"/>
                    </a:p>
                  </a:txBody>
                  <a:tcPr/>
                </a:tc>
              </a:tr>
              <a:tr h="370114">
                <a:tc>
                  <a:txBody>
                    <a:bodyPr/>
                    <a:lstStyle/>
                    <a:p>
                      <a:r>
                        <a:rPr lang="en-US" dirty="0" smtClean="0"/>
                        <a:t>Argue</a:t>
                      </a:r>
                      <a:endParaRPr lang="en-US" dirty="0"/>
                    </a:p>
                  </a:txBody>
                  <a:tcPr/>
                </a:tc>
                <a:tc>
                  <a:txBody>
                    <a:bodyPr/>
                    <a:lstStyle/>
                    <a:p>
                      <a:r>
                        <a:rPr lang="en-US" dirty="0" smtClean="0"/>
                        <a:t>Contend</a:t>
                      </a:r>
                      <a:endParaRPr lang="en-US" dirty="0"/>
                    </a:p>
                  </a:txBody>
                  <a:tcPr/>
                </a:tc>
                <a:tc>
                  <a:txBody>
                    <a:bodyPr/>
                    <a:lstStyle/>
                    <a:p>
                      <a:r>
                        <a:rPr lang="en-US" dirty="0" smtClean="0"/>
                        <a:t>Insist</a:t>
                      </a:r>
                      <a:endParaRPr lang="en-US" dirty="0"/>
                    </a:p>
                  </a:txBody>
                  <a:tcPr/>
                </a:tc>
                <a:tc>
                  <a:txBody>
                    <a:bodyPr/>
                    <a:lstStyle/>
                    <a:p>
                      <a:r>
                        <a:rPr lang="en-US" dirty="0" smtClean="0"/>
                        <a:t>Report</a:t>
                      </a:r>
                      <a:endParaRPr lang="en-US" dirty="0"/>
                    </a:p>
                  </a:txBody>
                  <a:tcPr/>
                </a:tc>
              </a:tr>
              <a:tr h="370114">
                <a:tc>
                  <a:txBody>
                    <a:bodyPr/>
                    <a:lstStyle/>
                    <a:p>
                      <a:r>
                        <a:rPr lang="en-US" dirty="0" smtClean="0"/>
                        <a:t>Assert</a:t>
                      </a:r>
                      <a:endParaRPr lang="en-US" dirty="0"/>
                    </a:p>
                  </a:txBody>
                  <a:tcPr/>
                </a:tc>
                <a:tc>
                  <a:txBody>
                    <a:bodyPr/>
                    <a:lstStyle/>
                    <a:p>
                      <a:r>
                        <a:rPr lang="en-US" dirty="0" smtClean="0"/>
                        <a:t>Declare</a:t>
                      </a:r>
                    </a:p>
                  </a:txBody>
                  <a:tcPr/>
                </a:tc>
                <a:tc>
                  <a:txBody>
                    <a:bodyPr/>
                    <a:lstStyle/>
                    <a:p>
                      <a:r>
                        <a:rPr lang="en-US" dirty="0" smtClean="0"/>
                        <a:t>Maintain</a:t>
                      </a:r>
                      <a:endParaRPr lang="en-US" dirty="0"/>
                    </a:p>
                  </a:txBody>
                  <a:tcPr/>
                </a:tc>
                <a:tc>
                  <a:txBody>
                    <a:bodyPr/>
                    <a:lstStyle/>
                    <a:p>
                      <a:r>
                        <a:rPr lang="en-US" dirty="0" smtClean="0"/>
                        <a:t>Respond</a:t>
                      </a:r>
                      <a:endParaRPr lang="en-US" dirty="0"/>
                    </a:p>
                  </a:txBody>
                  <a:tcPr/>
                </a:tc>
              </a:tr>
              <a:tr h="370114">
                <a:tc>
                  <a:txBody>
                    <a:bodyPr/>
                    <a:lstStyle/>
                    <a:p>
                      <a:r>
                        <a:rPr lang="en-US" dirty="0" smtClean="0"/>
                        <a:t>Claim</a:t>
                      </a:r>
                      <a:endParaRPr lang="en-US" dirty="0"/>
                    </a:p>
                  </a:txBody>
                  <a:tcPr/>
                </a:tc>
                <a:tc>
                  <a:txBody>
                    <a:bodyPr/>
                    <a:lstStyle/>
                    <a:p>
                      <a:r>
                        <a:rPr lang="en-US" dirty="0" smtClean="0"/>
                        <a:t>Deny</a:t>
                      </a:r>
                      <a:endParaRPr lang="en-US" dirty="0"/>
                    </a:p>
                  </a:txBody>
                  <a:tcPr/>
                </a:tc>
                <a:tc>
                  <a:txBody>
                    <a:bodyPr/>
                    <a:lstStyle/>
                    <a:p>
                      <a:r>
                        <a:rPr lang="en-US" dirty="0" smtClean="0"/>
                        <a:t>Observe</a:t>
                      </a:r>
                      <a:endParaRPr lang="en-US" dirty="0"/>
                    </a:p>
                  </a:txBody>
                  <a:tcPr/>
                </a:tc>
                <a:tc>
                  <a:txBody>
                    <a:bodyPr/>
                    <a:lstStyle/>
                    <a:p>
                      <a:r>
                        <a:rPr lang="en-US" dirty="0" smtClean="0"/>
                        <a:t>State</a:t>
                      </a:r>
                      <a:endParaRPr lang="en-US" dirty="0"/>
                    </a:p>
                  </a:txBody>
                  <a:tcPr/>
                </a:tc>
              </a:tr>
              <a:tr h="370114">
                <a:tc>
                  <a:txBody>
                    <a:bodyPr/>
                    <a:lstStyle/>
                    <a:p>
                      <a:r>
                        <a:rPr lang="en-US" dirty="0" smtClean="0"/>
                        <a:t>Comment</a:t>
                      </a:r>
                      <a:endParaRPr lang="en-US" dirty="0"/>
                    </a:p>
                  </a:txBody>
                  <a:tcPr/>
                </a:tc>
                <a:tc>
                  <a:txBody>
                    <a:bodyPr/>
                    <a:lstStyle/>
                    <a:p>
                      <a:r>
                        <a:rPr lang="en-US" dirty="0" smtClean="0"/>
                        <a:t>Describe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a:t>
                      </a:r>
                      <a:endParaRPr lang="en-US" dirty="0"/>
                    </a:p>
                  </a:txBody>
                  <a:tcPr/>
                </a:tc>
                <a:tc>
                  <a:txBody>
                    <a:bodyPr/>
                    <a:lstStyle/>
                    <a:p>
                      <a:r>
                        <a:rPr lang="en-US" dirty="0" smtClean="0"/>
                        <a:t>Suggest</a:t>
                      </a:r>
                      <a:endParaRPr lang="en-US" dirty="0"/>
                    </a:p>
                  </a:txBody>
                  <a:tcPr/>
                </a:tc>
              </a:tr>
            </a:tbl>
          </a:graphicData>
        </a:graphic>
      </p:graphicFrame>
    </p:spTree>
    <p:extLst>
      <p:ext uri="{BB962C8B-B14F-4D97-AF65-F5344CB8AC3E}">
        <p14:creationId xmlns:p14="http://schemas.microsoft.com/office/powerpoint/2010/main" val="2367888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Citing </a:t>
            </a:r>
            <a:r>
              <a:rPr lang="en-US" dirty="0" smtClean="0"/>
              <a:t>Hints: Strategies</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a:t>Introduce a quote with a signal phrase.  You may do one or more of the following, as needed</a:t>
            </a:r>
            <a:r>
              <a:rPr lang="en-US" dirty="0" smtClean="0"/>
              <a:t>:</a:t>
            </a:r>
          </a:p>
          <a:p>
            <a:pPr marL="0" indent="0">
              <a:buNone/>
            </a:pPr>
            <a:endParaRPr lang="en-US" dirty="0"/>
          </a:p>
          <a:p>
            <a:pPr lvl="0"/>
            <a:r>
              <a:rPr lang="en-US" dirty="0"/>
              <a:t>Identify the author.  On first mention, use the author’s full name; subsequently, use last name only.</a:t>
            </a:r>
          </a:p>
          <a:p>
            <a:pPr lvl="0"/>
            <a:r>
              <a:rPr lang="en-US" dirty="0"/>
              <a:t>Present the author’s background and credentials.</a:t>
            </a:r>
          </a:p>
          <a:p>
            <a:pPr lvl="0"/>
            <a:r>
              <a:rPr lang="en-US" dirty="0"/>
              <a:t>Name the title of the work (e.g., the book or essay from which you quoted).</a:t>
            </a:r>
          </a:p>
          <a:p>
            <a:pPr lvl="0"/>
            <a:r>
              <a:rPr lang="en-US" dirty="0"/>
              <a:t>Identify the writer’s purpose (e.g., explain, argue, deny, refute, discuss, clarify).</a:t>
            </a:r>
          </a:p>
          <a:p>
            <a:pPr lvl="0"/>
            <a:r>
              <a:rPr lang="en-US" dirty="0"/>
              <a:t>Preview for your reader the content of the quote. </a:t>
            </a:r>
          </a:p>
          <a:p>
            <a:pPr lvl="0"/>
            <a:r>
              <a:rPr lang="en-US" dirty="0"/>
              <a:t>Clarify the larger context of the quoted passage (</a:t>
            </a:r>
            <a:r>
              <a:rPr lang="en-US" dirty="0" err="1"/>
              <a:t>e.g</a:t>
            </a:r>
            <a:r>
              <a:rPr lang="en-US" dirty="0"/>
              <a:t>, the author's thesis).</a:t>
            </a:r>
          </a:p>
          <a:p>
            <a:pPr lvl="0"/>
            <a:r>
              <a:rPr lang="en-US" dirty="0"/>
              <a:t>If relevant, identify the year the essay or article was written and how that may have influenced the writer's perspective.</a:t>
            </a:r>
          </a:p>
          <a:p>
            <a:pPr lvl="0"/>
            <a:r>
              <a:rPr lang="en-US" dirty="0"/>
              <a:t>Relate the essay to other sources you are using in your essay—explaining a similarity or contrast </a:t>
            </a:r>
            <a:r>
              <a:rPr lang="en-US" dirty="0" smtClean="0"/>
              <a:t>between </a:t>
            </a:r>
            <a:r>
              <a:rPr lang="en-US" dirty="0"/>
              <a:t>two writers' views, for example.</a:t>
            </a:r>
          </a:p>
          <a:p>
            <a:pPr marL="0" indent="0">
              <a:buNone/>
            </a:pPr>
            <a:endParaRPr lang="en-US" dirty="0"/>
          </a:p>
        </p:txBody>
      </p:sp>
    </p:spTree>
    <p:extLst>
      <p:ext uri="{BB962C8B-B14F-4D97-AF65-F5344CB8AC3E}">
        <p14:creationId xmlns:p14="http://schemas.microsoft.com/office/powerpoint/2010/main" val="14416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focus of this activity: body paragraphs</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sz="4400" dirty="0" smtClean="0"/>
              <a:t>We don’t have the room to cover all the components of an essay and each paragraph type, so, for this  guided learning activity, so we will only focus on body paragraphs.</a:t>
            </a:r>
          </a:p>
          <a:p>
            <a:pPr marL="0" indent="0">
              <a:buNone/>
            </a:pPr>
            <a:endParaRPr lang="en-US" sz="4400" dirty="0"/>
          </a:p>
          <a:p>
            <a:pPr marL="0" indent="0">
              <a:buNone/>
            </a:pPr>
            <a:r>
              <a:rPr lang="en-US" sz="4400" dirty="0" smtClean="0"/>
              <a:t>Remember that body paragraphs form the core –the body– of the essay.  What you are going to learn here is how to write paragraphs for the body of the essay.</a:t>
            </a:r>
          </a:p>
        </p:txBody>
      </p:sp>
    </p:spTree>
    <p:extLst>
      <p:ext uri="{BB962C8B-B14F-4D97-AF65-F5344CB8AC3E}">
        <p14:creationId xmlns:p14="http://schemas.microsoft.com/office/powerpoint/2010/main" val="38358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source-based body paragraph?</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buNone/>
            </a:pPr>
            <a:r>
              <a:rPr lang="en-US" dirty="0" smtClean="0"/>
              <a:t>We need to make one more comment  about the kind of paragraphs that we will we studying.  The specific type of paragraph covered in this activity is called “source-based” body paragraph.  Why is that?</a:t>
            </a:r>
          </a:p>
          <a:p>
            <a:pPr marL="0" indent="0">
              <a:buNone/>
            </a:pPr>
            <a:endParaRPr lang="en-US" dirty="0"/>
          </a:p>
          <a:p>
            <a:pPr marL="0" indent="0">
              <a:buNone/>
            </a:pPr>
            <a:r>
              <a:rPr lang="en-US" dirty="0" smtClean="0"/>
              <a:t>Because we are learning about the kind of paragraph you will be writing in an academic setting, that is, a paragraph where you will be making an argument and presenting proof to support your case.  The proof is the “source” of your argument.  Your paragraphs will include many sources by means of quotations.</a:t>
            </a:r>
          </a:p>
          <a:p>
            <a:pPr marL="0" indent="0">
              <a:buNone/>
            </a:pPr>
            <a:endParaRPr lang="en-US" dirty="0"/>
          </a:p>
          <a:p>
            <a:pPr marL="0" indent="0">
              <a:buNone/>
            </a:pPr>
            <a:r>
              <a:rPr lang="en-US" dirty="0" smtClean="0"/>
              <a:t>We will learn a bit about quotations at the end of the activity, but first let’s learn about what body paragraphs are.</a:t>
            </a:r>
          </a:p>
        </p:txBody>
      </p:sp>
    </p:spTree>
    <p:extLst>
      <p:ext uri="{BB962C8B-B14F-4D97-AF65-F5344CB8AC3E}">
        <p14:creationId xmlns:p14="http://schemas.microsoft.com/office/powerpoint/2010/main" val="287275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body paragraphs</a:t>
            </a:r>
            <a:endParaRPr lang="en-US" dirty="0"/>
          </a:p>
        </p:txBody>
      </p:sp>
      <p:sp>
        <p:nvSpPr>
          <p:cNvPr id="3" name="Content Placeholder 2"/>
          <p:cNvSpPr>
            <a:spLocks noGrp="1"/>
          </p:cNvSpPr>
          <p:nvPr>
            <p:ph sz="quarter" idx="1"/>
          </p:nvPr>
        </p:nvSpPr>
        <p:spPr/>
        <p:txBody>
          <a:bodyPr/>
          <a:lstStyle/>
          <a:p>
            <a:pPr marL="0" indent="0">
              <a:buNone/>
            </a:pPr>
            <a:r>
              <a:rPr lang="en-US" sz="2800" dirty="0"/>
              <a:t>After the introduction, most paragraphs in an essay will be devoted to arguing and supporting your thesis statement.  These are the supporting or body paragraphs.</a:t>
            </a:r>
          </a:p>
          <a:p>
            <a:endParaRPr lang="en-US" sz="2800" dirty="0"/>
          </a:p>
          <a:p>
            <a:pPr marL="0" indent="0">
              <a:buNone/>
            </a:pPr>
            <a:r>
              <a:rPr lang="en-US" sz="2800" dirty="0"/>
              <a:t>Your body paragraphs contain the "meat" of your essay. This is where you develop your argument and analyze your source material.  </a:t>
            </a:r>
          </a:p>
        </p:txBody>
      </p:sp>
    </p:spTree>
    <p:extLst>
      <p:ext uri="{BB962C8B-B14F-4D97-AF65-F5344CB8AC3E}">
        <p14:creationId xmlns:p14="http://schemas.microsoft.com/office/powerpoint/2010/main" val="302334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body paragraphs</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There are two very important things you should keep in mind when writing paragraphs in the body of your essay:</a:t>
            </a:r>
          </a:p>
          <a:p>
            <a:pPr marL="0" indent="0">
              <a:buNone/>
            </a:pPr>
            <a:endParaRPr lang="en-US" dirty="0"/>
          </a:p>
          <a:p>
            <a:pPr marL="0" indent="0">
              <a:buNone/>
            </a:pPr>
            <a:r>
              <a:rPr lang="en-US" dirty="0" smtClean="0">
                <a:solidFill>
                  <a:srgbClr val="C00000"/>
                </a:solidFill>
              </a:rPr>
              <a:t>ONE:  </a:t>
            </a:r>
            <a:r>
              <a:rPr lang="en-US" sz="2400" dirty="0" smtClean="0"/>
              <a:t>Make </a:t>
            </a:r>
            <a:r>
              <a:rPr lang="en-US" sz="2400" dirty="0"/>
              <a:t>sure that your body paragraphs focus on the points you are presenting to support your argument. </a:t>
            </a:r>
            <a:endParaRPr lang="en-US" sz="2400" dirty="0" smtClean="0"/>
          </a:p>
          <a:p>
            <a:pPr marL="0" indent="0">
              <a:buNone/>
            </a:pPr>
            <a:endParaRPr lang="en-US" sz="2400" dirty="0"/>
          </a:p>
          <a:p>
            <a:pPr marL="0" indent="0">
              <a:buNone/>
            </a:pPr>
            <a:r>
              <a:rPr lang="en-US" dirty="0" smtClean="0">
                <a:solidFill>
                  <a:srgbClr val="C00000"/>
                </a:solidFill>
              </a:rPr>
              <a:t>TWO: </a:t>
            </a:r>
            <a:r>
              <a:rPr lang="en-US" sz="2400" dirty="0" smtClean="0"/>
              <a:t>Use </a:t>
            </a:r>
            <a:r>
              <a:rPr lang="en-US" sz="2400" dirty="0"/>
              <a:t>the source material to support your points. (Don’t just summarize the points of the source material.) </a:t>
            </a:r>
          </a:p>
          <a:p>
            <a:pPr marL="0" indent="0">
              <a:buNone/>
            </a:pPr>
            <a:endParaRPr lang="en-US" dirty="0"/>
          </a:p>
        </p:txBody>
      </p:sp>
    </p:spTree>
    <p:extLst>
      <p:ext uri="{BB962C8B-B14F-4D97-AF65-F5344CB8AC3E}">
        <p14:creationId xmlns:p14="http://schemas.microsoft.com/office/powerpoint/2010/main" val="349059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body paragraph</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A paragraph is like a small essay in which you make a point.  You first introduce your topic, then you make a point using supporting evidence, and then you bring your point to a close.  </a:t>
            </a:r>
          </a:p>
          <a:p>
            <a:pPr marL="0" indent="0">
              <a:buNone/>
            </a:pPr>
            <a:endParaRPr lang="en-US" dirty="0"/>
          </a:p>
          <a:p>
            <a:pPr marL="0" indent="0">
              <a:buNone/>
            </a:pPr>
            <a:r>
              <a:rPr lang="en-US" dirty="0" smtClean="0"/>
              <a:t>Once you know this, you know why body paragraphs are divided into three parts: </a:t>
            </a:r>
          </a:p>
          <a:p>
            <a:pPr marL="514350" indent="-514350">
              <a:buFont typeface="+mj-lt"/>
              <a:buAutoNum type="arabicPeriod"/>
            </a:pPr>
            <a:r>
              <a:rPr lang="en-US" dirty="0" smtClean="0"/>
              <a:t>Topic sentence </a:t>
            </a:r>
          </a:p>
          <a:p>
            <a:pPr marL="514350" indent="-514350">
              <a:buFont typeface="+mj-lt"/>
              <a:buAutoNum type="arabicPeriod"/>
            </a:pPr>
            <a:r>
              <a:rPr lang="en-US" dirty="0" smtClean="0"/>
              <a:t>Main points </a:t>
            </a:r>
            <a:r>
              <a:rPr lang="en-US" dirty="0"/>
              <a:t>with detailed </a:t>
            </a:r>
            <a:r>
              <a:rPr lang="en-US" dirty="0" smtClean="0"/>
              <a:t>support</a:t>
            </a:r>
          </a:p>
          <a:p>
            <a:pPr marL="514350" indent="-514350">
              <a:buFont typeface="+mj-lt"/>
              <a:buAutoNum type="arabicPeriod"/>
            </a:pPr>
            <a:r>
              <a:rPr lang="en-US" dirty="0" smtClean="0"/>
              <a:t>Concluding </a:t>
            </a:r>
            <a:r>
              <a:rPr lang="en-US" dirty="0"/>
              <a:t>sentence. </a:t>
            </a:r>
          </a:p>
          <a:p>
            <a:pPr marL="0" indent="0">
              <a:buNone/>
            </a:pPr>
            <a:endParaRPr lang="en-US" dirty="0"/>
          </a:p>
        </p:txBody>
      </p:sp>
    </p:spTree>
    <p:extLst>
      <p:ext uri="{BB962C8B-B14F-4D97-AF65-F5344CB8AC3E}">
        <p14:creationId xmlns:p14="http://schemas.microsoft.com/office/powerpoint/2010/main" val="36656719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754</TotalTime>
  <Words>3386</Words>
  <Application>Microsoft Office PowerPoint</Application>
  <PresentationFormat>On-screen Show (4:3)</PresentationFormat>
  <Paragraphs>258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Civic</vt:lpstr>
      <vt:lpstr>Paragraph Structure</vt:lpstr>
      <vt:lpstr>What is a paragraph?</vt:lpstr>
      <vt:lpstr>Paragraph types</vt:lpstr>
      <vt:lpstr>How it all comes together in an essay</vt:lpstr>
      <vt:lpstr>The focus of this activity: body paragraphs</vt:lpstr>
      <vt:lpstr>What is a source-based body paragraph?</vt:lpstr>
      <vt:lpstr>Introducing body paragraphs</vt:lpstr>
      <vt:lpstr>How to use body paragraphs</vt:lpstr>
      <vt:lpstr>Parts of a body paragraph</vt:lpstr>
      <vt:lpstr>The PIE trick</vt:lpstr>
      <vt:lpstr>The TAXES trick</vt:lpstr>
      <vt:lpstr>The hamburger trick</vt:lpstr>
      <vt:lpstr>Let’s dig into the details</vt:lpstr>
      <vt:lpstr>What is a topic sentence?</vt:lpstr>
      <vt:lpstr>Where does the topic sentence go?</vt:lpstr>
      <vt:lpstr>The two jobs of a topic sentence</vt:lpstr>
      <vt:lpstr>Parts of a topic sentence</vt:lpstr>
      <vt:lpstr>More controlling idea examples</vt:lpstr>
      <vt:lpstr>Transitions and topic sentences</vt:lpstr>
      <vt:lpstr>How to choose transitions</vt:lpstr>
      <vt:lpstr>Not all paragraphs use topic sentences</vt:lpstr>
      <vt:lpstr>Example of a paragraph with no topic sentence</vt:lpstr>
      <vt:lpstr>Tips for writing the body of your essay</vt:lpstr>
      <vt:lpstr>The main points</vt:lpstr>
      <vt:lpstr>Sub-points or Sections</vt:lpstr>
      <vt:lpstr>Tips for writing main points</vt:lpstr>
      <vt:lpstr>Concluding Sentence</vt:lpstr>
      <vt:lpstr>The Supporting Sources</vt:lpstr>
      <vt:lpstr>Different ways to present evidence</vt:lpstr>
      <vt:lpstr>Quoting</vt:lpstr>
      <vt:lpstr>Paraphrasing</vt:lpstr>
      <vt:lpstr>Summarizing</vt:lpstr>
      <vt:lpstr>How to use quotations, paraphrases, and summaries</vt:lpstr>
      <vt:lpstr>Commentary (or “warrant”)</vt:lpstr>
      <vt:lpstr>How to cite a source</vt:lpstr>
      <vt:lpstr>Why is citing important?  Plagiarism</vt:lpstr>
      <vt:lpstr>Why is citing important?  Reference</vt:lpstr>
      <vt:lpstr>Why is citing important?  Authority</vt:lpstr>
      <vt:lpstr>Citing Hints: Use the present tense</vt:lpstr>
      <vt:lpstr>Citing Hints: Clarify who is the author</vt:lpstr>
      <vt:lpstr>Citing Hints: An example</vt:lpstr>
      <vt:lpstr>Using signal phrases</vt:lpstr>
      <vt:lpstr>Signal phrase examples</vt:lpstr>
      <vt:lpstr>Ideas for signal phrases</vt:lpstr>
      <vt:lpstr>Citing Hints: Strategies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Structure</dc:title>
  <dc:creator>Dell</dc:creator>
  <cp:lastModifiedBy>Dell</cp:lastModifiedBy>
  <cp:revision>59</cp:revision>
  <dcterms:created xsi:type="dcterms:W3CDTF">2013-04-04T13:21:19Z</dcterms:created>
  <dcterms:modified xsi:type="dcterms:W3CDTF">2013-06-22T23:37:51Z</dcterms:modified>
</cp:coreProperties>
</file>