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48"/>
  </p:notesMasterIdLst>
  <p:sldIdLst>
    <p:sldId id="256" r:id="rId2"/>
    <p:sldId id="314" r:id="rId3"/>
    <p:sldId id="315" r:id="rId4"/>
    <p:sldId id="337" r:id="rId5"/>
    <p:sldId id="258" r:id="rId6"/>
    <p:sldId id="282" r:id="rId7"/>
    <p:sldId id="295" r:id="rId8"/>
    <p:sldId id="280" r:id="rId9"/>
    <p:sldId id="312" r:id="rId10"/>
    <p:sldId id="342" r:id="rId11"/>
    <p:sldId id="313" r:id="rId12"/>
    <p:sldId id="323" r:id="rId13"/>
    <p:sldId id="320" r:id="rId14"/>
    <p:sldId id="327" r:id="rId15"/>
    <p:sldId id="325" r:id="rId16"/>
    <p:sldId id="285" r:id="rId17"/>
    <p:sldId id="298" r:id="rId18"/>
    <p:sldId id="297" r:id="rId19"/>
    <p:sldId id="329" r:id="rId20"/>
    <p:sldId id="287" r:id="rId21"/>
    <p:sldId id="291" r:id="rId22"/>
    <p:sldId id="294" r:id="rId23"/>
    <p:sldId id="293" r:id="rId24"/>
    <p:sldId id="274" r:id="rId25"/>
    <p:sldId id="305" r:id="rId26"/>
    <p:sldId id="278" r:id="rId27"/>
    <p:sldId id="328" r:id="rId28"/>
    <p:sldId id="330" r:id="rId29"/>
    <p:sldId id="307" r:id="rId30"/>
    <p:sldId id="331" r:id="rId31"/>
    <p:sldId id="334" r:id="rId32"/>
    <p:sldId id="308" r:id="rId33"/>
    <p:sldId id="332" r:id="rId34"/>
    <p:sldId id="271" r:id="rId35"/>
    <p:sldId id="275" r:id="rId36"/>
    <p:sldId id="335" r:id="rId37"/>
    <p:sldId id="336" r:id="rId38"/>
    <p:sldId id="309" r:id="rId39"/>
    <p:sldId id="310" r:id="rId40"/>
    <p:sldId id="276" r:id="rId41"/>
    <p:sldId id="338" r:id="rId42"/>
    <p:sldId id="301" r:id="rId43"/>
    <p:sldId id="340" r:id="rId44"/>
    <p:sldId id="316" r:id="rId45"/>
    <p:sldId id="341" r:id="rId46"/>
    <p:sldId id="34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58C"/>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4B350-0472-4946-9FC5-7A3FBE267B5F}" type="datetimeFigureOut">
              <a:rPr lang="en-US" smtClean="0"/>
              <a:pPr/>
              <a:t>2/24/2012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311F4-5104-4AB3-BAAE-99A7ECBB3FBF}" type="slidenum">
              <a:rPr lang="en-US" smtClean="0"/>
              <a:pPr/>
              <a:t>‹#›</a:t>
            </a:fld>
            <a:endParaRPr lang="en-US"/>
          </a:p>
        </p:txBody>
      </p:sp>
    </p:spTree>
    <p:extLst>
      <p:ext uri="{BB962C8B-B14F-4D97-AF65-F5344CB8AC3E}">
        <p14:creationId xmlns:p14="http://schemas.microsoft.com/office/powerpoint/2010/main" val="377879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7311F4-5104-4AB3-BAAE-99A7ECBB3FB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7311F4-5104-4AB3-BAAE-99A7ECBB3FB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DA1D693-266C-4AF2-9874-8036FB3FE4B6}"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A1D693-266C-4AF2-9874-8036FB3FE4B6}"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A1D693-266C-4AF2-9874-8036FB3FE4B6}"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A1D693-266C-4AF2-9874-8036FB3FE4B6}"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2DA1D693-266C-4AF2-9874-8036FB3FE4B6}" type="datetimeFigureOut">
              <a:rPr lang="en-US" smtClean="0"/>
              <a:pPr/>
              <a:t>2/24/2012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6B6D1346-A568-445A-BF6A-EFDC175B4D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A1D693-266C-4AF2-9874-8036FB3FE4B6}"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A1D693-266C-4AF2-9874-8036FB3FE4B6}" type="datetimeFigureOut">
              <a:rPr lang="en-US" smtClean="0"/>
              <a:pPr/>
              <a:t>2/24/2012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A1D693-266C-4AF2-9874-8036FB3FE4B6}" type="datetimeFigureOut">
              <a:rPr lang="en-US" smtClean="0"/>
              <a:pPr/>
              <a:t>2/24/2012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1D693-266C-4AF2-9874-8036FB3FE4B6}" type="datetimeFigureOut">
              <a:rPr lang="en-US" smtClean="0"/>
              <a:pPr/>
              <a:t>2/24/2012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D1346-A568-445A-BF6A-EFDC175B4D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A1D693-266C-4AF2-9874-8036FB3FE4B6}"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D1346-A568-445A-BF6A-EFDC175B4D27}"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2DA1D693-266C-4AF2-9874-8036FB3FE4B6}"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D1346-A568-445A-BF6A-EFDC175B4D27}"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2DA1D693-266C-4AF2-9874-8036FB3FE4B6}" type="datetimeFigureOut">
              <a:rPr lang="en-US" smtClean="0"/>
              <a:pPr/>
              <a:t>2/24/2012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6B6D1346-A568-445A-BF6A-EFDC175B4D2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google.com/imgres?imgurl=http://www.star-uci.org/wp-content/uploads/2010/02/detective.jpg&amp;imgrefurl=http://www.star-uci.org/&amp;usg=__xEwKzMyg5kBaIpw4Clzn01EAbhA=&amp;h=362&amp;w=490&amp;sz=40&amp;hl=en&amp;start=2&amp;um=1&amp;itbs=1&amp;tbnid=hahsojcaY228fM:&amp;tbnh=96&amp;tbnw=130&amp;prev=/images?q=detective&amp;um=1&amp;hl=en&amp;sa=N&amp;rlz=1T4GWYF_enUS318US230&amp;tbs=isch:1" TargetMode="External"/><Relationship Id="rId4" Type="http://schemas.openxmlformats.org/officeDocument/2006/relationships/hyperlink" Target="http://www.google.com/imgres?imgurl=http://tvbythenumbers.com/wp-content/uploads/2009/12/ratings-detective.gif&amp;imgrefurl=http://tvbythenumbers.com/2010/03/10/ratings-detective-2-can-you-name-the-show-from-the-ratings-alone/44545&amp;usg=__Xd6I5qsUx8uPgbilfxK6CQoMqaM=&amp;h=362&amp;w=490&amp;sz=10&amp;hl=en&amp;start=3&amp;um=1&amp;itbs=1&amp;tbnid=PygXHk2THvh6XM:&amp;tbnh=96&amp;tbnw=130&amp;prev=/images?q=detective&amp;um=1&amp;hl=en&amp;sa=N&amp;rlz=1T4GWYF_enUS318US230&amp;tbs=isch:1"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imgres?imgurl=http://www.star-uci.org/wp-content/uploads/2010/02/detective.jpg&amp;imgrefurl=http://www.star-uci.org/&amp;usg=__xEwKzMyg5kBaIpw4Clzn01EAbhA=&amp;h=362&amp;w=490&amp;sz=40&amp;hl=en&amp;start=2&amp;um=1&amp;itbs=1&amp;tbnid=hahsojcaY228fM:&amp;tbnh=96&amp;tbnw=130&amp;prev=/images?q=detective&amp;um=1&amp;hl=en&amp;sa=N&amp;rlz=1T4GWYF_enUS318US230&amp;tbs=isch: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229600" cy="1828800"/>
          </a:xfrm>
        </p:spPr>
        <p:txBody>
          <a:bodyPr>
            <a:normAutofit/>
          </a:bodyPr>
          <a:lstStyle/>
          <a:p>
            <a:r>
              <a:rPr lang="en-US" sz="4400" dirty="0" smtClean="0">
                <a:solidFill>
                  <a:schemeClr val="bg2">
                    <a:lumMod val="10000"/>
                    <a:lumOff val="90000"/>
                  </a:schemeClr>
                </a:solidFill>
              </a:rPr>
              <a:t>Understanding Ideas Not Directly Stated: Making Inferences</a:t>
            </a:r>
            <a:endParaRPr lang="en-US" sz="4400" dirty="0">
              <a:solidFill>
                <a:schemeClr val="bg2">
                  <a:lumMod val="10000"/>
                  <a:lumOff val="90000"/>
                </a:schemeClr>
              </a:solidFill>
            </a:endParaRPr>
          </a:p>
        </p:txBody>
      </p:sp>
      <p:pic>
        <p:nvPicPr>
          <p:cNvPr id="47106" name="Picture 2" descr="http://english.arizona.edu/public/Image/student_photo.jpg"/>
          <p:cNvPicPr>
            <a:picLocks noChangeAspect="1" noChangeArrowheads="1"/>
          </p:cNvPicPr>
          <p:nvPr/>
        </p:nvPicPr>
        <p:blipFill>
          <a:blip r:embed="rId3" cstate="print"/>
          <a:srcRect/>
          <a:stretch>
            <a:fillRect/>
          </a:stretch>
        </p:blipFill>
        <p:spPr bwMode="auto">
          <a:xfrm>
            <a:off x="381000" y="2133600"/>
            <a:ext cx="3806825" cy="2692430"/>
          </a:xfrm>
          <a:prstGeom prst="rect">
            <a:avLst/>
          </a:prstGeom>
          <a:noFill/>
        </p:spPr>
      </p:pic>
      <p:sp>
        <p:nvSpPr>
          <p:cNvPr id="43010" name="AutoShape 2"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2" name="AutoShape 4"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4" name="AutoShape 6"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6" name="AutoShape 8"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8" name="AutoShape 10" descr="data:image/jpg;base64,/9j/4AAQSkZJRgABAQAAAQABAAD/2wCEAAkGBhEREBQRExIVExQRFRgZExgTFhoYFBYgGRgXFhwXFBwYHyYqIxovHBkZHy8gIyspLDgsGCoxOTU2NiYrOCoBCQoKDgwOGg8PGjQlHiUvKiw1LywvLCosNCwqLiwtLTU0Miw1NCw1MC8qLCwtLCkqLCwsLCwsLCwsKiw2NSw1LP/AABEIAGAAggMBIgACEQEDEQH/xAAbAAACAwEBAQAAAAAAAAAAAAAABgQFBwMCAf/EADgQAAIBAwIFAgQEBQIHAAAAAAECAwAEERIhBQYTIjFBUQcUMmFCcYGhIyRSYpGDsRUWNENjksH/xAAaAQACAwEBAAAAAAAAAAAAAAAAAgEDBAYF/8QAKBEAAgIBAwMDBAMAAAAAAAAAAAECEQMEEjEhQVEFYYEUkaHBEzJx/9oADAMBAAIRAxEAPwDcaKKKACo3EuIR28TzSHCRqWY4ydvQAbknwANyTipNK/PE+fl4fR5C7e2IhkZ/1GiP6VXlyfxwc32LMcN81Fdyln47fTsWMvyqH6I4ljaQD/yySK4LfZAAPGW8n3Fzlc2iFpgbuMY7lCJOgyAWfGEZcZJICEY3yCSvCg1zUfUc6nub+Ox0EtBhcNqXyaFbTiRFcZAdQw1KVbBGe5WAIP2O9dKXOQ3PymnUWVJZUiLeQquVCg+qqQyD7IKY66eMt0VLyc7KO1teAooophQooooAKKKKACiiigAooooAKKi3vFIYdIlljj1nCdR1XUdtl1Hc7j/NSqAF3mXmC4hbpQWssjEA9URl4l38AIcs23g6RvnJ8Uk399cq4MltO8ro7B7l4owETp6zgOdCAumQqDJ9CRWrscDJ9KzHmTj0KwlrmdYnvlYIxYho1I7OmACe0MDnYagSSNVZs+COXpJuvHY16abi7jX+lUb2+Z10JDgs4KDWTlHRCru4TSe9T9ORg5HawqfNO0sWqIMGVl1of4cgww6kTZB0SacjPoSDnG9QuI85xLbPKLmKS7IUwm3JLGSOMRm4wVHplmGCugacsDvD5Kgl4vBqnjgjEXYs0b/zSrnUEUJgqACVRmONOO1sZrHl0GKlKHSvlM0x1eROpdbX2NM4LzRYhYrdD8uRiOKKVDH47VRCe1jttpY5pirLLZorW/kmhgUxxQECWeWRtBHUMky9TWemAqJkFSS22QSRfW813dMCbuSIRhGIgijj3dNXTdZetkhGUnfGWGPFb45KjcuTBKFyqI61FueKwR/XNGmSR3uq7jGRufO42+9LvErGVoyHvbkJtq0LCGYD8IKQ538YXc+B535ctcJjt4VBjSOXQDIQF1hcnQsjgdxVcLqJ30E1DzLsSsT7jDYcegnfRG5JwWXKOquoIBaJmADrkr3KSO4e4qwpZ4vMsQS5O3y7hmPsjHpyZ+wRi2PdB7UzU+Oe9WJOO10FFFFWCBRRRQAUUUUAZ1yxzGFvryxv0BnEmgTsMrNHKSYUYHZFIIUAdpY4Pew1tUjPZkH6rT8W+Wtv7t/MHv6p5+j6KvnnlXrFbuJU60Q0SBwdEsJJ1xSYGdO5PrjyAWC4ncr8YEiCJix2/hlzl2A2aOU75lU7E5OoYYE5OJFunTL9lDAj0IpQ4h8MbOSLDvMGCMjShlErIV06CdONAHhVAHn1JzZ2UwtJxasw6UuTbZPdGfWE5/BvlD4Aym2E1XpGdqgYxteRLM2a3QiUzG3WUmaaUxOxUSkyEvkAsSSRjzv602cv2tv0UvYyZTJCvSYhV0IQpEUaoAFUEAY3OR5NL3xN5Bb5GOGGe6ZFdFVWMfQQDtQSkIrFQSqhnY48k7Vy+HHFZbS1FlfQmNbeR41mDK8SnWSEnKkmNtRJUuApBXfxnNlTrk1qcW+ioa05fmMk0jXbr1n2EccJAQDSiEyo5IAycDAy7HG5Js7KwEKtgszOxeR3I1OxAXLEAAbKqgAAAKABtXyTiC6XI26ectIGSMYJX62XBGR+HNfDaxTqryRBtsgSoCR+atn86z2+46S7FBPzHa9U/wA5bGaMEZaVRbwZzkgFhrk9Dg5xtlAd419esREsZlFrJIOvdFSXlZmVEEaKpOCxAD6RGNKgZUYZxSFQMBQAPAAwB+VLvON+TbME06OrCsjsxQDM8a4jcEYcMR35wp3zkYDJ9RWqLjiUUXy7xOdMbxtGdidmUrgAbnY1WcA47dviB5NEyRAuJo0djjC9QiN0KBicqHVSR6ZBqPfWt/LEPl7iFxk/9Qs8Mo9CsrW0i9w3BXQu/mqzhHId51hNc3argnCWQaPYnJXqbMAcDUVAY43J2IaL2rkWS3PgbYebOjKYLvYnLRSxxv0nUYDBsFtEiknIJxjDZ3IW9seIxTprikSVf6o2DL+WVNU//D49CxhQFjwUxsUI8FT5B3O/3Pua5X3CI5DrGY5R9MsXbKp98j6h/a2VPgginjn8ivD4GWiq/gN+00Cu+nqAskun6dcbtG+nP4dSnH2qwrUZwooooAKUuMcvPA3WthsCGZAC2nHgoq7kDJwBkgErhlIVW2ighqzF5eINfyyxpKlvLHCWuXkkyIgpXS6GMnWe7CsCDgK2oMQDdcF5vWBzBEXQxIXe0njZAUUdzWjSBSNtwpyMDBVMkhk5t4HpT5i3tonkjZpXAUBnYRsFc4GXYEg4zk+m4FZXxgoEe8QtM8Iwz5AEkbyCB2u2zkiTDdOKPGhcEAHFKzRjSadmyf8ANFhLH3XEOiRTkSsEyCMEMJMbYO4PvStZxx3sZXpyOYWkj64YozqjMqgSrjWWGAw7lzq1egbj8LeIGW0lAaQxxzskQlbU6KEjPTzk5AzsRsc5AAwKuLrlOBpuvGnSlbaRosozf3ZT8Y8gnIP0sCCMZsk7dDRxtdSj5e5buctOpjlKSlRlY42ZRpkWUAIULEuTnCNgg6j63sTzxkF7a9kI2Ufy7LvncFZPY4y5/erbg0TLPKvp0od/GWBmU7DYbKnj/wCVdVYoRmkytzcXQpjj4WVIZoJrdpQxjMwj6baRkrridwGxvhseKXeZb2S5uIraHQYpDGUaUfy8r28wleMEemyAlQct2j6XxoHG7RZIJFaCO4IUskcoUo7AEqDq2G+Bn0zSFwvmqwePNwSvVRVL3MSpAyjdVQAsiR5ParEHwSSd6h4atxTZKy3Sk0fIuZYoJdE1tNZS4wSv8WIhfbTu6DwCqYUHGV3FN0M6yxq8cgZHAKvGVYEH1U7jFRuK8EjuYDC2wwOmwOWjYDtkQn8Q/cbHYmsx+DHMNx81c2FwSd3lTPhWDgSqn2JbVgbbE+pqtqMo2uV9ixOUZU+GawtsBvlifcsT98ewH5AV2ooqguPPLe3zCf03DEf6iRzH95DVzVDy1cCV55Y94mKBX/DIyqVZo/dPpXV4JU42GTfV6MP6owy5YUUUUwoUUUUAFIfP3w/e6hme3lYO8izGLtCysiLHgtjOdKKVycaxk+hV8oqGrGjJxdowf4TWN4128cGuKBVIupGTtDD6Y4lYY6qk43GwyCDtWutydatgyq07D1mkd/1050j8goFXdFQopEzm5OzOuL8xtw7qmxtLcwQy4uFGUd2wutww2wMhSSDjST4FN3K3MsV/brPGCudmRvqQ4DYOPsQQfUEGlmW2VZrqIgEdZiQfBEyrKc58gl3X9CKUOGcwnhN3PFkATR6YTIf4WrUXjaTceAZSQNyWxsBkOk20kI2km2aBz3xsLE1qjfxJlxJg7pGdj+RYZUfqR9NIJcFSApbB0hVGdR2GhR6kk6ce+1E8rKryMS7nLuzeXbHlse+AMDYAADYAVe/D3gpknDN3JaAaj/XM4z+wJc/eRD6V0UYrQ4W3z++yPAlJ6zMkuP13LfhHCL2xto4whuezIWNkUwNuwiXqMuqAbKDnUMeCCAszjXC3t7W2kjCMeHoxYOxTUot3QgFVbfVpbGMbeRTVVBz05FhNgkaumu398qIf965yONSlXk9+U3GN+BPl51vCO2G3Q+7SSSD77BE/3rly7xWO8luBxG9gMUJRFgDrBGzYLP1ULlnXdV0sxXIbbbaquQ5RghCuQdJIyAcbEivHD7QQxLGD9I3Pqx8sx+5OSfzroJ+k4eIKvfk8OPqebmbv24NOuudeHwpn5iNlUeID1SoHqRHnAA/YV3s+bbOWUQxzKzt9GA2h+3ViJyNLnTv2k+D7HGYO4AJY7Dc59h5qssLczRW1vkmURxy6VDGXsXMYXQCVPUCAyNhVCkkg4z5ut0q022nd2enos/1Km2qqvybzRXKBGCKGOpgAGbxqIG5x+9FYTSdaKKKACiiigAooooAWObeFS6hdQKJGRCs0ZYIZFBLKyM22tSW2YgEO2+QKyzjV1Dd3MDFZUWWPC6o2TS6ljgkjGrDKB53P+d3mhV1ZGAZXBDA7ggjBB+2KQ+IfDyRJCbZYWUqVHVZo3Cn/ALcrIrGVMgEMdLqUB1EjNQ+o0XtaYhQW7ddbGPuZ5Y2hXP0qdb6W9o1aI7+iED0rbOA8GS0t0gQk6clmP1OzHUzt9yxJ/XHgVD5e5Qt7PvVepOwxJO6r1nG3bkAYTtHYuBt75JvKvnmnOMYyfBUsUIzlKC5YVC41wlLqCSByQJBjUv1KQQVZc+oYAjPqKm0VSOIafDabGGvFz6FLfH+Q0rV4n+HFwB2XcbEDYSQMM/mySbf+pp/pQ+JHErqCBGhEvSLEXDW4zOgwNOnG4QnIZl7htjG5Gr63Ouu5mZaPC+m1GecctpI5jaXHSGArTGKRpFKMWwh7AVJ04bVjtbYnOzN8LYwb/iL4yVW1UN7BkdmUfbKqcfelC14hbSOFt0LTlu1UikVyTv3kJkj1PnbOxrWOR+WTZQNq3lncySk4zk7AHG23sMgZwCQATRkz5M8t2R+xtWHFp8ezH3djHRRRSFZ//9k=">
            <a:hlinkClick r:id="rId4"/>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20" name="AutoShape 12" descr="data:image/jpg;base64,/9j/4AAQSkZJRgABAQAAAQABAAD/2wCEAAkGBhQSERURExQWFBQWEx0aFRcXGBoTFhwXFRoZIB8aGh8aICghIyEkHBoXHy8gIycpLDgtFyMxNzA2QSgyLCsBCQoKDgwOGg8PGi0kHyQvKSwsNSwyLCwqNDQqLCo0NiovNCopLywsLCosLCwsLC0sKS8yLCk0NSkpKSwsLCwsLP/AABEIAGAAggMBIgACEQEDEQH/xAAbAAACAwEBAQAAAAAAAAAAAAAABgQFBwMCAf/EADwQAAIBAwIEBAQDBQYHAAAAAAECAwAREgQhBQYTMSIyQVEHYXGBFEKRI0NScsEkYoKhw+EVMzRzkqKy/8QAGgEAAgMBAQAAAAAAAAAAAAAAAAMCBAUBBv/EACgRAAICAQMCBQUBAAAAAAAAAAABAgMRBBIhMUEFE4GhsRQiUcHwYf/aAAwDAQACEQMRAD8A3GiiigAooooAKKKKACiiigAoorhr3YRSFPOEYrtfxAG231tQAqcU54kM0mm00VjGcWnlH7MNvdVS4ZmG3cgWOVyCuVWOJ61fEmrZm/hmjiaM/IiNUYD6N+tReGsDEjBi4ZA2ZOTMXFyxJ7kk3P1qTXmbvELZTzF4S/uT0VOhqUPuWX/dBx5c4+NVGxK9ORGxljJys1gQVO2SsCCGsPYgEEC2pF5anw1qj8ssTKf5oyHT9FM/609Vvaa7zqlNmLqavKscAoooqwVwooooAKKKKACiiigAqLr+JJCAXJ8TYqFVpGLWJsFQEnYMdh2BNSqXtROJdW/r0EC/R5gGb7hBFv7OfeoTltWSUY7ngsdJx/Ty2wmjJsTjkA4t3yU+IEb3BAIsb1PVgRcbg9qoNbBFIuEypIhYAq6h1uewIa4v2Av6ke9UvLnCZYkKjUTRNkepGBE0eeRJkjzjNlfuLGwBt3XZSvT6jHS+w9VWcU5k0+nYJLIA5GQQAvIVva4VAWtcWvbvS/xVNRF/aBrZsU8yusBjCsRdiFiUnHY+YGwNiL1Rc0a5tSI1lhjmaDV4u6ZaeSylc40GRYF426i/tQGCC+/hqfmJrgjsafIGRTLLKiGDTnxKjkA5Es0khH5ASR4SfRjYXtVdPq9U0qmNESJgbdVXuVCu2bYm6ghDiMSbMpPnAE7jHABp0Ou0sUU+IDquqlc4FQN0MpYAepU4Nlfxb4hd5T5xSeCVdXIqSnIRGXwoyMbuvbu0gLSepzG1lAFCGkhOUrLMNvtjCRofUySjXDhL8vlltpuJTSYD8O5ZzZG08yls+mz+EsYmB6YLAi4I7Eg018C5j1auIp9PqJFLACQxYuu/7zE4Mv8AeWx+R70ucJ5ign1EsTamOWaeUyqEc5R4gYJGSouYwgIOzZFjgBWj8C1jSwKz2Li6uRsC8bFWIHoCVJA9jVmnTwqf2Nr/ADt7iNRbKcU5Yfz7FhRRUb/icXV6PUTq2v08hnbvfG9+29WykSaKKKACiivjGwvQB8kkCgsxAAFyTsAPc0vcR53hACac/iZpCViWO7Rl7E3eRQVVV7sbkgdge1Q9BphqQNVP+0MgDxo12jjjbdFVD4csSCzkZFid7AAWQ0y5528WONzvZf4R7C4BsPX6Cq8r8cIfGlvlkHifGp4EVnmjOTBRjEI7swJAykmxW9iBl6kDuRXHluQlXMmQmklZ5FcYut7BVNgFOMaot1uu2xPc1nM/Jbz2bTzmEqSRG95Icje5Av4LgsCFFiGNx3B8cG4RxGIjqSaNFC2ug1LjYbkRGRIl7X2AA9qU5bo8smo7X0O2umePVtHHG+oidAdTEBbBZM7OmdlcMVcFA2XfvYBfDcw6ZAM9XHZGskhkCzp2uk6MciOwJIva2QBXqHzwXXsur1Ju0ydKFmYi8u/WAYIv7shSQii9mzAORJa0ZWAYEMCLgg3BHoQai+CSWSNGq6iAq5jljkQqxQ5RsrAg2IPqD6E/Wq3W8tSPG8Y1c3iGxZIGsy2xYkRhyykKQ2WV1BvVqnDIlfqLGiv/ABKoU/cjv965wcSBDEhtmsVVWeRb9s0UEj39RYg1FP8ABJpdzhPwwahBHPvJGVYOnhIkw86e25ewII9x6UmaPlPR655p3VJVE7KroxjaQx7M0ojIXIvl5Qt1xY99mLj/ADaIo3/DIZ5+kHFrJHGrLdHnkcqqDe4UnI+g9QhfCXkTUJqGaZ9RD1IQ5MRjZfH4l6uauuRFzjbIbejU+pMi5xi+VlDryl8ONKymVuo4E0qrG0hdE6TtGhUkZgqiJYhtiPkLPPCuGiCPphmfxMxZ7ZEuxJJxAHr6AV84RwtdPEIlLMAWYsxBZmkYszGwAuWYnYAegAG1ReOcRYY6eJgs0uwY2IRfVyDsT3Cqe7fIMRaKjZ51fEHmlOm05tgQNRN3EdwDgl9jKVIO9woIY3uqsvc/8f0/D9I0aQ9aU2KIC2Qkc4pI7g55lgbEHqMVax8LMrHqJE0kAjiALm+AY+Zju0kjd7XJd3O5ue5YAqvL/LP4nVDVy3eGNhLFkPFJO375wRscVjwUeVcFFvGtdIZ5whg4Xw7WdCLraodXpL1LRIRniMt/Xe9FMNFcJBVfzBPhpZ3HcQuR9cTYfrarCqzmOJm0zhVL+UlV3ZlV1LBR6kqGAHqdqAI8EIRVQdlUKPoot/SvMmnDG5J+xIta+4tvff3r5pNWkqCRGDqwuGHY/wC4NwQdwRY12rMNA5xxEfmY/W39AD+tK/GebdNn0wJNUc7COFSUzX0JuA5BucVztjfEEXqJ8XuYpNJw8iEkSzP01K+YLYs5HzxFr/3r+le/hXwfp6CGeTeaSIbkDwxA2WNfYWAY+7HfsLOgoqLlL0EzcnLbH1I34ieHVxydARHUiMGCI9aXpwNI7vIQAS+Dudg17FblsbtOo5gjXpCMNO0xPTWEK9wouWJLBFUXFyzDuKgcW4zo4meInKbIOywjKYON1ZmHlI9C7AW27bVbcjzLNC2p6Sq0jsOoY0ilkVDbKUJ+cNmp+aXAF7Bkat63NPHsQdm17U1kjT6iVyP7LrI3HYr+HNwTuLmRk3sO/wArVVcc4FqJIWldQnSjLAylHkZkyZVIjuCC1tjJjv5TfbQ6q+YwTCAPWaEH+UzR3/yuPvTPLjHkh5jYl8J4QumhWaWJ5yASwChsHAv4IYwEU3HTLKmV0B7eVh5b5h0w08bNqIupIA8gMiF85BkQQN9hZRt5VFRNfypHO+U46iXywe5Um9wuPlxHc7XYnxGwse/H5Wh0U5hIjKQOUtZQuKncbWGPftbakRswxsoZRW8yc+IAGErRacydNWjjZp5ZLbiMEXVR5csSSexXYsraphpgdYzKmnecKYmLpLE+BYJIjgk5suZxNgXLDIEyUu8HCapmJD9OB0KNK3UjM0+WT6lWYuA7AAMp/Z3F98idD5M4d+LIlkjEkARkDzYyO6SdNhCwIORicuhcnunqSxqynyclFKJI4LDNxALJKCqWAJNmuoJIAI8Ja9iyi6BtiWxwV50+nVFCKLACw3JP3J3J9STuTua9RxhQFUAACwAFgAOwFeqmVksBRRRQdK7i/MEGmx6z4lr4qFaRyFtchUBawuLm1tx71Di540TOyDUJ4TYsTjHe18Q58JIvuL3B2pG5r0Ri17zSMbzEIMsgCoAMfTNsDYmRCgOQIVrWcmqLhJ8DD8wmlDfXqub/AHuD96t6PTrUWODeOMidVb5FSsXOXgc+b+LaWKGbVaPVwR6gWdwskbrIFIyyjLWZ8L2YWYkAX9KrNLzpqgLldPMCAVZepBe/r+8Hb2qsJqHw3RGJWS4KByYwBbFDuE+xvb5WFakfCKk8WLdn0x7mXLxK1rMOPf8ARoPKk8urlXUyRxxiESx2SRpDlJ0CDYxr+UHe/rXc6DUhm08SFFMzt+IJQqscjlzguRYuM2UBlC3FzceEw/hvNvqE9jG//kHX/Tp2rE1FEa7HWuiZr0XSnBTfVoxebhjaQvDIDlGSS25MgNyJd9yX7nc+LIX2pi5G44sEjRu1opmBUnyiU2X9HGPyyHu9W/xE4beEapRvD/zP+yfMf8Bs/wDKH96z3SQ2VomAIVioB3GB3APyAOP+Gt2lx1mnVb6r5XR+pjW7tNdvXR/Hc2vV6tYo2ldgqIpZiewA3JrOU+I0msaYLpYzo41YSiU5ySBcgUCjwqxCt4Wv+W58QtQcb5xkbTLw9pGeXqoVYEGTpruqy73yVzGwb8wXxb3LXUGiGl0ZRQMliPb1kI2A97tZR8rCsGyuVcnCXVG1CcZwUl3HKLk/RMFkjhCbAq0TPCbGxG6MD7UlfFzhuqi0qmNpJ9LmeuoAMqjYo11UZRqQSQd74kk+mm6HSiKJIheyIqi+5soA/pXelOKYyMnF5RjHww+HsksUmokkaOGaMxqoAJljYm7sHXYd8T3uzN2Pi2ZVsLDtX2iupYCU3J5YUUUV0iFFFFACb8W9MG4VMTsUaN1b2IkQXHtsWF/nWe62Tpzkpieoyq4ZjGodiFVi9ioBBAa+9lUi/atn41wtdTBJp38siFTffv2P2Nj9qxvjEKaR+jrAf2YGDMjSIy+42ILbWLeux8JJRZQsnVJTh1RNQhbB1z6Ma9H8PNUwvJNBEfZEef8A9i0f/wA1KX4aygf9Wpa3rBZb/QSX/wA6rvhxxmaTUdKBZDpApMhkRkiU28IhLC9y3dPLa5sD302rP11753MqPR0x42oouVeWPwavk/UkkYF2C4LZRZVVbkgDc7km7E/IXtFFVpScnl9R8YqKwjzJGGBUgEEWIO4IPoaxLmrhTcP1BhU2WVFXTM267yBVBJ7mPq2I7lUU+tbfUHjHA4NVH0tREsq3uAwuVaxGSnurAE2YWIvTKrpVNuIuyqNiSkYe+ijh1WmxEjMZLvZTK3TQXYmwv4mFyfU5fStA5VifWusxjaPTRyEqX2eWSM2Xwd1RWGXisSVXa17+JPh7NmI7xSQh8leYmR7/AMTxBAjOouieIKBdrFmNOnCOER6aMRRiwuSxO5Zj3Y+lz8gB6AAACkLPcsTkpPjoTaKKK6QCiiigAooooAKKKKAP/9k=">
            <a:hlinkClick r:id="rId5"/>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22" name="AutoShape 14" descr="data:image/jpg;base64,/9j/4AAQSkZJRgABAQAAAQABAAD/2wCEAAkGBhQSERURExQWFBQWEx0aFRcXGBoTFhwXFRoZIB8aGh8aICghIyEkHBoXHy8gIycpLDgtFyMxNzA2QSgyLCsBCQoKDgwOGg8PGi0kHyQvKSwsNSwyLCwqNDQqLCo0NiovNCopLywsLCosLCwsLC0sKS8yLCk0NSkpKSwsLCwsLP/AABEIAGAAggMBIgACEQEDEQH/xAAbAAACAwEBAQAAAAAAAAAAAAAABgQFBwMCAf/EADwQAAIBAwIEBAQDBQYHAAAAAAECAwAREgQhBQYTMSIyQVEHYXGBFEKRI0NScsEkYoKhw+EVMzRzkqKy/8QAGgEAAgMBAQAAAAAAAAAAAAAAAAMCBAUBBv/EACgRAAICAQMCBQUBAAAAAAAAAAABAgMRBBIhMUEFE4GhsRQiUcHwYf/aAAwDAQACEQMRAD8A3GiiigAooooAKKKKACiiigAoorhr3YRSFPOEYrtfxAG231tQAqcU54kM0mm00VjGcWnlH7MNvdVS4ZmG3cgWOVyCuVWOJ61fEmrZm/hmjiaM/IiNUYD6N+tReGsDEjBi4ZA2ZOTMXFyxJ7kk3P1qTXmbvELZTzF4S/uT0VOhqUPuWX/dBx5c4+NVGxK9ORGxljJys1gQVO2SsCCGsPYgEEC2pF5anw1qj8ssTKf5oyHT9FM/609Vvaa7zqlNmLqavKscAoooqwVwooooAKKKKACiiigAqLr+JJCAXJ8TYqFVpGLWJsFQEnYMdh2BNSqXtROJdW/r0EC/R5gGb7hBFv7OfeoTltWSUY7ngsdJx/Ty2wmjJsTjkA4t3yU+IEb3BAIsb1PVgRcbg9qoNbBFIuEypIhYAq6h1uewIa4v2Av6ke9UvLnCZYkKjUTRNkepGBE0eeRJkjzjNlfuLGwBt3XZSvT6jHS+w9VWcU5k0+nYJLIA5GQQAvIVva4VAWtcWvbvS/xVNRF/aBrZsU8yusBjCsRdiFiUnHY+YGwNiL1Rc0a5tSI1lhjmaDV4u6ZaeSylc40GRYF426i/tQGCC+/hqfmJrgjsafIGRTLLKiGDTnxKjkA5Es0khH5ASR4SfRjYXtVdPq9U0qmNESJgbdVXuVCu2bYm6ghDiMSbMpPnAE7jHABp0Ou0sUU+IDquqlc4FQN0MpYAepU4Nlfxb4hd5T5xSeCVdXIqSnIRGXwoyMbuvbu0gLSepzG1lAFCGkhOUrLMNvtjCRofUySjXDhL8vlltpuJTSYD8O5ZzZG08yls+mz+EsYmB6YLAi4I7Eg018C5j1auIp9PqJFLACQxYuu/7zE4Mv8AeWx+R70ucJ5ign1EsTamOWaeUyqEc5R4gYJGSouYwgIOzZFjgBWj8C1jSwKz2Li6uRsC8bFWIHoCVJA9jVmnTwqf2Nr/ADt7iNRbKcU5Yfz7FhRRUb/icXV6PUTq2v08hnbvfG9+29WykSaKKKACiivjGwvQB8kkCgsxAAFyTsAPc0vcR53hACac/iZpCViWO7Rl7E3eRQVVV7sbkgdge1Q9BphqQNVP+0MgDxo12jjjbdFVD4csSCzkZFid7AAWQ0y5528WONzvZf4R7C4BsPX6Cq8r8cIfGlvlkHifGp4EVnmjOTBRjEI7swJAykmxW9iBl6kDuRXHluQlXMmQmklZ5FcYut7BVNgFOMaot1uu2xPc1nM/Jbz2bTzmEqSRG95Icje5Av4LgsCFFiGNx3B8cG4RxGIjqSaNFC2ug1LjYbkRGRIl7X2AA9qU5bo8smo7X0O2umePVtHHG+oidAdTEBbBZM7OmdlcMVcFA2XfvYBfDcw6ZAM9XHZGskhkCzp2uk6MciOwJIva2QBXqHzwXXsur1Ju0ydKFmYi8u/WAYIv7shSQii9mzAORJa0ZWAYEMCLgg3BHoQai+CSWSNGq6iAq5jljkQqxQ5RsrAg2IPqD6E/Wq3W8tSPG8Y1c3iGxZIGsy2xYkRhyykKQ2WV1BvVqnDIlfqLGiv/ABKoU/cjv965wcSBDEhtmsVVWeRb9s0UEj39RYg1FP8ABJpdzhPwwahBHPvJGVYOnhIkw86e25ewII9x6UmaPlPR655p3VJVE7KroxjaQx7M0ojIXIvl5Qt1xY99mLj/ADaIo3/DIZ5+kHFrJHGrLdHnkcqqDe4UnI+g9QhfCXkTUJqGaZ9RD1IQ5MRjZfH4l6uauuRFzjbIbejU+pMi5xi+VlDryl8ONKymVuo4E0qrG0hdE6TtGhUkZgqiJYhtiPkLPPCuGiCPphmfxMxZ7ZEuxJJxAHr6AV84RwtdPEIlLMAWYsxBZmkYszGwAuWYnYAegAG1ReOcRYY6eJgs0uwY2IRfVyDsT3Cqe7fIMRaKjZ51fEHmlOm05tgQNRN3EdwDgl9jKVIO9woIY3uqsvc/8f0/D9I0aQ9aU2KIC2Qkc4pI7g55lgbEHqMVax8LMrHqJE0kAjiALm+AY+Zju0kjd7XJd3O5ue5YAqvL/LP4nVDVy3eGNhLFkPFJO375wRscVjwUeVcFFvGtdIZ5whg4Xw7WdCLraodXpL1LRIRniMt/Xe9FMNFcJBVfzBPhpZ3HcQuR9cTYfrarCqzmOJm0zhVL+UlV3ZlV1LBR6kqGAHqdqAI8EIRVQdlUKPoot/SvMmnDG5J+xIta+4tvff3r5pNWkqCRGDqwuGHY/wC4NwQdwRY12rMNA5xxEfmY/W39AD+tK/GebdNn0wJNUc7COFSUzX0JuA5BucVztjfEEXqJ8XuYpNJw8iEkSzP01K+YLYs5HzxFr/3r+le/hXwfp6CGeTeaSIbkDwxA2WNfYWAY+7HfsLOgoqLlL0EzcnLbH1I34ieHVxydARHUiMGCI9aXpwNI7vIQAS+Dudg17FblsbtOo5gjXpCMNO0xPTWEK9wouWJLBFUXFyzDuKgcW4zo4meInKbIOywjKYON1ZmHlI9C7AW27bVbcjzLNC2p6Sq0jsOoY0ilkVDbKUJ+cNmp+aXAF7Bkat63NPHsQdm17U1kjT6iVyP7LrI3HYr+HNwTuLmRk3sO/wArVVcc4FqJIWldQnSjLAylHkZkyZVIjuCC1tjJjv5TfbQ6q+YwTCAPWaEH+UzR3/yuPvTPLjHkh5jYl8J4QumhWaWJ5yASwChsHAv4IYwEU3HTLKmV0B7eVh5b5h0w08bNqIupIA8gMiF85BkQQN9hZRt5VFRNfypHO+U46iXywe5Um9wuPlxHc7XYnxGwse/H5Wh0U5hIjKQOUtZQuKncbWGPftbakRswxsoZRW8yc+IAGErRacydNWjjZp5ZLbiMEXVR5csSSexXYsraphpgdYzKmnecKYmLpLE+BYJIjgk5suZxNgXLDIEyUu8HCapmJD9OB0KNK3UjM0+WT6lWYuA7AAMp/Z3F98idD5M4d+LIlkjEkARkDzYyO6SdNhCwIORicuhcnunqSxqynyclFKJI4LDNxALJKCqWAJNmuoJIAI8Ja9iyi6BtiWxwV50+nVFCKLACw3JP3J3J9STuTua9RxhQFUAACwAFgAOwFeqmVksBRRRQdK7i/MEGmx6z4lr4qFaRyFtchUBawuLm1tx71Di540TOyDUJ4TYsTjHe18Q58JIvuL3B2pG5r0Ri17zSMbzEIMsgCoAMfTNsDYmRCgOQIVrWcmqLhJ8DD8wmlDfXqub/AHuD96t6PTrUWODeOMidVb5FSsXOXgc+b+LaWKGbVaPVwR6gWdwskbrIFIyyjLWZ8L2YWYkAX9KrNLzpqgLldPMCAVZepBe/r+8Hb2qsJqHw3RGJWS4KByYwBbFDuE+xvb5WFakfCKk8WLdn0x7mXLxK1rMOPf8ARoPKk8urlXUyRxxiESx2SRpDlJ0CDYxr+UHe/rXc6DUhm08SFFMzt+IJQqscjlzguRYuM2UBlC3FzceEw/hvNvqE9jG//kHX/Tp2rE1FEa7HWuiZr0XSnBTfVoxebhjaQvDIDlGSS25MgNyJd9yX7nc+LIX2pi5G44sEjRu1opmBUnyiU2X9HGPyyHu9W/xE4beEapRvD/zP+yfMf8Bs/wDKH96z3SQ2VomAIVioB3GB3APyAOP+Gt2lx1mnVb6r5XR+pjW7tNdvXR/Hc2vV6tYo2ldgqIpZiewA3JrOU+I0msaYLpYzo41YSiU5ySBcgUCjwqxCt4Wv+W58QtQcb5xkbTLw9pGeXqoVYEGTpruqy73yVzGwb8wXxb3LXUGiGl0ZRQMliPb1kI2A97tZR8rCsGyuVcnCXVG1CcZwUl3HKLk/RMFkjhCbAq0TPCbGxG6MD7UlfFzhuqi0qmNpJ9LmeuoAMqjYo11UZRqQSQd74kk+mm6HSiKJIheyIqi+5soA/pXelOKYyMnF5RjHww+HsksUmokkaOGaMxqoAJljYm7sHXYd8T3uzN2Pi2ZVsLDtX2iupYCU3J5YUUUV0iFFFFACb8W9MG4VMTsUaN1b2IkQXHtsWF/nWe62Tpzkpieoyq4ZjGodiFVi9ioBBAa+9lUi/atn41wtdTBJp38siFTffv2P2Nj9qxvjEKaR+jrAf2YGDMjSIy+42ILbWLeux8JJRZQsnVJTh1RNQhbB1z6Ma9H8PNUwvJNBEfZEef8A9i0f/wA1KX4aygf9Wpa3rBZb/QSX/wA6rvhxxmaTUdKBZDpApMhkRkiU28IhLC9y3dPLa5sD302rP11753MqPR0x42oouVeWPwavk/UkkYF2C4LZRZVVbkgDc7km7E/IXtFFVpScnl9R8YqKwjzJGGBUgEEWIO4IPoaxLmrhTcP1BhU2WVFXTM267yBVBJ7mPq2I7lUU+tbfUHjHA4NVH0tREsq3uAwuVaxGSnurAE2YWIvTKrpVNuIuyqNiSkYe+ijh1WmxEjMZLvZTK3TQXYmwv4mFyfU5fStA5VifWusxjaPTRyEqX2eWSM2Xwd1RWGXisSVXa17+JPh7NmI7xSQh8leYmR7/AMTxBAjOouieIKBdrFmNOnCOER6aMRRiwuSxO5Zj3Y+lz8gB6AAACkLPcsTkpPjoTaKKK6QCiiigAooooAKKKKAP/9k=">
            <a:hlinkClick r:id="rId5"/>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normAutofit fontScale="90000"/>
          </a:bodyPr>
          <a:lstStyle/>
          <a:p>
            <a:r>
              <a:rPr lang="en-US" dirty="0">
                <a:solidFill>
                  <a:schemeClr val="tx1"/>
                </a:solidFill>
              </a:rPr>
              <a:t>Check for understanding: Stop here to answer a few questions about what you just learned</a:t>
            </a:r>
          </a:p>
        </p:txBody>
      </p:sp>
      <p:sp>
        <p:nvSpPr>
          <p:cNvPr id="3" name="Content Placeholder 2"/>
          <p:cNvSpPr>
            <a:spLocks noGrp="1"/>
          </p:cNvSpPr>
          <p:nvPr>
            <p:ph idx="1"/>
          </p:nvPr>
        </p:nvSpPr>
        <p:spPr>
          <a:xfrm>
            <a:off x="4267200" y="3048000"/>
            <a:ext cx="4419600" cy="2590800"/>
          </a:xfrm>
        </p:spPr>
        <p:txBody>
          <a:bodyPr/>
          <a:lstStyle/>
          <a:p>
            <a:pPr marL="365760" lvl="0" indent="-256032">
              <a:spcBef>
                <a:spcPts val="300"/>
              </a:spcBef>
              <a:buClr>
                <a:srgbClr val="FFFF00"/>
              </a:buClr>
              <a:buSzTx/>
              <a:buFont typeface="Georgia"/>
              <a:buChar char="•"/>
            </a:pPr>
            <a:r>
              <a:rPr lang="en-US" dirty="0">
                <a:solidFill>
                  <a:srgbClr val="FFFF00"/>
                </a:solidFill>
                <a:latin typeface="Georgia"/>
              </a:rPr>
              <a:t>Click on the button to go to the interactive exercise</a:t>
            </a:r>
            <a:r>
              <a:rPr lang="en-US" dirty="0" smtClean="0">
                <a:solidFill>
                  <a:srgbClr val="FFFF00"/>
                </a:solidFill>
                <a:latin typeface="Georgia"/>
              </a:rPr>
              <a:t>.</a:t>
            </a:r>
            <a:endParaRPr lang="en-US" dirty="0">
              <a:solidFill>
                <a:srgbClr val="FFFF00"/>
              </a:solidFill>
              <a:latin typeface="Georgia"/>
            </a:endParaRPr>
          </a:p>
        </p:txBody>
      </p:sp>
      <p:pic>
        <p:nvPicPr>
          <p:cNvPr id="4" name="Picture 2" descr="C:\Users\Jennifer\AppData\Local\Microsoft\Windows\Temporary Internet Files\Content.IE5\TAOMDZ6I\MC900432551[1].png"/>
          <p:cNvPicPr>
            <a:picLocks noChangeAspect="1" noChangeArrowheads="1"/>
          </p:cNvPicPr>
          <p:nvPr/>
        </p:nvPicPr>
        <p:blipFill>
          <a:blip r:embed="rId2" cstate="print"/>
          <a:srcRect/>
          <a:stretch>
            <a:fillRect/>
          </a:stretch>
        </p:blipFill>
        <p:spPr bwMode="auto">
          <a:xfrm>
            <a:off x="762000" y="2667000"/>
            <a:ext cx="3200400" cy="3200400"/>
          </a:xfrm>
          <a:prstGeom prst="rect">
            <a:avLst/>
          </a:prstGeom>
          <a:noFill/>
        </p:spPr>
      </p:pic>
    </p:spTree>
    <p:extLst>
      <p:ext uri="{BB962C8B-B14F-4D97-AF65-F5344CB8AC3E}">
        <p14:creationId xmlns:p14="http://schemas.microsoft.com/office/powerpoint/2010/main" val="2165253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Your previous knowledge and experience helps!</a:t>
            </a:r>
            <a:endParaRPr lang="en-US" dirty="0">
              <a:solidFill>
                <a:schemeClr val="tx1"/>
              </a:solidFill>
            </a:endParaRPr>
          </a:p>
        </p:txBody>
      </p:sp>
      <p:sp>
        <p:nvSpPr>
          <p:cNvPr id="3" name="Content Placeholder 2"/>
          <p:cNvSpPr>
            <a:spLocks noGrp="1"/>
          </p:cNvSpPr>
          <p:nvPr>
            <p:ph idx="1"/>
          </p:nvPr>
        </p:nvSpPr>
        <p:spPr>
          <a:xfrm>
            <a:off x="457200" y="1752600"/>
            <a:ext cx="8229600" cy="4648200"/>
          </a:xfrm>
        </p:spPr>
        <p:txBody>
          <a:bodyPr>
            <a:normAutofit/>
          </a:bodyPr>
          <a:lstStyle/>
          <a:p>
            <a:pPr marL="514350" indent="-514350">
              <a:buClr>
                <a:schemeClr val="accent1">
                  <a:lumMod val="20000"/>
                  <a:lumOff val="80000"/>
                </a:schemeClr>
              </a:buClr>
              <a:buFont typeface="+mj-lt"/>
              <a:buAutoNum type="arabicPeriod"/>
            </a:pPr>
            <a:r>
              <a:rPr lang="en-US" b="1" dirty="0" smtClean="0">
                <a:solidFill>
                  <a:schemeClr val="bg2">
                    <a:lumMod val="10000"/>
                    <a:lumOff val="90000"/>
                  </a:schemeClr>
                </a:solidFill>
              </a:rPr>
              <a:t>You </a:t>
            </a:r>
            <a:r>
              <a:rPr lang="en-US" b="1" dirty="0" smtClean="0">
                <a:solidFill>
                  <a:schemeClr val="bg2">
                    <a:lumMod val="10000"/>
                    <a:lumOff val="90000"/>
                  </a:schemeClr>
                </a:solidFill>
              </a:rPr>
              <a:t>are familiar with college campuses.</a:t>
            </a:r>
          </a:p>
          <a:p>
            <a:pPr marL="514350" indent="-514350">
              <a:buClr>
                <a:schemeClr val="accent1">
                  <a:lumMod val="20000"/>
                  <a:lumOff val="80000"/>
                </a:schemeClr>
              </a:buClr>
              <a:buFont typeface="+mj-lt"/>
              <a:buAutoNum type="arabicPeriod"/>
            </a:pPr>
            <a:r>
              <a:rPr lang="en-US" b="1" dirty="0" smtClean="0">
                <a:solidFill>
                  <a:schemeClr val="bg2">
                    <a:lumMod val="10000"/>
                    <a:lumOff val="90000"/>
                  </a:schemeClr>
                </a:solidFill>
              </a:rPr>
              <a:t>You </a:t>
            </a:r>
            <a:r>
              <a:rPr lang="en-US" b="1" dirty="0" smtClean="0">
                <a:solidFill>
                  <a:schemeClr val="bg2">
                    <a:lumMod val="10000"/>
                    <a:lumOff val="90000"/>
                  </a:schemeClr>
                </a:solidFill>
              </a:rPr>
              <a:t>know that they often have large buildings and </a:t>
            </a:r>
            <a:r>
              <a:rPr lang="en-US" b="1" dirty="0" smtClean="0">
                <a:solidFill>
                  <a:schemeClr val="bg2">
                    <a:lumMod val="10000"/>
                    <a:lumOff val="90000"/>
                  </a:schemeClr>
                </a:solidFill>
              </a:rPr>
              <a:t>lawns.</a:t>
            </a:r>
          </a:p>
          <a:p>
            <a:pPr marL="514350" indent="-514350">
              <a:buClr>
                <a:schemeClr val="accent1">
                  <a:lumMod val="20000"/>
                  <a:lumOff val="80000"/>
                </a:schemeClr>
              </a:buClr>
              <a:buFont typeface="+mj-lt"/>
              <a:buAutoNum type="arabicPeriod"/>
            </a:pPr>
            <a:r>
              <a:rPr lang="en-US" b="1" dirty="0" smtClean="0">
                <a:solidFill>
                  <a:schemeClr val="bg2">
                    <a:lumMod val="10000"/>
                    <a:lumOff val="90000"/>
                  </a:schemeClr>
                </a:solidFill>
              </a:rPr>
              <a:t>You </a:t>
            </a:r>
            <a:r>
              <a:rPr lang="en-US" b="1" dirty="0" smtClean="0">
                <a:solidFill>
                  <a:schemeClr val="bg2">
                    <a:lumMod val="10000"/>
                    <a:lumOff val="90000"/>
                  </a:schemeClr>
                </a:solidFill>
              </a:rPr>
              <a:t>know that students often have breaks between </a:t>
            </a:r>
            <a:r>
              <a:rPr lang="en-US" b="1" dirty="0" smtClean="0">
                <a:solidFill>
                  <a:schemeClr val="bg2">
                    <a:lumMod val="10000"/>
                    <a:lumOff val="90000"/>
                  </a:schemeClr>
                </a:solidFill>
              </a:rPr>
              <a:t>classes.</a:t>
            </a:r>
          </a:p>
          <a:p>
            <a:pPr marL="514350" indent="-514350">
              <a:buClr>
                <a:schemeClr val="accent1">
                  <a:lumMod val="20000"/>
                  <a:lumOff val="80000"/>
                </a:schemeClr>
              </a:buClr>
              <a:buFont typeface="+mj-lt"/>
              <a:buAutoNum type="arabicPeriod"/>
            </a:pPr>
            <a:r>
              <a:rPr lang="en-US" b="1" dirty="0" smtClean="0">
                <a:solidFill>
                  <a:schemeClr val="bg2">
                    <a:lumMod val="10000"/>
                    <a:lumOff val="90000"/>
                  </a:schemeClr>
                </a:solidFill>
              </a:rPr>
              <a:t>You </a:t>
            </a:r>
            <a:r>
              <a:rPr lang="en-US" b="1" dirty="0" smtClean="0">
                <a:solidFill>
                  <a:schemeClr val="bg2">
                    <a:lumMod val="10000"/>
                    <a:lumOff val="90000"/>
                  </a:schemeClr>
                </a:solidFill>
              </a:rPr>
              <a:t>know that today’s students often bring their laptops to </a:t>
            </a:r>
            <a:r>
              <a:rPr lang="en-US" b="1" dirty="0" smtClean="0">
                <a:solidFill>
                  <a:schemeClr val="bg2">
                    <a:lumMod val="10000"/>
                    <a:lumOff val="90000"/>
                  </a:schemeClr>
                </a:solidFill>
              </a:rPr>
              <a:t>campus.</a:t>
            </a:r>
          </a:p>
          <a:p>
            <a:pPr marL="514350" indent="-514350">
              <a:buClr>
                <a:schemeClr val="accent1">
                  <a:lumMod val="20000"/>
                  <a:lumOff val="80000"/>
                </a:schemeClr>
              </a:buClr>
              <a:buFont typeface="+mj-lt"/>
              <a:buAutoNum type="arabicPeriod"/>
            </a:pPr>
            <a:r>
              <a:rPr lang="en-US" b="1" dirty="0" smtClean="0">
                <a:solidFill>
                  <a:schemeClr val="bg2">
                    <a:lumMod val="10000"/>
                    <a:lumOff val="90000"/>
                  </a:schemeClr>
                </a:solidFill>
              </a:rPr>
              <a:t>You </a:t>
            </a:r>
            <a:r>
              <a:rPr lang="en-US" b="1" dirty="0" smtClean="0">
                <a:solidFill>
                  <a:schemeClr val="bg2">
                    <a:lumMod val="10000"/>
                    <a:lumOff val="90000"/>
                  </a:schemeClr>
                </a:solidFill>
              </a:rPr>
              <a:t>know that some college students are in their late teens or early </a:t>
            </a:r>
            <a:r>
              <a:rPr lang="en-US" b="1" dirty="0" smtClean="0">
                <a:solidFill>
                  <a:schemeClr val="bg2">
                    <a:lumMod val="10000"/>
                    <a:lumOff val="90000"/>
                  </a:schemeClr>
                </a:solidFill>
              </a:rPr>
              <a:t>twenties.</a:t>
            </a:r>
          </a:p>
          <a:p>
            <a:pPr marL="514350" indent="-514350">
              <a:buClr>
                <a:schemeClr val="accent1">
                  <a:lumMod val="20000"/>
                  <a:lumOff val="80000"/>
                </a:schemeClr>
              </a:buClr>
              <a:buFont typeface="+mj-lt"/>
              <a:buAutoNum type="arabicPeriod"/>
            </a:pPr>
            <a:r>
              <a:rPr lang="en-US" b="1" dirty="0" smtClean="0">
                <a:solidFill>
                  <a:schemeClr val="bg2">
                    <a:lumMod val="10000"/>
                    <a:lumOff val="90000"/>
                  </a:schemeClr>
                </a:solidFill>
              </a:rPr>
              <a:t>You </a:t>
            </a:r>
            <a:r>
              <a:rPr lang="en-US" b="1" dirty="0" smtClean="0">
                <a:solidFill>
                  <a:schemeClr val="bg2">
                    <a:lumMod val="10000"/>
                    <a:lumOff val="90000"/>
                  </a:schemeClr>
                </a:solidFill>
              </a:rPr>
              <a:t>know that casual attire is usually appropriate on a college campus.</a:t>
            </a:r>
          </a:p>
          <a:p>
            <a:pPr marL="651510" indent="-514350">
              <a:buNone/>
            </a:pPr>
            <a:endParaRPr lang="en-US" sz="3200" b="1" dirty="0" smtClean="0">
              <a:solidFill>
                <a:srgbClr val="FFFF00"/>
              </a:solidFill>
            </a:endParaRPr>
          </a:p>
          <a:p>
            <a:pPr marL="651510" indent="-514350">
              <a:buNone/>
            </a:pPr>
            <a:endParaRPr lang="en-US" sz="3200" b="1"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34400" cy="4709160"/>
          </a:xfrm>
          <a:effectLst>
            <a:outerShdw blurRad="50800" dist="38100" dir="2700000" algn="tl" rotWithShape="0">
              <a:prstClr val="black">
                <a:alpha val="40000"/>
              </a:prstClr>
            </a:outerShdw>
          </a:effectLst>
        </p:spPr>
        <p:txBody>
          <a:bodyPr>
            <a:normAutofit/>
          </a:bodyPr>
          <a:lstStyle/>
          <a:p>
            <a:pPr>
              <a:buNone/>
            </a:pPr>
            <a:r>
              <a:rPr lang="en-US" dirty="0" smtClean="0">
                <a:solidFill>
                  <a:srgbClr val="FFFF00"/>
                </a:solidFill>
              </a:rPr>
              <a:t>   </a:t>
            </a:r>
            <a:r>
              <a:rPr lang="en-US" sz="4000" b="1" dirty="0" smtClean="0">
                <a:solidFill>
                  <a:schemeClr val="bg2">
                    <a:lumMod val="10000"/>
                    <a:lumOff val="90000"/>
                  </a:schemeClr>
                </a:solidFill>
              </a:rPr>
              <a:t>When </a:t>
            </a:r>
            <a:r>
              <a:rPr lang="en-US" sz="4000" b="1" dirty="0" smtClean="0">
                <a:solidFill>
                  <a:schemeClr val="bg2">
                    <a:lumMod val="10000"/>
                    <a:lumOff val="90000"/>
                  </a:schemeClr>
                </a:solidFill>
              </a:rPr>
              <a:t>you make a plausible (likely, reasonable) guess about </a:t>
            </a:r>
            <a:r>
              <a:rPr lang="en-US" sz="4000" b="1" dirty="0" smtClean="0">
                <a:solidFill>
                  <a:srgbClr val="FFFF00"/>
                </a:solidFill>
              </a:rPr>
              <a:t>ideas that are not directly stated </a:t>
            </a:r>
            <a:r>
              <a:rPr lang="en-US" sz="4000" b="1" dirty="0" smtClean="0">
                <a:solidFill>
                  <a:schemeClr val="bg2">
                    <a:lumMod val="10000"/>
                    <a:lumOff val="90000"/>
                  </a:schemeClr>
                </a:solidFill>
              </a:rPr>
              <a:t>in a text, you are making an </a:t>
            </a:r>
            <a:r>
              <a:rPr lang="en-US" sz="4000" b="1" dirty="0" smtClean="0">
                <a:solidFill>
                  <a:srgbClr val="FFFF00"/>
                </a:solidFill>
              </a:rPr>
              <a:t>INFERENCE</a:t>
            </a:r>
            <a:r>
              <a:rPr lang="en-US" sz="4000" b="1" dirty="0" smtClean="0">
                <a:solidFill>
                  <a:srgbClr val="002060"/>
                </a:solidFill>
              </a:rPr>
              <a:t>.</a:t>
            </a:r>
          </a:p>
          <a:p>
            <a:pPr>
              <a:buNone/>
            </a:pPr>
            <a:r>
              <a:rPr lang="en-US" sz="4000" b="1" dirty="0" smtClean="0">
                <a:solidFill>
                  <a:srgbClr val="FFFF00"/>
                </a:solidFill>
              </a:rPr>
              <a:t>    </a:t>
            </a:r>
          </a:p>
          <a:p>
            <a:pPr>
              <a:buNone/>
            </a:pPr>
            <a:r>
              <a:rPr lang="en-US" sz="4000" b="1" dirty="0" smtClean="0">
                <a:solidFill>
                  <a:srgbClr val="FFFF00"/>
                </a:solidFill>
              </a:rPr>
              <a:t>   </a:t>
            </a:r>
            <a:r>
              <a:rPr lang="en-US" sz="4800" b="1" dirty="0" smtClean="0">
                <a:solidFill>
                  <a:srgbClr val="FFFF00"/>
                </a:solidFill>
              </a:rPr>
              <a:t> </a:t>
            </a:r>
            <a:r>
              <a:rPr lang="en-US" dirty="0" smtClean="0">
                <a:solidFill>
                  <a:srgbClr val="FFFF00"/>
                </a:solidFill>
              </a:rPr>
              <a:t/>
            </a:r>
            <a:br>
              <a:rPr lang="en-US" dirty="0" smtClean="0">
                <a:solidFill>
                  <a:srgbClr val="FFFF00"/>
                </a:solidFill>
              </a:rPr>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3810000"/>
          </a:xfrm>
        </p:spPr>
        <p:txBody>
          <a:bodyPr>
            <a:noAutofit/>
          </a:bodyPr>
          <a:lstStyle/>
          <a:p>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3600" dirty="0" smtClean="0">
                <a:solidFill>
                  <a:srgbClr val="FFFF00"/>
                </a:solidFill>
              </a:rPr>
              <a:t>To make an inference, you combine two  “ingredients”:</a:t>
            </a:r>
            <a:br>
              <a:rPr lang="en-US" sz="3600" dirty="0" smtClean="0">
                <a:solidFill>
                  <a:srgbClr val="FFFF00"/>
                </a:solidFill>
              </a:rPr>
            </a:br>
            <a:r>
              <a:rPr lang="en-US" sz="3600" dirty="0" smtClean="0">
                <a:solidFill>
                  <a:schemeClr val="accent5">
                    <a:lumMod val="50000"/>
                  </a:schemeClr>
                </a:solidFill>
              </a:rPr>
              <a:t/>
            </a:r>
            <a:br>
              <a:rPr lang="en-US" sz="3600" dirty="0" smtClean="0">
                <a:solidFill>
                  <a:schemeClr val="accent5">
                    <a:lumMod val="50000"/>
                  </a:schemeClr>
                </a:solidFill>
              </a:rPr>
            </a:br>
            <a:r>
              <a:rPr lang="en-US" sz="4400" dirty="0" smtClean="0">
                <a:solidFill>
                  <a:schemeClr val="bg2">
                    <a:lumMod val="10000"/>
                    <a:lumOff val="90000"/>
                  </a:schemeClr>
                </a:solidFill>
              </a:rPr>
              <a:t>INFERENCE   =  </a:t>
            </a:r>
            <a:r>
              <a:rPr lang="en-US" sz="3600" dirty="0" smtClean="0">
                <a:solidFill>
                  <a:schemeClr val="accent5">
                    <a:lumMod val="50000"/>
                  </a:schemeClr>
                </a:solidFill>
              </a:rPr>
              <a:t/>
            </a:r>
            <a:br>
              <a:rPr lang="en-US" sz="3600" dirty="0" smtClean="0">
                <a:solidFill>
                  <a:schemeClr val="accent5">
                    <a:lumMod val="50000"/>
                  </a:schemeClr>
                </a:solidFill>
              </a:rPr>
            </a:br>
            <a:r>
              <a:rPr lang="en-US" sz="3600" dirty="0" smtClean="0">
                <a:solidFill>
                  <a:schemeClr val="accent5">
                    <a:lumMod val="50000"/>
                  </a:schemeClr>
                </a:solidFill>
              </a:rPr>
              <a:t/>
            </a:r>
            <a:br>
              <a:rPr lang="en-US" sz="3600" dirty="0" smtClean="0">
                <a:solidFill>
                  <a:schemeClr val="accent5">
                    <a:lumMod val="50000"/>
                  </a:schemeClr>
                </a:solidFill>
              </a:rPr>
            </a:br>
            <a:r>
              <a:rPr lang="en-US" sz="2800" dirty="0" smtClean="0">
                <a:solidFill>
                  <a:srgbClr val="FFFF00"/>
                </a:solidFill>
              </a:rPr>
              <a:t/>
            </a:r>
            <a:br>
              <a:rPr lang="en-US" sz="2800" dirty="0" smtClean="0">
                <a:solidFill>
                  <a:srgbClr val="FFFF00"/>
                </a:solidFill>
              </a:rPr>
            </a:br>
            <a:endParaRPr lang="en-US" sz="2800" dirty="0">
              <a:solidFill>
                <a:schemeClr val="accent5">
                  <a:lumMod val="50000"/>
                </a:schemeClr>
              </a:solidFill>
            </a:endParaRPr>
          </a:p>
        </p:txBody>
      </p:sp>
      <p:sp>
        <p:nvSpPr>
          <p:cNvPr id="3" name="Content Placeholder 2"/>
          <p:cNvSpPr>
            <a:spLocks noGrp="1"/>
          </p:cNvSpPr>
          <p:nvPr>
            <p:ph sz="half" idx="1"/>
          </p:nvPr>
        </p:nvSpPr>
        <p:spPr>
          <a:xfrm>
            <a:off x="457200" y="2133600"/>
            <a:ext cx="3886200" cy="3687763"/>
          </a:xfrm>
          <a:effectLst>
            <a:outerShdw blurRad="50800" dist="38100" dir="2700000" algn="tl" rotWithShape="0">
              <a:prstClr val="black">
                <a:alpha val="40000"/>
              </a:prstClr>
            </a:outerShdw>
          </a:effectLst>
        </p:spPr>
        <p:txBody>
          <a:bodyPr>
            <a:normAutofit fontScale="70000" lnSpcReduction="20000"/>
          </a:bodyPr>
          <a:lstStyle/>
          <a:p>
            <a:pPr>
              <a:buNone/>
            </a:pPr>
            <a:endParaRPr lang="en-US" sz="4400" b="1" dirty="0" smtClean="0">
              <a:solidFill>
                <a:srgbClr val="FFFF00"/>
              </a:solidFill>
            </a:endParaRPr>
          </a:p>
          <a:p>
            <a:pPr>
              <a:buNone/>
            </a:pPr>
            <a:r>
              <a:rPr lang="en-US" sz="4400" b="1" dirty="0" smtClean="0">
                <a:solidFill>
                  <a:srgbClr val="FFFF00"/>
                </a:solidFill>
                <a:latin typeface="+mj-lt"/>
              </a:rPr>
              <a:t> </a:t>
            </a:r>
          </a:p>
          <a:p>
            <a:pPr>
              <a:buNone/>
            </a:pPr>
            <a:r>
              <a:rPr lang="en-US" sz="4400" dirty="0" smtClean="0">
                <a:latin typeface="+mj-lt"/>
              </a:rPr>
              <a:t>         </a:t>
            </a:r>
          </a:p>
          <a:p>
            <a:pPr>
              <a:buNone/>
            </a:pPr>
            <a:r>
              <a:rPr lang="en-US" sz="4600" b="1" dirty="0" smtClean="0">
                <a:solidFill>
                  <a:schemeClr val="bg2">
                    <a:lumMod val="10000"/>
                    <a:lumOff val="90000"/>
                  </a:schemeClr>
                </a:solidFill>
                <a:latin typeface="+mj-lt"/>
              </a:rPr>
              <a:t>The facts you</a:t>
            </a:r>
          </a:p>
          <a:p>
            <a:pPr>
              <a:buNone/>
            </a:pPr>
            <a:r>
              <a:rPr lang="en-US" sz="4600" b="1" dirty="0" smtClean="0">
                <a:solidFill>
                  <a:schemeClr val="bg2">
                    <a:lumMod val="10000"/>
                    <a:lumOff val="90000"/>
                  </a:schemeClr>
                </a:solidFill>
                <a:latin typeface="+mj-lt"/>
              </a:rPr>
              <a:t>observe in the</a:t>
            </a:r>
          </a:p>
          <a:p>
            <a:pPr>
              <a:buNone/>
            </a:pPr>
            <a:r>
              <a:rPr lang="en-US" sz="4600" b="1" dirty="0" smtClean="0">
                <a:solidFill>
                  <a:schemeClr val="bg2">
                    <a:lumMod val="10000"/>
                    <a:lumOff val="90000"/>
                  </a:schemeClr>
                </a:solidFill>
                <a:latin typeface="+mj-lt"/>
              </a:rPr>
              <a:t>text        </a:t>
            </a:r>
          </a:p>
          <a:p>
            <a:endParaRPr lang="en-US" dirty="0" smtClean="0"/>
          </a:p>
          <a:p>
            <a:pPr>
              <a:buNone/>
            </a:pPr>
            <a:r>
              <a:rPr lang="en-US" dirty="0" smtClean="0"/>
              <a:t>    </a:t>
            </a:r>
            <a:endParaRPr lang="en-US" b="1" dirty="0">
              <a:solidFill>
                <a:srgbClr val="FFFF00"/>
              </a:solidFill>
            </a:endParaRPr>
          </a:p>
        </p:txBody>
      </p:sp>
      <p:sp>
        <p:nvSpPr>
          <p:cNvPr id="5" name="Content Placeholder 4"/>
          <p:cNvSpPr>
            <a:spLocks noGrp="1"/>
          </p:cNvSpPr>
          <p:nvPr>
            <p:ph sz="half" idx="2"/>
          </p:nvPr>
        </p:nvSpPr>
        <p:spPr>
          <a:xfrm>
            <a:off x="3962400" y="2286000"/>
            <a:ext cx="4800600" cy="3840163"/>
          </a:xfrm>
          <a:effectLst>
            <a:outerShdw blurRad="50800" dist="38100" dir="2700000" algn="tl" rotWithShape="0">
              <a:prstClr val="black">
                <a:alpha val="40000"/>
              </a:prstClr>
            </a:outerShdw>
          </a:effectLst>
        </p:spPr>
        <p:txBody>
          <a:bodyPr>
            <a:normAutofit fontScale="70000" lnSpcReduction="20000"/>
          </a:bodyPr>
          <a:lstStyle/>
          <a:p>
            <a:pPr>
              <a:buNone/>
            </a:pPr>
            <a:endParaRPr lang="en-US" sz="3200" dirty="0" smtClean="0"/>
          </a:p>
          <a:p>
            <a:pPr>
              <a:buNone/>
            </a:pPr>
            <a:endParaRPr lang="en-US" sz="3200" dirty="0" smtClean="0"/>
          </a:p>
          <a:p>
            <a:pPr>
              <a:buNone/>
            </a:pPr>
            <a:endParaRPr lang="en-US" sz="4700" dirty="0" smtClean="0"/>
          </a:p>
          <a:p>
            <a:pPr>
              <a:buNone/>
            </a:pPr>
            <a:r>
              <a:rPr lang="en-US" sz="5600" b="1" dirty="0" smtClean="0">
                <a:solidFill>
                  <a:schemeClr val="bg2">
                    <a:lumMod val="10000"/>
                    <a:lumOff val="90000"/>
                  </a:schemeClr>
                </a:solidFill>
              </a:rPr>
              <a:t>+</a:t>
            </a:r>
            <a:r>
              <a:rPr lang="en-US" sz="5600" b="1" dirty="0" smtClean="0">
                <a:solidFill>
                  <a:srgbClr val="FFFF00"/>
                </a:solidFill>
              </a:rPr>
              <a:t>     </a:t>
            </a:r>
            <a:r>
              <a:rPr lang="en-US" sz="4600" b="1" dirty="0" smtClean="0">
                <a:solidFill>
                  <a:schemeClr val="bg2">
                    <a:lumMod val="10000"/>
                    <a:lumOff val="90000"/>
                  </a:schemeClr>
                </a:solidFill>
                <a:latin typeface="+mj-lt"/>
              </a:rPr>
              <a:t>your previous</a:t>
            </a:r>
          </a:p>
          <a:p>
            <a:pPr>
              <a:buNone/>
            </a:pPr>
            <a:r>
              <a:rPr lang="en-US" sz="4600" b="1" dirty="0" smtClean="0">
                <a:solidFill>
                  <a:schemeClr val="bg2">
                    <a:lumMod val="10000"/>
                    <a:lumOff val="90000"/>
                  </a:schemeClr>
                </a:solidFill>
                <a:latin typeface="+mj-lt"/>
              </a:rPr>
              <a:t>       knowledge and</a:t>
            </a:r>
          </a:p>
          <a:p>
            <a:pPr>
              <a:buNone/>
            </a:pPr>
            <a:r>
              <a:rPr lang="en-US" sz="4600" b="1" dirty="0" smtClean="0">
                <a:solidFill>
                  <a:schemeClr val="bg2">
                    <a:lumMod val="10000"/>
                    <a:lumOff val="90000"/>
                  </a:schemeClr>
                </a:solidFill>
                <a:latin typeface="+mj-lt"/>
              </a:rPr>
              <a:t>       experience</a:t>
            </a:r>
            <a:endParaRPr lang="en-US" sz="4600" b="1" dirty="0">
              <a:solidFill>
                <a:schemeClr val="bg2">
                  <a:lumMod val="10000"/>
                  <a:lumOff val="90000"/>
                </a:schemeClr>
              </a:solidFill>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10000"/>
                    <a:lumOff val="90000"/>
                  </a:schemeClr>
                </a:solidFill>
              </a:rPr>
              <a:t>In order to make inferences, </a:t>
            </a:r>
            <a:br>
              <a:rPr lang="en-US" dirty="0" smtClean="0">
                <a:solidFill>
                  <a:schemeClr val="bg2">
                    <a:lumMod val="10000"/>
                    <a:lumOff val="90000"/>
                  </a:schemeClr>
                </a:solidFill>
              </a:rPr>
            </a:br>
            <a:r>
              <a:rPr lang="en-US" dirty="0" smtClean="0">
                <a:solidFill>
                  <a:schemeClr val="bg2">
                    <a:lumMod val="10000"/>
                    <a:lumOff val="90000"/>
                  </a:schemeClr>
                </a:solidFill>
              </a:rPr>
              <a:t>we . . .</a:t>
            </a:r>
            <a:endParaRPr lang="en-US" dirty="0">
              <a:solidFill>
                <a:schemeClr val="bg2">
                  <a:lumMod val="10000"/>
                  <a:lumOff val="90000"/>
                </a:schemeClr>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a:t>
            </a:r>
          </a:p>
          <a:p>
            <a:pPr>
              <a:buNone/>
            </a:pPr>
            <a:r>
              <a:rPr lang="en-US" sz="3200" b="1" dirty="0" smtClean="0">
                <a:solidFill>
                  <a:srgbClr val="FFFF00"/>
                </a:solidFill>
              </a:rPr>
              <a:t>   </a:t>
            </a:r>
            <a:r>
              <a:rPr lang="en-US" sz="3600" b="1" dirty="0" smtClean="0">
                <a:solidFill>
                  <a:schemeClr val="bg2">
                    <a:lumMod val="10000"/>
                    <a:lumOff val="90000"/>
                  </a:schemeClr>
                </a:solidFill>
              </a:rPr>
              <a:t>Ask </a:t>
            </a:r>
            <a:r>
              <a:rPr lang="en-US" sz="3600" b="1" dirty="0" smtClean="0">
                <a:solidFill>
                  <a:schemeClr val="bg2">
                    <a:lumMod val="10000"/>
                    <a:lumOff val="90000"/>
                  </a:schemeClr>
                </a:solidFill>
              </a:rPr>
              <a:t>questions </a:t>
            </a:r>
            <a:r>
              <a:rPr lang="en-US" sz="3600" b="1" dirty="0" smtClean="0">
                <a:solidFill>
                  <a:srgbClr val="FFFF00"/>
                </a:solidFill>
              </a:rPr>
              <a:t>(“I wonder who she is?  Where is this taking place?”)</a:t>
            </a:r>
          </a:p>
          <a:p>
            <a:pPr>
              <a:buNone/>
            </a:pPr>
            <a:r>
              <a:rPr lang="en-US" sz="3600" b="1" dirty="0" smtClean="0">
                <a:solidFill>
                  <a:srgbClr val="FFFF00"/>
                </a:solidFill>
              </a:rPr>
              <a:t/>
            </a:r>
            <a:br>
              <a:rPr lang="en-US" sz="3600" b="1" dirty="0" smtClean="0">
                <a:solidFill>
                  <a:srgbClr val="FFFF00"/>
                </a:solidFill>
              </a:rPr>
            </a:br>
            <a:r>
              <a:rPr lang="en-US" sz="3600" b="1" dirty="0" smtClean="0">
                <a:solidFill>
                  <a:schemeClr val="bg2">
                    <a:lumMod val="10000"/>
                    <a:lumOff val="90000"/>
                  </a:schemeClr>
                </a:solidFill>
              </a:rPr>
              <a:t>Make connections </a:t>
            </a:r>
            <a:r>
              <a:rPr lang="en-US" sz="3600" b="1" dirty="0" smtClean="0">
                <a:solidFill>
                  <a:srgbClr val="FFFF00"/>
                </a:solidFill>
              </a:rPr>
              <a:t>(“What do I know about this topic or situation?”)</a:t>
            </a:r>
          </a:p>
          <a:p>
            <a:pPr>
              <a:buNone/>
            </a:pPr>
            <a:r>
              <a:rPr lang="en-US" sz="3600" b="1" dirty="0" smtClean="0">
                <a:solidFill>
                  <a:srgbClr val="FFFF00"/>
                </a:solidFill>
              </a:rPr>
              <a:t/>
            </a:r>
            <a:br>
              <a:rPr lang="en-US" sz="3600" b="1" dirty="0" smtClean="0">
                <a:solidFill>
                  <a:srgbClr val="FFFF00"/>
                </a:solidFill>
              </a:rPr>
            </a:br>
            <a:endParaRPr lang="en-US" sz="3600" b="1" dirty="0" smtClean="0">
              <a:solidFill>
                <a:srgbClr val="FFFF00"/>
              </a:solidFill>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buNone/>
            </a:pPr>
            <a:r>
              <a:rPr lang="en-US" sz="3200" b="1" dirty="0" smtClean="0">
                <a:solidFill>
                  <a:schemeClr val="bg2">
                    <a:lumMod val="10000"/>
                    <a:lumOff val="90000"/>
                  </a:schemeClr>
                </a:solidFill>
              </a:rPr>
              <a:t>Note, however, that inferences are not facts—they are </a:t>
            </a:r>
            <a:r>
              <a:rPr lang="en-US" sz="3200" b="1" i="1" dirty="0" smtClean="0">
                <a:solidFill>
                  <a:schemeClr val="bg2">
                    <a:lumMod val="10000"/>
                    <a:lumOff val="90000"/>
                  </a:schemeClr>
                </a:solidFill>
              </a:rPr>
              <a:t>interpretations. </a:t>
            </a:r>
            <a:br>
              <a:rPr lang="en-US" sz="3200" b="1" i="1" dirty="0" smtClean="0">
                <a:solidFill>
                  <a:schemeClr val="bg2">
                    <a:lumMod val="10000"/>
                    <a:lumOff val="90000"/>
                  </a:schemeClr>
                </a:solidFill>
              </a:rPr>
            </a:br>
            <a:endParaRPr lang="en-US" sz="3200" b="1" i="1" dirty="0" smtClean="0">
              <a:solidFill>
                <a:schemeClr val="bg2">
                  <a:lumMod val="10000"/>
                  <a:lumOff val="90000"/>
                </a:schemeClr>
              </a:solidFill>
            </a:endParaRPr>
          </a:p>
          <a:p>
            <a:pPr>
              <a:buNone/>
            </a:pPr>
            <a:r>
              <a:rPr lang="en-US" sz="3200" b="1" dirty="0" smtClean="0">
                <a:solidFill>
                  <a:schemeClr val="bg2">
                    <a:lumMod val="10000"/>
                    <a:lumOff val="90000"/>
                  </a:schemeClr>
                </a:solidFill>
              </a:rPr>
              <a:t> They have degrees of plausibility, and their accuracy or validity is not entirely guaranteed.</a:t>
            </a:r>
            <a:r>
              <a:rPr lang="en-US" b="1" dirty="0" smtClean="0">
                <a:solidFill>
                  <a:srgbClr val="002060"/>
                </a:solidFill>
              </a:rPr>
              <a:t/>
            </a:r>
            <a:br>
              <a:rPr lang="en-US" b="1" dirty="0" smtClean="0">
                <a:solidFill>
                  <a:srgbClr val="002060"/>
                </a:solidFill>
              </a:rPr>
            </a:br>
            <a:endParaRPr lang="en-US" b="1" dirty="0" smtClean="0">
              <a:solidFill>
                <a:srgbClr val="002060"/>
              </a:solidFill>
            </a:endParaRPr>
          </a:p>
          <a:p>
            <a:pPr>
              <a:buNone/>
            </a:pPr>
            <a:r>
              <a:rPr lang="en-US" b="1" dirty="0" smtClean="0">
                <a:solidFill>
                  <a:srgbClr val="002060"/>
                </a:solidFill>
              </a:rPr>
              <a:t>		</a:t>
            </a:r>
            <a:r>
              <a:rPr lang="en-US" b="1" dirty="0" smtClean="0">
                <a:solidFill>
                  <a:srgbClr val="FFFF00"/>
                </a:solidFill>
              </a:rPr>
              <a:t>The woman in the picture might not be a 	student. . . She might be visiting a friend 	who is a student.</a:t>
            </a:r>
            <a:br>
              <a:rPr lang="en-US" b="1" dirty="0" smtClean="0">
                <a:solidFill>
                  <a:srgbClr val="FFFF00"/>
                </a:solidFill>
              </a:rPr>
            </a:br>
            <a:endParaRPr lang="en-US" b="1" dirty="0" smtClean="0">
              <a:solidFill>
                <a:srgbClr val="FFFF00"/>
              </a:solidFill>
            </a:endParaRPr>
          </a:p>
          <a:p>
            <a:pPr>
              <a:buNone/>
            </a:pPr>
            <a:r>
              <a:rPr lang="en-US" b="1" dirty="0" smtClean="0">
                <a:solidFill>
                  <a:srgbClr val="002060"/>
                </a:solidFill>
              </a:rPr>
              <a:t>		</a:t>
            </a:r>
            <a:r>
              <a:rPr lang="en-US" b="1" dirty="0" smtClean="0">
                <a:solidFill>
                  <a:srgbClr val="FFFF00"/>
                </a:solidFill>
              </a:rPr>
              <a:t>The setting might be a factory or hospital,  </a:t>
            </a:r>
            <a:br>
              <a:rPr lang="en-US" b="1" dirty="0" smtClean="0">
                <a:solidFill>
                  <a:srgbClr val="FFFF00"/>
                </a:solidFill>
              </a:rPr>
            </a:br>
            <a:r>
              <a:rPr lang="en-US" b="1" dirty="0" smtClean="0">
                <a:solidFill>
                  <a:srgbClr val="FFFF00"/>
                </a:solidFill>
              </a:rPr>
              <a:t>    not a school.</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6400"/>
          </a:xfrm>
        </p:spPr>
        <p:txBody>
          <a:bodyPr>
            <a:normAutofit/>
          </a:bodyPr>
          <a:lstStyle/>
          <a:p>
            <a:r>
              <a:rPr lang="en-US" dirty="0" smtClean="0">
                <a:solidFill>
                  <a:schemeClr val="bg2">
                    <a:lumMod val="10000"/>
                    <a:lumOff val="90000"/>
                  </a:schemeClr>
                </a:solidFill>
              </a:rPr>
              <a:t>Caution!  Make sure your inferences are justified by the “facts” in the text</a:t>
            </a:r>
            <a:endParaRPr lang="en-US" dirty="0">
              <a:solidFill>
                <a:schemeClr val="bg2">
                  <a:lumMod val="10000"/>
                  <a:lumOff val="90000"/>
                </a:schemeClr>
              </a:solidFill>
            </a:endParaRPr>
          </a:p>
        </p:txBody>
      </p:sp>
      <p:sp>
        <p:nvSpPr>
          <p:cNvPr id="3" name="Content Placeholder 2"/>
          <p:cNvSpPr>
            <a:spLocks noGrp="1"/>
          </p:cNvSpPr>
          <p:nvPr>
            <p:ph idx="1"/>
          </p:nvPr>
        </p:nvSpPr>
        <p:spPr>
          <a:xfrm>
            <a:off x="4458855" y="1828800"/>
            <a:ext cx="4648200" cy="6400800"/>
          </a:xfrm>
        </p:spPr>
        <p:txBody>
          <a:bodyPr>
            <a:normAutofit fontScale="40000" lnSpcReduction="20000"/>
          </a:bodyPr>
          <a:lstStyle/>
          <a:p>
            <a:pPr>
              <a:buNone/>
            </a:pPr>
            <a:r>
              <a:rPr lang="en-US" b="1" dirty="0" smtClean="0">
                <a:solidFill>
                  <a:srgbClr val="FFFF00"/>
                </a:solidFill>
              </a:rPr>
              <a:t>     </a:t>
            </a:r>
          </a:p>
          <a:p>
            <a:pPr>
              <a:buNone/>
            </a:pPr>
            <a:r>
              <a:rPr lang="en-US" sz="7000" b="1" dirty="0" smtClean="0">
                <a:solidFill>
                  <a:srgbClr val="FFFF00"/>
                </a:solidFill>
              </a:rPr>
              <a:t>   </a:t>
            </a:r>
            <a:r>
              <a:rPr lang="en-US" sz="7000" b="1" dirty="0" smtClean="0">
                <a:solidFill>
                  <a:schemeClr val="bg2">
                    <a:lumMod val="10000"/>
                    <a:lumOff val="90000"/>
                  </a:schemeClr>
                </a:solidFill>
              </a:rPr>
              <a:t>Avoid inferences that </a:t>
            </a:r>
          </a:p>
          <a:p>
            <a:pPr>
              <a:buNone/>
            </a:pPr>
            <a:r>
              <a:rPr lang="en-US" sz="7000" b="1" dirty="0" smtClean="0">
                <a:solidFill>
                  <a:schemeClr val="bg2">
                    <a:lumMod val="10000"/>
                    <a:lumOff val="90000"/>
                  </a:schemeClr>
                </a:solidFill>
              </a:rPr>
              <a:t>   </a:t>
            </a:r>
            <a:r>
              <a:rPr lang="en-US" sz="7000" b="1" i="1" dirty="0" smtClean="0">
                <a:solidFill>
                  <a:schemeClr val="bg2">
                    <a:lumMod val="10000"/>
                    <a:lumOff val="90000"/>
                  </a:schemeClr>
                </a:solidFill>
              </a:rPr>
              <a:t>contradict</a:t>
            </a:r>
            <a:r>
              <a:rPr lang="en-US" sz="7000" b="1" dirty="0" smtClean="0">
                <a:solidFill>
                  <a:schemeClr val="bg2">
                    <a:lumMod val="10000"/>
                    <a:lumOff val="90000"/>
                  </a:schemeClr>
                </a:solidFill>
              </a:rPr>
              <a:t> the facts:  </a:t>
            </a:r>
          </a:p>
          <a:p>
            <a:pPr>
              <a:buNone/>
            </a:pPr>
            <a:r>
              <a:rPr lang="en-US" sz="7000" b="1" dirty="0" smtClean="0">
                <a:solidFill>
                  <a:srgbClr val="FFFF00"/>
                </a:solidFill>
              </a:rPr>
              <a:t>   “The woman is hiking.”</a:t>
            </a:r>
          </a:p>
          <a:p>
            <a:pPr>
              <a:buNone/>
            </a:pPr>
            <a:endParaRPr lang="en-US" sz="7000" b="1" dirty="0" smtClean="0">
              <a:solidFill>
                <a:srgbClr val="FFFF00"/>
              </a:solidFill>
            </a:endParaRPr>
          </a:p>
          <a:p>
            <a:pPr>
              <a:buNone/>
            </a:pPr>
            <a:r>
              <a:rPr lang="en-US" sz="7000" b="1" dirty="0" smtClean="0">
                <a:solidFill>
                  <a:srgbClr val="FFFF00"/>
                </a:solidFill>
              </a:rPr>
              <a:t>   </a:t>
            </a:r>
            <a:r>
              <a:rPr lang="en-US" sz="7000" b="1" dirty="0" smtClean="0">
                <a:solidFill>
                  <a:schemeClr val="bg2">
                    <a:lumMod val="10000"/>
                    <a:lumOff val="90000"/>
                  </a:schemeClr>
                </a:solidFill>
              </a:rPr>
              <a:t>Avoid inferences that </a:t>
            </a:r>
          </a:p>
          <a:p>
            <a:pPr>
              <a:buNone/>
            </a:pPr>
            <a:r>
              <a:rPr lang="en-US" sz="7000" b="1" dirty="0" smtClean="0">
                <a:solidFill>
                  <a:schemeClr val="bg2">
                    <a:lumMod val="10000"/>
                    <a:lumOff val="90000"/>
                  </a:schemeClr>
                </a:solidFill>
              </a:rPr>
              <a:t>   </a:t>
            </a:r>
            <a:r>
              <a:rPr lang="en-US" sz="7000" b="1" i="1" dirty="0" smtClean="0">
                <a:solidFill>
                  <a:schemeClr val="bg2">
                    <a:lumMod val="10000"/>
                    <a:lumOff val="90000"/>
                  </a:schemeClr>
                </a:solidFill>
              </a:rPr>
              <a:t>stretch the facts</a:t>
            </a:r>
            <a:r>
              <a:rPr lang="en-US" sz="7000" b="1" dirty="0" smtClean="0">
                <a:solidFill>
                  <a:schemeClr val="bg2">
                    <a:lumMod val="10000"/>
                    <a:lumOff val="90000"/>
                  </a:schemeClr>
                </a:solidFill>
              </a:rPr>
              <a:t> too far:  </a:t>
            </a:r>
          </a:p>
          <a:p>
            <a:pPr>
              <a:buNone/>
            </a:pPr>
            <a:r>
              <a:rPr lang="en-US" sz="7000" b="1" dirty="0" smtClean="0">
                <a:solidFill>
                  <a:srgbClr val="FFFF00"/>
                </a:solidFill>
              </a:rPr>
              <a:t>   “The woman is sending a message on </a:t>
            </a:r>
            <a:r>
              <a:rPr lang="en-US" sz="7000" b="1" dirty="0" err="1" smtClean="0">
                <a:solidFill>
                  <a:srgbClr val="FFFF00"/>
                </a:solidFill>
              </a:rPr>
              <a:t>Facebook</a:t>
            </a:r>
            <a:r>
              <a:rPr lang="en-US" sz="7000" b="1" dirty="0" smtClean="0">
                <a:solidFill>
                  <a:srgbClr val="FFFF00"/>
                </a:solidFill>
              </a:rPr>
              <a:t>.”</a:t>
            </a:r>
            <a:br>
              <a:rPr lang="en-US" sz="7000" b="1" dirty="0" smtClean="0">
                <a:solidFill>
                  <a:srgbClr val="FFFF00"/>
                </a:solidFill>
              </a:rPr>
            </a:br>
            <a:endParaRPr lang="en-US" sz="7000" b="1" dirty="0" smtClean="0">
              <a:solidFill>
                <a:srgbClr val="FFFF00"/>
              </a:solidFill>
            </a:endParaRPr>
          </a:p>
          <a:p>
            <a:pPr>
              <a:buNone/>
            </a:pPr>
            <a:r>
              <a:rPr lang="en-US" sz="7000" b="1" dirty="0" smtClean="0">
                <a:solidFill>
                  <a:srgbClr val="FFFF00"/>
                </a:solidFill>
              </a:rPr>
              <a:t>   </a:t>
            </a:r>
            <a:r>
              <a:rPr lang="en-US" sz="7000" b="1" i="1" dirty="0" smtClean="0">
                <a:solidFill>
                  <a:schemeClr val="bg2">
                    <a:lumMod val="10000"/>
                    <a:lumOff val="90000"/>
                  </a:schemeClr>
                </a:solidFill>
              </a:rPr>
              <a:t>These are not reasonable inferences!</a:t>
            </a:r>
          </a:p>
          <a:p>
            <a:pPr>
              <a:buNone/>
            </a:pPr>
            <a:r>
              <a:rPr lang="en-US" sz="5100" b="1" dirty="0" smtClean="0">
                <a:solidFill>
                  <a:srgbClr val="FFFF00"/>
                </a:solidFill>
              </a:rPr>
              <a:t>     </a:t>
            </a:r>
          </a:p>
          <a:p>
            <a:pPr>
              <a:buNone/>
            </a:pPr>
            <a:r>
              <a:rPr lang="en-US" b="1" dirty="0" smtClean="0">
                <a:solidFill>
                  <a:srgbClr val="FFFF00"/>
                </a:solidFill>
              </a:rPr>
              <a:t/>
            </a:r>
            <a:br>
              <a:rPr lang="en-US" b="1" dirty="0" smtClean="0">
                <a:solidFill>
                  <a:srgbClr val="FFFF00"/>
                </a:solidFill>
              </a:rPr>
            </a:br>
            <a:endParaRPr lang="en-US" b="1" dirty="0">
              <a:solidFill>
                <a:srgbClr val="FFFF00"/>
              </a:solidFill>
            </a:endParaRPr>
          </a:p>
        </p:txBody>
      </p:sp>
      <p:pic>
        <p:nvPicPr>
          <p:cNvPr id="4" name="Picture 2"/>
          <p:cNvPicPr>
            <a:picLocks noChangeAspect="1" noChangeArrowheads="1"/>
          </p:cNvPicPr>
          <p:nvPr/>
        </p:nvPicPr>
        <p:blipFill>
          <a:blip r:embed="rId2" cstate="print"/>
          <a:stretch>
            <a:fillRect/>
          </a:stretch>
        </p:blipFill>
        <p:spPr bwMode="auto">
          <a:xfrm>
            <a:off x="381000" y="1905000"/>
            <a:ext cx="4039394" cy="40393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buNone/>
            </a:pPr>
            <a:r>
              <a:rPr lang="en-US" b="1" dirty="0" smtClean="0">
                <a:solidFill>
                  <a:schemeClr val="bg2">
                    <a:lumMod val="10000"/>
                    <a:lumOff val="90000"/>
                  </a:schemeClr>
                </a:solidFill>
              </a:rPr>
              <a:t>    </a:t>
            </a:r>
            <a:r>
              <a:rPr lang="en-US" sz="4000" b="1" dirty="0" smtClean="0">
                <a:solidFill>
                  <a:schemeClr val="bg2">
                    <a:lumMod val="10000"/>
                    <a:lumOff val="90000"/>
                  </a:schemeClr>
                </a:solidFill>
              </a:rPr>
              <a:t>In order to make </a:t>
            </a:r>
            <a:r>
              <a:rPr lang="en-US" sz="4000" b="1" i="1" dirty="0" smtClean="0">
                <a:solidFill>
                  <a:schemeClr val="bg2">
                    <a:lumMod val="10000"/>
                    <a:lumOff val="90000"/>
                  </a:schemeClr>
                </a:solidFill>
              </a:rPr>
              <a:t>reasonable</a:t>
            </a:r>
            <a:r>
              <a:rPr lang="en-US" sz="4000" b="1" dirty="0" smtClean="0">
                <a:solidFill>
                  <a:schemeClr val="bg2">
                    <a:lumMod val="10000"/>
                    <a:lumOff val="90000"/>
                  </a:schemeClr>
                </a:solidFill>
              </a:rPr>
              <a:t> (likely, plausible) inferences, pay close attention to the facts in front of you—what you see, hear, read.</a:t>
            </a:r>
            <a:br>
              <a:rPr lang="en-US" sz="4000" b="1" dirty="0" smtClean="0">
                <a:solidFill>
                  <a:schemeClr val="bg2">
                    <a:lumMod val="10000"/>
                    <a:lumOff val="90000"/>
                  </a:schemeClr>
                </a:solidFill>
              </a:rPr>
            </a:br>
            <a:r>
              <a:rPr lang="en-US" sz="4000" b="1" dirty="0" smtClean="0">
                <a:solidFill>
                  <a:schemeClr val="bg2">
                    <a:lumMod val="10000"/>
                    <a:lumOff val="90000"/>
                  </a:schemeClr>
                </a:solidFill>
              </a:rPr>
              <a:t>  </a:t>
            </a:r>
            <a:br>
              <a:rPr lang="en-US" sz="4000" b="1" dirty="0" smtClean="0">
                <a:solidFill>
                  <a:schemeClr val="bg2">
                    <a:lumMod val="10000"/>
                    <a:lumOff val="90000"/>
                  </a:schemeClr>
                </a:solidFill>
              </a:rPr>
            </a:br>
            <a:r>
              <a:rPr lang="en-US" sz="4000" b="1" dirty="0" smtClean="0">
                <a:solidFill>
                  <a:schemeClr val="bg2">
                    <a:lumMod val="10000"/>
                    <a:lumOff val="90000"/>
                  </a:schemeClr>
                </a:solidFill>
              </a:rPr>
              <a:t>Then connect what you see in the text to your own knowledge and experiences.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chemeClr val="bg2">
                    <a:lumMod val="10000"/>
                    <a:lumOff val="90000"/>
                  </a:schemeClr>
                </a:solidFill>
              </a:rPr>
              <a:t>Study this picture</a:t>
            </a:r>
            <a:endParaRPr lang="en-US" dirty="0">
              <a:solidFill>
                <a:schemeClr val="bg2">
                  <a:lumMod val="10000"/>
                  <a:lumOff val="90000"/>
                </a:schemeClr>
              </a:solidFill>
            </a:endParaRPr>
          </a:p>
        </p:txBody>
      </p:sp>
      <p:sp>
        <p:nvSpPr>
          <p:cNvPr id="5" name="Content Placeholder 4"/>
          <p:cNvSpPr>
            <a:spLocks noGrp="1"/>
          </p:cNvSpPr>
          <p:nvPr>
            <p:ph idx="1"/>
          </p:nvPr>
        </p:nvSpPr>
        <p:spPr>
          <a:xfrm>
            <a:off x="457200" y="1219200"/>
            <a:ext cx="8229600" cy="4861560"/>
          </a:xfrm>
        </p:spPr>
        <p:txBody>
          <a:bodyPr>
            <a:normAutofit/>
          </a:bodyPr>
          <a:lstStyle/>
          <a:p>
            <a:pPr>
              <a:buNone/>
            </a:pPr>
            <a:r>
              <a:rPr lang="en-US" sz="3200" b="1" dirty="0" smtClean="0">
                <a:solidFill>
                  <a:srgbClr val="FFFF00"/>
                </a:solidFill>
              </a:rPr>
              <a:t>  </a:t>
            </a:r>
            <a:r>
              <a:rPr lang="en-US" sz="3200" b="1" dirty="0" smtClean="0">
                <a:solidFill>
                  <a:srgbClr val="FFFF00"/>
                </a:solidFill>
              </a:rPr>
              <a:t>What </a:t>
            </a:r>
            <a:r>
              <a:rPr lang="en-US" sz="3200" b="1" dirty="0" smtClean="0">
                <a:solidFill>
                  <a:srgbClr val="FFFF00"/>
                </a:solidFill>
              </a:rPr>
              <a:t>reasonable inferences can you make about the people or situation?</a:t>
            </a:r>
            <a:endParaRPr lang="en-US" sz="3200" dirty="0"/>
          </a:p>
        </p:txBody>
      </p:sp>
      <p:pic>
        <p:nvPicPr>
          <p:cNvPr id="9218" name="Picture 2" descr="http://edition.cnn.com/video/weather/2010/07/30/sayah.pakistan.floods.cnn.640x360.jpg"/>
          <p:cNvPicPr>
            <a:picLocks noChangeAspect="1" noChangeArrowheads="1"/>
          </p:cNvPicPr>
          <p:nvPr/>
        </p:nvPicPr>
        <p:blipFill>
          <a:blip r:embed="rId2" cstate="print"/>
          <a:srcRect/>
          <a:stretch>
            <a:fillRect/>
          </a:stretch>
        </p:blipFill>
        <p:spPr bwMode="auto">
          <a:xfrm>
            <a:off x="761999" y="2286000"/>
            <a:ext cx="7586133" cy="4267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600200"/>
          </a:xfrm>
        </p:spPr>
        <p:txBody>
          <a:bodyPr>
            <a:normAutofit fontScale="90000"/>
          </a:bodyPr>
          <a:lstStyle/>
          <a:p>
            <a:r>
              <a:rPr lang="en-US" dirty="0" smtClean="0">
                <a:solidFill>
                  <a:schemeClr val="bg2">
                    <a:lumMod val="10000"/>
                    <a:lumOff val="90000"/>
                  </a:schemeClr>
                </a:solidFill>
              </a:rPr>
              <a:t>Reasonable inferences—or not?  Check “yes” or “no” in Box 3 </a:t>
            </a:r>
            <a:br>
              <a:rPr lang="en-US" dirty="0" smtClean="0">
                <a:solidFill>
                  <a:schemeClr val="bg2">
                    <a:lumMod val="10000"/>
                    <a:lumOff val="90000"/>
                  </a:schemeClr>
                </a:solidFill>
              </a:rPr>
            </a:br>
            <a:r>
              <a:rPr lang="en-US" dirty="0" smtClean="0">
                <a:solidFill>
                  <a:schemeClr val="bg2">
                    <a:lumMod val="10000"/>
                    <a:lumOff val="90000"/>
                  </a:schemeClr>
                </a:solidFill>
              </a:rPr>
              <a:t>on your worksheet.</a:t>
            </a:r>
            <a:endParaRPr lang="en-US" dirty="0">
              <a:solidFill>
                <a:schemeClr val="bg2">
                  <a:lumMod val="10000"/>
                  <a:lumOff val="90000"/>
                </a:schemeClr>
              </a:solidFill>
            </a:endParaRPr>
          </a:p>
        </p:txBody>
      </p:sp>
      <p:sp>
        <p:nvSpPr>
          <p:cNvPr id="3" name="Content Placeholder 2"/>
          <p:cNvSpPr>
            <a:spLocks noGrp="1"/>
          </p:cNvSpPr>
          <p:nvPr>
            <p:ph idx="1"/>
          </p:nvPr>
        </p:nvSpPr>
        <p:spPr>
          <a:xfrm>
            <a:off x="457200" y="2590800"/>
            <a:ext cx="8686800" cy="4709160"/>
          </a:xfrm>
        </p:spPr>
        <p:txBody>
          <a:bodyPr>
            <a:noAutofit/>
          </a:bodyPr>
          <a:lstStyle/>
          <a:p>
            <a:pPr marL="514350" indent="-514350">
              <a:buClr>
                <a:schemeClr val="accent1">
                  <a:lumMod val="40000"/>
                  <a:lumOff val="60000"/>
                </a:schemeClr>
              </a:buClr>
              <a:buFont typeface="+mj-lt"/>
              <a:buAutoNum type="arabicPeriod"/>
            </a:pPr>
            <a:r>
              <a:rPr lang="en-US" sz="2800" b="1" dirty="0" smtClean="0">
                <a:solidFill>
                  <a:schemeClr val="bg2">
                    <a:lumMod val="10000"/>
                    <a:lumOff val="90000"/>
                  </a:schemeClr>
                </a:solidFill>
              </a:rPr>
              <a:t>The </a:t>
            </a:r>
            <a:r>
              <a:rPr lang="en-US" sz="2800" b="1" dirty="0" smtClean="0">
                <a:solidFill>
                  <a:schemeClr val="bg2">
                    <a:lumMod val="10000"/>
                    <a:lumOff val="90000"/>
                  </a:schemeClr>
                </a:solidFill>
              </a:rPr>
              <a:t>people in the picture are  victims </a:t>
            </a:r>
            <a:r>
              <a:rPr lang="en-US" sz="2800" b="1" dirty="0" smtClean="0">
                <a:solidFill>
                  <a:schemeClr val="bg2">
                    <a:lumMod val="10000"/>
                    <a:lumOff val="90000"/>
                  </a:schemeClr>
                </a:solidFill>
              </a:rPr>
              <a:t>of </a:t>
            </a:r>
            <a:r>
              <a:rPr lang="en-US" sz="2800" b="1" dirty="0" smtClean="0">
                <a:solidFill>
                  <a:schemeClr val="bg2">
                    <a:lumMod val="10000"/>
                    <a:lumOff val="90000"/>
                  </a:schemeClr>
                </a:solidFill>
              </a:rPr>
              <a:t>a </a:t>
            </a:r>
            <a:r>
              <a:rPr lang="en-US" sz="2800" b="1" dirty="0" smtClean="0">
                <a:solidFill>
                  <a:schemeClr val="bg2">
                    <a:lumMod val="10000"/>
                    <a:lumOff val="90000"/>
                  </a:schemeClr>
                </a:solidFill>
              </a:rPr>
              <a:t>flood.</a:t>
            </a:r>
          </a:p>
          <a:p>
            <a:pPr marL="514350" indent="-514350">
              <a:buClr>
                <a:schemeClr val="accent1">
                  <a:lumMod val="40000"/>
                  <a:lumOff val="60000"/>
                </a:schemeClr>
              </a:buClr>
              <a:buFont typeface="+mj-lt"/>
              <a:buAutoNum type="arabicPeriod"/>
            </a:pPr>
            <a:r>
              <a:rPr lang="en-US" sz="2800" b="1" dirty="0" smtClean="0">
                <a:solidFill>
                  <a:schemeClr val="bg2">
                    <a:lumMod val="10000"/>
                    <a:lumOff val="90000"/>
                  </a:schemeClr>
                </a:solidFill>
              </a:rPr>
              <a:t>The </a:t>
            </a:r>
            <a:r>
              <a:rPr lang="en-US" sz="2800" b="1" dirty="0" smtClean="0">
                <a:solidFill>
                  <a:schemeClr val="bg2">
                    <a:lumMod val="10000"/>
                    <a:lumOff val="90000"/>
                  </a:schemeClr>
                </a:solidFill>
              </a:rPr>
              <a:t>setting is New York </a:t>
            </a:r>
            <a:r>
              <a:rPr lang="en-US" sz="2800" b="1" dirty="0" smtClean="0">
                <a:solidFill>
                  <a:schemeClr val="bg2">
                    <a:lumMod val="10000"/>
                    <a:lumOff val="90000"/>
                  </a:schemeClr>
                </a:solidFill>
              </a:rPr>
              <a:t>City.</a:t>
            </a:r>
          </a:p>
          <a:p>
            <a:pPr marL="514350" indent="-514350">
              <a:buClr>
                <a:schemeClr val="accent1">
                  <a:lumMod val="40000"/>
                  <a:lumOff val="60000"/>
                </a:schemeClr>
              </a:buClr>
              <a:buFont typeface="+mj-lt"/>
              <a:buAutoNum type="arabicPeriod"/>
            </a:pPr>
            <a:r>
              <a:rPr lang="en-US" sz="2800" b="1" dirty="0" smtClean="0">
                <a:solidFill>
                  <a:schemeClr val="bg2">
                    <a:lumMod val="10000"/>
                    <a:lumOff val="90000"/>
                  </a:schemeClr>
                </a:solidFill>
              </a:rPr>
              <a:t>The </a:t>
            </a:r>
            <a:r>
              <a:rPr lang="en-US" sz="2800" b="1" dirty="0" smtClean="0">
                <a:solidFill>
                  <a:schemeClr val="bg2">
                    <a:lumMod val="10000"/>
                    <a:lumOff val="90000"/>
                  </a:schemeClr>
                </a:solidFill>
              </a:rPr>
              <a:t>people in the picture are </a:t>
            </a:r>
            <a:r>
              <a:rPr lang="en-US" sz="2800" b="1" dirty="0" smtClean="0">
                <a:solidFill>
                  <a:schemeClr val="bg2">
                    <a:lumMod val="10000"/>
                    <a:lumOff val="90000"/>
                  </a:schemeClr>
                </a:solidFill>
              </a:rPr>
              <a:t>fishing.</a:t>
            </a:r>
          </a:p>
          <a:p>
            <a:pPr marL="514350" indent="-514350">
              <a:buClr>
                <a:schemeClr val="accent1">
                  <a:lumMod val="40000"/>
                  <a:lumOff val="60000"/>
                </a:schemeClr>
              </a:buClr>
              <a:buFont typeface="+mj-lt"/>
              <a:buAutoNum type="arabicPeriod"/>
            </a:pPr>
            <a:r>
              <a:rPr lang="en-US" sz="2800" b="1" dirty="0" smtClean="0">
                <a:solidFill>
                  <a:schemeClr val="bg2">
                    <a:lumMod val="10000"/>
                    <a:lumOff val="90000"/>
                  </a:schemeClr>
                </a:solidFill>
              </a:rPr>
              <a:t>The </a:t>
            </a:r>
            <a:r>
              <a:rPr lang="en-US" sz="2800" b="1" dirty="0" smtClean="0">
                <a:solidFill>
                  <a:schemeClr val="bg2">
                    <a:lumMod val="10000"/>
                    <a:lumOff val="90000"/>
                  </a:schemeClr>
                </a:solidFill>
              </a:rPr>
              <a:t>people in the picture are </a:t>
            </a:r>
            <a:r>
              <a:rPr lang="en-US" sz="2800" b="1" dirty="0" smtClean="0">
                <a:solidFill>
                  <a:schemeClr val="bg2">
                    <a:lumMod val="10000"/>
                    <a:lumOff val="90000"/>
                  </a:schemeClr>
                </a:solidFill>
              </a:rPr>
              <a:t>desperate </a:t>
            </a:r>
            <a:r>
              <a:rPr lang="en-US" sz="2800" b="1" dirty="0" smtClean="0">
                <a:solidFill>
                  <a:schemeClr val="bg2">
                    <a:lumMod val="10000"/>
                    <a:lumOff val="90000"/>
                  </a:schemeClr>
                </a:solidFill>
              </a:rPr>
              <a:t>for help.</a:t>
            </a:r>
            <a:endParaRPr lang="en-US" sz="2800" b="1"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3535362"/>
          </a:xfrm>
        </p:spPr>
        <p:txBody>
          <a:bodyPr>
            <a:normAutofit/>
          </a:bodyPr>
          <a:lstStyle/>
          <a:p>
            <a:r>
              <a:rPr lang="en-US" dirty="0" smtClean="0">
                <a:solidFill>
                  <a:schemeClr val="bg2">
                    <a:lumMod val="10000"/>
                    <a:lumOff val="90000"/>
                  </a:schemeClr>
                </a:solidFill>
              </a:rPr>
              <a:t>In your college classes, you read stories, essays, textbooks.  </a:t>
            </a:r>
            <a:br>
              <a:rPr lang="en-US" dirty="0" smtClean="0">
                <a:solidFill>
                  <a:schemeClr val="bg2">
                    <a:lumMod val="10000"/>
                    <a:lumOff val="90000"/>
                  </a:schemeClr>
                </a:solidFill>
              </a:rPr>
            </a:br>
            <a:r>
              <a:rPr lang="en-US" dirty="0" smtClean="0">
                <a:solidFill>
                  <a:schemeClr val="bg2">
                    <a:lumMod val="10000"/>
                    <a:lumOff val="90000"/>
                  </a:schemeClr>
                </a:solidFill>
              </a:rPr>
              <a:t>You watch films.  </a:t>
            </a:r>
            <a:br>
              <a:rPr lang="en-US" dirty="0" smtClean="0">
                <a:solidFill>
                  <a:schemeClr val="bg2">
                    <a:lumMod val="10000"/>
                    <a:lumOff val="90000"/>
                  </a:schemeClr>
                </a:solidFill>
              </a:rPr>
            </a:br>
            <a:r>
              <a:rPr lang="en-US" dirty="0" smtClean="0">
                <a:solidFill>
                  <a:schemeClr val="bg2">
                    <a:lumMod val="10000"/>
                    <a:lumOff val="90000"/>
                  </a:schemeClr>
                </a:solidFill>
              </a:rPr>
              <a:t>You look at images—photographs, advertisements, and political cartoons.</a:t>
            </a:r>
            <a:endParaRPr lang="en-US" dirty="0">
              <a:solidFill>
                <a:schemeClr val="bg2">
                  <a:lumMod val="10000"/>
                  <a:lumOff val="90000"/>
                </a:schemeClr>
              </a:solidFill>
            </a:endParaRPr>
          </a:p>
        </p:txBody>
      </p:sp>
      <p:sp>
        <p:nvSpPr>
          <p:cNvPr id="3" name="Content Placeholder 2"/>
          <p:cNvSpPr>
            <a:spLocks noGrp="1"/>
          </p:cNvSpPr>
          <p:nvPr>
            <p:ph idx="1"/>
          </p:nvPr>
        </p:nvSpPr>
        <p:spPr>
          <a:xfrm>
            <a:off x="609600" y="4724400"/>
            <a:ext cx="8229600" cy="1371600"/>
          </a:xfrm>
        </p:spPr>
        <p:txBody>
          <a:bodyPr>
            <a:normAutofit/>
          </a:bodyPr>
          <a:lstStyle/>
          <a:p>
            <a:pPr>
              <a:buNone/>
            </a:pPr>
            <a:r>
              <a:rPr lang="en-US" sz="2800" b="1" dirty="0" smtClean="0">
                <a:solidFill>
                  <a:srgbClr val="FFFF00"/>
                </a:solidFill>
              </a:rPr>
              <a:t>All of these texts—whether written or visual—express meanings and convey messages.  </a:t>
            </a:r>
            <a:endParaRPr lang="en-US" sz="2800" b="1"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944562"/>
          </a:xfrm>
        </p:spPr>
        <p:txBody>
          <a:bodyPr>
            <a:normAutofit/>
          </a:bodyPr>
          <a:lstStyle/>
          <a:p>
            <a:r>
              <a:rPr lang="en-US" dirty="0" smtClean="0">
                <a:solidFill>
                  <a:srgbClr val="FFFF00"/>
                </a:solidFill>
              </a:rPr>
              <a:t>REASONABLE INFERENCE?</a:t>
            </a:r>
            <a:endParaRPr lang="en-US" dirty="0">
              <a:solidFill>
                <a:srgbClr val="FFFF00"/>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304800" y="1828800"/>
            <a:ext cx="5365044" cy="3017838"/>
          </a:xfrm>
          <a:prstGeom prst="rect">
            <a:avLst/>
          </a:prstGeom>
          <a:noFill/>
        </p:spPr>
      </p:pic>
      <p:sp>
        <p:nvSpPr>
          <p:cNvPr id="4" name="Content Placeholder 3"/>
          <p:cNvSpPr>
            <a:spLocks noGrp="1"/>
          </p:cNvSpPr>
          <p:nvPr>
            <p:ph sz="half" idx="2"/>
          </p:nvPr>
        </p:nvSpPr>
        <p:spPr>
          <a:xfrm>
            <a:off x="5715000" y="1828800"/>
            <a:ext cx="2971800" cy="4297363"/>
          </a:xfrm>
        </p:spPr>
        <p:txBody>
          <a:bodyPr>
            <a:normAutofit fontScale="92500"/>
          </a:bodyPr>
          <a:lstStyle/>
          <a:p>
            <a:pPr>
              <a:buNone/>
            </a:pPr>
            <a:r>
              <a:rPr lang="en-US" b="1" dirty="0" smtClean="0">
                <a:solidFill>
                  <a:srgbClr val="FFFF00"/>
                </a:solidFill>
              </a:rPr>
              <a:t> “The people in the picture are probably victims of a flood. “</a:t>
            </a:r>
          </a:p>
          <a:p>
            <a:endParaRPr lang="en-US" b="1" dirty="0" smtClean="0">
              <a:solidFill>
                <a:srgbClr val="FFFF00"/>
              </a:solidFill>
            </a:endParaRPr>
          </a:p>
          <a:p>
            <a:pPr>
              <a:buNone/>
            </a:pPr>
            <a:r>
              <a:rPr lang="en-US" b="1" dirty="0" smtClean="0">
                <a:solidFill>
                  <a:schemeClr val="bg2">
                    <a:lumMod val="10000"/>
                    <a:lumOff val="90000"/>
                  </a:schemeClr>
                </a:solidFill>
              </a:rPr>
              <a:t>   </a:t>
            </a:r>
            <a:r>
              <a:rPr lang="en-US" b="1" dirty="0" smtClean="0">
                <a:solidFill>
                  <a:schemeClr val="bg2">
                    <a:lumMod val="10000"/>
                    <a:lumOff val="90000"/>
                  </a:schemeClr>
                </a:solidFill>
              </a:rPr>
              <a:t>YES</a:t>
            </a:r>
            <a:r>
              <a:rPr lang="en-US" b="1" dirty="0" smtClean="0">
                <a:solidFill>
                  <a:schemeClr val="bg2">
                    <a:lumMod val="10000"/>
                    <a:lumOff val="90000"/>
                  </a:schemeClr>
                </a:solidFill>
              </a:rPr>
              <a:t>:  The “facts” in the picture support this conclusion.  It is a plausible guess.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44562"/>
          </a:xfrm>
        </p:spPr>
        <p:txBody>
          <a:bodyPr/>
          <a:lstStyle/>
          <a:p>
            <a:r>
              <a:rPr lang="en-US" dirty="0" smtClean="0">
                <a:solidFill>
                  <a:srgbClr val="FFFF00"/>
                </a:solidFill>
              </a:rPr>
              <a:t>REASONABLE INFERENCE?</a:t>
            </a:r>
            <a:endParaRPr lang="en-US" dirty="0">
              <a:solidFill>
                <a:srgbClr val="FFFF00"/>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381000" y="1676400"/>
            <a:ext cx="5365044" cy="3017838"/>
          </a:xfrm>
          <a:prstGeom prst="rect">
            <a:avLst/>
          </a:prstGeom>
          <a:noFill/>
        </p:spPr>
      </p:pic>
      <p:sp>
        <p:nvSpPr>
          <p:cNvPr id="4" name="Content Placeholder 3"/>
          <p:cNvSpPr>
            <a:spLocks noGrp="1"/>
          </p:cNvSpPr>
          <p:nvPr>
            <p:ph sz="half" idx="2"/>
          </p:nvPr>
        </p:nvSpPr>
        <p:spPr>
          <a:xfrm>
            <a:off x="5791200" y="1752600"/>
            <a:ext cx="2895600" cy="4373563"/>
          </a:xfrm>
        </p:spPr>
        <p:txBody>
          <a:bodyPr>
            <a:normAutofit fontScale="92500" lnSpcReduction="20000"/>
          </a:bodyPr>
          <a:lstStyle/>
          <a:p>
            <a:pPr>
              <a:buNone/>
            </a:pPr>
            <a:r>
              <a:rPr lang="en-US" b="1" dirty="0" smtClean="0">
                <a:solidFill>
                  <a:srgbClr val="FFFF00"/>
                </a:solidFill>
              </a:rPr>
              <a:t>“The setting is New York City.”</a:t>
            </a:r>
          </a:p>
          <a:p>
            <a:endParaRPr lang="en-US" b="1" dirty="0" smtClean="0">
              <a:solidFill>
                <a:srgbClr val="FFFF00"/>
              </a:solidFill>
            </a:endParaRPr>
          </a:p>
          <a:p>
            <a:pPr>
              <a:buNone/>
            </a:pPr>
            <a:r>
              <a:rPr lang="en-US" b="1" i="1" dirty="0" smtClean="0">
                <a:solidFill>
                  <a:schemeClr val="bg2">
                    <a:lumMod val="10000"/>
                    <a:lumOff val="90000"/>
                  </a:schemeClr>
                </a:solidFill>
              </a:rPr>
              <a:t>This is not a reasonable inference.</a:t>
            </a:r>
            <a:r>
              <a:rPr lang="en-US" b="1" dirty="0" smtClean="0">
                <a:solidFill>
                  <a:schemeClr val="bg2">
                    <a:lumMod val="10000"/>
                    <a:lumOff val="90000"/>
                  </a:schemeClr>
                </a:solidFill>
              </a:rPr>
              <a:t/>
            </a:r>
            <a:br>
              <a:rPr lang="en-US" b="1" dirty="0" smtClean="0">
                <a:solidFill>
                  <a:schemeClr val="bg2">
                    <a:lumMod val="10000"/>
                    <a:lumOff val="90000"/>
                  </a:schemeClr>
                </a:solidFill>
              </a:rPr>
            </a:br>
            <a:endParaRPr lang="en-US" b="1" dirty="0" smtClean="0">
              <a:solidFill>
                <a:schemeClr val="bg2">
                  <a:lumMod val="10000"/>
                  <a:lumOff val="90000"/>
                </a:schemeClr>
              </a:solidFill>
            </a:endParaRPr>
          </a:p>
          <a:p>
            <a:pPr>
              <a:buNone/>
            </a:pPr>
            <a:r>
              <a:rPr lang="en-US" b="1" dirty="0" smtClean="0">
                <a:solidFill>
                  <a:schemeClr val="bg2">
                    <a:lumMod val="10000"/>
                    <a:lumOff val="90000"/>
                  </a:schemeClr>
                </a:solidFill>
              </a:rPr>
              <a:t>It contradicts the “facts” in the picture and what we know about New York City.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838200"/>
          </a:xfrm>
        </p:spPr>
        <p:txBody>
          <a:bodyPr/>
          <a:lstStyle/>
          <a:p>
            <a:r>
              <a:rPr lang="en-US" dirty="0" smtClean="0">
                <a:solidFill>
                  <a:srgbClr val="FFFF00"/>
                </a:solidFill>
              </a:rPr>
              <a:t>REASONABLE INFERENCE?</a:t>
            </a:r>
            <a:endParaRPr lang="en-US" dirty="0">
              <a:solidFill>
                <a:srgbClr val="FFFF00"/>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381000" y="1219200"/>
            <a:ext cx="5365044" cy="3017838"/>
          </a:xfrm>
          <a:prstGeom prst="rect">
            <a:avLst/>
          </a:prstGeom>
          <a:noFill/>
        </p:spPr>
      </p:pic>
      <p:sp>
        <p:nvSpPr>
          <p:cNvPr id="4" name="Content Placeholder 3"/>
          <p:cNvSpPr>
            <a:spLocks noGrp="1"/>
          </p:cNvSpPr>
          <p:nvPr>
            <p:ph sz="half" idx="2"/>
          </p:nvPr>
        </p:nvSpPr>
        <p:spPr>
          <a:xfrm>
            <a:off x="5867400" y="1219200"/>
            <a:ext cx="2895600" cy="4297363"/>
          </a:xfrm>
        </p:spPr>
        <p:txBody>
          <a:bodyPr>
            <a:normAutofit lnSpcReduction="10000"/>
          </a:bodyPr>
          <a:lstStyle/>
          <a:p>
            <a:pPr>
              <a:buNone/>
            </a:pPr>
            <a:r>
              <a:rPr lang="en-US" b="1" dirty="0" smtClean="0">
                <a:solidFill>
                  <a:srgbClr val="FFFF00"/>
                </a:solidFill>
              </a:rPr>
              <a:t>“The people in the picture are probably fishing.”</a:t>
            </a:r>
          </a:p>
          <a:p>
            <a:endParaRPr lang="en-US" b="1" dirty="0" smtClean="0">
              <a:solidFill>
                <a:srgbClr val="FFFF00"/>
              </a:solidFill>
            </a:endParaRPr>
          </a:p>
          <a:p>
            <a:pPr>
              <a:buNone/>
            </a:pPr>
            <a:r>
              <a:rPr lang="en-US" b="1" dirty="0" smtClean="0">
                <a:solidFill>
                  <a:schemeClr val="bg2">
                    <a:lumMod val="10000"/>
                    <a:lumOff val="90000"/>
                  </a:schemeClr>
                </a:solidFill>
              </a:rPr>
              <a:t>Is this a reasonable inference?  </a:t>
            </a:r>
          </a:p>
          <a:p>
            <a:pPr>
              <a:buNone/>
            </a:pPr>
            <a:endParaRPr lang="en-US" b="1" dirty="0" smtClean="0">
              <a:solidFill>
                <a:schemeClr val="bg2">
                  <a:lumMod val="10000"/>
                  <a:lumOff val="90000"/>
                </a:schemeClr>
              </a:solidFill>
            </a:endParaRPr>
          </a:p>
          <a:p>
            <a:pPr>
              <a:buNone/>
            </a:pPr>
            <a:r>
              <a:rPr lang="en-US" b="1" dirty="0" smtClean="0">
                <a:solidFill>
                  <a:schemeClr val="bg2">
                    <a:lumMod val="10000"/>
                    <a:lumOff val="90000"/>
                  </a:schemeClr>
                </a:solidFill>
              </a:rPr>
              <a:t>Why or why not?</a:t>
            </a:r>
          </a:p>
          <a:p>
            <a:pPr>
              <a:buNone/>
            </a:pPr>
            <a:endParaRPr lang="en-US" b="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792162"/>
          </a:xfrm>
        </p:spPr>
        <p:txBody>
          <a:bodyPr/>
          <a:lstStyle/>
          <a:p>
            <a:r>
              <a:rPr lang="en-US" dirty="0" smtClean="0">
                <a:solidFill>
                  <a:srgbClr val="FFFF00"/>
                </a:solidFill>
              </a:rPr>
              <a:t>REASONABLE INFERENCE?</a:t>
            </a:r>
            <a:endParaRPr lang="en-US" dirty="0">
              <a:solidFill>
                <a:srgbClr val="FFFF00"/>
              </a:solidFill>
            </a:endParaRPr>
          </a:p>
        </p:txBody>
      </p:sp>
      <p:pic>
        <p:nvPicPr>
          <p:cNvPr id="5" name="Picture 2" descr="http://edition.cnn.com/video/weather/2010/07/30/sayah.pakistan.floods.cnn.640x360.jpg"/>
          <p:cNvPicPr>
            <a:picLocks noGrp="1" noChangeAspect="1" noChangeArrowheads="1"/>
          </p:cNvPicPr>
          <p:nvPr>
            <p:ph sz="half" idx="1"/>
          </p:nvPr>
        </p:nvPicPr>
        <p:blipFill>
          <a:blip r:embed="rId2" cstate="print"/>
          <a:srcRect/>
          <a:stretch>
            <a:fillRect/>
          </a:stretch>
        </p:blipFill>
        <p:spPr bwMode="auto">
          <a:xfrm>
            <a:off x="304800" y="1447800"/>
            <a:ext cx="5365044" cy="3017838"/>
          </a:xfrm>
          <a:prstGeom prst="rect">
            <a:avLst/>
          </a:prstGeom>
          <a:noFill/>
        </p:spPr>
      </p:pic>
      <p:sp>
        <p:nvSpPr>
          <p:cNvPr id="4" name="Content Placeholder 3"/>
          <p:cNvSpPr>
            <a:spLocks noGrp="1"/>
          </p:cNvSpPr>
          <p:nvPr>
            <p:ph sz="half" idx="2"/>
          </p:nvPr>
        </p:nvSpPr>
        <p:spPr>
          <a:xfrm>
            <a:off x="5715000" y="1447800"/>
            <a:ext cx="3124200" cy="4373563"/>
          </a:xfrm>
        </p:spPr>
        <p:txBody>
          <a:bodyPr>
            <a:normAutofit fontScale="85000" lnSpcReduction="20000"/>
          </a:bodyPr>
          <a:lstStyle/>
          <a:p>
            <a:pPr>
              <a:buNone/>
            </a:pPr>
            <a:r>
              <a:rPr lang="en-US" b="1" dirty="0" smtClean="0">
                <a:solidFill>
                  <a:srgbClr val="FFFF00"/>
                </a:solidFill>
              </a:rPr>
              <a:t>“The people in the picture are desperate for help.” </a:t>
            </a:r>
          </a:p>
          <a:p>
            <a:endParaRPr lang="en-US" b="1" dirty="0" smtClean="0">
              <a:solidFill>
                <a:srgbClr val="FFFF00"/>
              </a:solidFill>
            </a:endParaRPr>
          </a:p>
          <a:p>
            <a:pPr>
              <a:buNone/>
            </a:pPr>
            <a:r>
              <a:rPr lang="en-US" b="1" dirty="0" smtClean="0">
                <a:solidFill>
                  <a:schemeClr val="bg2">
                    <a:lumMod val="10000"/>
                    <a:lumOff val="90000"/>
                  </a:schemeClr>
                </a:solidFill>
              </a:rPr>
              <a:t>Is this a reasonable inference?</a:t>
            </a:r>
          </a:p>
          <a:p>
            <a:endParaRPr lang="en-US" b="1" dirty="0" smtClean="0">
              <a:solidFill>
                <a:srgbClr val="FFFF00"/>
              </a:solidFill>
            </a:endParaRPr>
          </a:p>
          <a:p>
            <a:pPr>
              <a:buNone/>
            </a:pPr>
            <a:r>
              <a:rPr lang="en-US" b="1" dirty="0" smtClean="0">
                <a:solidFill>
                  <a:schemeClr val="bg2">
                    <a:lumMod val="10000"/>
                    <a:lumOff val="90000"/>
                  </a:schemeClr>
                </a:solidFill>
              </a:rPr>
              <a:t>Why or why not?</a:t>
            </a:r>
            <a:br>
              <a:rPr lang="en-US" b="1" dirty="0" smtClean="0">
                <a:solidFill>
                  <a:schemeClr val="bg2">
                    <a:lumMod val="10000"/>
                    <a:lumOff val="90000"/>
                  </a:schemeClr>
                </a:solidFill>
              </a:rPr>
            </a:br>
            <a:endParaRPr lang="en-US" b="1" dirty="0" smtClean="0">
              <a:solidFill>
                <a:schemeClr val="bg2">
                  <a:lumMod val="10000"/>
                  <a:lumOff val="90000"/>
                </a:schemeClr>
              </a:solidFill>
            </a:endParaRPr>
          </a:p>
          <a:p>
            <a:pPr>
              <a:buNone/>
            </a:pPr>
            <a:r>
              <a:rPr lang="en-US" b="1" dirty="0" smtClean="0">
                <a:solidFill>
                  <a:schemeClr val="bg2">
                    <a:lumMod val="10000"/>
                    <a:lumOff val="90000"/>
                  </a:schemeClr>
                </a:solidFill>
              </a:rPr>
              <a:t>Do we have enough information to draw that conclusion?</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2468562"/>
          </a:xfrm>
        </p:spPr>
        <p:txBody>
          <a:bodyPr>
            <a:normAutofit/>
          </a:bodyPr>
          <a:lstStyle/>
          <a:p>
            <a:r>
              <a:rPr lang="en-US" dirty="0" smtClean="0">
                <a:solidFill>
                  <a:schemeClr val="bg2">
                    <a:lumMod val="10000"/>
                    <a:lumOff val="90000"/>
                  </a:schemeClr>
                </a:solidFill>
              </a:rPr>
              <a:t>So far, we have discussed some visual texts.  </a:t>
            </a:r>
            <a:br>
              <a:rPr lang="en-US" dirty="0" smtClean="0">
                <a:solidFill>
                  <a:schemeClr val="bg2">
                    <a:lumMod val="10000"/>
                    <a:lumOff val="90000"/>
                  </a:schemeClr>
                </a:solidFill>
              </a:rPr>
            </a:br>
            <a:r>
              <a:rPr lang="en-US" dirty="0" smtClean="0">
                <a:solidFill>
                  <a:schemeClr val="bg2">
                    <a:lumMod val="10000"/>
                    <a:lumOff val="90000"/>
                  </a:schemeClr>
                </a:solidFill>
              </a:rPr>
              <a:t>Now let’s discuss how we can make inferences when we read.</a:t>
            </a:r>
            <a:endParaRPr lang="en-US" dirty="0">
              <a:solidFill>
                <a:schemeClr val="bg2">
                  <a:lumMod val="10000"/>
                  <a:lumOff val="90000"/>
                </a:schemeClr>
              </a:solidFill>
            </a:endParaRPr>
          </a:p>
        </p:txBody>
      </p:sp>
      <p:sp>
        <p:nvSpPr>
          <p:cNvPr id="3" name="Content Placeholder 2"/>
          <p:cNvSpPr>
            <a:spLocks noGrp="1"/>
          </p:cNvSpPr>
          <p:nvPr>
            <p:ph idx="1"/>
          </p:nvPr>
        </p:nvSpPr>
        <p:spPr>
          <a:xfrm>
            <a:off x="0" y="2667000"/>
            <a:ext cx="9372600" cy="4709160"/>
          </a:xfrm>
        </p:spPr>
        <p:txBody>
          <a:bodyPr>
            <a:normAutofit/>
          </a:bodyPr>
          <a:lstStyle/>
          <a:p>
            <a:pPr>
              <a:buNone/>
              <a:defRPr/>
            </a:pPr>
            <a:r>
              <a:rPr lang="en-US" dirty="0" smtClean="0"/>
              <a:t>     </a:t>
            </a:r>
          </a:p>
          <a:p>
            <a:pPr algn="ctr">
              <a:buNone/>
              <a:defRPr/>
            </a:pPr>
            <a:r>
              <a:rPr lang="en-US" sz="3600" b="1" dirty="0" smtClean="0">
                <a:solidFill>
                  <a:srgbClr val="FFFF00"/>
                </a:solidFill>
              </a:rPr>
              <a:t>We often need to </a:t>
            </a:r>
          </a:p>
          <a:p>
            <a:pPr algn="ctr">
              <a:buNone/>
              <a:defRPr/>
            </a:pPr>
            <a:r>
              <a:rPr lang="en-US" sz="3600" b="1" dirty="0" smtClean="0">
                <a:solidFill>
                  <a:srgbClr val="FFFF00"/>
                </a:solidFill>
              </a:rPr>
              <a:t>“read between the lines” </a:t>
            </a:r>
          </a:p>
          <a:p>
            <a:pPr algn="ctr">
              <a:buNone/>
              <a:defRPr/>
            </a:pPr>
            <a:r>
              <a:rPr lang="en-US" sz="3600" b="1" dirty="0" smtClean="0">
                <a:solidFill>
                  <a:srgbClr val="FFFF00"/>
                </a:solidFill>
              </a:rPr>
              <a:t>to interpret written texts. </a:t>
            </a:r>
          </a:p>
          <a:p>
            <a:pPr algn="ctr">
              <a:buNone/>
              <a:defRPr/>
            </a:pPr>
            <a:r>
              <a:rPr lang="en-US" sz="3600" b="1" dirty="0" smtClean="0">
                <a:solidFill>
                  <a:srgbClr val="FFFF00"/>
                </a:solidFill>
              </a:rPr>
              <a:t>   Again, we can use clues in the text </a:t>
            </a:r>
          </a:p>
          <a:p>
            <a:pPr algn="ctr">
              <a:buNone/>
              <a:defRPr/>
            </a:pPr>
            <a:r>
              <a:rPr lang="en-US" sz="3600" b="1" dirty="0" smtClean="0">
                <a:solidFill>
                  <a:srgbClr val="FFFF00"/>
                </a:solidFill>
              </a:rPr>
              <a:t>to make reasonable inferences.</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chemeClr val="bg2">
                    <a:lumMod val="10000"/>
                    <a:lumOff val="90000"/>
                  </a:schemeClr>
                </a:solidFill>
              </a:rPr>
              <a:t>Examples of Inferences</a:t>
            </a:r>
            <a:endParaRPr lang="en-US" dirty="0">
              <a:solidFill>
                <a:schemeClr val="bg2">
                  <a:lumMod val="10000"/>
                  <a:lumOff val="90000"/>
                </a:schemeClr>
              </a:solidFill>
            </a:endParaRPr>
          </a:p>
        </p:txBody>
      </p:sp>
      <p:sp>
        <p:nvSpPr>
          <p:cNvPr id="3" name="Content Placeholder 2"/>
          <p:cNvSpPr>
            <a:spLocks noGrp="1"/>
          </p:cNvSpPr>
          <p:nvPr>
            <p:ph idx="1"/>
          </p:nvPr>
        </p:nvSpPr>
        <p:spPr>
          <a:xfrm>
            <a:off x="457200" y="1524000"/>
            <a:ext cx="8229600" cy="4785360"/>
          </a:xfrm>
        </p:spPr>
        <p:txBody>
          <a:bodyPr>
            <a:normAutofit/>
          </a:bodyPr>
          <a:lstStyle/>
          <a:p>
            <a:pPr>
              <a:buNone/>
            </a:pPr>
            <a:r>
              <a:rPr lang="en-US" sz="2800" b="1" dirty="0" smtClean="0">
                <a:solidFill>
                  <a:schemeClr val="bg2">
                    <a:lumMod val="10000"/>
                    <a:lumOff val="90000"/>
                  </a:schemeClr>
                </a:solidFill>
              </a:rPr>
              <a:t>We make inferences about people, settings, and situations.</a:t>
            </a:r>
          </a:p>
          <a:p>
            <a:pPr>
              <a:buNone/>
            </a:pPr>
            <a:r>
              <a:rPr lang="en-US" sz="2800" b="1" dirty="0" smtClean="0">
                <a:solidFill>
                  <a:schemeClr val="bg2">
                    <a:lumMod val="10000"/>
                    <a:lumOff val="90000"/>
                  </a:schemeClr>
                </a:solidFill>
              </a:rPr>
              <a:t>We make inferences about what will occur next.</a:t>
            </a:r>
          </a:p>
          <a:p>
            <a:pPr>
              <a:buNone/>
            </a:pPr>
            <a:r>
              <a:rPr lang="en-US" sz="2800" b="1" dirty="0" smtClean="0">
                <a:solidFill>
                  <a:schemeClr val="bg2">
                    <a:lumMod val="10000"/>
                    <a:lumOff val="90000"/>
                  </a:schemeClr>
                </a:solidFill>
              </a:rPr>
              <a:t>We make inferences about the larger ideas or themes within a text, as well as the author’s purpose or message.</a:t>
            </a:r>
          </a:p>
          <a:p>
            <a:pPr>
              <a:buNone/>
            </a:pPr>
            <a:r>
              <a:rPr lang="en-US" sz="2800" b="1" dirty="0" smtClean="0">
                <a:solidFill>
                  <a:schemeClr val="bg2">
                    <a:lumMod val="10000"/>
                    <a:lumOff val="90000"/>
                  </a:schemeClr>
                </a:solidFill>
              </a:rPr>
              <a:t>We make inferences about the meaning of individual words and phrases, using clues from the surrounding context.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10000"/>
                    <a:lumOff val="90000"/>
                  </a:schemeClr>
                </a:solidFill>
              </a:rPr>
              <a:t>Inferences about unfamiliar words and phrases</a:t>
            </a:r>
            <a:endParaRPr lang="en-US" dirty="0">
              <a:solidFill>
                <a:schemeClr val="bg2">
                  <a:lumMod val="10000"/>
                  <a:lumOff val="90000"/>
                </a:schemeClr>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2">
                    <a:lumMod val="10000"/>
                    <a:lumOff val="90000"/>
                  </a:schemeClr>
                </a:solidFill>
              </a:rPr>
              <a:t>Using clues in the surrounding text, you can often make inferences about the meaning of unfamiliar words and phrases.</a:t>
            </a:r>
            <a:r>
              <a:rPr lang="en-US" sz="3200" b="1" dirty="0" smtClean="0">
                <a:solidFill>
                  <a:srgbClr val="FFFF00"/>
                </a:solidFill>
              </a:rPr>
              <a:t/>
            </a:r>
            <a:br>
              <a:rPr lang="en-US" sz="3200" b="1" dirty="0" smtClean="0">
                <a:solidFill>
                  <a:srgbClr val="FFFF00"/>
                </a:solidFill>
              </a:rPr>
            </a:br>
            <a:endParaRPr lang="en-US" sz="3200" b="1" dirty="0" smtClean="0">
              <a:solidFill>
                <a:srgbClr val="FFFF00"/>
              </a:solidFill>
            </a:endParaRPr>
          </a:p>
          <a:p>
            <a:pPr>
              <a:buNone/>
            </a:pPr>
            <a:r>
              <a:rPr lang="en-US" sz="3200" b="1" dirty="0" smtClean="0">
                <a:solidFill>
                  <a:schemeClr val="bg2">
                    <a:lumMod val="10000"/>
                    <a:lumOff val="90000"/>
                  </a:schemeClr>
                </a:solidFill>
              </a:rPr>
              <a:t>EXAMPLE:  </a:t>
            </a:r>
            <a:r>
              <a:rPr lang="en-US" sz="2800" b="1" dirty="0" smtClean="0">
                <a:solidFill>
                  <a:srgbClr val="FFFF00"/>
                </a:solidFill>
              </a:rPr>
              <a:t>Ellen </a:t>
            </a:r>
            <a:r>
              <a:rPr lang="en-US" sz="2800" b="1" i="1" dirty="0" smtClean="0">
                <a:solidFill>
                  <a:srgbClr val="FFFF00"/>
                </a:solidFill>
              </a:rPr>
              <a:t>commiserated</a:t>
            </a:r>
            <a:r>
              <a:rPr lang="en-US" sz="2800" b="1" dirty="0" smtClean="0">
                <a:solidFill>
                  <a:srgbClr val="FFFF00"/>
                </a:solidFill>
              </a:rPr>
              <a:t> with Alex.  She, too, had been laid off, so she knew how he must be feeling.  “I’m so sorry you lost your job,” she told him.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“Commiserate”?</a:t>
            </a:r>
            <a:endParaRPr lang="en-US" dirty="0">
              <a:solidFill>
                <a:srgbClr val="FFFF00"/>
              </a:solidFill>
            </a:endParaRPr>
          </a:p>
        </p:txBody>
      </p:sp>
      <p:sp>
        <p:nvSpPr>
          <p:cNvPr id="3" name="Content Placeholder 2"/>
          <p:cNvSpPr>
            <a:spLocks noGrp="1"/>
          </p:cNvSpPr>
          <p:nvPr>
            <p:ph idx="1"/>
          </p:nvPr>
        </p:nvSpPr>
        <p:spPr/>
        <p:txBody>
          <a:bodyPr>
            <a:normAutofit/>
          </a:bodyPr>
          <a:lstStyle/>
          <a:p>
            <a:pPr>
              <a:buNone/>
            </a:pPr>
            <a:r>
              <a:rPr lang="en-US" sz="3200" b="1" dirty="0" smtClean="0">
                <a:solidFill>
                  <a:schemeClr val="bg2">
                    <a:lumMod val="10000"/>
                    <a:lumOff val="90000"/>
                  </a:schemeClr>
                </a:solidFill>
              </a:rPr>
              <a:t>In Box 4 on your worksheet, make an educated guess about the meaning of the word “commiserate.”</a:t>
            </a:r>
          </a:p>
          <a:p>
            <a:endParaRPr lang="en-US" sz="3200" b="1" dirty="0" smtClean="0">
              <a:solidFill>
                <a:schemeClr val="bg2">
                  <a:lumMod val="10000"/>
                  <a:lumOff val="90000"/>
                </a:schemeClr>
              </a:solidFill>
            </a:endParaRPr>
          </a:p>
          <a:p>
            <a:pPr>
              <a:buNone/>
            </a:pPr>
            <a:r>
              <a:rPr lang="en-US" sz="3200" b="1" dirty="0" smtClean="0">
                <a:solidFill>
                  <a:schemeClr val="bg2">
                    <a:lumMod val="10000"/>
                    <a:lumOff val="90000"/>
                  </a:schemeClr>
                </a:solidFill>
              </a:rPr>
              <a:t>What contextual clues did you use to make your inference?  Write them down.</a:t>
            </a:r>
            <a:endParaRPr lang="en-US" sz="3200" b="1"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a:bodyPr>
          <a:lstStyle/>
          <a:p>
            <a:r>
              <a:rPr lang="en-US" dirty="0" smtClean="0">
                <a:solidFill>
                  <a:srgbClr val="FFFF00"/>
                </a:solidFill>
              </a:rPr>
              <a:t>“Commiserate” means to express sorrow or compassion for someone</a:t>
            </a:r>
            <a:endParaRPr lang="en-US" dirty="0">
              <a:solidFill>
                <a:srgbClr val="FFFF00"/>
              </a:solidFill>
            </a:endParaRPr>
          </a:p>
        </p:txBody>
      </p:sp>
      <p:sp>
        <p:nvSpPr>
          <p:cNvPr id="3" name="Content Placeholder 2"/>
          <p:cNvSpPr>
            <a:spLocks noGrp="1"/>
          </p:cNvSpPr>
          <p:nvPr>
            <p:ph idx="1"/>
          </p:nvPr>
        </p:nvSpPr>
        <p:spPr>
          <a:xfrm>
            <a:off x="381000" y="2667000"/>
            <a:ext cx="8229600" cy="3261360"/>
          </a:xfrm>
        </p:spPr>
        <p:txBody>
          <a:bodyPr>
            <a:normAutofit/>
          </a:bodyPr>
          <a:lstStyle/>
          <a:p>
            <a:pPr>
              <a:buNone/>
            </a:pPr>
            <a:endParaRPr lang="en-US" sz="3600" b="1" dirty="0" smtClean="0">
              <a:solidFill>
                <a:srgbClr val="FFFF00"/>
              </a:solidFill>
            </a:endParaRPr>
          </a:p>
          <a:p>
            <a:pPr>
              <a:buNone/>
            </a:pPr>
            <a:r>
              <a:rPr lang="en-US" sz="3600" b="1" dirty="0" smtClean="0">
                <a:solidFill>
                  <a:srgbClr val="FFFF00"/>
                </a:solidFill>
              </a:rPr>
              <a:t>  </a:t>
            </a:r>
            <a:r>
              <a:rPr lang="en-US" sz="3600" b="1" dirty="0" smtClean="0">
                <a:solidFill>
                  <a:schemeClr val="bg2">
                    <a:lumMod val="10000"/>
                    <a:lumOff val="90000"/>
                  </a:schemeClr>
                </a:solidFill>
              </a:rPr>
              <a:t>Did </a:t>
            </a:r>
            <a:r>
              <a:rPr lang="en-US" sz="3600" b="1" dirty="0" smtClean="0">
                <a:solidFill>
                  <a:schemeClr val="bg2">
                    <a:lumMod val="10000"/>
                    <a:lumOff val="90000"/>
                  </a:schemeClr>
                </a:solidFill>
              </a:rPr>
              <a:t>the contextual clues help you make a reasonable inference about the meaning of “commiserate”? </a:t>
            </a:r>
            <a:endParaRPr lang="en-US" sz="3600" b="1"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2">
                    <a:lumMod val="10000"/>
                    <a:lumOff val="90000"/>
                  </a:schemeClr>
                </a:solidFill>
              </a:rPr>
              <a:t>Inferences about unfamiliar phrases</a:t>
            </a:r>
            <a:endParaRPr lang="en-US" dirty="0">
              <a:solidFill>
                <a:schemeClr val="bg2">
                  <a:lumMod val="10000"/>
                  <a:lumOff val="90000"/>
                </a:schemeClr>
              </a:solidFill>
            </a:endParaRPr>
          </a:p>
        </p:txBody>
      </p:sp>
      <p:sp>
        <p:nvSpPr>
          <p:cNvPr id="3" name="Content Placeholder 2"/>
          <p:cNvSpPr>
            <a:spLocks noGrp="1"/>
          </p:cNvSpPr>
          <p:nvPr>
            <p:ph idx="1"/>
          </p:nvPr>
        </p:nvSpPr>
        <p:spPr/>
        <p:txBody>
          <a:bodyPr>
            <a:normAutofit/>
          </a:bodyPr>
          <a:lstStyle/>
          <a:p>
            <a:pPr>
              <a:buNone/>
            </a:pPr>
            <a:r>
              <a:rPr lang="en-US" b="1" dirty="0" smtClean="0">
                <a:solidFill>
                  <a:srgbClr val="002060"/>
                </a:solidFill>
              </a:rPr>
              <a:t/>
            </a:r>
            <a:br>
              <a:rPr lang="en-US" b="1" dirty="0" smtClean="0">
                <a:solidFill>
                  <a:srgbClr val="002060"/>
                </a:solidFill>
              </a:rPr>
            </a:br>
            <a:r>
              <a:rPr lang="en-US" b="1" dirty="0" smtClean="0">
                <a:solidFill>
                  <a:schemeClr val="bg2">
                    <a:lumMod val="10000"/>
                    <a:lumOff val="90000"/>
                  </a:schemeClr>
                </a:solidFill>
              </a:rPr>
              <a:t>Read the following passage in Box 5 on your worksheet:</a:t>
            </a:r>
            <a:r>
              <a:rPr lang="en-US" b="1" dirty="0" smtClean="0">
                <a:solidFill>
                  <a:srgbClr val="FFFF00"/>
                </a:solidFill>
              </a:rPr>
              <a:t/>
            </a:r>
            <a:br>
              <a:rPr lang="en-US" b="1" dirty="0" smtClean="0">
                <a:solidFill>
                  <a:srgbClr val="FFFF00"/>
                </a:solidFill>
              </a:rPr>
            </a:br>
            <a:r>
              <a:rPr lang="en-US" b="1" dirty="0" smtClean="0">
                <a:solidFill>
                  <a:srgbClr val="FFFF00"/>
                </a:solidFill>
              </a:rPr>
              <a:t/>
            </a:r>
            <a:br>
              <a:rPr lang="en-US" b="1" dirty="0" smtClean="0">
                <a:solidFill>
                  <a:srgbClr val="FFFF00"/>
                </a:solidFill>
              </a:rPr>
            </a:br>
            <a:r>
              <a:rPr lang="en-US" b="1" dirty="0" smtClean="0">
                <a:solidFill>
                  <a:srgbClr val="FFFF00"/>
                </a:solidFill>
              </a:rPr>
              <a:t>Before the class discussion, Maria was opposed to same-sex marriage.  During class, however,  she had a “road to Damascus moment.”  Suddenly she realized that homosexual couples have the same hopes and dreams as heterosexual couples do, and she left class determined to defend gay rights.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p>
            <a:r>
              <a:rPr lang="en-US" dirty="0" smtClean="0">
                <a:solidFill>
                  <a:schemeClr val="bg2">
                    <a:lumMod val="10000"/>
                    <a:lumOff val="90000"/>
                  </a:schemeClr>
                </a:solidFill>
              </a:rPr>
              <a:t>However . . .</a:t>
            </a:r>
            <a:endParaRPr lang="en-US" dirty="0">
              <a:solidFill>
                <a:schemeClr val="bg2">
                  <a:lumMod val="10000"/>
                  <a:lumOff val="90000"/>
                </a:schemeClr>
              </a:solidFill>
            </a:endParaRPr>
          </a:p>
        </p:txBody>
      </p:sp>
      <p:sp>
        <p:nvSpPr>
          <p:cNvPr id="3" name="Content Placeholder 2"/>
          <p:cNvSpPr>
            <a:spLocks noGrp="1"/>
          </p:cNvSpPr>
          <p:nvPr>
            <p:ph idx="1"/>
          </p:nvPr>
        </p:nvSpPr>
        <p:spPr>
          <a:xfrm>
            <a:off x="304800" y="1600200"/>
            <a:ext cx="8610600" cy="4709160"/>
          </a:xfrm>
        </p:spPr>
        <p:txBody>
          <a:bodyPr>
            <a:normAutofit/>
          </a:bodyPr>
          <a:lstStyle/>
          <a:p>
            <a:pPr marL="0" indent="0">
              <a:spcBef>
                <a:spcPts val="0"/>
              </a:spcBef>
              <a:buNone/>
            </a:pPr>
            <a:r>
              <a:rPr lang="en-US" sz="2800" b="1" dirty="0" smtClean="0">
                <a:solidFill>
                  <a:schemeClr val="bg2">
                    <a:lumMod val="10000"/>
                    <a:lumOff val="90000"/>
                  </a:schemeClr>
                </a:solidFill>
              </a:rPr>
              <a:t>Texts usually don’t “say” </a:t>
            </a:r>
            <a:r>
              <a:rPr lang="en-US" sz="2800" b="1" dirty="0" smtClean="0">
                <a:solidFill>
                  <a:schemeClr val="bg2">
                    <a:lumMod val="10000"/>
                    <a:lumOff val="90000"/>
                  </a:schemeClr>
                </a:solidFill>
              </a:rPr>
              <a:t>everything they </a:t>
            </a:r>
            <a:r>
              <a:rPr lang="en-US" sz="2800" b="1" dirty="0" smtClean="0">
                <a:solidFill>
                  <a:schemeClr val="bg2">
                    <a:lumMod val="10000"/>
                    <a:lumOff val="90000"/>
                  </a:schemeClr>
                </a:solidFill>
              </a:rPr>
              <a:t>“mean.”  </a:t>
            </a:r>
            <a:r>
              <a:rPr lang="en-US" sz="2800" b="1" dirty="0" smtClean="0">
                <a:solidFill>
                  <a:schemeClr val="bg2">
                    <a:lumMod val="10000"/>
                    <a:lumOff val="90000"/>
                  </a:schemeClr>
                </a:solidFill>
              </a:rPr>
              <a:t>Many </a:t>
            </a:r>
            <a:r>
              <a:rPr lang="en-US" sz="2800" b="1" dirty="0" smtClean="0">
                <a:solidFill>
                  <a:schemeClr val="bg2">
                    <a:lumMod val="10000"/>
                    <a:lumOff val="90000"/>
                  </a:schemeClr>
                </a:solidFill>
              </a:rPr>
              <a:t>ideas in a </a:t>
            </a:r>
            <a:r>
              <a:rPr lang="en-US" sz="2800" b="1" dirty="0" smtClean="0">
                <a:solidFill>
                  <a:schemeClr val="bg2">
                    <a:lumMod val="10000"/>
                    <a:lumOff val="90000"/>
                  </a:schemeClr>
                </a:solidFill>
              </a:rPr>
              <a:t>text are </a:t>
            </a:r>
            <a:r>
              <a:rPr lang="en-US" sz="2800" b="1" dirty="0" smtClean="0">
                <a:solidFill>
                  <a:schemeClr val="bg2">
                    <a:lumMod val="10000"/>
                    <a:lumOff val="90000"/>
                  </a:schemeClr>
                </a:solidFill>
              </a:rPr>
              <a:t>not directly stated.  You need to be </a:t>
            </a:r>
            <a:r>
              <a:rPr lang="en-US" sz="2800" b="1" dirty="0" smtClean="0">
                <a:solidFill>
                  <a:schemeClr val="bg2">
                    <a:lumMod val="10000"/>
                    <a:lumOff val="90000"/>
                  </a:schemeClr>
                </a:solidFill>
              </a:rPr>
              <a:t>a detective </a:t>
            </a:r>
            <a:r>
              <a:rPr lang="en-US" sz="2800" b="1" dirty="0" smtClean="0">
                <a:solidFill>
                  <a:schemeClr val="bg2">
                    <a:lumMod val="10000"/>
                    <a:lumOff val="90000"/>
                  </a:schemeClr>
                </a:solidFill>
              </a:rPr>
              <a:t>to understand hidden ideas.</a:t>
            </a:r>
          </a:p>
          <a:p>
            <a:pPr marL="0">
              <a:spcBef>
                <a:spcPts val="0"/>
              </a:spcBef>
              <a:buNone/>
            </a:pPr>
            <a:endParaRPr lang="en-US" sz="2800" b="1" dirty="0" smtClean="0">
              <a:solidFill>
                <a:srgbClr val="FFFF00"/>
              </a:solidFill>
            </a:endParaRPr>
          </a:p>
          <a:p>
            <a:pPr marL="0">
              <a:spcBef>
                <a:spcPts val="0"/>
              </a:spcBef>
              <a:buNone/>
            </a:pPr>
            <a:r>
              <a:rPr lang="en-US" sz="2800" b="1" dirty="0" smtClean="0">
                <a:solidFill>
                  <a:schemeClr val="bg2">
                    <a:lumMod val="10000"/>
                    <a:lumOff val="90000"/>
                  </a:schemeClr>
                </a:solidFill>
              </a:rPr>
              <a:t>To read texts actively and critically</a:t>
            </a:r>
            <a:r>
              <a:rPr lang="en-US" sz="2800" b="1" dirty="0" smtClean="0">
                <a:solidFill>
                  <a:schemeClr val="bg2">
                    <a:lumMod val="10000"/>
                    <a:lumOff val="90000"/>
                  </a:schemeClr>
                </a:solidFill>
              </a:rPr>
              <a:t>, and </a:t>
            </a:r>
            <a:r>
              <a:rPr lang="en-US" sz="2800" b="1" dirty="0" smtClean="0">
                <a:solidFill>
                  <a:schemeClr val="bg2">
                    <a:lumMod val="10000"/>
                    <a:lumOff val="90000"/>
                  </a:schemeClr>
                </a:solidFill>
              </a:rPr>
              <a:t>to improve your comprehension</a:t>
            </a:r>
            <a:r>
              <a:rPr lang="en-US" sz="2800" b="1" dirty="0" smtClean="0">
                <a:solidFill>
                  <a:schemeClr val="bg2">
                    <a:lumMod val="10000"/>
                    <a:lumOff val="90000"/>
                  </a:schemeClr>
                </a:solidFill>
              </a:rPr>
              <a:t>, you </a:t>
            </a:r>
            <a:r>
              <a:rPr lang="en-US" sz="2800" b="1" dirty="0" smtClean="0">
                <a:solidFill>
                  <a:schemeClr val="bg2">
                    <a:lumMod val="10000"/>
                    <a:lumOff val="90000"/>
                  </a:schemeClr>
                </a:solidFill>
              </a:rPr>
              <a:t>often need to </a:t>
            </a:r>
            <a:r>
              <a:rPr lang="en-US" sz="2800" b="1" dirty="0" smtClean="0">
                <a:solidFill>
                  <a:srgbClr val="FFFF00"/>
                </a:solidFill>
              </a:rPr>
              <a:t>“read between the lines.” </a:t>
            </a:r>
            <a:endParaRPr lang="en-US" sz="2800" b="1"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What is a</a:t>
            </a:r>
            <a:br>
              <a:rPr lang="en-US" dirty="0" smtClean="0">
                <a:solidFill>
                  <a:srgbClr val="FFFF00"/>
                </a:solidFill>
              </a:rPr>
            </a:br>
            <a:r>
              <a:rPr lang="en-US" dirty="0" smtClean="0">
                <a:solidFill>
                  <a:srgbClr val="FFFF00"/>
                </a:solidFill>
              </a:rPr>
              <a:t> “road to Damascus moment”?</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pPr>
              <a:buNone/>
            </a:pPr>
            <a:endParaRPr lang="en-US" dirty="0" smtClean="0"/>
          </a:p>
          <a:p>
            <a:pPr>
              <a:buNone/>
            </a:pPr>
            <a:r>
              <a:rPr lang="en-US" sz="3200" b="1" dirty="0" smtClean="0">
                <a:solidFill>
                  <a:schemeClr val="bg2">
                    <a:lumMod val="10000"/>
                    <a:lumOff val="90000"/>
                  </a:schemeClr>
                </a:solidFill>
              </a:rPr>
              <a:t>You do not need to be familiar with the Bible or geography to infer what this phrase might mean.</a:t>
            </a:r>
          </a:p>
          <a:p>
            <a:pPr>
              <a:buNone/>
            </a:pPr>
            <a:endParaRPr lang="en-US" sz="3200" b="1" dirty="0" smtClean="0">
              <a:solidFill>
                <a:schemeClr val="bg2">
                  <a:lumMod val="10000"/>
                  <a:lumOff val="90000"/>
                </a:schemeClr>
              </a:solidFill>
            </a:endParaRPr>
          </a:p>
          <a:p>
            <a:pPr>
              <a:buNone/>
            </a:pPr>
            <a:r>
              <a:rPr lang="en-US" sz="3200" b="1" dirty="0" smtClean="0">
                <a:solidFill>
                  <a:schemeClr val="bg2">
                    <a:lumMod val="10000"/>
                    <a:lumOff val="90000"/>
                  </a:schemeClr>
                </a:solidFill>
              </a:rPr>
              <a:t>In Box 6, briefly state what you think a “road to Damascus moment” is, and then briefly discuss how the context helped you to guess the meaning.</a:t>
            </a:r>
            <a:endParaRPr lang="en-US" sz="3200" b="1"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14400"/>
          </a:xfrm>
        </p:spPr>
        <p:txBody>
          <a:bodyPr>
            <a:normAutofit fontScale="90000"/>
          </a:bodyPr>
          <a:lstStyle/>
          <a:p>
            <a:r>
              <a:rPr lang="en-US" dirty="0" smtClean="0"/>
              <a:t/>
            </a:r>
            <a:br>
              <a:rPr lang="en-US" dirty="0" smtClean="0"/>
            </a:br>
            <a:r>
              <a:rPr lang="en-US" dirty="0" smtClean="0">
                <a:solidFill>
                  <a:srgbClr val="FFFF00"/>
                </a:solidFill>
              </a:rPr>
              <a:t>“Road to Damascus”?</a:t>
            </a:r>
            <a:endParaRPr lang="en-US" dirty="0">
              <a:solidFill>
                <a:srgbClr val="FFFF00"/>
              </a:solidFill>
            </a:endParaRPr>
          </a:p>
        </p:txBody>
      </p:sp>
      <p:sp>
        <p:nvSpPr>
          <p:cNvPr id="3" name="Content Placeholder 2"/>
          <p:cNvSpPr>
            <a:spLocks noGrp="1"/>
          </p:cNvSpPr>
          <p:nvPr>
            <p:ph idx="1"/>
          </p:nvPr>
        </p:nvSpPr>
        <p:spPr>
          <a:xfrm>
            <a:off x="228600" y="1447800"/>
            <a:ext cx="8534400" cy="5105400"/>
          </a:xfrm>
        </p:spPr>
        <p:txBody>
          <a:bodyPr>
            <a:normAutofit fontScale="92500" lnSpcReduction="10000"/>
          </a:bodyPr>
          <a:lstStyle/>
          <a:p>
            <a:pPr>
              <a:buNone/>
            </a:pPr>
            <a:r>
              <a:rPr lang="en-US" b="1" dirty="0" smtClean="0">
                <a:solidFill>
                  <a:schemeClr val="bg2">
                    <a:lumMod val="10000"/>
                    <a:lumOff val="90000"/>
                  </a:schemeClr>
                </a:solidFill>
              </a:rPr>
              <a:t>This phrase refers to an event in the New Testament </a:t>
            </a:r>
          </a:p>
          <a:p>
            <a:pPr>
              <a:buNone/>
            </a:pPr>
            <a:r>
              <a:rPr lang="en-US" b="1" dirty="0" smtClean="0">
                <a:solidFill>
                  <a:schemeClr val="bg2">
                    <a:lumMod val="10000"/>
                    <a:lumOff val="90000"/>
                  </a:schemeClr>
                </a:solidFill>
              </a:rPr>
              <a:t>of the Bible.  Saul was on his way to Damascus in Syria,</a:t>
            </a:r>
          </a:p>
          <a:p>
            <a:pPr>
              <a:buNone/>
            </a:pPr>
            <a:r>
              <a:rPr lang="en-US" b="1" dirty="0" smtClean="0">
                <a:solidFill>
                  <a:schemeClr val="bg2">
                    <a:lumMod val="10000"/>
                    <a:lumOff val="90000"/>
                  </a:schemeClr>
                </a:solidFill>
              </a:rPr>
              <a:t>where he intended to arrest the followers of Jesus.  </a:t>
            </a:r>
          </a:p>
          <a:p>
            <a:pPr>
              <a:buNone/>
            </a:pPr>
            <a:r>
              <a:rPr lang="en-US" b="1" dirty="0" smtClean="0">
                <a:solidFill>
                  <a:schemeClr val="bg2">
                    <a:lumMod val="10000"/>
                    <a:lumOff val="90000"/>
                  </a:schemeClr>
                </a:solidFill>
              </a:rPr>
              <a:t>On the road, he had a vision in which he heard the voice</a:t>
            </a:r>
          </a:p>
          <a:p>
            <a:pPr>
              <a:buNone/>
            </a:pPr>
            <a:r>
              <a:rPr lang="en-US" b="1" dirty="0" smtClean="0">
                <a:solidFill>
                  <a:schemeClr val="bg2">
                    <a:lumMod val="10000"/>
                    <a:lumOff val="90000"/>
                  </a:schemeClr>
                </a:solidFill>
              </a:rPr>
              <a:t>of Jesus.  Soon after, he was converted to Christianity.</a:t>
            </a:r>
          </a:p>
          <a:p>
            <a:pPr>
              <a:buNone/>
            </a:pPr>
            <a:endParaRPr lang="en-US" b="1" dirty="0" smtClean="0">
              <a:solidFill>
                <a:srgbClr val="FFFF00"/>
              </a:solidFill>
            </a:endParaRPr>
          </a:p>
          <a:p>
            <a:pPr>
              <a:buNone/>
            </a:pPr>
            <a:r>
              <a:rPr lang="en-US" sz="3500" b="1" dirty="0" smtClean="0">
                <a:solidFill>
                  <a:srgbClr val="FFFF00"/>
                </a:solidFill>
              </a:rPr>
              <a:t>A “road to Damascus moment” therefore</a:t>
            </a:r>
          </a:p>
          <a:p>
            <a:pPr>
              <a:buNone/>
            </a:pPr>
            <a:r>
              <a:rPr lang="en-US" sz="3500" b="1" dirty="0" smtClean="0">
                <a:solidFill>
                  <a:srgbClr val="FFFF00"/>
                </a:solidFill>
              </a:rPr>
              <a:t>refers to a sudden shift from one point of</a:t>
            </a:r>
          </a:p>
          <a:p>
            <a:pPr>
              <a:buNone/>
            </a:pPr>
            <a:r>
              <a:rPr lang="en-US" sz="3500" b="1" dirty="0" smtClean="0">
                <a:solidFill>
                  <a:srgbClr val="FFFF00"/>
                </a:solidFill>
              </a:rPr>
              <a:t>view to another.</a:t>
            </a:r>
          </a:p>
          <a:p>
            <a:pPr>
              <a:buNone/>
            </a:pPr>
            <a:endParaRPr lang="en-US" b="1" dirty="0" smtClean="0">
              <a:solidFill>
                <a:srgbClr val="002060"/>
              </a:solidFill>
            </a:endParaRPr>
          </a:p>
          <a:p>
            <a:pPr>
              <a:buNone/>
            </a:pPr>
            <a:r>
              <a:rPr lang="en-US" b="1" dirty="0" smtClean="0">
                <a:solidFill>
                  <a:schemeClr val="bg2">
                    <a:lumMod val="10000"/>
                    <a:lumOff val="90000"/>
                  </a:schemeClr>
                </a:solidFill>
              </a:rPr>
              <a:t>Did the contextual clues help you make a reasonable</a:t>
            </a:r>
          </a:p>
          <a:p>
            <a:pPr>
              <a:buNone/>
            </a:pPr>
            <a:r>
              <a:rPr lang="en-US" b="1" dirty="0" smtClean="0">
                <a:solidFill>
                  <a:schemeClr val="bg2">
                    <a:lumMod val="10000"/>
                    <a:lumOff val="90000"/>
                  </a:schemeClr>
                </a:solidFill>
              </a:rPr>
              <a:t>inference about the meaning of this phrase? </a:t>
            </a:r>
          </a:p>
          <a:p>
            <a:pPr>
              <a:buNone/>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10000"/>
                    <a:lumOff val="90000"/>
                  </a:schemeClr>
                </a:solidFill>
              </a:rPr>
              <a:t>Inferences about people, settings, and situations</a:t>
            </a:r>
            <a:endParaRPr lang="en-US" dirty="0">
              <a:solidFill>
                <a:schemeClr val="bg2">
                  <a:lumMod val="10000"/>
                  <a:lumOff val="90000"/>
                </a:schemeClr>
              </a:solidFill>
            </a:endParaRPr>
          </a:p>
        </p:txBody>
      </p:sp>
      <p:sp>
        <p:nvSpPr>
          <p:cNvPr id="3" name="Content Placeholder 2"/>
          <p:cNvSpPr>
            <a:spLocks noGrp="1"/>
          </p:cNvSpPr>
          <p:nvPr>
            <p:ph idx="1"/>
          </p:nvPr>
        </p:nvSpPr>
        <p:spPr/>
        <p:txBody>
          <a:bodyPr>
            <a:noAutofit/>
          </a:bodyPr>
          <a:lstStyle/>
          <a:p>
            <a:pPr>
              <a:buNone/>
            </a:pPr>
            <a:r>
              <a:rPr lang="en-US" sz="2800" b="1" dirty="0" smtClean="0">
                <a:solidFill>
                  <a:schemeClr val="bg2">
                    <a:lumMod val="10000"/>
                    <a:lumOff val="90000"/>
                  </a:schemeClr>
                </a:solidFill>
              </a:rPr>
              <a:t>When you read an essay or a story, you will find that the author doesn’t give you every bit of information.  </a:t>
            </a:r>
          </a:p>
          <a:p>
            <a:pPr>
              <a:buNone/>
            </a:pPr>
            <a:r>
              <a:rPr lang="en-US" sz="2800" b="1" dirty="0" smtClean="0">
                <a:solidFill>
                  <a:schemeClr val="bg2">
                    <a:lumMod val="10000"/>
                    <a:lumOff val="90000"/>
                  </a:schemeClr>
                </a:solidFill>
              </a:rPr>
              <a:t>You have to infer some of the information, supplying what the author left out.  This is an “active reading” strategy that helps you stay engaged with the text and helps you get more meaning from what you read. </a:t>
            </a:r>
          </a:p>
          <a:p>
            <a:endParaRPr lang="en-US" sz="3200" b="1" dirty="0" smtClean="0">
              <a:solidFill>
                <a:schemeClr val="bg1"/>
              </a:solidFill>
            </a:endParaRPr>
          </a:p>
          <a:p>
            <a:pPr>
              <a:buNone/>
            </a:pPr>
            <a:r>
              <a:rPr lang="en-US" sz="3200" b="1" dirty="0" smtClean="0">
                <a:solidFill>
                  <a:schemeClr val="bg1"/>
                </a:solidFill>
              </a:rPr>
              <a:t>     </a:t>
            </a:r>
            <a:endParaRPr lang="en-US" sz="32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r>
              <a:rPr lang="en-US" dirty="0" smtClean="0">
                <a:solidFill>
                  <a:schemeClr val="bg2">
                    <a:lumMod val="10000"/>
                    <a:lumOff val="90000"/>
                  </a:schemeClr>
                </a:solidFill>
              </a:rPr>
              <a:t>Read the passage in Box 7 on your worksheet. </a:t>
            </a:r>
            <a:r>
              <a:rPr lang="en-US" dirty="0" smtClean="0"/>
              <a:t/>
            </a:r>
            <a:br>
              <a:rPr lang="en-US" dirty="0" smtClean="0"/>
            </a:br>
            <a:endParaRPr lang="en-US" dirty="0"/>
          </a:p>
        </p:txBody>
      </p:sp>
      <p:sp>
        <p:nvSpPr>
          <p:cNvPr id="3" name="Content Placeholder 2"/>
          <p:cNvSpPr>
            <a:spLocks noGrp="1"/>
          </p:cNvSpPr>
          <p:nvPr>
            <p:ph idx="1"/>
          </p:nvPr>
        </p:nvSpPr>
        <p:spPr>
          <a:xfrm>
            <a:off x="457200" y="2148840"/>
            <a:ext cx="8229600" cy="4709160"/>
          </a:xfrm>
        </p:spPr>
        <p:txBody>
          <a:bodyPr>
            <a:normAutofit/>
          </a:bodyPr>
          <a:lstStyle/>
          <a:p>
            <a:pPr>
              <a:buNone/>
            </a:pPr>
            <a:r>
              <a:rPr lang="en-US" b="1" dirty="0" smtClean="0">
                <a:solidFill>
                  <a:srgbClr val="FFFF00"/>
                </a:solidFill>
              </a:rPr>
              <a:t>     Cassie looked at the hats hanging on the rack, next to the wheelchairs, canes, and support hose.  She hesitated and then lifted a fuzzy blue cap from the hook.  It was like a ski cap, and she suddenly remembered last winter, when she actually had the energy to ski down the slopes at Tahoe.  Now she looked in the mirror at her bald head, which just a month ago was covered in thick black curls.   Trying to smile, she put on the blue hat and pulled it down tight over her ears.   </a:t>
            </a:r>
            <a:endParaRPr lang="en-US" sz="3200" b="1" i="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905000"/>
          </a:xfrm>
        </p:spPr>
        <p:txBody>
          <a:bodyPr>
            <a:normAutofit fontScale="90000"/>
          </a:bodyPr>
          <a:lstStyle/>
          <a:p>
            <a:r>
              <a:rPr lang="en-US" sz="3600" dirty="0" smtClean="0">
                <a:solidFill>
                  <a:srgbClr val="002060"/>
                </a:solidFill>
              </a:rPr>
              <a:t/>
            </a:r>
            <a:br>
              <a:rPr lang="en-US" sz="3600" dirty="0" smtClean="0">
                <a:solidFill>
                  <a:srgbClr val="002060"/>
                </a:solidFill>
              </a:rPr>
            </a:br>
            <a:r>
              <a:rPr lang="en-US" sz="3600" dirty="0" smtClean="0">
                <a:solidFill>
                  <a:schemeClr val="bg2">
                    <a:lumMod val="10000"/>
                    <a:lumOff val="90000"/>
                  </a:schemeClr>
                </a:solidFill>
              </a:rPr>
              <a:t>In Box 8, write down what you think you can infer about Cassie, about where she is, and about her situation.  </a:t>
            </a:r>
            <a:r>
              <a:rPr lang="en-US" dirty="0" smtClean="0"/>
              <a:t/>
            </a:r>
            <a:br>
              <a:rPr lang="en-US" dirty="0" smtClean="0"/>
            </a:br>
            <a:endParaRPr lang="en-US" dirty="0">
              <a:solidFill>
                <a:srgbClr val="002060"/>
              </a:solidFill>
            </a:endParaRPr>
          </a:p>
        </p:txBody>
      </p:sp>
      <p:sp>
        <p:nvSpPr>
          <p:cNvPr id="3" name="Content Placeholder 2"/>
          <p:cNvSpPr>
            <a:spLocks noGrp="1"/>
          </p:cNvSpPr>
          <p:nvPr>
            <p:ph idx="1"/>
          </p:nvPr>
        </p:nvSpPr>
        <p:spPr>
          <a:xfrm>
            <a:off x="457200" y="1981200"/>
            <a:ext cx="8229600" cy="4343400"/>
          </a:xfrm>
        </p:spPr>
        <p:txBody>
          <a:bodyPr>
            <a:normAutofit/>
          </a:bodyPr>
          <a:lstStyle/>
          <a:p>
            <a:pPr>
              <a:buNone/>
            </a:pPr>
            <a:endParaRPr lang="en-US" dirty="0" smtClean="0"/>
          </a:p>
          <a:p>
            <a:pPr>
              <a:buNone/>
            </a:pPr>
            <a:r>
              <a:rPr lang="en-US" b="1" dirty="0" smtClean="0">
                <a:solidFill>
                  <a:schemeClr val="bg2">
                    <a:lumMod val="10000"/>
                    <a:lumOff val="90000"/>
                  </a:schemeClr>
                </a:solidFill>
              </a:rPr>
              <a:t>1.   Look for clues provided by the author—clues  about people (what a character does, thinks, or says), emotions, places, situations, events.</a:t>
            </a:r>
            <a:br>
              <a:rPr lang="en-US" b="1" dirty="0" smtClean="0">
                <a:solidFill>
                  <a:schemeClr val="bg2">
                    <a:lumMod val="10000"/>
                    <a:lumOff val="90000"/>
                  </a:schemeClr>
                </a:solidFill>
              </a:rPr>
            </a:br>
            <a:endParaRPr lang="en-US" b="1" dirty="0" smtClean="0">
              <a:solidFill>
                <a:schemeClr val="bg2">
                  <a:lumMod val="10000"/>
                  <a:lumOff val="90000"/>
                </a:schemeClr>
              </a:solidFill>
            </a:endParaRPr>
          </a:p>
          <a:p>
            <a:pPr>
              <a:buNone/>
            </a:pPr>
            <a:r>
              <a:rPr lang="en-US" b="1" dirty="0" smtClean="0">
                <a:solidFill>
                  <a:schemeClr val="bg2">
                    <a:lumMod val="10000"/>
                    <a:lumOff val="90000"/>
                  </a:schemeClr>
                </a:solidFill>
              </a:rPr>
              <a:t>2.   Make connections to your own knowledge and experience--what you already know about the topic.  </a:t>
            </a:r>
          </a:p>
          <a:p>
            <a:pPr>
              <a:buNone/>
            </a:pPr>
            <a:endParaRPr lang="en-US" b="1" dirty="0" smtClean="0">
              <a:solidFill>
                <a:schemeClr val="bg2">
                  <a:lumMod val="10000"/>
                  <a:lumOff val="90000"/>
                </a:schemeClr>
              </a:solidFill>
            </a:endParaRPr>
          </a:p>
          <a:p>
            <a:pPr>
              <a:buNone/>
            </a:pPr>
            <a:r>
              <a:rPr lang="en-US" sz="3200" b="1" dirty="0" smtClean="0">
                <a:solidFill>
                  <a:schemeClr val="bg2">
                    <a:lumMod val="10000"/>
                    <a:lumOff val="90000"/>
                  </a:schemeClr>
                </a:solidFill>
              </a:rPr>
              <a:t>Then write down the contextual clues you used to draw your conclusions.</a:t>
            </a:r>
            <a:endParaRPr lang="en-US" sz="3200" b="1"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524000"/>
          </a:xfrm>
        </p:spPr>
        <p:txBody>
          <a:bodyPr>
            <a:noAutofit/>
          </a:bodyPr>
          <a:lstStyle/>
          <a:p>
            <a:r>
              <a:rPr lang="en-US" sz="3200" dirty="0" smtClean="0">
                <a:solidFill>
                  <a:srgbClr val="FFFF00"/>
                </a:solidFill>
              </a:rPr>
              <a:t>Predictions:  </a:t>
            </a:r>
            <a:r>
              <a:rPr lang="en-US" sz="3200" dirty="0" smtClean="0">
                <a:solidFill>
                  <a:srgbClr val="002060"/>
                </a:solidFill>
              </a:rPr>
              <a:t/>
            </a:r>
            <a:br>
              <a:rPr lang="en-US" sz="3200" dirty="0" smtClean="0">
                <a:solidFill>
                  <a:srgbClr val="002060"/>
                </a:solidFill>
              </a:rPr>
            </a:br>
            <a:r>
              <a:rPr lang="en-US" sz="3200" dirty="0" smtClean="0">
                <a:solidFill>
                  <a:schemeClr val="bg2">
                    <a:lumMod val="10000"/>
                    <a:lumOff val="90000"/>
                  </a:schemeClr>
                </a:solidFill>
              </a:rPr>
              <a:t>Making inferences about </a:t>
            </a:r>
            <a:br>
              <a:rPr lang="en-US" sz="3200" dirty="0" smtClean="0">
                <a:solidFill>
                  <a:schemeClr val="bg2">
                    <a:lumMod val="10000"/>
                    <a:lumOff val="90000"/>
                  </a:schemeClr>
                </a:solidFill>
              </a:rPr>
            </a:br>
            <a:r>
              <a:rPr lang="en-US" sz="3200" dirty="0" smtClean="0">
                <a:solidFill>
                  <a:schemeClr val="bg2">
                    <a:lumMod val="10000"/>
                    <a:lumOff val="90000"/>
                  </a:schemeClr>
                </a:solidFill>
              </a:rPr>
              <a:t>what will occur next</a:t>
            </a:r>
            <a:endParaRPr lang="en-US" sz="3200" dirty="0">
              <a:solidFill>
                <a:schemeClr val="bg2">
                  <a:lumMod val="10000"/>
                  <a:lumOff val="90000"/>
                </a:schemeClr>
              </a:solidFill>
            </a:endParaRPr>
          </a:p>
        </p:txBody>
      </p:sp>
      <p:sp>
        <p:nvSpPr>
          <p:cNvPr id="3" name="Content Placeholder 2"/>
          <p:cNvSpPr>
            <a:spLocks noGrp="1"/>
          </p:cNvSpPr>
          <p:nvPr>
            <p:ph idx="1"/>
          </p:nvPr>
        </p:nvSpPr>
        <p:spPr>
          <a:xfrm>
            <a:off x="457200" y="2133600"/>
            <a:ext cx="8229600" cy="4191000"/>
          </a:xfrm>
        </p:spPr>
        <p:txBody>
          <a:bodyPr>
            <a:normAutofit/>
          </a:bodyPr>
          <a:lstStyle/>
          <a:p>
            <a:pPr>
              <a:buNone/>
            </a:pPr>
            <a:r>
              <a:rPr lang="en-US" b="1" dirty="0" smtClean="0">
                <a:solidFill>
                  <a:schemeClr val="bg2">
                    <a:lumMod val="10000"/>
                    <a:lumOff val="90000"/>
                  </a:schemeClr>
                </a:solidFill>
              </a:rPr>
              <a:t>When you make a prediction, you guess what</a:t>
            </a:r>
          </a:p>
          <a:p>
            <a:pPr>
              <a:buNone/>
            </a:pPr>
            <a:r>
              <a:rPr lang="en-US" b="1" dirty="0" smtClean="0">
                <a:solidFill>
                  <a:schemeClr val="bg2">
                    <a:lumMod val="10000"/>
                    <a:lumOff val="90000"/>
                  </a:schemeClr>
                </a:solidFill>
              </a:rPr>
              <a:t>     might happen, based on information in the</a:t>
            </a:r>
          </a:p>
          <a:p>
            <a:pPr>
              <a:buNone/>
            </a:pPr>
            <a:r>
              <a:rPr lang="en-US" b="1" dirty="0" smtClean="0">
                <a:solidFill>
                  <a:schemeClr val="bg2">
                    <a:lumMod val="10000"/>
                    <a:lumOff val="90000"/>
                  </a:schemeClr>
                </a:solidFill>
              </a:rPr>
              <a:t>     text and from your own experience.</a:t>
            </a:r>
          </a:p>
          <a:p>
            <a:pPr>
              <a:buNone/>
            </a:pPr>
            <a:r>
              <a:rPr lang="en-US" b="1" dirty="0" smtClean="0">
                <a:solidFill>
                  <a:schemeClr val="bg2">
                    <a:lumMod val="10000"/>
                    <a:lumOff val="90000"/>
                  </a:schemeClr>
                </a:solidFill>
              </a:rPr>
              <a:t>You can make predictions about actions, events, and outcomes .  (“What will happen next?  What is the result of these actions?”)</a:t>
            </a:r>
          </a:p>
          <a:p>
            <a:pPr>
              <a:buNone/>
            </a:pPr>
            <a:r>
              <a:rPr lang="en-US" b="1" dirty="0" smtClean="0">
                <a:solidFill>
                  <a:schemeClr val="bg2">
                    <a:lumMod val="10000"/>
                    <a:lumOff val="90000"/>
                  </a:schemeClr>
                </a:solidFill>
              </a:rPr>
              <a:t>After you make such predictions, you can confirm, revise, or discard them as you continue reading.</a:t>
            </a:r>
            <a:endParaRPr lang="en-US"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2239962"/>
          </a:xfrm>
        </p:spPr>
        <p:txBody>
          <a:bodyPr>
            <a:normAutofit fontScale="90000"/>
          </a:bodyPr>
          <a:lstStyle/>
          <a:p>
            <a:r>
              <a:rPr lang="en-US" dirty="0" smtClean="0">
                <a:solidFill>
                  <a:schemeClr val="bg2">
                    <a:lumMod val="10000"/>
                    <a:lumOff val="90000"/>
                  </a:schemeClr>
                </a:solidFill>
              </a:rPr>
              <a:t>As you read the following passage in Box 9 on your worksheet, </a:t>
            </a:r>
            <a:br>
              <a:rPr lang="en-US" dirty="0" smtClean="0">
                <a:solidFill>
                  <a:schemeClr val="bg2">
                    <a:lumMod val="10000"/>
                    <a:lumOff val="90000"/>
                  </a:schemeClr>
                </a:solidFill>
              </a:rPr>
            </a:br>
            <a:r>
              <a:rPr lang="en-US" dirty="0" smtClean="0">
                <a:solidFill>
                  <a:schemeClr val="bg2">
                    <a:lumMod val="10000"/>
                    <a:lumOff val="90000"/>
                  </a:schemeClr>
                </a:solidFill>
              </a:rPr>
              <a:t>make some guesses about what might happen next.</a:t>
            </a:r>
            <a:endParaRPr lang="en-US" dirty="0">
              <a:solidFill>
                <a:schemeClr val="bg2">
                  <a:lumMod val="10000"/>
                  <a:lumOff val="90000"/>
                </a:schemeClr>
              </a:solidFill>
            </a:endParaRPr>
          </a:p>
        </p:txBody>
      </p:sp>
      <p:sp>
        <p:nvSpPr>
          <p:cNvPr id="3" name="Content Placeholder 2"/>
          <p:cNvSpPr>
            <a:spLocks noGrp="1"/>
          </p:cNvSpPr>
          <p:nvPr>
            <p:ph idx="1"/>
          </p:nvPr>
        </p:nvSpPr>
        <p:spPr>
          <a:xfrm>
            <a:off x="457200" y="2743200"/>
            <a:ext cx="8686800" cy="4709160"/>
          </a:xfrm>
        </p:spPr>
        <p:txBody>
          <a:bodyPr>
            <a:normAutofit/>
          </a:bodyPr>
          <a:lstStyle/>
          <a:p>
            <a:pPr>
              <a:buNone/>
            </a:pPr>
            <a:r>
              <a:rPr lang="en-US" sz="2000" b="1" dirty="0" smtClean="0">
                <a:solidFill>
                  <a:srgbClr val="FFFF00"/>
                </a:solidFill>
              </a:rPr>
              <a:t>“The accelerating extinction of languages on a global scale has no precedent </a:t>
            </a:r>
          </a:p>
          <a:p>
            <a:pPr>
              <a:buNone/>
            </a:pPr>
            <a:r>
              <a:rPr lang="en-US" sz="2000" b="1" dirty="0" smtClean="0">
                <a:solidFill>
                  <a:srgbClr val="FFFF00"/>
                </a:solidFill>
              </a:rPr>
              <a:t>in human history.  And while it is not exactly equivalent to biological</a:t>
            </a:r>
          </a:p>
          <a:p>
            <a:pPr>
              <a:buNone/>
            </a:pPr>
            <a:r>
              <a:rPr lang="en-US" sz="2000" b="1" dirty="0" smtClean="0">
                <a:solidFill>
                  <a:srgbClr val="FFFF00"/>
                </a:solidFill>
              </a:rPr>
              <a:t>extinction of endangered species, it is happening much faster, making </a:t>
            </a:r>
          </a:p>
          <a:p>
            <a:pPr>
              <a:buNone/>
            </a:pPr>
            <a:r>
              <a:rPr lang="en-US" sz="2000" b="1" dirty="0" smtClean="0">
                <a:solidFill>
                  <a:srgbClr val="FFFF00"/>
                </a:solidFill>
              </a:rPr>
              <a:t>species extinction rates look trivial by comparison.  Scientists’ best</a:t>
            </a:r>
          </a:p>
          <a:p>
            <a:pPr>
              <a:buNone/>
            </a:pPr>
            <a:r>
              <a:rPr lang="en-US" sz="2000" b="1" dirty="0" smtClean="0">
                <a:solidFill>
                  <a:srgbClr val="FFFF00"/>
                </a:solidFill>
              </a:rPr>
              <a:t>estimates show that since the year 1600 the planet lost a full 484 animal</a:t>
            </a:r>
          </a:p>
          <a:p>
            <a:pPr>
              <a:buNone/>
            </a:pPr>
            <a:r>
              <a:rPr lang="en-US" sz="2000" b="1" dirty="0" smtClean="0">
                <a:solidFill>
                  <a:srgbClr val="FFFF00"/>
                </a:solidFill>
              </a:rPr>
              <a:t>species, while 654 plant species were recorded as having gone extinct.  </a:t>
            </a:r>
          </a:p>
          <a:p>
            <a:pPr>
              <a:buNone/>
            </a:pPr>
            <a:r>
              <a:rPr lang="en-US" sz="2000" b="1" dirty="0" smtClean="0">
                <a:solidFill>
                  <a:srgbClr val="FFFF00"/>
                </a:solidFill>
              </a:rPr>
              <a:t>Of  course, these figures are estimates.  But even so, they make up less than </a:t>
            </a:r>
          </a:p>
          <a:p>
            <a:pPr>
              <a:buNone/>
            </a:pPr>
            <a:r>
              <a:rPr lang="en-US" sz="2000" b="1" dirty="0" smtClean="0">
                <a:solidFill>
                  <a:srgbClr val="FFFF00"/>
                </a:solidFill>
              </a:rPr>
              <a:t>7 percent of the total number of identified plant and animal species.</a:t>
            </a:r>
          </a:p>
          <a:p>
            <a:pPr>
              <a:buNone/>
            </a:pPr>
            <a:r>
              <a:rPr lang="en-US" sz="2000" b="1" dirty="0" smtClean="0">
                <a:solidFill>
                  <a:srgbClr val="FFFF00"/>
                </a:solidFill>
              </a:rPr>
              <a:t>Compared to this, the estimated 40 percent of languages that are</a:t>
            </a:r>
          </a:p>
          <a:p>
            <a:pPr>
              <a:buNone/>
            </a:pPr>
            <a:r>
              <a:rPr lang="en-US" sz="2000" b="1" dirty="0" smtClean="0">
                <a:solidFill>
                  <a:srgbClr val="FFFF00"/>
                </a:solidFill>
              </a:rPr>
              <a:t>endangered is a staggering figure.”  </a:t>
            </a:r>
            <a:r>
              <a:rPr lang="en-US" sz="1800" b="1" dirty="0" smtClean="0">
                <a:solidFill>
                  <a:srgbClr val="FFFF00"/>
                </a:solidFill>
              </a:rPr>
              <a:t>--K. David Harrison, </a:t>
            </a:r>
            <a:r>
              <a:rPr lang="en-US" sz="1800" b="1" i="1" dirty="0" smtClean="0">
                <a:solidFill>
                  <a:srgbClr val="FFFF00"/>
                </a:solidFill>
              </a:rPr>
              <a:t>When Languages Die</a:t>
            </a:r>
            <a:endParaRPr lang="en-US" sz="1800" b="1" i="1" dirty="0">
              <a:solidFill>
                <a:srgbClr val="FFFF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2743200"/>
          </a:xfrm>
        </p:spPr>
        <p:txBody>
          <a:bodyPr>
            <a:normAutofit/>
          </a:bodyPr>
          <a:lstStyle/>
          <a:p>
            <a:r>
              <a:rPr lang="en-US" dirty="0" smtClean="0">
                <a:solidFill>
                  <a:schemeClr val="bg2">
                    <a:lumMod val="10000"/>
                    <a:lumOff val="90000"/>
                  </a:schemeClr>
                </a:solidFill>
              </a:rPr>
              <a:t>Based on your reading, what can you infer about the future of endangered languages?  </a:t>
            </a:r>
            <a:br>
              <a:rPr lang="en-US" dirty="0" smtClean="0">
                <a:solidFill>
                  <a:schemeClr val="bg2">
                    <a:lumMod val="10000"/>
                    <a:lumOff val="90000"/>
                  </a:schemeClr>
                </a:solidFill>
              </a:rPr>
            </a:br>
            <a:r>
              <a:rPr lang="en-US" dirty="0" smtClean="0">
                <a:solidFill>
                  <a:schemeClr val="bg2">
                    <a:lumMod val="10000"/>
                    <a:lumOff val="90000"/>
                  </a:schemeClr>
                </a:solidFill>
              </a:rPr>
              <a:t>Use Box 10 for your predictions. </a:t>
            </a:r>
            <a:endParaRPr lang="en-US" dirty="0">
              <a:solidFill>
                <a:schemeClr val="bg2">
                  <a:lumMod val="10000"/>
                  <a:lumOff val="90000"/>
                </a:schemeClr>
              </a:solidFill>
            </a:endParaRPr>
          </a:p>
        </p:txBody>
      </p:sp>
      <p:sp>
        <p:nvSpPr>
          <p:cNvPr id="3" name="Content Placeholder 2"/>
          <p:cNvSpPr>
            <a:spLocks noGrp="1"/>
          </p:cNvSpPr>
          <p:nvPr>
            <p:ph idx="1"/>
          </p:nvPr>
        </p:nvSpPr>
        <p:spPr>
          <a:xfrm>
            <a:off x="533400" y="3505200"/>
            <a:ext cx="8229600" cy="4709160"/>
          </a:xfrm>
        </p:spPr>
        <p:txBody>
          <a:bodyPr/>
          <a:lstStyle/>
          <a:p>
            <a:pPr>
              <a:buNone/>
            </a:pPr>
            <a:r>
              <a:rPr lang="en-US" sz="3600" b="1" dirty="0" smtClean="0">
                <a:solidFill>
                  <a:schemeClr val="bg2">
                    <a:lumMod val="10000"/>
                    <a:lumOff val="90000"/>
                  </a:schemeClr>
                </a:solidFill>
              </a:rPr>
              <a:t>Then write down the clues in the text</a:t>
            </a:r>
          </a:p>
          <a:p>
            <a:pPr>
              <a:buNone/>
            </a:pPr>
            <a:r>
              <a:rPr lang="en-US" sz="3600" b="1" dirty="0" smtClean="0">
                <a:solidFill>
                  <a:schemeClr val="bg2">
                    <a:lumMod val="10000"/>
                    <a:lumOff val="90000"/>
                  </a:schemeClr>
                </a:solidFill>
              </a:rPr>
              <a:t>that helped you make your</a:t>
            </a:r>
          </a:p>
          <a:p>
            <a:pPr>
              <a:buNone/>
            </a:pPr>
            <a:r>
              <a:rPr lang="en-US" sz="3600" b="1" dirty="0" smtClean="0">
                <a:solidFill>
                  <a:schemeClr val="bg2">
                    <a:lumMod val="10000"/>
                    <a:lumOff val="90000"/>
                  </a:schemeClr>
                </a:solidFill>
              </a:rPr>
              <a:t>predictions.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981200"/>
          </a:xfrm>
        </p:spPr>
        <p:txBody>
          <a:bodyPr>
            <a:normAutofit/>
          </a:bodyPr>
          <a:lstStyle/>
          <a:p>
            <a:r>
              <a:rPr lang="en-US" dirty="0" smtClean="0">
                <a:solidFill>
                  <a:schemeClr val="bg2">
                    <a:lumMod val="10000"/>
                    <a:lumOff val="90000"/>
                  </a:schemeClr>
                </a:solidFill>
              </a:rPr>
              <a:t>Making inferences about the larger ideas, themes, or purpose of a text </a:t>
            </a:r>
            <a:endParaRPr lang="en-US" dirty="0">
              <a:solidFill>
                <a:schemeClr val="bg2">
                  <a:lumMod val="10000"/>
                  <a:lumOff val="90000"/>
                </a:schemeClr>
              </a:solidFill>
            </a:endParaRPr>
          </a:p>
        </p:txBody>
      </p:sp>
      <p:sp>
        <p:nvSpPr>
          <p:cNvPr id="3" name="Content Placeholder 2"/>
          <p:cNvSpPr>
            <a:spLocks noGrp="1"/>
          </p:cNvSpPr>
          <p:nvPr>
            <p:ph idx="1"/>
          </p:nvPr>
        </p:nvSpPr>
        <p:spPr>
          <a:xfrm>
            <a:off x="457200" y="2819400"/>
            <a:ext cx="8229600" cy="4709160"/>
          </a:xfrm>
        </p:spPr>
        <p:txBody>
          <a:bodyPr/>
          <a:lstStyle/>
          <a:p>
            <a:pPr>
              <a:buNone/>
            </a:pPr>
            <a:r>
              <a:rPr lang="en-US" b="1" dirty="0" smtClean="0">
                <a:solidFill>
                  <a:schemeClr val="bg2">
                    <a:lumMod val="10000"/>
                    <a:lumOff val="90000"/>
                  </a:schemeClr>
                </a:solidFill>
              </a:rPr>
              <a:t>When you read essays, articles, stories, and other college texts, your instructor often asks you to identify the author’s main message (thesis or theme).  You might also need to identify the author’s purpose.  </a:t>
            </a:r>
          </a:p>
          <a:p>
            <a:pPr>
              <a:buNone/>
            </a:pPr>
            <a:r>
              <a:rPr lang="en-US" b="1" dirty="0" smtClean="0">
                <a:solidFill>
                  <a:schemeClr val="bg2">
                    <a:lumMod val="10000"/>
                    <a:lumOff val="90000"/>
                  </a:schemeClr>
                </a:solidFill>
              </a:rPr>
              <a:t>Thesis, theme, and purpose are not always directly stated in the text, so you need to infer them yourself, and </a:t>
            </a:r>
            <a:r>
              <a:rPr lang="en-US" b="1" i="1" dirty="0" smtClean="0">
                <a:solidFill>
                  <a:schemeClr val="bg2">
                    <a:lumMod val="10000"/>
                    <a:lumOff val="90000"/>
                  </a:schemeClr>
                </a:solidFill>
              </a:rPr>
              <a:t>read between the lines!</a:t>
            </a:r>
            <a:endParaRPr lang="en-US" b="1" i="1"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800600"/>
          </a:xfrm>
        </p:spPr>
        <p:txBody>
          <a:bodyPr>
            <a:normAutofit/>
          </a:bodyPr>
          <a:lstStyle/>
          <a:p>
            <a:r>
              <a:rPr lang="en-US" dirty="0" smtClean="0">
                <a:solidFill>
                  <a:schemeClr val="bg2">
                    <a:lumMod val="10000"/>
                    <a:lumOff val="90000"/>
                  </a:schemeClr>
                </a:solidFill>
              </a:rPr>
              <a:t>With </a:t>
            </a:r>
            <a:r>
              <a:rPr lang="en-US" dirty="0" smtClean="0">
                <a:solidFill>
                  <a:schemeClr val="bg2">
                    <a:lumMod val="10000"/>
                    <a:lumOff val="90000"/>
                  </a:schemeClr>
                </a:solidFill>
              </a:rPr>
              <a:t>a partner, read the passage in Box 11 on your worksheet. </a:t>
            </a:r>
            <a:br>
              <a:rPr lang="en-US" dirty="0" smtClean="0">
                <a:solidFill>
                  <a:schemeClr val="bg2">
                    <a:lumMod val="10000"/>
                    <a:lumOff val="90000"/>
                  </a:schemeClr>
                </a:solidFill>
              </a:rPr>
            </a:br>
            <a:r>
              <a:rPr lang="en-US" dirty="0" smtClean="0">
                <a:solidFill>
                  <a:schemeClr val="bg2">
                    <a:lumMod val="10000"/>
                    <a:lumOff val="90000"/>
                  </a:schemeClr>
                </a:solidFill>
              </a:rPr>
              <a:t/>
            </a:r>
            <a:br>
              <a:rPr lang="en-US" dirty="0" smtClean="0">
                <a:solidFill>
                  <a:schemeClr val="bg2">
                    <a:lumMod val="10000"/>
                    <a:lumOff val="90000"/>
                  </a:schemeClr>
                </a:solidFill>
              </a:rPr>
            </a:br>
            <a:r>
              <a:rPr lang="en-US" dirty="0" smtClean="0">
                <a:solidFill>
                  <a:schemeClr val="bg2">
                    <a:lumMod val="10000"/>
                    <a:lumOff val="90000"/>
                  </a:schemeClr>
                </a:solidFill>
              </a:rPr>
              <a:t>Then, in Box 12, try to express (in one or two sentences) the </a:t>
            </a:r>
            <a:r>
              <a:rPr lang="en-US" dirty="0" smtClean="0">
                <a:solidFill>
                  <a:srgbClr val="FFFF00"/>
                </a:solidFill>
              </a:rPr>
              <a:t>author’s main idea</a:t>
            </a:r>
            <a:r>
              <a:rPr lang="en-US" dirty="0" smtClean="0">
                <a:solidFill>
                  <a:schemeClr val="bg2">
                    <a:lumMod val="10000"/>
                    <a:lumOff val="90000"/>
                  </a:schemeClr>
                </a:solidFill>
              </a:rPr>
              <a:t>. </a:t>
            </a:r>
            <a:br>
              <a:rPr lang="en-US" dirty="0" smtClean="0">
                <a:solidFill>
                  <a:schemeClr val="bg2">
                    <a:lumMod val="10000"/>
                    <a:lumOff val="90000"/>
                  </a:schemeClr>
                </a:solidFill>
              </a:rPr>
            </a:br>
            <a:r>
              <a:rPr lang="en-US" dirty="0" smtClean="0">
                <a:solidFill>
                  <a:schemeClr val="bg2">
                    <a:lumMod val="10000"/>
                    <a:lumOff val="90000"/>
                  </a:schemeClr>
                </a:solidFill>
              </a:rPr>
              <a:t>Next, write down what you think the author is trying to accomplish in the essay—her </a:t>
            </a:r>
            <a:r>
              <a:rPr lang="en-US" dirty="0" smtClean="0">
                <a:solidFill>
                  <a:srgbClr val="FFFF00"/>
                </a:solidFill>
              </a:rPr>
              <a:t>purpose</a:t>
            </a:r>
            <a:r>
              <a:rPr lang="en-US" dirty="0" smtClean="0">
                <a:solidFill>
                  <a:schemeClr val="bg2">
                    <a:lumMod val="10000"/>
                    <a:lumOff val="90000"/>
                  </a:schemeClr>
                </a:solidFill>
              </a:rPr>
              <a:t>.</a:t>
            </a:r>
            <a:endParaRPr lang="en-US"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4114800" cy="4443413"/>
          </a:xfrm>
        </p:spPr>
        <p:txBody>
          <a:bodyPr>
            <a:normAutofit/>
          </a:bodyPr>
          <a:lstStyle/>
          <a:p>
            <a:r>
              <a:rPr lang="en-US" sz="4000" dirty="0" smtClean="0">
                <a:solidFill>
                  <a:schemeClr val="bg2">
                    <a:lumMod val="10000"/>
                    <a:lumOff val="90000"/>
                  </a:schemeClr>
                </a:solidFill>
              </a:rPr>
              <a:t>This workshop will improve your ability to detect ideas that are not directly stated in a text.</a:t>
            </a:r>
            <a:r>
              <a:rPr lang="en-US" dirty="0" smtClean="0"/>
              <a:t/>
            </a:r>
            <a:br>
              <a:rPr lang="en-US" dirty="0" smtClean="0"/>
            </a:br>
            <a:endParaRPr lang="en-US" dirty="0"/>
          </a:p>
        </p:txBody>
      </p:sp>
      <p:sp>
        <p:nvSpPr>
          <p:cNvPr id="58370" name="AutoShape 2" descr="data:image/jpg;base64,/9j/4AAQSkZJRgABAQAAAQABAAD/2wCEAAkGBhQSERURExQWFBQWEx0aFRcXGBoTFhwXFRoZIB8aGh8aICghIyEkHBoXHy8gIycpLDgtFyMxNzA2QSgyLCsBCQoKDgwOGg8PGi0kHyQvKSwsNSwyLCwqNDQqLCo0NiovNCopLywsLCosLCwsLC0sKS8yLCk0NSkpKSwsLCwsLP/AABEIAGAAggMBIgACEQEDEQH/xAAbAAACAwEBAQAAAAAAAAAAAAAABgQFBwMCAf/EADwQAAIBAwIEBAQDBQYHAAAAAAECAwAREgQhBQYTMSIyQVEHYXGBFEKRI0NScsEkYoKhw+EVMzRzkqKy/8QAGgEAAgMBAQAAAAAAAAAAAAAAAAMCBAUBBv/EACgRAAICAQMCBQUBAAAAAAAAAAABAgMRBBIhMUEFE4GhsRQiUcHwYf/aAAwDAQACEQMRAD8A3GiiigAooooAKKKKACiiigAoorhr3YRSFPOEYrtfxAG231tQAqcU54kM0mm00VjGcWnlH7MNvdVS4ZmG3cgWOVyCuVWOJ61fEmrZm/hmjiaM/IiNUYD6N+tReGsDEjBi4ZA2ZOTMXFyxJ7kk3P1qTXmbvELZTzF4S/uT0VOhqUPuWX/dBx5c4+NVGxK9ORGxljJys1gQVO2SsCCGsPYgEEC2pF5anw1qj8ssTKf5oyHT9FM/609Vvaa7zqlNmLqavKscAoooqwVwooooAKKKKACiiigAqLr+JJCAXJ8TYqFVpGLWJsFQEnYMdh2BNSqXtROJdW/r0EC/R5gGb7hBFv7OfeoTltWSUY7ngsdJx/Ty2wmjJsTjkA4t3yU+IEb3BAIsb1PVgRcbg9qoNbBFIuEypIhYAq6h1uewIa4v2Av6ke9UvLnCZYkKjUTRNkepGBE0eeRJkjzjNlfuLGwBt3XZSvT6jHS+w9VWcU5k0+nYJLIA5GQQAvIVva4VAWtcWvbvS/xVNRF/aBrZsU8yusBjCsRdiFiUnHY+YGwNiL1Rc0a5tSI1lhjmaDV4u6ZaeSylc40GRYF426i/tQGCC+/hqfmJrgjsafIGRTLLKiGDTnxKjkA5Es0khH5ASR4SfRjYXtVdPq9U0qmNESJgbdVXuVCu2bYm6ghDiMSbMpPnAE7jHABp0Ou0sUU+IDquqlc4FQN0MpYAepU4Nlfxb4hd5T5xSeCVdXIqSnIRGXwoyMbuvbu0gLSepzG1lAFCGkhOUrLMNvtjCRofUySjXDhL8vlltpuJTSYD8O5ZzZG08yls+mz+EsYmB6YLAi4I7Eg018C5j1auIp9PqJFLACQxYuu/7zE4Mv8AeWx+R70ucJ5ign1EsTamOWaeUyqEc5R4gYJGSouYwgIOzZFjgBWj8C1jSwKz2Li6uRsC8bFWIHoCVJA9jVmnTwqf2Nr/ADt7iNRbKcU5Yfz7FhRRUb/icXV6PUTq2v08hnbvfG9+29WykSaKKKACiivjGwvQB8kkCgsxAAFyTsAPc0vcR53hACac/iZpCViWO7Rl7E3eRQVVV7sbkgdge1Q9BphqQNVP+0MgDxo12jjjbdFVD4csSCzkZFid7AAWQ0y5528WONzvZf4R7C4BsPX6Cq8r8cIfGlvlkHifGp4EVnmjOTBRjEI7swJAykmxW9iBl6kDuRXHluQlXMmQmklZ5FcYut7BVNgFOMaot1uu2xPc1nM/Jbz2bTzmEqSRG95Icje5Av4LgsCFFiGNx3B8cG4RxGIjqSaNFC2ug1LjYbkRGRIl7X2AA9qU5bo8smo7X0O2umePVtHHG+oidAdTEBbBZM7OmdlcMVcFA2XfvYBfDcw6ZAM9XHZGskhkCzp2uk6MciOwJIva2QBXqHzwXXsur1Ju0ydKFmYi8u/WAYIv7shSQii9mzAORJa0ZWAYEMCLgg3BHoQai+CSWSNGq6iAq5jljkQqxQ5RsrAg2IPqD6E/Wq3W8tSPG8Y1c3iGxZIGsy2xYkRhyykKQ2WV1BvVqnDIlfqLGiv/ABKoU/cjv965wcSBDEhtmsVVWeRb9s0UEj39RYg1FP8ABJpdzhPwwahBHPvJGVYOnhIkw86e25ewII9x6UmaPlPR655p3VJVE7KroxjaQx7M0ojIXIvl5Qt1xY99mLj/ADaIo3/DIZ5+kHFrJHGrLdHnkcqqDe4UnI+g9QhfCXkTUJqGaZ9RD1IQ5MRjZfH4l6uauuRFzjbIbejU+pMi5xi+VlDryl8ONKymVuo4E0qrG0hdE6TtGhUkZgqiJYhtiPkLPPCuGiCPphmfxMxZ7ZEuxJJxAHr6AV84RwtdPEIlLMAWYsxBZmkYszGwAuWYnYAegAG1ReOcRYY6eJgs0uwY2IRfVyDsT3Cqe7fIMRaKjZ51fEHmlOm05tgQNRN3EdwDgl9jKVIO9woIY3uqsvc/8f0/D9I0aQ9aU2KIC2Qkc4pI7g55lgbEHqMVax8LMrHqJE0kAjiALm+AY+Zju0kjd7XJd3O5ue5YAqvL/LP4nVDVy3eGNhLFkPFJO375wRscVjwUeVcFFvGtdIZ5whg4Xw7WdCLraodXpL1LRIRniMt/Xe9FMNFcJBVfzBPhpZ3HcQuR9cTYfrarCqzmOJm0zhVL+UlV3ZlV1LBR6kqGAHqdqAI8EIRVQdlUKPoot/SvMmnDG5J+xIta+4tvff3r5pNWkqCRGDqwuGHY/wC4NwQdwRY12rMNA5xxEfmY/W39AD+tK/GebdNn0wJNUc7COFSUzX0JuA5BucVztjfEEXqJ8XuYpNJw8iEkSzP01K+YLYs5HzxFr/3r+le/hXwfp6CGeTeaSIbkDwxA2WNfYWAY+7HfsLOgoqLlL0EzcnLbH1I34ieHVxydARHUiMGCI9aXpwNI7vIQAS+Dudg17FblsbtOo5gjXpCMNO0xPTWEK9wouWJLBFUXFyzDuKgcW4zo4meInKbIOywjKYON1ZmHlI9C7AW27bVbcjzLNC2p6Sq0jsOoY0ilkVDbKUJ+cNmp+aXAF7Bkat63NPHsQdm17U1kjT6iVyP7LrI3HYr+HNwTuLmRk3sO/wArVVcc4FqJIWldQnSjLAylHkZkyZVIjuCC1tjJjv5TfbQ6q+YwTCAPWaEH+UzR3/yuPvTPLjHkh5jYl8J4QumhWaWJ5yASwChsHAv4IYwEU3HTLKmV0B7eVh5b5h0w08bNqIupIA8gMiF85BkQQN9hZRt5VFRNfypHO+U46iXywe5Um9wuPlxHc7XYnxGwse/H5Wh0U5hIjKQOUtZQuKncbWGPftbakRswxsoZRW8yc+IAGErRacydNWjjZp5ZLbiMEXVR5csSSexXYsraphpgdYzKmnecKYmLpLE+BYJIjgk5suZxNgXLDIEyUu8HCapmJD9OB0KNK3UjM0+WT6lWYuA7AAMp/Z3F98idD5M4d+LIlkjEkARkDzYyO6SdNhCwIORicuhcnunqSxqynyclFKJI4LDNxALJKCqWAJNmuoJIAI8Ja9iyi6BtiWxwV50+nVFCKLACw3JP3J3J9STuTua9RxhQFUAACwAFgAOwFeqmVksBRRRQdK7i/MEGmx6z4lr4qFaRyFtchUBawuLm1tx71Di540TOyDUJ4TYsTjHe18Q58JIvuL3B2pG5r0Ri17zSMbzEIMsgCoAMfTNsDYmRCgOQIVrWcmqLhJ8DD8wmlDfXqub/AHuD96t6PTrUWODeOMidVb5FSsXOXgc+b+LaWKGbVaPVwR6gWdwskbrIFIyyjLWZ8L2YWYkAX9KrNLzpqgLldPMCAVZepBe/r+8Hb2qsJqHw3RGJWS4KByYwBbFDuE+xvb5WFakfCKk8WLdn0x7mXLxK1rMOPf8ARoPKk8urlXUyRxxiESx2SRpDlJ0CDYxr+UHe/rXc6DUhm08SFFMzt+IJQqscjlzguRYuM2UBlC3FzceEw/hvNvqE9jG//kHX/Tp2rE1FEa7HWuiZr0XSnBTfVoxebhjaQvDIDlGSS25MgNyJd9yX7nc+LIX2pi5G44sEjRu1opmBUnyiU2X9HGPyyHu9W/xE4beEapRvD/zP+yfMf8Bs/wDKH96z3SQ2VomAIVioB3GB3APyAOP+Gt2lx1mnVb6r5XR+pjW7tNdvXR/Hc2vV6tYo2ldgqIpZiewA3JrOU+I0msaYLpYzo41YSiU5ySBcgUCjwqxCt4Wv+W58QtQcb5xkbTLw9pGeXqoVYEGTpruqy73yVzGwb8wXxb3LXUGiGl0ZRQMliPb1kI2A97tZR8rCsGyuVcnCXVG1CcZwUl3HKLk/RMFkjhCbAq0TPCbGxG6MD7UlfFzhuqi0qmNpJ9LmeuoAMqjYo11UZRqQSQd74kk+mm6HSiKJIheyIqi+5soA/pXelOKYyMnF5RjHww+HsksUmokkaOGaMxqoAJljYm7sHXYd8T3uzN2Pi2ZVsLDtX2iupYCU3J5YUUUV0iFFFFACb8W9MG4VMTsUaN1b2IkQXHtsWF/nWe62Tpzkpieoyq4ZjGodiFVi9ioBBAa+9lUi/atn41wtdTBJp38siFTffv2P2Nj9qxvjEKaR+jrAf2YGDMjSIy+42ILbWLeux8JJRZQsnVJTh1RNQhbB1z6Ma9H8PNUwvJNBEfZEef8A9i0f/wA1KX4aygf9Wpa3rBZb/QSX/wA6rvhxxmaTUdKBZDpApMhkRkiU28IhLC9y3dPLa5sD302rP11753MqPR0x42oouVeWPwavk/UkkYF2C4LZRZVVbkgDc7km7E/IXtFFVpScnl9R8YqKwjzJGGBUgEEWIO4IPoaxLmrhTcP1BhU2WVFXTM267yBVBJ7mPq2I7lUU+tbfUHjHA4NVH0tREsq3uAwuVaxGSnurAE2YWIvTKrpVNuIuyqNiSkYe+ijh1WmxEjMZLvZTK3TQXYmwv4mFyfU5fStA5VifWusxjaPTRyEqX2eWSM2Xwd1RWGXisSVXa17+JPh7NmI7xSQh8leYmR7/AMTxBAjOouieIKBdrFmNOnCOER6aMRRiwuSxO5Zj3Y+lz8gB6AAACkLPcsTkpPjoTaKKK6QCiiigAooooAKKKKAP/9k=">
            <a:hlinkClick r:id="rId2"/>
          </p:cNvPr>
          <p:cNvSpPr>
            <a:spLocks noChangeAspect="1" noChangeArrowheads="1"/>
          </p:cNvSpPr>
          <p:nvPr/>
        </p:nvSpPr>
        <p:spPr bwMode="auto">
          <a:xfrm>
            <a:off x="155575" y="-433388"/>
            <a:ext cx="1238250" cy="914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2" descr="http://antisyphus.typepad.com/photos/uncategorized/detective.jpg"/>
          <p:cNvPicPr>
            <a:picLocks noChangeAspect="1" noChangeArrowheads="1"/>
          </p:cNvPicPr>
          <p:nvPr/>
        </p:nvPicPr>
        <p:blipFill>
          <a:blip r:embed="rId3" cstate="print"/>
          <a:srcRect/>
          <a:stretch>
            <a:fillRect/>
          </a:stretch>
        </p:blipFill>
        <p:spPr bwMode="auto">
          <a:xfrm>
            <a:off x="4876800" y="990600"/>
            <a:ext cx="3322672" cy="467677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chemeClr val="bg2">
                    <a:lumMod val="10000"/>
                    <a:lumOff val="90000"/>
                  </a:schemeClr>
                </a:solidFill>
              </a:rPr>
              <a:t>Remember!  </a:t>
            </a:r>
            <a:br>
              <a:rPr lang="en-US" dirty="0" smtClean="0">
                <a:solidFill>
                  <a:schemeClr val="bg2">
                    <a:lumMod val="10000"/>
                    <a:lumOff val="90000"/>
                  </a:schemeClr>
                </a:solidFill>
              </a:rPr>
            </a:br>
            <a:r>
              <a:rPr lang="en-US" dirty="0" smtClean="0">
                <a:solidFill>
                  <a:schemeClr val="bg2">
                    <a:lumMod val="10000"/>
                    <a:lumOff val="90000"/>
                  </a:schemeClr>
                </a:solidFill>
              </a:rPr>
              <a:t>Make sure your guesses are reasonable—that is, supported by the content of the passage.</a:t>
            </a:r>
            <a:endParaRPr lang="en-US" dirty="0">
              <a:solidFill>
                <a:schemeClr val="bg2">
                  <a:lumMod val="10000"/>
                  <a:lumOff val="90000"/>
                </a:schemeClr>
              </a:solidFill>
            </a:endParaRPr>
          </a:p>
        </p:txBody>
      </p:sp>
      <p:pic>
        <p:nvPicPr>
          <p:cNvPr id="4" name="Picture 2" descr="http://antisyphus.typepad.com/photos/uncategorized/detective.jpg"/>
          <p:cNvPicPr>
            <a:picLocks noChangeAspect="1" noChangeArrowheads="1"/>
          </p:cNvPicPr>
          <p:nvPr/>
        </p:nvPicPr>
        <p:blipFill>
          <a:blip r:embed="rId2" cstate="print"/>
          <a:srcRect/>
          <a:stretch>
            <a:fillRect/>
          </a:stretch>
        </p:blipFill>
        <p:spPr bwMode="auto">
          <a:xfrm>
            <a:off x="3200400" y="2943225"/>
            <a:ext cx="2781300" cy="391477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solidFill>
                  <a:srgbClr val="FFFF00"/>
                </a:solidFill>
              </a:rPr>
              <a:t/>
            </a:r>
            <a:br>
              <a:rPr lang="en-US" dirty="0" smtClean="0">
                <a:solidFill>
                  <a:srgbClr val="FFFF00"/>
                </a:solidFill>
              </a:rPr>
            </a:br>
            <a:r>
              <a:rPr lang="en-US" dirty="0">
                <a:solidFill>
                  <a:schemeClr val="bg2">
                    <a:lumMod val="10000"/>
                    <a:lumOff val="90000"/>
                  </a:schemeClr>
                </a:solidFill>
              </a:rPr>
              <a:t>When you and your partner </a:t>
            </a:r>
            <a:br>
              <a:rPr lang="en-US" dirty="0">
                <a:solidFill>
                  <a:schemeClr val="bg2">
                    <a:lumMod val="10000"/>
                    <a:lumOff val="90000"/>
                  </a:schemeClr>
                </a:solidFill>
              </a:rPr>
            </a:br>
            <a:r>
              <a:rPr lang="en-US" dirty="0">
                <a:solidFill>
                  <a:schemeClr val="bg2">
                    <a:lumMod val="10000"/>
                    <a:lumOff val="90000"/>
                  </a:schemeClr>
                </a:solidFill>
              </a:rPr>
              <a:t>are finished with Box 11, </a:t>
            </a:r>
            <a:br>
              <a:rPr lang="en-US" dirty="0">
                <a:solidFill>
                  <a:schemeClr val="bg2">
                    <a:lumMod val="10000"/>
                    <a:lumOff val="90000"/>
                  </a:schemeClr>
                </a:solidFill>
              </a:rPr>
            </a:br>
            <a:r>
              <a:rPr lang="en-US" dirty="0">
                <a:solidFill>
                  <a:schemeClr val="bg2">
                    <a:lumMod val="10000"/>
                    <a:lumOff val="90000"/>
                  </a:schemeClr>
                </a:solidFill>
              </a:rPr>
              <a:t>check your work:</a:t>
            </a:r>
            <a:r>
              <a:rPr lang="en-US" dirty="0" smtClean="0">
                <a:solidFill>
                  <a:srgbClr val="FFFF00"/>
                </a:solidFill>
              </a:rPr>
              <a:t/>
            </a:r>
            <a:br>
              <a:rPr lang="en-US" dirty="0" smtClean="0">
                <a:solidFill>
                  <a:srgbClr val="FFFF00"/>
                </a:solidFill>
              </a:rPr>
            </a:br>
            <a:endParaRPr lang="en-US" dirty="0"/>
          </a:p>
        </p:txBody>
      </p:sp>
      <p:sp>
        <p:nvSpPr>
          <p:cNvPr id="3" name="Content Placeholder 2"/>
          <p:cNvSpPr>
            <a:spLocks noGrp="1"/>
          </p:cNvSpPr>
          <p:nvPr>
            <p:ph idx="1"/>
          </p:nvPr>
        </p:nvSpPr>
        <p:spPr>
          <a:xfrm>
            <a:off x="457200" y="1904999"/>
            <a:ext cx="8229600" cy="3886201"/>
          </a:xfrm>
        </p:spPr>
        <p:txBody>
          <a:bodyPr>
            <a:normAutofit lnSpcReduction="10000"/>
          </a:bodyPr>
          <a:lstStyle/>
          <a:p>
            <a:pPr>
              <a:buNone/>
            </a:pPr>
            <a:endParaRPr lang="en-US" b="1" dirty="0" smtClean="0">
              <a:solidFill>
                <a:srgbClr val="FFFF00"/>
              </a:solidFill>
            </a:endParaRPr>
          </a:p>
          <a:p>
            <a:pPr>
              <a:buNone/>
            </a:pPr>
            <a:r>
              <a:rPr lang="en-US" b="1" dirty="0" smtClean="0">
                <a:solidFill>
                  <a:schemeClr val="bg2">
                    <a:lumMod val="10000"/>
                    <a:lumOff val="90000"/>
                  </a:schemeClr>
                </a:solidFill>
              </a:rPr>
              <a:t>1.  </a:t>
            </a:r>
            <a:r>
              <a:rPr lang="en-US" sz="3200" b="1" dirty="0" smtClean="0">
                <a:solidFill>
                  <a:schemeClr val="bg2">
                    <a:lumMod val="10000"/>
                    <a:lumOff val="90000"/>
                  </a:schemeClr>
                </a:solidFill>
              </a:rPr>
              <a:t>Do your inferences contradict anything in the passage?</a:t>
            </a:r>
            <a:br>
              <a:rPr lang="en-US" sz="3200" b="1" dirty="0" smtClean="0">
                <a:solidFill>
                  <a:schemeClr val="bg2">
                    <a:lumMod val="10000"/>
                    <a:lumOff val="90000"/>
                  </a:schemeClr>
                </a:solidFill>
              </a:rPr>
            </a:br>
            <a:endParaRPr lang="en-US" sz="3200" b="1" dirty="0" smtClean="0">
              <a:solidFill>
                <a:schemeClr val="bg2">
                  <a:lumMod val="10000"/>
                  <a:lumOff val="90000"/>
                </a:schemeClr>
              </a:solidFill>
            </a:endParaRPr>
          </a:p>
          <a:p>
            <a:pPr>
              <a:buNone/>
            </a:pPr>
            <a:r>
              <a:rPr lang="en-US" sz="3200" b="1" dirty="0" smtClean="0">
                <a:solidFill>
                  <a:schemeClr val="bg2">
                    <a:lumMod val="10000"/>
                    <a:lumOff val="90000"/>
                  </a:schemeClr>
                </a:solidFill>
              </a:rPr>
              <a:t>2.  Do your inferences “stretch” the meaning of the passage?  (Your statements may </a:t>
            </a:r>
            <a:r>
              <a:rPr lang="en-US" sz="3200" b="1" i="1" dirty="0" smtClean="0">
                <a:solidFill>
                  <a:schemeClr val="bg2">
                    <a:lumMod val="10000"/>
                    <a:lumOff val="90000"/>
                  </a:schemeClr>
                </a:solidFill>
              </a:rPr>
              <a:t>seem</a:t>
            </a:r>
            <a:r>
              <a:rPr lang="en-US" sz="3200" b="1" dirty="0" smtClean="0">
                <a:solidFill>
                  <a:schemeClr val="bg2">
                    <a:lumMod val="10000"/>
                    <a:lumOff val="90000"/>
                  </a:schemeClr>
                </a:solidFill>
              </a:rPr>
              <a:t> plausible, but are they really supported by the text?)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pPr algn="l"/>
            <a:r>
              <a:rPr lang="en-US" sz="3200" dirty="0" smtClean="0">
                <a:solidFill>
                  <a:schemeClr val="bg2">
                    <a:lumMod val="10000"/>
                    <a:lumOff val="90000"/>
                  </a:schemeClr>
                </a:solidFill>
              </a:rPr>
              <a:t>In the exercises you have completed today, you have studied various kinds of texts, both visual and written.  </a:t>
            </a:r>
            <a:br>
              <a:rPr lang="en-US" sz="3200" dirty="0" smtClean="0">
                <a:solidFill>
                  <a:schemeClr val="bg2">
                    <a:lumMod val="10000"/>
                    <a:lumOff val="90000"/>
                  </a:schemeClr>
                </a:solidFill>
              </a:rPr>
            </a:br>
            <a:r>
              <a:rPr lang="en-US" sz="3200" dirty="0" smtClean="0">
                <a:solidFill>
                  <a:schemeClr val="bg2">
                    <a:lumMod val="10000"/>
                    <a:lumOff val="90000"/>
                  </a:schemeClr>
                </a:solidFill>
              </a:rPr>
              <a:t/>
            </a:r>
            <a:br>
              <a:rPr lang="en-US" sz="3200" dirty="0" smtClean="0">
                <a:solidFill>
                  <a:schemeClr val="bg2">
                    <a:lumMod val="10000"/>
                    <a:lumOff val="90000"/>
                  </a:schemeClr>
                </a:solidFill>
              </a:rPr>
            </a:br>
            <a:r>
              <a:rPr lang="en-US" sz="3200" dirty="0" smtClean="0">
                <a:solidFill>
                  <a:schemeClr val="bg2">
                    <a:lumMod val="10000"/>
                    <a:lumOff val="90000"/>
                  </a:schemeClr>
                </a:solidFill>
              </a:rPr>
              <a:t>To detect unstated ideas and meanings in those texts, you have looked for clues.  </a:t>
            </a:r>
            <a:br>
              <a:rPr lang="en-US" sz="3200" dirty="0" smtClean="0">
                <a:solidFill>
                  <a:schemeClr val="bg2">
                    <a:lumMod val="10000"/>
                    <a:lumOff val="90000"/>
                  </a:schemeClr>
                </a:solidFill>
              </a:rPr>
            </a:br>
            <a:r>
              <a:rPr lang="en-US" sz="3200" dirty="0" smtClean="0">
                <a:solidFill>
                  <a:schemeClr val="bg2">
                    <a:lumMod val="10000"/>
                    <a:lumOff val="90000"/>
                  </a:schemeClr>
                </a:solidFill>
              </a:rPr>
              <a:t/>
            </a:r>
            <a:br>
              <a:rPr lang="en-US" sz="3200" dirty="0" smtClean="0">
                <a:solidFill>
                  <a:schemeClr val="bg2">
                    <a:lumMod val="10000"/>
                    <a:lumOff val="90000"/>
                  </a:schemeClr>
                </a:solidFill>
              </a:rPr>
            </a:br>
            <a:r>
              <a:rPr lang="en-US" sz="3200" dirty="0" smtClean="0">
                <a:solidFill>
                  <a:schemeClr val="bg2">
                    <a:lumMod val="10000"/>
                    <a:lumOff val="90000"/>
                  </a:schemeClr>
                </a:solidFill>
              </a:rPr>
              <a:t>Combining the clues with your own knowledge and experience, you have made some reasonable inferences.</a:t>
            </a:r>
            <a:endParaRPr lang="en-US" sz="3200" dirty="0">
              <a:solidFill>
                <a:schemeClr val="bg2">
                  <a:lumMod val="10000"/>
                  <a:lumOff val="9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62400"/>
            <a:ext cx="8229600" cy="2133600"/>
          </a:xfrm>
        </p:spPr>
        <p:txBody>
          <a:bodyPr>
            <a:normAutofit/>
          </a:bodyPr>
          <a:lstStyle/>
          <a:p>
            <a:r>
              <a:rPr lang="en-US" dirty="0" smtClean="0">
                <a:solidFill>
                  <a:schemeClr val="bg2">
                    <a:lumMod val="10000"/>
                    <a:lumOff val="90000"/>
                  </a:schemeClr>
                </a:solidFill>
              </a:rPr>
              <a:t>With further practice, you can improve your skill in making inferences and move up the ladder of understanding.</a:t>
            </a:r>
            <a:endParaRPr lang="en-US" dirty="0">
              <a:solidFill>
                <a:schemeClr val="bg2">
                  <a:lumMod val="10000"/>
                  <a:lumOff val="90000"/>
                </a:schemeClr>
              </a:solidFill>
            </a:endParaRPr>
          </a:p>
        </p:txBody>
      </p:sp>
      <p:pic>
        <p:nvPicPr>
          <p:cNvPr id="60418" name="Picture 2" descr="http://www.techbucket.org/blog/wp-content/uploads/2009/11/drive_detective.jpg"/>
          <p:cNvPicPr>
            <a:picLocks noChangeAspect="1" noChangeArrowheads="1"/>
          </p:cNvPicPr>
          <p:nvPr/>
        </p:nvPicPr>
        <p:blipFill>
          <a:blip r:embed="rId2" cstate="print"/>
          <a:srcRect/>
          <a:stretch>
            <a:fillRect/>
          </a:stretch>
        </p:blipFill>
        <p:spPr bwMode="auto">
          <a:xfrm>
            <a:off x="2057400" y="228600"/>
            <a:ext cx="5026526" cy="35814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llativeblog.ca/mt/mt-static/support/themes/cityscape-houston/ladder.jpg"/>
          <p:cNvPicPr>
            <a:picLocks noChangeAspect="1" noChangeArrowheads="1"/>
          </p:cNvPicPr>
          <p:nvPr/>
        </p:nvPicPr>
        <p:blipFill>
          <a:blip r:embed="rId2" cstate="print"/>
          <a:srcRect/>
          <a:stretch>
            <a:fillRect/>
          </a:stretch>
        </p:blipFill>
        <p:spPr bwMode="auto">
          <a:xfrm>
            <a:off x="4800600" y="0"/>
            <a:ext cx="3460575" cy="6858000"/>
          </a:xfrm>
          <a:prstGeom prst="rect">
            <a:avLst/>
          </a:prstGeom>
          <a:noFill/>
        </p:spPr>
      </p:pic>
      <p:sp>
        <p:nvSpPr>
          <p:cNvPr id="5" name="Right Arrow 4"/>
          <p:cNvSpPr/>
          <p:nvPr/>
        </p:nvSpPr>
        <p:spPr>
          <a:xfrm rot="17941503">
            <a:off x="-258885" y="1937739"/>
            <a:ext cx="7112486" cy="3072474"/>
          </a:xfrm>
          <a:prstGeom prst="rightArrow">
            <a:avLst/>
          </a:prstGeom>
          <a:solidFill>
            <a:srgbClr val="FAF5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etective 1 Royalty Free Stock Photos"/>
          <p:cNvPicPr>
            <a:picLocks noChangeAspect="1" noChangeArrowheads="1"/>
          </p:cNvPicPr>
          <p:nvPr/>
        </p:nvPicPr>
        <p:blipFill>
          <a:blip r:embed="rId3" cstate="print"/>
          <a:srcRect/>
          <a:stretch>
            <a:fillRect/>
          </a:stretch>
        </p:blipFill>
        <p:spPr bwMode="auto">
          <a:xfrm>
            <a:off x="0" y="2571750"/>
            <a:ext cx="3781425" cy="443865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US" dirty="0">
                <a:solidFill>
                  <a:schemeClr val="bg2">
                    <a:lumMod val="10000"/>
                    <a:lumOff val="90000"/>
                  </a:schemeClr>
                </a:solidFill>
              </a:rPr>
              <a:t>You have completed the first step</a:t>
            </a:r>
          </a:p>
        </p:txBody>
      </p:sp>
      <p:pic>
        <p:nvPicPr>
          <p:cNvPr id="4" name="Picture 2" descr="C:\Users\Jennifer\AppData\Local\Microsoft\Windows\Temporary Internet Files\Content.IE5\TAOMDZ6I\MC900432551[1].png"/>
          <p:cNvPicPr>
            <a:picLocks noGrp="1" noChangeAspect="1" noChangeArrowheads="1"/>
          </p:cNvPicPr>
          <p:nvPr>
            <p:ph idx="1"/>
          </p:nvPr>
        </p:nvPicPr>
        <p:blipFill>
          <a:blip r:embed="rId2" cstate="print"/>
          <a:srcRect/>
          <a:stretch>
            <a:fillRect/>
          </a:stretch>
        </p:blipFill>
        <p:spPr bwMode="auto">
          <a:xfrm>
            <a:off x="533400" y="2438400"/>
            <a:ext cx="3200400" cy="3200400"/>
          </a:xfrm>
          <a:prstGeom prst="rect">
            <a:avLst/>
          </a:prstGeom>
          <a:noFill/>
        </p:spPr>
      </p:pic>
      <p:sp>
        <p:nvSpPr>
          <p:cNvPr id="3" name="Rectangle 2"/>
          <p:cNvSpPr/>
          <p:nvPr/>
        </p:nvSpPr>
        <p:spPr>
          <a:xfrm>
            <a:off x="3962400" y="2895600"/>
            <a:ext cx="4572000" cy="830997"/>
          </a:xfrm>
          <a:prstGeom prst="rect">
            <a:avLst/>
          </a:prstGeom>
        </p:spPr>
        <p:txBody>
          <a:bodyPr>
            <a:spAutoFit/>
          </a:bodyPr>
          <a:lstStyle/>
          <a:p>
            <a:pPr marL="365760" lvl="0" indent="-256032">
              <a:spcBef>
                <a:spcPts val="300"/>
              </a:spcBef>
              <a:buClr>
                <a:srgbClr val="FFFF00"/>
              </a:buClr>
              <a:buFont typeface="Georgia"/>
              <a:buChar char="•"/>
            </a:pPr>
            <a:r>
              <a:rPr lang="en-US" sz="2400" dirty="0">
                <a:solidFill>
                  <a:srgbClr val="FFFF00"/>
                </a:solidFill>
                <a:latin typeface="Georgia"/>
              </a:rPr>
              <a:t>Click on the button to </a:t>
            </a:r>
            <a:r>
              <a:rPr lang="en-US" sz="2400" dirty="0" smtClean="0">
                <a:solidFill>
                  <a:srgbClr val="FFFF00"/>
                </a:solidFill>
                <a:latin typeface="Georgia"/>
              </a:rPr>
              <a:t>enter the next step.</a:t>
            </a:r>
            <a:endParaRPr lang="en-US" sz="2400" dirty="0">
              <a:solidFill>
                <a:srgbClr val="FFFF00"/>
              </a:solidFill>
              <a:latin typeface="Georgi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US" dirty="0">
                <a:solidFill>
                  <a:schemeClr val="bg2">
                    <a:lumMod val="10000"/>
                    <a:lumOff val="90000"/>
                  </a:schemeClr>
                </a:solidFill>
              </a:rPr>
              <a:t>You have completed the first step</a:t>
            </a:r>
          </a:p>
        </p:txBody>
      </p:sp>
      <p:pic>
        <p:nvPicPr>
          <p:cNvPr id="4" name="Picture 2" descr="C:\Users\Jennifer\AppData\Local\Microsoft\Windows\Temporary Internet Files\Content.IE5\TAOMDZ6I\MC900432551[1].png"/>
          <p:cNvPicPr>
            <a:picLocks noGrp="1" noChangeAspect="1" noChangeArrowheads="1"/>
          </p:cNvPicPr>
          <p:nvPr>
            <p:ph idx="1"/>
          </p:nvPr>
        </p:nvPicPr>
        <p:blipFill>
          <a:blip r:embed="rId2" cstate="print"/>
          <a:srcRect/>
          <a:stretch>
            <a:fillRect/>
          </a:stretch>
        </p:blipFill>
        <p:spPr bwMode="auto">
          <a:xfrm>
            <a:off x="533400" y="2438400"/>
            <a:ext cx="3200400" cy="3200400"/>
          </a:xfrm>
          <a:prstGeom prst="rect">
            <a:avLst/>
          </a:prstGeom>
          <a:noFill/>
        </p:spPr>
      </p:pic>
      <p:sp>
        <p:nvSpPr>
          <p:cNvPr id="3" name="Rectangle 2"/>
          <p:cNvSpPr/>
          <p:nvPr/>
        </p:nvSpPr>
        <p:spPr>
          <a:xfrm>
            <a:off x="3962400" y="2895600"/>
            <a:ext cx="4572000" cy="1815882"/>
          </a:xfrm>
          <a:prstGeom prst="rect">
            <a:avLst/>
          </a:prstGeom>
        </p:spPr>
        <p:txBody>
          <a:bodyPr>
            <a:spAutoFit/>
          </a:bodyPr>
          <a:lstStyle/>
          <a:p>
            <a:pPr marL="514350" lvl="0" indent="-514350" eaLnBrk="0" fontAlgn="base" hangingPunct="0">
              <a:spcBef>
                <a:spcPct val="0"/>
              </a:spcBef>
              <a:spcAft>
                <a:spcPct val="0"/>
              </a:spcAft>
              <a:buFont typeface="Arial" pitchFamily="34" charset="0"/>
              <a:buChar char="•"/>
            </a:pPr>
            <a:r>
              <a:rPr lang="en-US" sz="2800" dirty="0" smtClean="0">
                <a:solidFill>
                  <a:schemeClr val="bg2">
                    <a:lumMod val="10000"/>
                    <a:lumOff val="90000"/>
                  </a:schemeClr>
                </a:solidFill>
                <a:latin typeface="Georgia" pitchFamily="18" charset="0"/>
              </a:rPr>
              <a:t>It’s </a:t>
            </a:r>
            <a:r>
              <a:rPr lang="en-US" sz="2800" dirty="0">
                <a:solidFill>
                  <a:schemeClr val="bg2">
                    <a:lumMod val="10000"/>
                    <a:lumOff val="90000"/>
                  </a:schemeClr>
                </a:solidFill>
                <a:latin typeface="Georgia" pitchFamily="18" charset="0"/>
              </a:rPr>
              <a:t>time to apply what you </a:t>
            </a:r>
            <a:r>
              <a:rPr lang="en-US" sz="2800" dirty="0" smtClean="0">
                <a:solidFill>
                  <a:schemeClr val="bg2">
                    <a:lumMod val="10000"/>
                    <a:lumOff val="90000"/>
                  </a:schemeClr>
                </a:solidFill>
                <a:latin typeface="Georgia" pitchFamily="18" charset="0"/>
              </a:rPr>
              <a:t>have </a:t>
            </a:r>
            <a:r>
              <a:rPr lang="en-US" sz="2800" dirty="0">
                <a:solidFill>
                  <a:schemeClr val="bg2">
                    <a:lumMod val="10000"/>
                    <a:lumOff val="90000"/>
                  </a:schemeClr>
                </a:solidFill>
                <a:latin typeface="Georgia" pitchFamily="18" charset="0"/>
              </a:rPr>
              <a:t>learned by </a:t>
            </a:r>
            <a:r>
              <a:rPr lang="en-US" sz="2800" dirty="0" smtClean="0">
                <a:solidFill>
                  <a:schemeClr val="bg2">
                    <a:lumMod val="10000"/>
                    <a:lumOff val="90000"/>
                  </a:schemeClr>
                </a:solidFill>
                <a:latin typeface="Georgia" pitchFamily="18" charset="0"/>
              </a:rPr>
              <a:t>completing the </a:t>
            </a:r>
            <a:r>
              <a:rPr lang="en-US" sz="2800" dirty="0">
                <a:solidFill>
                  <a:schemeClr val="bg2">
                    <a:lumMod val="10000"/>
                    <a:lumOff val="90000"/>
                  </a:schemeClr>
                </a:solidFill>
                <a:latin typeface="Georgia" pitchFamily="18" charset="0"/>
              </a:rPr>
              <a:t>handout exercises.</a:t>
            </a:r>
          </a:p>
        </p:txBody>
      </p:sp>
    </p:spTree>
    <p:extLst>
      <p:ext uri="{BB962C8B-B14F-4D97-AF65-F5344CB8AC3E}">
        <p14:creationId xmlns:p14="http://schemas.microsoft.com/office/powerpoint/2010/main" val="1105242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sz="half" idx="1"/>
          </p:nvPr>
        </p:nvPicPr>
        <p:blipFill>
          <a:blip r:embed="rId2" cstate="print"/>
          <a:srcRect/>
          <a:stretch>
            <a:fillRect/>
          </a:stretch>
        </p:blipFill>
        <p:spPr bwMode="auto">
          <a:xfrm>
            <a:off x="228600" y="2057400"/>
            <a:ext cx="4405312" cy="4405312"/>
          </a:xfrm>
          <a:prstGeom prst="rect">
            <a:avLst/>
          </a:prstGeom>
          <a:noFill/>
          <a:ln w="9525">
            <a:noFill/>
            <a:miter lim="800000"/>
            <a:headEnd/>
            <a:tailEnd/>
          </a:ln>
        </p:spPr>
      </p:pic>
      <p:sp>
        <p:nvSpPr>
          <p:cNvPr id="6" name="Content Placeholder 5"/>
          <p:cNvSpPr>
            <a:spLocks noGrp="1"/>
          </p:cNvSpPr>
          <p:nvPr>
            <p:ph sz="half" idx="2"/>
          </p:nvPr>
        </p:nvSpPr>
        <p:spPr>
          <a:xfrm>
            <a:off x="4953000" y="1752600"/>
            <a:ext cx="4191000" cy="5334000"/>
          </a:xfrm>
        </p:spPr>
        <p:txBody>
          <a:bodyPr>
            <a:normAutofit fontScale="85000" lnSpcReduction="20000"/>
          </a:bodyPr>
          <a:lstStyle/>
          <a:p>
            <a:pPr>
              <a:buNone/>
            </a:pPr>
            <a:r>
              <a:rPr lang="en-US" sz="4000" b="1" dirty="0" smtClean="0">
                <a:solidFill>
                  <a:srgbClr val="FFFF00"/>
                </a:solidFill>
              </a:rPr>
              <a:t>What can you</a:t>
            </a:r>
          </a:p>
          <a:p>
            <a:pPr>
              <a:buNone/>
            </a:pPr>
            <a:r>
              <a:rPr lang="en-US" sz="4000" b="1" dirty="0" smtClean="0">
                <a:solidFill>
                  <a:srgbClr val="FFFF00"/>
                </a:solidFill>
              </a:rPr>
              <a:t>guess or conclude</a:t>
            </a:r>
          </a:p>
          <a:p>
            <a:pPr>
              <a:buNone/>
            </a:pPr>
            <a:r>
              <a:rPr lang="en-US" sz="4000" b="1" dirty="0" smtClean="0">
                <a:solidFill>
                  <a:srgbClr val="FFFF00"/>
                </a:solidFill>
              </a:rPr>
              <a:t>about the woman</a:t>
            </a:r>
          </a:p>
          <a:p>
            <a:pPr>
              <a:buNone/>
            </a:pPr>
            <a:r>
              <a:rPr lang="en-US" sz="4000" b="1" dirty="0" smtClean="0">
                <a:solidFill>
                  <a:srgbClr val="FFFF00"/>
                </a:solidFill>
              </a:rPr>
              <a:t>in the picture? </a:t>
            </a:r>
          </a:p>
          <a:p>
            <a:pPr>
              <a:buNone/>
            </a:pPr>
            <a:endParaRPr lang="en-US" sz="4000" b="1" dirty="0" smtClean="0">
              <a:solidFill>
                <a:srgbClr val="FFFF00"/>
              </a:solidFill>
            </a:endParaRPr>
          </a:p>
          <a:p>
            <a:pPr>
              <a:buNone/>
            </a:pPr>
            <a:r>
              <a:rPr lang="en-US" sz="4000" b="1" dirty="0" smtClean="0">
                <a:solidFill>
                  <a:srgbClr val="FFFF00"/>
                </a:solidFill>
              </a:rPr>
              <a:t>Write your answer    </a:t>
            </a:r>
          </a:p>
          <a:p>
            <a:pPr>
              <a:buNone/>
            </a:pPr>
            <a:r>
              <a:rPr lang="en-US" sz="4000" b="1" dirty="0" smtClean="0">
                <a:solidFill>
                  <a:srgbClr val="FFFF00"/>
                </a:solidFill>
              </a:rPr>
              <a:t>in Box 1 on the</a:t>
            </a:r>
          </a:p>
          <a:p>
            <a:pPr>
              <a:buNone/>
            </a:pPr>
            <a:r>
              <a:rPr lang="en-US" sz="4000" b="1" dirty="0" smtClean="0">
                <a:solidFill>
                  <a:srgbClr val="FFFF00"/>
                </a:solidFill>
              </a:rPr>
              <a:t>worksheet.</a:t>
            </a:r>
          </a:p>
          <a:p>
            <a:pPr>
              <a:buNone/>
            </a:pPr>
            <a:endParaRPr lang="en-US" sz="3600" b="1" dirty="0" smtClean="0">
              <a:solidFill>
                <a:srgbClr val="FFFF00"/>
              </a:solidFill>
            </a:endParaRPr>
          </a:p>
          <a:p>
            <a:pPr>
              <a:buNone/>
            </a:pPr>
            <a:r>
              <a:rPr lang="en-US" sz="3600" b="1" dirty="0" smtClean="0">
                <a:solidFill>
                  <a:srgbClr val="FFFF00"/>
                </a:solidFill>
              </a:rPr>
              <a:t>    </a:t>
            </a:r>
          </a:p>
          <a:p>
            <a:pPr>
              <a:buNone/>
            </a:pPr>
            <a:endParaRPr lang="en-US" dirty="0" smtClean="0"/>
          </a:p>
          <a:p>
            <a:pPr>
              <a:buNone/>
            </a:pPr>
            <a:endParaRPr lang="en-US" dirty="0" smtClean="0"/>
          </a:p>
          <a:p>
            <a:pPr>
              <a:buNone/>
            </a:pPr>
            <a:endParaRPr lang="en-US" dirty="0"/>
          </a:p>
        </p:txBody>
      </p:sp>
      <p:sp>
        <p:nvSpPr>
          <p:cNvPr id="8" name="TextBox 7"/>
          <p:cNvSpPr txBox="1"/>
          <p:nvPr/>
        </p:nvSpPr>
        <p:spPr>
          <a:xfrm>
            <a:off x="228600" y="457200"/>
            <a:ext cx="8686800"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400" b="1" dirty="0" smtClean="0">
                <a:solidFill>
                  <a:schemeClr val="bg2">
                    <a:lumMod val="10000"/>
                    <a:lumOff val="90000"/>
                  </a:schemeClr>
                </a:solidFill>
                <a:latin typeface="+mj-lt"/>
              </a:rPr>
              <a:t>Let’s begin with a visual text</a:t>
            </a:r>
            <a:endParaRPr lang="en-US" sz="4400" b="1" dirty="0">
              <a:solidFill>
                <a:schemeClr val="bg2">
                  <a:lumMod val="10000"/>
                  <a:lumOff val="90000"/>
                </a:schemeClr>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sz="half" idx="1"/>
          </p:nvPr>
        </p:nvPicPr>
        <p:blipFill>
          <a:blip r:embed="rId3" cstate="print"/>
          <a:srcRect/>
          <a:stretch>
            <a:fillRect/>
          </a:stretch>
        </p:blipFill>
        <p:spPr bwMode="auto">
          <a:xfrm>
            <a:off x="228600" y="2057400"/>
            <a:ext cx="4405312" cy="4405312"/>
          </a:xfrm>
          <a:prstGeom prst="rect">
            <a:avLst/>
          </a:prstGeom>
          <a:noFill/>
          <a:ln w="9525">
            <a:noFill/>
            <a:miter lim="800000"/>
            <a:headEnd/>
            <a:tailEnd/>
          </a:ln>
        </p:spPr>
      </p:pic>
      <p:sp>
        <p:nvSpPr>
          <p:cNvPr id="6" name="Content Placeholder 5"/>
          <p:cNvSpPr>
            <a:spLocks noGrp="1"/>
          </p:cNvSpPr>
          <p:nvPr>
            <p:ph sz="half" idx="2"/>
          </p:nvPr>
        </p:nvSpPr>
        <p:spPr>
          <a:xfrm>
            <a:off x="4648200" y="609600"/>
            <a:ext cx="4267200" cy="7086600"/>
          </a:xfrm>
          <a:effectLst>
            <a:outerShdw blurRad="50800" dist="38100" dir="2700000" algn="tl" rotWithShape="0">
              <a:prstClr val="black">
                <a:alpha val="40000"/>
              </a:prstClr>
            </a:outerShdw>
          </a:effectLst>
        </p:spPr>
        <p:txBody>
          <a:bodyPr>
            <a:normAutofit fontScale="85000" lnSpcReduction="10000"/>
          </a:bodyPr>
          <a:lstStyle/>
          <a:p>
            <a:pPr>
              <a:buNone/>
            </a:pPr>
            <a:r>
              <a:rPr lang="en-US" sz="3600" b="1" dirty="0" smtClean="0">
                <a:solidFill>
                  <a:schemeClr val="bg2">
                    <a:lumMod val="10000"/>
                    <a:lumOff val="90000"/>
                  </a:schemeClr>
                </a:solidFill>
              </a:rPr>
              <a:t>   </a:t>
            </a:r>
            <a:r>
              <a:rPr lang="en-US" sz="5200" b="1" dirty="0" smtClean="0">
                <a:solidFill>
                  <a:schemeClr val="bg2">
                    <a:lumMod val="10000"/>
                    <a:lumOff val="90000"/>
                  </a:schemeClr>
                </a:solidFill>
              </a:rPr>
              <a:t>Okay</a:t>
            </a:r>
            <a:r>
              <a:rPr lang="en-US" sz="5200" b="1" dirty="0" smtClean="0">
                <a:solidFill>
                  <a:schemeClr val="bg2">
                    <a:lumMod val="10000"/>
                    <a:lumOff val="90000"/>
                  </a:schemeClr>
                </a:solidFill>
              </a:rPr>
              <a:t>! </a:t>
            </a:r>
            <a:r>
              <a:rPr lang="en-US" sz="5200" b="1" dirty="0" smtClean="0">
                <a:solidFill>
                  <a:srgbClr val="002060"/>
                </a:solidFill>
              </a:rPr>
              <a:t/>
            </a:r>
            <a:br>
              <a:rPr lang="en-US" sz="5200" b="1" dirty="0" smtClean="0">
                <a:solidFill>
                  <a:srgbClr val="002060"/>
                </a:solidFill>
              </a:rPr>
            </a:br>
            <a:r>
              <a:rPr lang="en-US" sz="5200" b="1" dirty="0" smtClean="0">
                <a:solidFill>
                  <a:srgbClr val="002060"/>
                </a:solidFill>
              </a:rPr>
              <a:t> </a:t>
            </a:r>
          </a:p>
          <a:p>
            <a:pPr>
              <a:buNone/>
            </a:pPr>
            <a:r>
              <a:rPr lang="en-US" sz="5200" b="1" dirty="0" smtClean="0">
                <a:solidFill>
                  <a:srgbClr val="FFFF00"/>
                </a:solidFill>
              </a:rPr>
              <a:t>  </a:t>
            </a:r>
            <a:r>
              <a:rPr lang="en-US" sz="5200" b="1" dirty="0" smtClean="0">
                <a:solidFill>
                  <a:srgbClr val="FFFF00"/>
                </a:solidFill>
              </a:rPr>
              <a:t>The</a:t>
            </a:r>
            <a:r>
              <a:rPr lang="en-US" sz="5100" b="1" dirty="0" smtClean="0">
                <a:solidFill>
                  <a:srgbClr val="FFFF00"/>
                </a:solidFill>
              </a:rPr>
              <a:t> </a:t>
            </a:r>
            <a:r>
              <a:rPr lang="en-US" sz="5100" b="1" dirty="0" smtClean="0">
                <a:solidFill>
                  <a:srgbClr val="FFFF00"/>
                </a:solidFill>
              </a:rPr>
              <a:t>woman appears to be a student—perhaps a college student. </a:t>
            </a:r>
          </a:p>
          <a:p>
            <a:pPr>
              <a:buNone/>
            </a:pPr>
            <a:endParaRPr lang="en-US" sz="5100" b="1" dirty="0" smtClean="0">
              <a:solidFill>
                <a:srgbClr val="FFFF00"/>
              </a:solidFill>
            </a:endParaRPr>
          </a:p>
          <a:p>
            <a:pPr>
              <a:buNone/>
            </a:pPr>
            <a:r>
              <a:rPr lang="en-US" sz="5100" b="1" dirty="0" smtClean="0">
                <a:solidFill>
                  <a:srgbClr val="FFFF00"/>
                </a:solidFill>
              </a:rPr>
              <a:t>    </a:t>
            </a:r>
          </a:p>
          <a:p>
            <a:pPr>
              <a:buNone/>
            </a:pPr>
            <a:r>
              <a:rPr lang="en-US" sz="5100" b="1" dirty="0" smtClean="0">
                <a:solidFill>
                  <a:srgbClr val="FFFF00"/>
                </a:solidFill>
              </a:rPr>
              <a:t>     </a:t>
            </a:r>
          </a:p>
          <a:p>
            <a:pPr>
              <a:buNone/>
            </a:pPr>
            <a:r>
              <a:rPr lang="en-US" sz="3600" b="1" dirty="0" smtClean="0">
                <a:solidFill>
                  <a:srgbClr val="FFFF00"/>
                </a:solidFill>
              </a:rPr>
              <a:t>    </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half" idx="1"/>
          </p:nvPr>
        </p:nvPicPr>
        <p:blipFill>
          <a:blip r:embed="rId2" cstate="print"/>
          <a:stretch>
            <a:fillRect/>
          </a:stretch>
        </p:blipFill>
        <p:spPr bwMode="auto">
          <a:xfrm>
            <a:off x="928687" y="2315369"/>
            <a:ext cx="3095625" cy="3095625"/>
          </a:xfrm>
          <a:prstGeom prst="rect">
            <a:avLst/>
          </a:prstGeom>
          <a:noFill/>
          <a:ln w="9525">
            <a:noFill/>
            <a:miter lim="800000"/>
            <a:headEnd/>
            <a:tailEnd/>
          </a:ln>
        </p:spPr>
      </p:pic>
      <p:sp>
        <p:nvSpPr>
          <p:cNvPr id="4" name="Content Placeholder 3"/>
          <p:cNvSpPr>
            <a:spLocks noGrp="1"/>
          </p:cNvSpPr>
          <p:nvPr>
            <p:ph sz="half" idx="2"/>
          </p:nvPr>
        </p:nvSpPr>
        <p:spPr>
          <a:xfrm>
            <a:off x="4724400" y="228600"/>
            <a:ext cx="4191000" cy="7086600"/>
          </a:xfrm>
        </p:spPr>
        <p:txBody>
          <a:bodyPr>
            <a:noAutofit/>
          </a:bodyPr>
          <a:lstStyle/>
          <a:p>
            <a:pPr>
              <a:buNone/>
            </a:pPr>
            <a:r>
              <a:rPr lang="en-US" sz="3200" b="1" dirty="0" smtClean="0">
                <a:solidFill>
                  <a:srgbClr val="FFFF00"/>
                </a:solidFill>
              </a:rPr>
              <a:t>    But</a:t>
            </a:r>
            <a:r>
              <a:rPr lang="en-US" sz="3200" b="1" i="1" dirty="0" smtClean="0">
                <a:solidFill>
                  <a:srgbClr val="FFFF00"/>
                </a:solidFill>
              </a:rPr>
              <a:t> </a:t>
            </a:r>
            <a:r>
              <a:rPr lang="en-US" sz="3200" b="1" dirty="0" smtClean="0">
                <a:solidFill>
                  <a:srgbClr val="FFFF00"/>
                </a:solidFill>
              </a:rPr>
              <a:t>how do you know this? </a:t>
            </a:r>
          </a:p>
          <a:p>
            <a:pPr>
              <a:buNone/>
            </a:pPr>
            <a:r>
              <a:rPr lang="en-US" sz="3200" b="1" i="1" dirty="0" smtClean="0">
                <a:solidFill>
                  <a:srgbClr val="FFFF00"/>
                </a:solidFill>
              </a:rPr>
              <a:t>   </a:t>
            </a:r>
            <a:r>
              <a:rPr lang="en-US" sz="3200" b="1" i="1" dirty="0" smtClean="0">
                <a:solidFill>
                  <a:schemeClr val="bg2">
                    <a:lumMod val="10000"/>
                    <a:lumOff val="90000"/>
                  </a:schemeClr>
                </a:solidFill>
              </a:rPr>
              <a:t>(</a:t>
            </a:r>
            <a:r>
              <a:rPr lang="en-US" sz="3200" b="1" i="1" dirty="0" smtClean="0">
                <a:solidFill>
                  <a:schemeClr val="bg2">
                    <a:lumMod val="10000"/>
                    <a:lumOff val="90000"/>
                  </a:schemeClr>
                </a:solidFill>
              </a:rPr>
              <a:t>This information isn’t directly stated in the picture.)</a:t>
            </a:r>
          </a:p>
          <a:p>
            <a:pPr>
              <a:buNone/>
            </a:pPr>
            <a:endParaRPr lang="en-US" sz="3200" b="1" dirty="0" smtClean="0">
              <a:solidFill>
                <a:srgbClr val="FFFF00"/>
              </a:solidFill>
            </a:endParaRPr>
          </a:p>
          <a:p>
            <a:pPr>
              <a:buNone/>
            </a:pPr>
            <a:r>
              <a:rPr lang="en-US" sz="3200" b="1" dirty="0" smtClean="0">
                <a:solidFill>
                  <a:srgbClr val="FFFF00"/>
                </a:solidFill>
              </a:rPr>
              <a:t>   </a:t>
            </a:r>
            <a:r>
              <a:rPr lang="en-US" sz="3200" b="1" dirty="0" smtClean="0">
                <a:solidFill>
                  <a:srgbClr val="FFFF00"/>
                </a:solidFill>
              </a:rPr>
              <a:t>In </a:t>
            </a:r>
            <a:r>
              <a:rPr lang="en-US" sz="3200" b="1" dirty="0" smtClean="0">
                <a:solidFill>
                  <a:srgbClr val="FFFF00"/>
                </a:solidFill>
              </a:rPr>
              <a:t>Box 2 on your worksheet,  briefly explain how you reached your conclusions.</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sz="half" idx="1"/>
          </p:nvPr>
        </p:nvPicPr>
        <p:blipFill>
          <a:blip r:embed="rId2" cstate="print"/>
          <a:stretch>
            <a:fillRect/>
          </a:stretch>
        </p:blipFill>
        <p:spPr bwMode="auto">
          <a:xfrm>
            <a:off x="928687" y="2315369"/>
            <a:ext cx="3095625" cy="3095625"/>
          </a:xfrm>
          <a:prstGeom prst="rect">
            <a:avLst/>
          </a:prstGeom>
          <a:noFill/>
          <a:ln w="9525">
            <a:noFill/>
            <a:miter lim="800000"/>
            <a:headEnd/>
            <a:tailEnd/>
          </a:ln>
        </p:spPr>
      </p:pic>
      <p:sp>
        <p:nvSpPr>
          <p:cNvPr id="6" name="Content Placeholder 5"/>
          <p:cNvSpPr>
            <a:spLocks noGrp="1"/>
          </p:cNvSpPr>
          <p:nvPr>
            <p:ph sz="half" idx="2"/>
          </p:nvPr>
        </p:nvSpPr>
        <p:spPr/>
        <p:txBody>
          <a:bodyPr>
            <a:normAutofit/>
          </a:bodyPr>
          <a:lstStyle/>
          <a:p>
            <a:pPr>
              <a:buNone/>
            </a:pPr>
            <a:r>
              <a:rPr lang="en-US" sz="3600" b="1" dirty="0" smtClean="0">
                <a:solidFill>
                  <a:srgbClr val="FFFF00"/>
                </a:solidFill>
              </a:rPr>
              <a:t>    </a:t>
            </a:r>
          </a:p>
          <a:p>
            <a:pPr>
              <a:buNone/>
            </a:pPr>
            <a:endParaRPr lang="en-US" sz="3600" b="1" dirty="0" smtClean="0">
              <a:solidFill>
                <a:srgbClr val="FFFF00"/>
              </a:solidFill>
            </a:endParaRPr>
          </a:p>
          <a:p>
            <a:pPr>
              <a:buNone/>
            </a:pPr>
            <a:r>
              <a:rPr lang="en-US" sz="3600" b="1" dirty="0" smtClean="0">
                <a:solidFill>
                  <a:srgbClr val="FFFF00"/>
                </a:solidFill>
              </a:rPr>
              <a:t>    </a:t>
            </a:r>
            <a:endParaRPr lang="en-US" dirty="0" smtClean="0"/>
          </a:p>
          <a:p>
            <a:pPr>
              <a:buNone/>
            </a:pPr>
            <a:endParaRPr lang="en-US" dirty="0"/>
          </a:p>
        </p:txBody>
      </p:sp>
      <p:sp>
        <p:nvSpPr>
          <p:cNvPr id="5" name="Rectangle 4"/>
          <p:cNvSpPr/>
          <p:nvPr/>
        </p:nvSpPr>
        <p:spPr>
          <a:xfrm>
            <a:off x="4648200" y="457199"/>
            <a:ext cx="4343400" cy="7294305"/>
          </a:xfrm>
          <a:prstGeom prst="rect">
            <a:avLst/>
          </a:prstGeom>
        </p:spPr>
        <p:txBody>
          <a:bodyPr wrap="square">
            <a:spAutoFit/>
          </a:bodyPr>
          <a:lstStyle/>
          <a:p>
            <a:r>
              <a:rPr lang="en-US" sz="3600" b="1" dirty="0" smtClean="0">
                <a:solidFill>
                  <a:srgbClr val="FFFF00"/>
                </a:solidFill>
              </a:rPr>
              <a:t>Most likely, you used various </a:t>
            </a:r>
          </a:p>
          <a:p>
            <a:r>
              <a:rPr lang="en-US" sz="3600" b="1" dirty="0" smtClean="0">
                <a:solidFill>
                  <a:srgbClr val="FFFF00"/>
                </a:solidFill>
              </a:rPr>
              <a:t>facts from </a:t>
            </a:r>
          </a:p>
          <a:p>
            <a:r>
              <a:rPr lang="en-US" sz="3600" b="1" dirty="0" smtClean="0">
                <a:solidFill>
                  <a:srgbClr val="FFFF00"/>
                </a:solidFill>
              </a:rPr>
              <a:t>the picture as “clues.” </a:t>
            </a:r>
            <a:br>
              <a:rPr lang="en-US" sz="3600" b="1" dirty="0" smtClean="0">
                <a:solidFill>
                  <a:srgbClr val="FFFF00"/>
                </a:solidFill>
              </a:rPr>
            </a:br>
            <a:r>
              <a:rPr lang="en-US" sz="3600" b="1" dirty="0" smtClean="0">
                <a:solidFill>
                  <a:srgbClr val="FFFF00"/>
                </a:solidFill>
              </a:rPr>
              <a:t/>
            </a:r>
            <a:br>
              <a:rPr lang="en-US" sz="3600" b="1" dirty="0" smtClean="0">
                <a:solidFill>
                  <a:srgbClr val="FFFF00"/>
                </a:solidFill>
              </a:rPr>
            </a:br>
            <a:r>
              <a:rPr lang="en-US" sz="3600" b="1" dirty="0" smtClean="0">
                <a:solidFill>
                  <a:srgbClr val="FFFF00"/>
                </a:solidFill>
              </a:rPr>
              <a:t>You also applied</a:t>
            </a:r>
          </a:p>
          <a:p>
            <a:r>
              <a:rPr lang="en-US" sz="3600" b="1" dirty="0" smtClean="0">
                <a:solidFill>
                  <a:srgbClr val="FFFF00"/>
                </a:solidFill>
              </a:rPr>
              <a:t>what you know about college students and college life.  </a:t>
            </a:r>
            <a:br>
              <a:rPr lang="en-US" sz="3600" b="1" dirty="0" smtClean="0">
                <a:solidFill>
                  <a:srgbClr val="FFFF00"/>
                </a:solidFill>
              </a:rPr>
            </a:br>
            <a:r>
              <a:rPr lang="en-US" sz="3600" b="1" dirty="0" smtClean="0">
                <a:solidFill>
                  <a:srgbClr val="FFFF00"/>
                </a:solidFill>
              </a:rPr>
              <a:t/>
            </a:r>
            <a:br>
              <a:rPr lang="en-US" sz="3600" b="1" dirty="0" smtClean="0">
                <a:solidFill>
                  <a:srgbClr val="FFFF00"/>
                </a:solidFill>
              </a:rPr>
            </a:b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lumOff val="90000"/>
                  </a:schemeClr>
                </a:solidFill>
              </a:rPr>
              <a:t>The “FACTS” in the text:</a:t>
            </a:r>
            <a:endParaRPr lang="en-US" dirty="0">
              <a:solidFill>
                <a:schemeClr val="bg2">
                  <a:lumMod val="10000"/>
                  <a:lumOff val="90000"/>
                </a:schemeClr>
              </a:solidFill>
            </a:endParaRPr>
          </a:p>
        </p:txBody>
      </p:sp>
      <p:sp>
        <p:nvSpPr>
          <p:cNvPr id="3" name="Content Placeholder 2"/>
          <p:cNvSpPr>
            <a:spLocks noGrp="1"/>
          </p:cNvSpPr>
          <p:nvPr>
            <p:ph idx="1"/>
          </p:nvPr>
        </p:nvSpPr>
        <p:spPr/>
        <p:txBody>
          <a:bodyPr>
            <a:normAutofit/>
          </a:bodyPr>
          <a:lstStyle/>
          <a:p>
            <a:pPr marL="651510" indent="-514350">
              <a:buNone/>
            </a:pPr>
            <a:r>
              <a:rPr lang="en-US" sz="2800" b="1" dirty="0" smtClean="0">
                <a:solidFill>
                  <a:srgbClr val="FFFF00"/>
                </a:solidFill>
              </a:rPr>
              <a:t>1.  The woman is casually dressed.</a:t>
            </a:r>
          </a:p>
          <a:p>
            <a:pPr marL="651510" indent="-514350">
              <a:buNone/>
            </a:pPr>
            <a:r>
              <a:rPr lang="en-US" sz="2800" b="1" dirty="0" smtClean="0">
                <a:solidFill>
                  <a:srgbClr val="FFFF00"/>
                </a:solidFill>
              </a:rPr>
              <a:t>2.  She seems to be in her late teens or early twenties.</a:t>
            </a:r>
          </a:p>
          <a:p>
            <a:pPr marL="651510" indent="-514350">
              <a:buNone/>
            </a:pPr>
            <a:r>
              <a:rPr lang="en-US" sz="2800" b="1" dirty="0" smtClean="0">
                <a:solidFill>
                  <a:srgbClr val="FFFF00"/>
                </a:solidFill>
              </a:rPr>
              <a:t>3.  She is using a computer.</a:t>
            </a:r>
          </a:p>
          <a:p>
            <a:pPr marL="651510" indent="-514350">
              <a:buNone/>
            </a:pPr>
            <a:r>
              <a:rPr lang="en-US" sz="2800" b="1" dirty="0" smtClean="0">
                <a:solidFill>
                  <a:srgbClr val="FFFF00"/>
                </a:solidFill>
              </a:rPr>
              <a:t>4.  There are large brick buildings in the background.</a:t>
            </a:r>
            <a:endParaRPr lang="en-US" sz="2800" b="1"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1623</TotalTime>
  <Words>1700</Words>
  <Application>Microsoft Office PowerPoint</Application>
  <PresentationFormat>On-screen Show (4:3)</PresentationFormat>
  <Paragraphs>215</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Thatch</vt:lpstr>
      <vt:lpstr>Understanding Ideas Not Directly Stated: Making Inferences</vt:lpstr>
      <vt:lpstr>In your college classes, you read stories, essays, textbooks.   You watch films.   You look at images—photographs, advertisements, and political cartoons.</vt:lpstr>
      <vt:lpstr>However . . .</vt:lpstr>
      <vt:lpstr>This workshop will improve your ability to detect ideas that are not directly stated in a text. </vt:lpstr>
      <vt:lpstr>PowerPoint Presentation</vt:lpstr>
      <vt:lpstr>PowerPoint Presentation</vt:lpstr>
      <vt:lpstr>PowerPoint Presentation</vt:lpstr>
      <vt:lpstr>PowerPoint Presentation</vt:lpstr>
      <vt:lpstr>The “FACTS” in the text:</vt:lpstr>
      <vt:lpstr>Check for understanding: Stop here to answer a few questions about what you just learned</vt:lpstr>
      <vt:lpstr>Your previous knowledge and experience helps!</vt:lpstr>
      <vt:lpstr>PowerPoint Presentation</vt:lpstr>
      <vt:lpstr>   To make an inference, you combine two  “ingredients”:  INFERENCE   =     </vt:lpstr>
      <vt:lpstr>In order to make inferences,  we . . .</vt:lpstr>
      <vt:lpstr>PowerPoint Presentation</vt:lpstr>
      <vt:lpstr>Caution!  Make sure your inferences are justified by the “facts” in the text</vt:lpstr>
      <vt:lpstr>PowerPoint Presentation</vt:lpstr>
      <vt:lpstr>Study this picture</vt:lpstr>
      <vt:lpstr>Reasonable inferences—or not?  Check “yes” or “no” in Box 3  on your worksheet.</vt:lpstr>
      <vt:lpstr>REASONABLE INFERENCE?</vt:lpstr>
      <vt:lpstr>REASONABLE INFERENCE?</vt:lpstr>
      <vt:lpstr>REASONABLE INFERENCE?</vt:lpstr>
      <vt:lpstr>REASONABLE INFERENCE?</vt:lpstr>
      <vt:lpstr>So far, we have discussed some visual texts.   Now let’s discuss how we can make inferences when we read.</vt:lpstr>
      <vt:lpstr>Examples of Inferences</vt:lpstr>
      <vt:lpstr>Inferences about unfamiliar words and phrases</vt:lpstr>
      <vt:lpstr>“Commiserate”?</vt:lpstr>
      <vt:lpstr>“Commiserate” means to express sorrow or compassion for someone</vt:lpstr>
      <vt:lpstr>Inferences about unfamiliar phrases</vt:lpstr>
      <vt:lpstr>What is a  “road to Damascus moment”?</vt:lpstr>
      <vt:lpstr> “Road to Damascus”?</vt:lpstr>
      <vt:lpstr>Inferences about people, settings, and situations</vt:lpstr>
      <vt:lpstr>Read the passage in Box 7 on your worksheet.  </vt:lpstr>
      <vt:lpstr> In Box 8, write down what you think you can infer about Cassie, about where she is, and about her situation.   </vt:lpstr>
      <vt:lpstr>Predictions:   Making inferences about  what will occur next</vt:lpstr>
      <vt:lpstr>As you read the following passage in Box 9 on your worksheet,  make some guesses about what might happen next.</vt:lpstr>
      <vt:lpstr>Based on your reading, what can you infer about the future of endangered languages?   Use Box 10 for your predictions. </vt:lpstr>
      <vt:lpstr>Making inferences about the larger ideas, themes, or purpose of a text </vt:lpstr>
      <vt:lpstr>With a partner, read the passage in Box 11 on your worksheet.   Then, in Box 12, try to express (in one or two sentences) the author’s main idea.  Next, write down what you think the author is trying to accomplish in the essay—her purpose.</vt:lpstr>
      <vt:lpstr>  Remember!   Make sure your guesses are reasonable—that is, supported by the content of the passage.</vt:lpstr>
      <vt:lpstr> When you and your partner  are finished with Box 11,  check your work: </vt:lpstr>
      <vt:lpstr>In the exercises you have completed today, you have studied various kinds of texts, both visual and written.    To detect unstated ideas and meanings in those texts, you have looked for clues.    Combining the clues with your own knowledge and experience, you have made some reasonable inferences.</vt:lpstr>
      <vt:lpstr>With further practice, you can improve your skill in making inferences and move up the ladder of understanding.</vt:lpstr>
      <vt:lpstr>PowerPoint Presentation</vt:lpstr>
      <vt:lpstr>You have completed the first step</vt:lpstr>
      <vt:lpstr>You have completed the first step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Ideas Not Directly Stated:</dc:title>
  <dc:creator>Authorized User</dc:creator>
  <cp:lastModifiedBy>Carmen</cp:lastModifiedBy>
  <cp:revision>377</cp:revision>
  <dcterms:created xsi:type="dcterms:W3CDTF">2010-08-08T23:15:13Z</dcterms:created>
  <dcterms:modified xsi:type="dcterms:W3CDTF">2012-02-24T15:06:29Z</dcterms:modified>
</cp:coreProperties>
</file>