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6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t>10/17/2010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t>10/17/2010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t>10/17/2010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812A7-78B9-40E7-AF6B-69202257E1C9}" type="datetimeFigureOut">
              <a:rPr lang="en-US" smtClean="0"/>
              <a:t>10/17/2010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C812A7-78B9-40E7-AF6B-69202257E1C9}" type="datetimeFigureOut">
              <a:rPr lang="en-US" smtClean="0"/>
              <a:t>10/17/2010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C812A7-78B9-40E7-AF6B-69202257E1C9}" type="datetimeFigureOut">
              <a:rPr lang="en-US" smtClean="0"/>
              <a:t>10/17/2010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C812A7-78B9-40E7-AF6B-69202257E1C9}" type="datetimeFigureOut">
              <a:rPr lang="en-US" smtClean="0"/>
              <a:t>10/17/2010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C812A7-78B9-40E7-AF6B-69202257E1C9}" type="datetimeFigureOut">
              <a:rPr lang="en-US" smtClean="0"/>
              <a:t>10/17/2010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812A7-78B9-40E7-AF6B-69202257E1C9}" type="datetimeFigureOut">
              <a:rPr lang="en-US" smtClean="0"/>
              <a:t>10/17/2010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812A7-78B9-40E7-AF6B-69202257E1C9}" type="datetimeFigureOut">
              <a:rPr lang="en-US" smtClean="0"/>
              <a:t>10/17/2010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C812A7-78B9-40E7-AF6B-69202257E1C9}" type="datetimeFigureOut">
              <a:rPr lang="en-US" smtClean="0"/>
              <a:t>10/17/2010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A5304-2CF2-4BB3-8C14-40CA164DD9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812A7-78B9-40E7-AF6B-69202257E1C9}" type="datetimeFigureOut">
              <a:rPr lang="en-US" smtClean="0"/>
              <a:t>10/17/2010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A5304-2CF2-4BB3-8C14-40CA164DD9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Guided Learning Activity</a:t>
            </a:r>
            <a:br>
              <a:rPr lang="en-US" dirty="0" smtClean="0"/>
            </a:br>
            <a:r>
              <a:rPr lang="en-US" dirty="0" smtClean="0"/>
              <a:t>College of the Canyons</a:t>
            </a:r>
            <a:endParaRPr lang="en-US" dirty="0"/>
          </a:p>
        </p:txBody>
      </p:sp>
      <p:sp>
        <p:nvSpPr>
          <p:cNvPr id="3" name="Subtitle 2"/>
          <p:cNvSpPr>
            <a:spLocks noGrp="1"/>
          </p:cNvSpPr>
          <p:nvPr>
            <p:ph type="subTitle" idx="1"/>
          </p:nvPr>
        </p:nvSpPr>
        <p:spPr/>
        <p:txBody>
          <a:bodyPr/>
          <a:lstStyle/>
          <a:p>
            <a:r>
              <a:rPr lang="en-US" sz="4400" b="1" dirty="0" smtClean="0"/>
              <a:t>Mixture Problems</a:t>
            </a:r>
          </a:p>
          <a:p>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idx="1"/>
          </p:nvPr>
        </p:nvSpPr>
        <p:spPr/>
        <p:txBody>
          <a:bodyPr/>
          <a:lstStyle/>
          <a:p>
            <a:r>
              <a:rPr lang="en-US" dirty="0" smtClean="0"/>
              <a:t>Now to get our equation, we use the fact that the cost of the walnuts plus the cost of the almonds must equal the cost of the mixture.</a:t>
            </a:r>
            <a:r>
              <a:rPr lang="en-US" dirty="0" smtClean="0"/>
              <a:t> See if you can solve the equation before moving on to the next slide.</a:t>
            </a:r>
            <a:endParaRPr lang="en-US" dirty="0" smtClean="0"/>
          </a:p>
          <a:p>
            <a:endParaRPr lang="en-US" dirty="0"/>
          </a:p>
          <a:p>
            <a:pPr algn="ctr">
              <a:buNone/>
            </a:pPr>
            <a:r>
              <a:rPr lang="en-US" dirty="0" smtClean="0"/>
              <a:t>2.5x + 2(10-x) = 22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idx="1"/>
          </p:nvPr>
        </p:nvSpPr>
        <p:spPr/>
        <p:txBody>
          <a:bodyPr/>
          <a:lstStyle/>
          <a:p>
            <a:r>
              <a:rPr lang="en-US" dirty="0" smtClean="0"/>
              <a:t>Solving the equation gives us the answer.</a:t>
            </a:r>
          </a:p>
          <a:p>
            <a:pPr algn="ctr">
              <a:buNone/>
            </a:pPr>
            <a:r>
              <a:rPr lang="en-US" dirty="0" smtClean="0"/>
              <a:t>2.5x + 2(10 – x) = 22</a:t>
            </a:r>
          </a:p>
          <a:p>
            <a:pPr algn="ctr">
              <a:buNone/>
            </a:pPr>
            <a:r>
              <a:rPr lang="en-US" dirty="0" smtClean="0"/>
              <a:t>2.5x + 20 – 2x = 22</a:t>
            </a:r>
          </a:p>
          <a:p>
            <a:pPr algn="ctr">
              <a:buNone/>
            </a:pPr>
            <a:r>
              <a:rPr lang="en-US" dirty="0" smtClean="0"/>
              <a:t>0.5x + 20 = 22</a:t>
            </a:r>
          </a:p>
          <a:p>
            <a:pPr algn="ctr">
              <a:buNone/>
            </a:pPr>
            <a:r>
              <a:rPr lang="en-US" dirty="0" smtClean="0"/>
              <a:t>0.5x = 2</a:t>
            </a:r>
          </a:p>
          <a:p>
            <a:pPr algn="ctr">
              <a:buNone/>
            </a:pPr>
            <a:r>
              <a:rPr lang="en-US" dirty="0" smtClean="0"/>
              <a:t>x = 4</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idx="1"/>
          </p:nvPr>
        </p:nvSpPr>
        <p:spPr/>
        <p:txBody>
          <a:bodyPr/>
          <a:lstStyle/>
          <a:p>
            <a:r>
              <a:rPr lang="en-US" dirty="0" smtClean="0"/>
              <a:t>As with any word problem.  We need to now answer the question. </a:t>
            </a:r>
          </a:p>
          <a:p>
            <a:pPr>
              <a:buNone/>
            </a:pPr>
            <a:endParaRPr lang="en-US" dirty="0" smtClean="0"/>
          </a:p>
          <a:p>
            <a:pPr>
              <a:buNone/>
            </a:pPr>
            <a:r>
              <a:rPr lang="en-US" dirty="0" smtClean="0"/>
              <a:t>	x = 4 pounds of walnuts</a:t>
            </a:r>
          </a:p>
          <a:p>
            <a:pPr>
              <a:buNone/>
            </a:pPr>
            <a:r>
              <a:rPr lang="en-US" dirty="0"/>
              <a:t>	</a:t>
            </a:r>
            <a:r>
              <a:rPr lang="en-US" dirty="0" smtClean="0"/>
              <a:t>10 – x = 10 – 4 = 6 pounds of almonds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2</a:t>
            </a:r>
            <a:endParaRPr lang="en-US" dirty="0"/>
          </a:p>
        </p:txBody>
      </p:sp>
      <p:sp>
        <p:nvSpPr>
          <p:cNvPr id="3" name="Content Placeholder 2"/>
          <p:cNvSpPr>
            <a:spLocks noGrp="1"/>
          </p:cNvSpPr>
          <p:nvPr>
            <p:ph idx="1"/>
          </p:nvPr>
        </p:nvSpPr>
        <p:spPr/>
        <p:txBody>
          <a:bodyPr/>
          <a:lstStyle/>
          <a:p>
            <a:r>
              <a:rPr lang="en-US" dirty="0" smtClean="0"/>
              <a:t>Lets try another mixture problem involving money.  </a:t>
            </a:r>
          </a:p>
          <a:p>
            <a:r>
              <a:rPr lang="en-US" dirty="0" smtClean="0"/>
              <a:t>Rick wants to mix caramel costing $4 per pound with chocolate that costs $2.80 per pound.  How many pounds of caramel should he mix with 5 pounds of chocolate so that the mixture will cost $3.20 per pound?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2</a:t>
            </a:r>
            <a:endParaRPr lang="en-US" dirty="0"/>
          </a:p>
        </p:txBody>
      </p:sp>
      <p:sp>
        <p:nvSpPr>
          <p:cNvPr id="3" name="Content Placeholder 2"/>
          <p:cNvSpPr>
            <a:spLocks noGrp="1"/>
          </p:cNvSpPr>
          <p:nvPr>
            <p:ph idx="1"/>
          </p:nvPr>
        </p:nvSpPr>
        <p:spPr/>
        <p:txBody>
          <a:bodyPr/>
          <a:lstStyle/>
          <a:p>
            <a:r>
              <a:rPr lang="en-US" dirty="0" smtClean="0"/>
              <a:t>See if you can fill out the table this time.  Try to fill out the table before going on to the next slide.</a:t>
            </a:r>
          </a:p>
          <a:p>
            <a:pPr algn="ctr">
              <a:buNone/>
            </a:pPr>
            <a:endParaRPr lang="en-US" dirty="0"/>
          </a:p>
        </p:txBody>
      </p:sp>
      <p:graphicFrame>
        <p:nvGraphicFramePr>
          <p:cNvPr id="4" name="Table 3"/>
          <p:cNvGraphicFramePr>
            <a:graphicFrameLocks noGrp="1"/>
          </p:cNvGraphicFramePr>
          <p:nvPr/>
        </p:nvGraphicFramePr>
        <p:xfrm>
          <a:off x="1524000" y="3352800"/>
          <a:ext cx="6096000" cy="2743200"/>
        </p:xfrm>
        <a:graphic>
          <a:graphicData uri="http://schemas.openxmlformats.org/drawingml/2006/table">
            <a:tbl>
              <a:tblPr firstRow="1" bandRow="1">
                <a:tableStyleId>{5C22544A-7EE6-4342-B048-85BDC9FD1C3A}</a:tableStyleId>
              </a:tblPr>
              <a:tblGrid>
                <a:gridCol w="1524000"/>
                <a:gridCol w="1524000"/>
                <a:gridCol w="1524000"/>
                <a:gridCol w="1524000"/>
              </a:tblGrid>
              <a:tr h="685800">
                <a:tc>
                  <a:txBody>
                    <a:bodyPr/>
                    <a:lstStyle/>
                    <a:p>
                      <a:endParaRPr lang="en-US" dirty="0"/>
                    </a:p>
                  </a:txBody>
                  <a:tcPr/>
                </a:tc>
                <a:tc>
                  <a:txBody>
                    <a:bodyPr/>
                    <a:lstStyle/>
                    <a:p>
                      <a:r>
                        <a:rPr lang="en-US" dirty="0" smtClean="0"/>
                        <a:t>Amount</a:t>
                      </a:r>
                      <a:endParaRPr lang="en-US" dirty="0"/>
                    </a:p>
                  </a:txBody>
                  <a:tcPr/>
                </a:tc>
                <a:tc>
                  <a:txBody>
                    <a:bodyPr/>
                    <a:lstStyle/>
                    <a:p>
                      <a:r>
                        <a:rPr lang="en-US" dirty="0" smtClean="0"/>
                        <a:t>Unit Price</a:t>
                      </a:r>
                      <a:endParaRPr lang="en-US" dirty="0"/>
                    </a:p>
                  </a:txBody>
                  <a:tcPr/>
                </a:tc>
                <a:tc>
                  <a:txBody>
                    <a:bodyPr/>
                    <a:lstStyle/>
                    <a:p>
                      <a:r>
                        <a:rPr lang="en-US" dirty="0" smtClean="0"/>
                        <a:t>Total Cost</a:t>
                      </a:r>
                      <a:endParaRPr lang="en-US" dirty="0"/>
                    </a:p>
                  </a:txBody>
                  <a:tcPr/>
                </a:tc>
              </a:tr>
              <a:tr h="685800">
                <a:tc>
                  <a:txBody>
                    <a:bodyPr/>
                    <a:lstStyle/>
                    <a:p>
                      <a:r>
                        <a:rPr lang="en-US" dirty="0" smtClean="0"/>
                        <a:t>Caramel</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685800">
                <a:tc>
                  <a:txBody>
                    <a:bodyPr/>
                    <a:lstStyle/>
                    <a:p>
                      <a:r>
                        <a:rPr lang="en-US" dirty="0" smtClean="0"/>
                        <a:t>Chocolate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685800">
                <a:tc>
                  <a:txBody>
                    <a:bodyPr/>
                    <a:lstStyle/>
                    <a:p>
                      <a:r>
                        <a:rPr lang="en-US" dirty="0" smtClean="0"/>
                        <a:t>Mixture</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2</a:t>
            </a:r>
            <a:endParaRPr lang="en-US" dirty="0"/>
          </a:p>
        </p:txBody>
      </p:sp>
      <p:sp>
        <p:nvSpPr>
          <p:cNvPr id="3" name="Content Placeholder 2"/>
          <p:cNvSpPr>
            <a:spLocks noGrp="1"/>
          </p:cNvSpPr>
          <p:nvPr>
            <p:ph idx="1"/>
          </p:nvPr>
        </p:nvSpPr>
        <p:spPr/>
        <p:txBody>
          <a:bodyPr/>
          <a:lstStyle/>
          <a:p>
            <a:r>
              <a:rPr lang="en-US" dirty="0" smtClean="0"/>
              <a:t>Since we only have one unknown, let x represent the amount of caramel. Notice that would imply that we have 5 + x pounds in the mixture.</a:t>
            </a:r>
          </a:p>
          <a:p>
            <a:pPr>
              <a:buNone/>
            </a:pPr>
            <a:endParaRPr lang="en-US" dirty="0"/>
          </a:p>
        </p:txBody>
      </p:sp>
      <p:graphicFrame>
        <p:nvGraphicFramePr>
          <p:cNvPr id="4" name="Table 3"/>
          <p:cNvGraphicFramePr>
            <a:graphicFrameLocks noGrp="1"/>
          </p:cNvGraphicFramePr>
          <p:nvPr/>
        </p:nvGraphicFramePr>
        <p:xfrm>
          <a:off x="1524000" y="3733800"/>
          <a:ext cx="6096000" cy="2362200"/>
        </p:xfrm>
        <a:graphic>
          <a:graphicData uri="http://schemas.openxmlformats.org/drawingml/2006/table">
            <a:tbl>
              <a:tblPr firstRow="1" bandRow="1">
                <a:tableStyleId>{5C22544A-7EE6-4342-B048-85BDC9FD1C3A}</a:tableStyleId>
              </a:tblPr>
              <a:tblGrid>
                <a:gridCol w="1524000"/>
                <a:gridCol w="1524000"/>
                <a:gridCol w="1524000"/>
                <a:gridCol w="1524000"/>
              </a:tblGrid>
              <a:tr h="590550">
                <a:tc>
                  <a:txBody>
                    <a:bodyPr/>
                    <a:lstStyle/>
                    <a:p>
                      <a:endParaRPr lang="en-US" dirty="0"/>
                    </a:p>
                  </a:txBody>
                  <a:tcPr/>
                </a:tc>
                <a:tc>
                  <a:txBody>
                    <a:bodyPr/>
                    <a:lstStyle/>
                    <a:p>
                      <a:pPr algn="ctr"/>
                      <a:r>
                        <a:rPr lang="en-US" dirty="0" smtClean="0"/>
                        <a:t>Amount</a:t>
                      </a:r>
                      <a:endParaRPr lang="en-US" dirty="0"/>
                    </a:p>
                  </a:txBody>
                  <a:tcPr/>
                </a:tc>
                <a:tc>
                  <a:txBody>
                    <a:bodyPr/>
                    <a:lstStyle/>
                    <a:p>
                      <a:pPr algn="ctr"/>
                      <a:r>
                        <a:rPr lang="en-US" dirty="0" smtClean="0"/>
                        <a:t>Unit Price  = </a:t>
                      </a:r>
                      <a:endParaRPr lang="en-US" dirty="0"/>
                    </a:p>
                  </a:txBody>
                  <a:tcPr/>
                </a:tc>
                <a:tc>
                  <a:txBody>
                    <a:bodyPr/>
                    <a:lstStyle/>
                    <a:p>
                      <a:pPr algn="ctr"/>
                      <a:r>
                        <a:rPr lang="en-US" dirty="0" smtClean="0"/>
                        <a:t>Total Cost</a:t>
                      </a:r>
                      <a:endParaRPr lang="en-US" dirty="0"/>
                    </a:p>
                  </a:txBody>
                  <a:tcPr/>
                </a:tc>
              </a:tr>
              <a:tr h="590550">
                <a:tc>
                  <a:txBody>
                    <a:bodyPr/>
                    <a:lstStyle/>
                    <a:p>
                      <a:r>
                        <a:rPr lang="en-US" dirty="0" smtClean="0"/>
                        <a:t>Caramel</a:t>
                      </a:r>
                      <a:endParaRPr lang="en-US" dirty="0"/>
                    </a:p>
                  </a:txBody>
                  <a:tcPr/>
                </a:tc>
                <a:tc>
                  <a:txBody>
                    <a:bodyPr/>
                    <a:lstStyle/>
                    <a:p>
                      <a:pPr algn="ctr"/>
                      <a:r>
                        <a:rPr lang="en-US" dirty="0" smtClean="0"/>
                        <a:t>x</a:t>
                      </a:r>
                      <a:endParaRPr lang="en-US" dirty="0"/>
                    </a:p>
                  </a:txBody>
                  <a:tcPr/>
                </a:tc>
                <a:tc>
                  <a:txBody>
                    <a:bodyPr/>
                    <a:lstStyle/>
                    <a:p>
                      <a:pPr algn="ctr"/>
                      <a:r>
                        <a:rPr lang="en-US" dirty="0" smtClean="0"/>
                        <a:t>$4.00</a:t>
                      </a:r>
                      <a:endParaRPr lang="en-US" dirty="0"/>
                    </a:p>
                  </a:txBody>
                  <a:tcPr/>
                </a:tc>
                <a:tc>
                  <a:txBody>
                    <a:bodyPr/>
                    <a:lstStyle/>
                    <a:p>
                      <a:endParaRPr lang="en-US" dirty="0"/>
                    </a:p>
                  </a:txBody>
                  <a:tcPr/>
                </a:tc>
              </a:tr>
              <a:tr h="590550">
                <a:tc>
                  <a:txBody>
                    <a:bodyPr/>
                    <a:lstStyle/>
                    <a:p>
                      <a:r>
                        <a:rPr lang="en-US" dirty="0" smtClean="0"/>
                        <a:t>Chocolate</a:t>
                      </a:r>
                      <a:endParaRPr lang="en-US" dirty="0"/>
                    </a:p>
                  </a:txBody>
                  <a:tcPr/>
                </a:tc>
                <a:tc>
                  <a:txBody>
                    <a:bodyPr/>
                    <a:lstStyle/>
                    <a:p>
                      <a:pPr algn="ctr"/>
                      <a:r>
                        <a:rPr lang="en-US" dirty="0" smtClean="0"/>
                        <a:t>5</a:t>
                      </a:r>
                      <a:endParaRPr lang="en-US" dirty="0"/>
                    </a:p>
                  </a:txBody>
                  <a:tcPr/>
                </a:tc>
                <a:tc>
                  <a:txBody>
                    <a:bodyPr/>
                    <a:lstStyle/>
                    <a:p>
                      <a:pPr algn="ctr"/>
                      <a:r>
                        <a:rPr lang="en-US" dirty="0" smtClean="0"/>
                        <a:t>$2.80</a:t>
                      </a:r>
                      <a:endParaRPr lang="en-US" dirty="0"/>
                    </a:p>
                  </a:txBody>
                  <a:tcPr/>
                </a:tc>
                <a:tc>
                  <a:txBody>
                    <a:bodyPr/>
                    <a:lstStyle/>
                    <a:p>
                      <a:endParaRPr lang="en-US"/>
                    </a:p>
                  </a:txBody>
                  <a:tcPr/>
                </a:tc>
              </a:tr>
              <a:tr h="590550">
                <a:tc>
                  <a:txBody>
                    <a:bodyPr/>
                    <a:lstStyle/>
                    <a:p>
                      <a:r>
                        <a:rPr lang="en-US" dirty="0" smtClean="0"/>
                        <a:t>Mixture</a:t>
                      </a:r>
                      <a:endParaRPr lang="en-US" dirty="0"/>
                    </a:p>
                  </a:txBody>
                  <a:tcPr/>
                </a:tc>
                <a:tc>
                  <a:txBody>
                    <a:bodyPr/>
                    <a:lstStyle/>
                    <a:p>
                      <a:pPr algn="ctr"/>
                      <a:r>
                        <a:rPr lang="en-US" dirty="0" smtClean="0"/>
                        <a:t>x</a:t>
                      </a:r>
                      <a:r>
                        <a:rPr lang="en-US" baseline="0" dirty="0" smtClean="0"/>
                        <a:t> + 5</a:t>
                      </a:r>
                      <a:endParaRPr lang="en-US" dirty="0"/>
                    </a:p>
                  </a:txBody>
                  <a:tcPr/>
                </a:tc>
                <a:tc>
                  <a:txBody>
                    <a:bodyPr/>
                    <a:lstStyle/>
                    <a:p>
                      <a:pPr algn="ctr"/>
                      <a:r>
                        <a:rPr lang="en-US" dirty="0" smtClean="0"/>
                        <a:t>$3.20</a:t>
                      </a:r>
                      <a:endParaRPr lang="en-US" dirty="0"/>
                    </a:p>
                  </a:txBody>
                  <a:tcPr/>
                </a:tc>
                <a:tc>
                  <a:txBody>
                    <a:bodyPr/>
                    <a:lstStyle/>
                    <a:p>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Example 2</a:t>
            </a:r>
            <a:endParaRPr lang="en-US" dirty="0"/>
          </a:p>
        </p:txBody>
      </p:sp>
      <p:sp>
        <p:nvSpPr>
          <p:cNvPr id="3" name="Content Placeholder 2"/>
          <p:cNvSpPr>
            <a:spLocks noGrp="1"/>
          </p:cNvSpPr>
          <p:nvPr>
            <p:ph idx="1"/>
          </p:nvPr>
        </p:nvSpPr>
        <p:spPr/>
        <p:txBody>
          <a:bodyPr/>
          <a:lstStyle/>
          <a:p>
            <a:r>
              <a:rPr lang="en-US" dirty="0" smtClean="0"/>
              <a:t>Again.  If we multiply the amount times the unit price we will get expressions to describe our total cost.</a:t>
            </a:r>
          </a:p>
          <a:p>
            <a:pPr algn="ctr">
              <a:buNone/>
            </a:pPr>
            <a:endParaRPr lang="en-US" dirty="0"/>
          </a:p>
        </p:txBody>
      </p:sp>
      <p:graphicFrame>
        <p:nvGraphicFramePr>
          <p:cNvPr id="4" name="Table 3"/>
          <p:cNvGraphicFramePr>
            <a:graphicFrameLocks noGrp="1"/>
          </p:cNvGraphicFramePr>
          <p:nvPr/>
        </p:nvGraphicFramePr>
        <p:xfrm>
          <a:off x="1524000" y="3276600"/>
          <a:ext cx="6096000" cy="2743200"/>
        </p:xfrm>
        <a:graphic>
          <a:graphicData uri="http://schemas.openxmlformats.org/drawingml/2006/table">
            <a:tbl>
              <a:tblPr firstRow="1" bandRow="1">
                <a:tableStyleId>{5C22544A-7EE6-4342-B048-85BDC9FD1C3A}</a:tableStyleId>
              </a:tblPr>
              <a:tblGrid>
                <a:gridCol w="1524000"/>
                <a:gridCol w="1524000"/>
                <a:gridCol w="1524000"/>
                <a:gridCol w="1524000"/>
              </a:tblGrid>
              <a:tr h="685800">
                <a:tc>
                  <a:txBody>
                    <a:bodyPr/>
                    <a:lstStyle/>
                    <a:p>
                      <a:endParaRPr lang="en-US" dirty="0"/>
                    </a:p>
                  </a:txBody>
                  <a:tcPr/>
                </a:tc>
                <a:tc>
                  <a:txBody>
                    <a:bodyPr/>
                    <a:lstStyle/>
                    <a:p>
                      <a:pPr algn="ctr"/>
                      <a:r>
                        <a:rPr lang="en-US" dirty="0" smtClean="0"/>
                        <a:t>Amount</a:t>
                      </a:r>
                      <a:endParaRPr lang="en-US" dirty="0"/>
                    </a:p>
                  </a:txBody>
                  <a:tcPr/>
                </a:tc>
                <a:tc>
                  <a:txBody>
                    <a:bodyPr/>
                    <a:lstStyle/>
                    <a:p>
                      <a:pPr algn="ctr"/>
                      <a:r>
                        <a:rPr lang="en-US" dirty="0" smtClean="0"/>
                        <a:t>Unit</a:t>
                      </a:r>
                      <a:r>
                        <a:rPr lang="en-US" baseline="0" dirty="0" smtClean="0"/>
                        <a:t> Price  =</a:t>
                      </a:r>
                      <a:endParaRPr lang="en-US" dirty="0"/>
                    </a:p>
                  </a:txBody>
                  <a:tcPr/>
                </a:tc>
                <a:tc>
                  <a:txBody>
                    <a:bodyPr/>
                    <a:lstStyle/>
                    <a:p>
                      <a:pPr algn="ctr"/>
                      <a:r>
                        <a:rPr lang="en-US" dirty="0" smtClean="0"/>
                        <a:t>Total</a:t>
                      </a:r>
                      <a:r>
                        <a:rPr lang="en-US" baseline="0" dirty="0" smtClean="0"/>
                        <a:t> Cost</a:t>
                      </a:r>
                      <a:endParaRPr lang="en-US" dirty="0"/>
                    </a:p>
                  </a:txBody>
                  <a:tcPr/>
                </a:tc>
              </a:tr>
              <a:tr h="685800">
                <a:tc>
                  <a:txBody>
                    <a:bodyPr/>
                    <a:lstStyle/>
                    <a:p>
                      <a:r>
                        <a:rPr lang="en-US" dirty="0" smtClean="0"/>
                        <a:t>Caramel</a:t>
                      </a:r>
                    </a:p>
                  </a:txBody>
                  <a:tcPr/>
                </a:tc>
                <a:tc>
                  <a:txBody>
                    <a:bodyPr/>
                    <a:lstStyle/>
                    <a:p>
                      <a:pPr algn="ctr"/>
                      <a:r>
                        <a:rPr lang="en-US" dirty="0" smtClean="0"/>
                        <a:t>x</a:t>
                      </a:r>
                      <a:endParaRPr lang="en-US" dirty="0"/>
                    </a:p>
                  </a:txBody>
                  <a:tcPr/>
                </a:tc>
                <a:tc>
                  <a:txBody>
                    <a:bodyPr/>
                    <a:lstStyle/>
                    <a:p>
                      <a:pPr algn="ctr"/>
                      <a:r>
                        <a:rPr lang="en-US" dirty="0" smtClean="0"/>
                        <a:t>$4.00</a:t>
                      </a:r>
                      <a:endParaRPr lang="en-US" dirty="0"/>
                    </a:p>
                  </a:txBody>
                  <a:tcPr/>
                </a:tc>
                <a:tc>
                  <a:txBody>
                    <a:bodyPr/>
                    <a:lstStyle/>
                    <a:p>
                      <a:pPr algn="ctr"/>
                      <a:r>
                        <a:rPr lang="en-US" dirty="0" smtClean="0"/>
                        <a:t>4x</a:t>
                      </a:r>
                      <a:endParaRPr lang="en-US" dirty="0"/>
                    </a:p>
                  </a:txBody>
                  <a:tcPr/>
                </a:tc>
              </a:tr>
              <a:tr h="685800">
                <a:tc>
                  <a:txBody>
                    <a:bodyPr/>
                    <a:lstStyle/>
                    <a:p>
                      <a:r>
                        <a:rPr lang="en-US" dirty="0" smtClean="0"/>
                        <a:t>Chocolate</a:t>
                      </a:r>
                      <a:endParaRPr lang="en-US" dirty="0"/>
                    </a:p>
                  </a:txBody>
                  <a:tcPr/>
                </a:tc>
                <a:tc>
                  <a:txBody>
                    <a:bodyPr/>
                    <a:lstStyle/>
                    <a:p>
                      <a:pPr algn="ctr"/>
                      <a:r>
                        <a:rPr lang="en-US" dirty="0" smtClean="0"/>
                        <a:t>5</a:t>
                      </a:r>
                      <a:endParaRPr lang="en-US" dirty="0"/>
                    </a:p>
                  </a:txBody>
                  <a:tcPr/>
                </a:tc>
                <a:tc>
                  <a:txBody>
                    <a:bodyPr/>
                    <a:lstStyle/>
                    <a:p>
                      <a:pPr algn="ctr"/>
                      <a:r>
                        <a:rPr lang="en-US" dirty="0" smtClean="0"/>
                        <a:t>$2.80</a:t>
                      </a:r>
                      <a:endParaRPr lang="en-US" dirty="0"/>
                    </a:p>
                  </a:txBody>
                  <a:tcPr/>
                </a:tc>
                <a:tc>
                  <a:txBody>
                    <a:bodyPr/>
                    <a:lstStyle/>
                    <a:p>
                      <a:pPr algn="ctr"/>
                      <a:r>
                        <a:rPr lang="en-US" dirty="0" smtClean="0"/>
                        <a:t>14</a:t>
                      </a:r>
                      <a:endParaRPr lang="en-US" dirty="0"/>
                    </a:p>
                  </a:txBody>
                  <a:tcPr/>
                </a:tc>
              </a:tr>
              <a:tr h="685800">
                <a:tc>
                  <a:txBody>
                    <a:bodyPr/>
                    <a:lstStyle/>
                    <a:p>
                      <a:r>
                        <a:rPr lang="en-US" dirty="0" smtClean="0"/>
                        <a:t>Mixture</a:t>
                      </a:r>
                      <a:endParaRPr lang="en-US" dirty="0"/>
                    </a:p>
                  </a:txBody>
                  <a:tcPr/>
                </a:tc>
                <a:tc>
                  <a:txBody>
                    <a:bodyPr/>
                    <a:lstStyle/>
                    <a:p>
                      <a:pPr algn="ctr"/>
                      <a:r>
                        <a:rPr lang="en-US" dirty="0" smtClean="0"/>
                        <a:t>X + 5</a:t>
                      </a:r>
                      <a:endParaRPr lang="en-US" dirty="0"/>
                    </a:p>
                  </a:txBody>
                  <a:tcPr/>
                </a:tc>
                <a:tc>
                  <a:txBody>
                    <a:bodyPr/>
                    <a:lstStyle/>
                    <a:p>
                      <a:pPr algn="ctr"/>
                      <a:r>
                        <a:rPr lang="en-US" dirty="0" smtClean="0"/>
                        <a:t>$3.20</a:t>
                      </a:r>
                      <a:endParaRPr lang="en-US" dirty="0"/>
                    </a:p>
                  </a:txBody>
                  <a:tcPr/>
                </a:tc>
                <a:tc>
                  <a:txBody>
                    <a:bodyPr/>
                    <a:lstStyle/>
                    <a:p>
                      <a:pPr algn="ctr"/>
                      <a:r>
                        <a:rPr lang="en-US" dirty="0" smtClean="0"/>
                        <a:t>3.2 ( x + 5 )</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Example 2</a:t>
            </a:r>
            <a:endParaRPr lang="en-US" dirty="0"/>
          </a:p>
        </p:txBody>
      </p:sp>
      <p:sp>
        <p:nvSpPr>
          <p:cNvPr id="3" name="Content Placeholder 2"/>
          <p:cNvSpPr>
            <a:spLocks noGrp="1"/>
          </p:cNvSpPr>
          <p:nvPr>
            <p:ph idx="1"/>
          </p:nvPr>
        </p:nvSpPr>
        <p:spPr/>
        <p:txBody>
          <a:bodyPr/>
          <a:lstStyle/>
          <a:p>
            <a:r>
              <a:rPr lang="en-US" dirty="0" smtClean="0"/>
              <a:t>Just as before.  The total cost of the caramel plus the total cost of the chocolate must equal the total cost of the mixture. See if you can solve the equation before moving on to the next slide.</a:t>
            </a:r>
          </a:p>
          <a:p>
            <a:pPr algn="ctr">
              <a:buNone/>
            </a:pPr>
            <a:r>
              <a:rPr lang="en-US" dirty="0" smtClean="0"/>
              <a:t>4x + 14 = 3.2(x + 5)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Example 2</a:t>
            </a:r>
            <a:endParaRPr lang="en-US" dirty="0"/>
          </a:p>
        </p:txBody>
      </p:sp>
      <p:sp>
        <p:nvSpPr>
          <p:cNvPr id="3" name="Content Placeholder 2"/>
          <p:cNvSpPr>
            <a:spLocks noGrp="1"/>
          </p:cNvSpPr>
          <p:nvPr>
            <p:ph idx="1"/>
          </p:nvPr>
        </p:nvSpPr>
        <p:spPr/>
        <p:txBody>
          <a:bodyPr/>
          <a:lstStyle/>
          <a:p>
            <a:r>
              <a:rPr lang="en-US" dirty="0" smtClean="0"/>
              <a:t>Solving the equation will give us the answer.</a:t>
            </a:r>
          </a:p>
          <a:p>
            <a:pPr algn="ctr">
              <a:buNone/>
            </a:pPr>
            <a:r>
              <a:rPr lang="en-US" dirty="0" smtClean="0"/>
              <a:t>4x + 14 = 3.2(x + 5)</a:t>
            </a:r>
            <a:endParaRPr lang="en-US" dirty="0" smtClean="0"/>
          </a:p>
          <a:p>
            <a:pPr algn="ctr">
              <a:buNone/>
            </a:pPr>
            <a:r>
              <a:rPr lang="en-US" dirty="0" smtClean="0"/>
              <a:t>4x + 14 = 3.2x + 16</a:t>
            </a:r>
          </a:p>
          <a:p>
            <a:pPr algn="ctr">
              <a:buNone/>
            </a:pPr>
            <a:r>
              <a:rPr lang="en-US" dirty="0" smtClean="0"/>
              <a:t>0.8x + 14 = 16</a:t>
            </a:r>
          </a:p>
          <a:p>
            <a:pPr algn="ctr">
              <a:buNone/>
            </a:pPr>
            <a:r>
              <a:rPr lang="en-US" dirty="0" smtClean="0"/>
              <a:t>0.8x = 2</a:t>
            </a:r>
          </a:p>
          <a:p>
            <a:pPr algn="ctr">
              <a:buNone/>
            </a:pPr>
            <a:r>
              <a:rPr lang="en-US" dirty="0" smtClean="0"/>
              <a:t>X = 2.5</a:t>
            </a:r>
          </a:p>
          <a:p>
            <a:pPr algn="ctr">
              <a:buNone/>
            </a:pPr>
            <a:r>
              <a:rPr lang="en-US" dirty="0"/>
              <a:t>H</a:t>
            </a:r>
            <a:r>
              <a:rPr lang="en-US" dirty="0" smtClean="0"/>
              <a:t>e will need 2 ½ pounds of caramel.  Yum!!</a:t>
            </a:r>
            <a:endParaRPr lang="en-US" dirty="0" smtClean="0"/>
          </a:p>
          <a:p>
            <a:pPr algn="ct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Mixture Problems involving Percents</a:t>
            </a:r>
            <a:endParaRPr lang="en-US" dirty="0"/>
          </a:p>
        </p:txBody>
      </p:sp>
      <p:sp>
        <p:nvSpPr>
          <p:cNvPr id="3" name="Content Placeholder 2"/>
          <p:cNvSpPr>
            <a:spLocks noGrp="1"/>
          </p:cNvSpPr>
          <p:nvPr>
            <p:ph idx="1"/>
          </p:nvPr>
        </p:nvSpPr>
        <p:spPr/>
        <p:txBody>
          <a:bodyPr/>
          <a:lstStyle/>
          <a:p>
            <a:r>
              <a:rPr lang="en-US" dirty="0" smtClean="0"/>
              <a:t>Another kind of mixture problem that we see in chemistry a lot are problems involving percents.  To understand these, we have to understand the idea of solutions and percentages.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Mixture Problems</a:t>
            </a:r>
            <a:endParaRPr lang="en-US" dirty="0"/>
          </a:p>
        </p:txBody>
      </p:sp>
      <p:sp>
        <p:nvSpPr>
          <p:cNvPr id="3" name="Content Placeholder 2"/>
          <p:cNvSpPr>
            <a:spLocks noGrp="1"/>
          </p:cNvSpPr>
          <p:nvPr>
            <p:ph idx="1"/>
          </p:nvPr>
        </p:nvSpPr>
        <p:spPr/>
        <p:txBody>
          <a:bodyPr/>
          <a:lstStyle/>
          <a:p>
            <a:r>
              <a:rPr lang="en-US" dirty="0" smtClean="0"/>
              <a:t>There are basically two types of mixture problems.  Problems involving money and problems involving a percentage.  Both have a very similar set up.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Mixture Problems involving Percents</a:t>
            </a:r>
            <a:endParaRPr lang="en-US" dirty="0"/>
          </a:p>
        </p:txBody>
      </p:sp>
      <p:sp>
        <p:nvSpPr>
          <p:cNvPr id="3" name="Content Placeholder 2"/>
          <p:cNvSpPr>
            <a:spLocks noGrp="1"/>
          </p:cNvSpPr>
          <p:nvPr>
            <p:ph idx="1"/>
          </p:nvPr>
        </p:nvSpPr>
        <p:spPr/>
        <p:txBody>
          <a:bodyPr/>
          <a:lstStyle/>
          <a:p>
            <a:r>
              <a:rPr lang="en-US" dirty="0" smtClean="0"/>
              <a:t>Look at the following example.  Suppose we have 40 liters of 6% acid solution.  What does this mean?  It simply means that the solution is 6% acid.  So if we want to know how much acid is in the 40 liters we multiply the amount of solution times the percentage.  Don’t forget that 6% = 0.06  (Not 0.6)</a:t>
            </a:r>
          </a:p>
          <a:p>
            <a:pPr algn="ctr">
              <a:buNone/>
            </a:pPr>
            <a:r>
              <a:rPr lang="en-US" dirty="0" smtClean="0"/>
              <a:t>40 liters of solution X  0.06 = 2.4 liters of acid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Mixture Problems involving Percents</a:t>
            </a:r>
            <a:endParaRPr lang="en-US" dirty="0"/>
          </a:p>
        </p:txBody>
      </p:sp>
      <p:sp>
        <p:nvSpPr>
          <p:cNvPr id="3" name="Content Placeholder 2"/>
          <p:cNvSpPr>
            <a:spLocks noGrp="1"/>
          </p:cNvSpPr>
          <p:nvPr>
            <p:ph idx="1"/>
          </p:nvPr>
        </p:nvSpPr>
        <p:spPr/>
        <p:txBody>
          <a:bodyPr/>
          <a:lstStyle/>
          <a:p>
            <a:r>
              <a:rPr lang="en-US" dirty="0" smtClean="0"/>
              <a:t>In general we use the following equation to understand percentage solutions.</a:t>
            </a:r>
          </a:p>
          <a:p>
            <a:pPr>
              <a:buNone/>
            </a:pPr>
            <a:r>
              <a:rPr lang="en-US" dirty="0" smtClean="0"/>
              <a:t>		 Amount                                    </a:t>
            </a:r>
            <a:r>
              <a:rPr lang="en-US" dirty="0" err="1" smtClean="0"/>
              <a:t>Amount</a:t>
            </a:r>
            <a:endParaRPr lang="en-US" dirty="0" smtClean="0"/>
          </a:p>
          <a:p>
            <a:pPr>
              <a:buNone/>
            </a:pPr>
            <a:r>
              <a:rPr lang="en-US" dirty="0"/>
              <a:t>	</a:t>
            </a:r>
            <a:r>
              <a:rPr lang="en-US" dirty="0" smtClean="0"/>
              <a:t>	      of</a:t>
            </a:r>
            <a:r>
              <a:rPr lang="en-US" dirty="0" smtClean="0"/>
              <a:t>          X     Percentage =      of  </a:t>
            </a:r>
            <a:endParaRPr lang="en-US" dirty="0"/>
          </a:p>
          <a:p>
            <a:pPr>
              <a:buNone/>
            </a:pPr>
            <a:r>
              <a:rPr lang="en-US" dirty="0" smtClean="0"/>
              <a:t>           Solution                                   Substance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Example 3</a:t>
            </a:r>
            <a:endParaRPr lang="en-US" dirty="0"/>
          </a:p>
        </p:txBody>
      </p:sp>
      <p:sp>
        <p:nvSpPr>
          <p:cNvPr id="3" name="Content Placeholder 2"/>
          <p:cNvSpPr>
            <a:spLocks noGrp="1"/>
          </p:cNvSpPr>
          <p:nvPr>
            <p:ph idx="1"/>
          </p:nvPr>
        </p:nvSpPr>
        <p:spPr/>
        <p:txBody>
          <a:bodyPr/>
          <a:lstStyle/>
          <a:p>
            <a:r>
              <a:rPr lang="en-US" dirty="0" smtClean="0"/>
              <a:t>Let’s look at the following example.  </a:t>
            </a:r>
          </a:p>
          <a:p>
            <a:r>
              <a:rPr lang="en-US" dirty="0" smtClean="0"/>
              <a:t>A chemist has mix 8% alcohol solution with 2% alcohol solution in order to make 100 </a:t>
            </a:r>
            <a:r>
              <a:rPr lang="en-US" dirty="0" err="1" smtClean="0"/>
              <a:t>mL</a:t>
            </a:r>
            <a:r>
              <a:rPr lang="en-US" dirty="0" smtClean="0"/>
              <a:t> of 5% alcohol solution.  How many </a:t>
            </a:r>
            <a:r>
              <a:rPr lang="en-US" dirty="0" err="1" smtClean="0"/>
              <a:t>mL</a:t>
            </a:r>
            <a:r>
              <a:rPr lang="en-US" dirty="0" smtClean="0"/>
              <a:t> of each should the chemist mix?</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idx="1"/>
          </p:nvPr>
        </p:nvSpPr>
        <p:spPr/>
        <p:txBody>
          <a:bodyPr/>
          <a:lstStyle/>
          <a:p>
            <a:r>
              <a:rPr lang="en-US" dirty="0" smtClean="0"/>
              <a:t>As with the last example, let’s make a chart.  Try to fill out the chart yourself before going to the next slide.</a:t>
            </a:r>
          </a:p>
          <a:p>
            <a:pPr algn="ctr">
              <a:buNone/>
            </a:pPr>
            <a:r>
              <a:rPr lang="en-US" dirty="0"/>
              <a:t>	</a:t>
            </a:r>
          </a:p>
        </p:txBody>
      </p:sp>
      <p:graphicFrame>
        <p:nvGraphicFramePr>
          <p:cNvPr id="4" name="Table 3"/>
          <p:cNvGraphicFramePr>
            <a:graphicFrameLocks noGrp="1"/>
          </p:cNvGraphicFramePr>
          <p:nvPr/>
        </p:nvGraphicFramePr>
        <p:xfrm>
          <a:off x="1524000" y="3352800"/>
          <a:ext cx="6096000" cy="2667000"/>
        </p:xfrm>
        <a:graphic>
          <a:graphicData uri="http://schemas.openxmlformats.org/drawingml/2006/table">
            <a:tbl>
              <a:tblPr firstRow="1" bandRow="1">
                <a:tableStyleId>{5C22544A-7EE6-4342-B048-85BDC9FD1C3A}</a:tableStyleId>
              </a:tblPr>
              <a:tblGrid>
                <a:gridCol w="1524000"/>
                <a:gridCol w="1524000"/>
                <a:gridCol w="1524000"/>
                <a:gridCol w="1524000"/>
              </a:tblGrid>
              <a:tr h="666750">
                <a:tc>
                  <a:txBody>
                    <a:bodyPr/>
                    <a:lstStyle/>
                    <a:p>
                      <a:endParaRPr lang="en-US" dirty="0"/>
                    </a:p>
                  </a:txBody>
                  <a:tcPr/>
                </a:tc>
                <a:tc>
                  <a:txBody>
                    <a:bodyPr/>
                    <a:lstStyle/>
                    <a:p>
                      <a:pPr algn="ctr"/>
                      <a:r>
                        <a:rPr lang="en-US" dirty="0" smtClean="0"/>
                        <a:t>Solution</a:t>
                      </a:r>
                      <a:endParaRPr lang="en-US" dirty="0"/>
                    </a:p>
                  </a:txBody>
                  <a:tcPr/>
                </a:tc>
                <a:tc>
                  <a:txBody>
                    <a:bodyPr/>
                    <a:lstStyle/>
                    <a:p>
                      <a:pPr algn="ctr"/>
                      <a:r>
                        <a:rPr lang="en-US" dirty="0" smtClean="0"/>
                        <a:t>Percentage</a:t>
                      </a:r>
                      <a:r>
                        <a:rPr lang="en-US" baseline="0" dirty="0" smtClean="0"/>
                        <a:t>  =</a:t>
                      </a:r>
                      <a:endParaRPr lang="en-US" dirty="0"/>
                    </a:p>
                  </a:txBody>
                  <a:tcPr/>
                </a:tc>
                <a:tc>
                  <a:txBody>
                    <a:bodyPr/>
                    <a:lstStyle/>
                    <a:p>
                      <a:pPr algn="ctr"/>
                      <a:r>
                        <a:rPr lang="en-US" dirty="0" smtClean="0"/>
                        <a:t>Substance</a:t>
                      </a:r>
                      <a:endParaRPr lang="en-US" dirty="0"/>
                    </a:p>
                  </a:txBody>
                  <a:tcPr/>
                </a:tc>
              </a:tr>
              <a:tr h="666750">
                <a:tc>
                  <a:txBody>
                    <a:bodyPr/>
                    <a:lstStyle/>
                    <a:p>
                      <a:r>
                        <a:rPr lang="en-US" dirty="0" smtClean="0"/>
                        <a:t>8%</a:t>
                      </a:r>
                      <a:r>
                        <a:rPr lang="en-US" baseline="0" dirty="0" smtClean="0"/>
                        <a:t> solution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666750">
                <a:tc>
                  <a:txBody>
                    <a:bodyPr/>
                    <a:lstStyle/>
                    <a:p>
                      <a:r>
                        <a:rPr lang="en-US" dirty="0" smtClean="0"/>
                        <a:t>2% solution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666750">
                <a:tc>
                  <a:txBody>
                    <a:bodyPr/>
                    <a:lstStyle/>
                    <a:p>
                      <a:r>
                        <a:rPr lang="en-US" dirty="0" smtClean="0"/>
                        <a:t>Mixture</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idx="1"/>
          </p:nvPr>
        </p:nvSpPr>
        <p:spPr/>
        <p:txBody>
          <a:bodyPr/>
          <a:lstStyle/>
          <a:p>
            <a:r>
              <a:rPr lang="en-US" dirty="0" smtClean="0"/>
              <a:t>Let’s fill out the table.  </a:t>
            </a:r>
            <a:r>
              <a:rPr lang="en-US" dirty="0"/>
              <a:t>L</a:t>
            </a:r>
            <a:r>
              <a:rPr lang="en-US" dirty="0" smtClean="0"/>
              <a:t>et x = amount of 8% solution.  Since we need a total of 100 </a:t>
            </a:r>
            <a:r>
              <a:rPr lang="en-US" dirty="0" err="1" smtClean="0"/>
              <a:t>mL</a:t>
            </a:r>
            <a:r>
              <a:rPr lang="en-US" dirty="0" smtClean="0"/>
              <a:t>, we can let 100 – x = amount of 2% solution. </a:t>
            </a:r>
          </a:p>
          <a:p>
            <a:pPr algn="ctr">
              <a:buNone/>
            </a:pPr>
            <a:endParaRPr lang="en-US" dirty="0"/>
          </a:p>
        </p:txBody>
      </p:sp>
      <p:graphicFrame>
        <p:nvGraphicFramePr>
          <p:cNvPr id="4" name="Table 3"/>
          <p:cNvGraphicFramePr>
            <a:graphicFrameLocks noGrp="1"/>
          </p:cNvGraphicFramePr>
          <p:nvPr/>
        </p:nvGraphicFramePr>
        <p:xfrm>
          <a:off x="1447800" y="35814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1524000" y="3429000"/>
          <a:ext cx="6096000" cy="2133600"/>
        </p:xfrm>
        <a:graphic>
          <a:graphicData uri="http://schemas.openxmlformats.org/drawingml/2006/table">
            <a:tbl>
              <a:tblPr firstRow="1" bandRow="1">
                <a:tableStyleId>{5C22544A-7EE6-4342-B048-85BDC9FD1C3A}</a:tableStyleId>
              </a:tblPr>
              <a:tblGrid>
                <a:gridCol w="1524000"/>
                <a:gridCol w="1524000"/>
                <a:gridCol w="1524000"/>
                <a:gridCol w="1524000"/>
              </a:tblGrid>
              <a:tr h="533400">
                <a:tc>
                  <a:txBody>
                    <a:bodyPr/>
                    <a:lstStyle/>
                    <a:p>
                      <a:endParaRPr lang="en-US" dirty="0"/>
                    </a:p>
                  </a:txBody>
                  <a:tcPr/>
                </a:tc>
                <a:tc>
                  <a:txBody>
                    <a:bodyPr/>
                    <a:lstStyle/>
                    <a:p>
                      <a:pPr algn="ctr"/>
                      <a:r>
                        <a:rPr lang="en-US" dirty="0" smtClean="0"/>
                        <a:t>Solution</a:t>
                      </a:r>
                      <a:endParaRPr lang="en-US" dirty="0"/>
                    </a:p>
                  </a:txBody>
                  <a:tcPr/>
                </a:tc>
                <a:tc>
                  <a:txBody>
                    <a:bodyPr/>
                    <a:lstStyle/>
                    <a:p>
                      <a:pPr algn="ctr"/>
                      <a:r>
                        <a:rPr lang="en-US" dirty="0" smtClean="0"/>
                        <a:t>Percentage</a:t>
                      </a:r>
                      <a:r>
                        <a:rPr lang="en-US" baseline="0" dirty="0" smtClean="0"/>
                        <a:t>  =</a:t>
                      </a:r>
                      <a:endParaRPr lang="en-US" dirty="0"/>
                    </a:p>
                  </a:txBody>
                  <a:tcPr/>
                </a:tc>
                <a:tc>
                  <a:txBody>
                    <a:bodyPr/>
                    <a:lstStyle/>
                    <a:p>
                      <a:pPr algn="ctr"/>
                      <a:r>
                        <a:rPr lang="en-US" dirty="0" smtClean="0"/>
                        <a:t>Substance</a:t>
                      </a:r>
                      <a:endParaRPr lang="en-US" dirty="0"/>
                    </a:p>
                  </a:txBody>
                  <a:tcPr/>
                </a:tc>
              </a:tr>
              <a:tr h="533400">
                <a:tc>
                  <a:txBody>
                    <a:bodyPr/>
                    <a:lstStyle/>
                    <a:p>
                      <a:r>
                        <a:rPr lang="en-US" dirty="0" smtClean="0"/>
                        <a:t>8%</a:t>
                      </a:r>
                      <a:r>
                        <a:rPr lang="en-US" baseline="0" dirty="0" smtClean="0"/>
                        <a:t> solution</a:t>
                      </a:r>
                      <a:endParaRPr lang="en-US" dirty="0"/>
                    </a:p>
                  </a:txBody>
                  <a:tcPr/>
                </a:tc>
                <a:tc>
                  <a:txBody>
                    <a:bodyPr/>
                    <a:lstStyle/>
                    <a:p>
                      <a:pPr algn="ctr"/>
                      <a:r>
                        <a:rPr lang="en-US" dirty="0" smtClean="0"/>
                        <a:t>x</a:t>
                      </a:r>
                      <a:endParaRPr lang="en-US" dirty="0"/>
                    </a:p>
                  </a:txBody>
                  <a:tcPr/>
                </a:tc>
                <a:tc>
                  <a:txBody>
                    <a:bodyPr/>
                    <a:lstStyle/>
                    <a:p>
                      <a:pPr algn="ctr"/>
                      <a:r>
                        <a:rPr lang="en-US" dirty="0" smtClean="0"/>
                        <a:t>0.08</a:t>
                      </a:r>
                      <a:endParaRPr lang="en-US" dirty="0"/>
                    </a:p>
                  </a:txBody>
                  <a:tcPr/>
                </a:tc>
                <a:tc>
                  <a:txBody>
                    <a:bodyPr/>
                    <a:lstStyle/>
                    <a:p>
                      <a:endParaRPr lang="en-US"/>
                    </a:p>
                  </a:txBody>
                  <a:tcPr/>
                </a:tc>
              </a:tr>
              <a:tr h="533400">
                <a:tc>
                  <a:txBody>
                    <a:bodyPr/>
                    <a:lstStyle/>
                    <a:p>
                      <a:r>
                        <a:rPr lang="en-US" dirty="0" smtClean="0"/>
                        <a:t>2% solution</a:t>
                      </a:r>
                      <a:endParaRPr lang="en-US" dirty="0"/>
                    </a:p>
                  </a:txBody>
                  <a:tcPr/>
                </a:tc>
                <a:tc>
                  <a:txBody>
                    <a:bodyPr/>
                    <a:lstStyle/>
                    <a:p>
                      <a:pPr algn="ctr"/>
                      <a:r>
                        <a:rPr lang="en-US" dirty="0" smtClean="0"/>
                        <a:t>100-x</a:t>
                      </a:r>
                      <a:endParaRPr lang="en-US" dirty="0"/>
                    </a:p>
                  </a:txBody>
                  <a:tcPr/>
                </a:tc>
                <a:tc>
                  <a:txBody>
                    <a:bodyPr/>
                    <a:lstStyle/>
                    <a:p>
                      <a:pPr algn="ctr"/>
                      <a:r>
                        <a:rPr lang="en-US" dirty="0" smtClean="0"/>
                        <a:t>0.02</a:t>
                      </a:r>
                      <a:endParaRPr lang="en-US" dirty="0"/>
                    </a:p>
                  </a:txBody>
                  <a:tcPr/>
                </a:tc>
                <a:tc>
                  <a:txBody>
                    <a:bodyPr/>
                    <a:lstStyle/>
                    <a:p>
                      <a:endParaRPr lang="en-US"/>
                    </a:p>
                  </a:txBody>
                  <a:tcPr/>
                </a:tc>
              </a:tr>
              <a:tr h="533400">
                <a:tc>
                  <a:txBody>
                    <a:bodyPr/>
                    <a:lstStyle/>
                    <a:p>
                      <a:r>
                        <a:rPr lang="en-US" dirty="0" smtClean="0"/>
                        <a:t>Mixture</a:t>
                      </a:r>
                      <a:endParaRPr lang="en-US" dirty="0"/>
                    </a:p>
                  </a:txBody>
                  <a:tcPr/>
                </a:tc>
                <a:tc>
                  <a:txBody>
                    <a:bodyPr/>
                    <a:lstStyle/>
                    <a:p>
                      <a:pPr algn="ctr"/>
                      <a:r>
                        <a:rPr lang="en-US" dirty="0" smtClean="0"/>
                        <a:t>100</a:t>
                      </a:r>
                      <a:endParaRPr lang="en-US" dirty="0"/>
                    </a:p>
                  </a:txBody>
                  <a:tcPr/>
                </a:tc>
                <a:tc>
                  <a:txBody>
                    <a:bodyPr/>
                    <a:lstStyle/>
                    <a:p>
                      <a:pPr algn="ctr"/>
                      <a:r>
                        <a:rPr lang="en-US" dirty="0" smtClean="0"/>
                        <a:t>0.05</a:t>
                      </a:r>
                      <a:endParaRPr lang="en-US" dirty="0"/>
                    </a:p>
                  </a:txBody>
                  <a:tcPr/>
                </a:tc>
                <a:tc>
                  <a:txBody>
                    <a:bodyPr/>
                    <a:lstStyle/>
                    <a:p>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idx="1"/>
          </p:nvPr>
        </p:nvSpPr>
        <p:spPr/>
        <p:txBody>
          <a:bodyPr/>
          <a:lstStyle/>
          <a:p>
            <a:r>
              <a:rPr lang="en-US" dirty="0" smtClean="0"/>
              <a:t>If we multiply the amount of solution times the percentage, we can get the amount of alcohol.</a:t>
            </a:r>
          </a:p>
          <a:p>
            <a:pPr algn="ctr">
              <a:buNone/>
            </a:pPr>
            <a:r>
              <a:rPr lang="en-US" dirty="0"/>
              <a:t>	</a:t>
            </a:r>
            <a:r>
              <a:rPr lang="en-US" dirty="0" smtClean="0"/>
              <a:t>	 </a:t>
            </a:r>
            <a:endParaRPr lang="en-US" dirty="0"/>
          </a:p>
        </p:txBody>
      </p:sp>
      <p:graphicFrame>
        <p:nvGraphicFramePr>
          <p:cNvPr id="4" name="Table 3"/>
          <p:cNvGraphicFramePr>
            <a:graphicFrameLocks noGrp="1"/>
          </p:cNvGraphicFramePr>
          <p:nvPr/>
        </p:nvGraphicFramePr>
        <p:xfrm>
          <a:off x="1524000" y="3276600"/>
          <a:ext cx="6096000" cy="2590800"/>
        </p:xfrm>
        <a:graphic>
          <a:graphicData uri="http://schemas.openxmlformats.org/drawingml/2006/table">
            <a:tbl>
              <a:tblPr firstRow="1" bandRow="1">
                <a:tableStyleId>{5C22544A-7EE6-4342-B048-85BDC9FD1C3A}</a:tableStyleId>
              </a:tblPr>
              <a:tblGrid>
                <a:gridCol w="1524000"/>
                <a:gridCol w="1524000"/>
                <a:gridCol w="1524000"/>
                <a:gridCol w="1524000"/>
              </a:tblGrid>
              <a:tr h="6477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6477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477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477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Table 4"/>
          <p:cNvGraphicFramePr>
            <a:graphicFrameLocks noGrp="1"/>
          </p:cNvGraphicFramePr>
          <p:nvPr/>
        </p:nvGraphicFramePr>
        <p:xfrm>
          <a:off x="1524000" y="3429000"/>
          <a:ext cx="6096000" cy="2133600"/>
        </p:xfrm>
        <a:graphic>
          <a:graphicData uri="http://schemas.openxmlformats.org/drawingml/2006/table">
            <a:tbl>
              <a:tblPr firstRow="1" bandRow="1">
                <a:tableStyleId>{5C22544A-7EE6-4342-B048-85BDC9FD1C3A}</a:tableStyleId>
              </a:tblPr>
              <a:tblGrid>
                <a:gridCol w="1524000"/>
                <a:gridCol w="1524000"/>
                <a:gridCol w="1524000"/>
                <a:gridCol w="1524000"/>
              </a:tblGrid>
              <a:tr h="533400">
                <a:tc>
                  <a:txBody>
                    <a:bodyPr/>
                    <a:lstStyle/>
                    <a:p>
                      <a:endParaRPr lang="en-US" dirty="0"/>
                    </a:p>
                  </a:txBody>
                  <a:tcPr/>
                </a:tc>
                <a:tc>
                  <a:txBody>
                    <a:bodyPr/>
                    <a:lstStyle/>
                    <a:p>
                      <a:pPr algn="ctr"/>
                      <a:r>
                        <a:rPr lang="en-US" dirty="0" smtClean="0"/>
                        <a:t>Solution</a:t>
                      </a:r>
                      <a:endParaRPr lang="en-US" dirty="0"/>
                    </a:p>
                  </a:txBody>
                  <a:tcPr/>
                </a:tc>
                <a:tc>
                  <a:txBody>
                    <a:bodyPr/>
                    <a:lstStyle/>
                    <a:p>
                      <a:pPr algn="ctr"/>
                      <a:r>
                        <a:rPr lang="en-US" dirty="0" smtClean="0"/>
                        <a:t>Percentage</a:t>
                      </a:r>
                      <a:r>
                        <a:rPr lang="en-US" baseline="0" dirty="0" smtClean="0"/>
                        <a:t>  =</a:t>
                      </a:r>
                      <a:endParaRPr lang="en-US" dirty="0"/>
                    </a:p>
                  </a:txBody>
                  <a:tcPr/>
                </a:tc>
                <a:tc>
                  <a:txBody>
                    <a:bodyPr/>
                    <a:lstStyle/>
                    <a:p>
                      <a:pPr algn="ctr"/>
                      <a:r>
                        <a:rPr lang="en-US" dirty="0" smtClean="0"/>
                        <a:t>Substance</a:t>
                      </a:r>
                      <a:endParaRPr lang="en-US" dirty="0"/>
                    </a:p>
                  </a:txBody>
                  <a:tcPr/>
                </a:tc>
              </a:tr>
              <a:tr h="533400">
                <a:tc>
                  <a:txBody>
                    <a:bodyPr/>
                    <a:lstStyle/>
                    <a:p>
                      <a:r>
                        <a:rPr lang="en-US" dirty="0" smtClean="0"/>
                        <a:t>8%</a:t>
                      </a:r>
                      <a:r>
                        <a:rPr lang="en-US" baseline="0" dirty="0" smtClean="0"/>
                        <a:t> solution</a:t>
                      </a:r>
                      <a:endParaRPr lang="en-US" dirty="0"/>
                    </a:p>
                  </a:txBody>
                  <a:tcPr/>
                </a:tc>
                <a:tc>
                  <a:txBody>
                    <a:bodyPr/>
                    <a:lstStyle/>
                    <a:p>
                      <a:pPr algn="ctr"/>
                      <a:r>
                        <a:rPr lang="en-US" dirty="0" smtClean="0"/>
                        <a:t>x</a:t>
                      </a:r>
                      <a:endParaRPr lang="en-US" dirty="0"/>
                    </a:p>
                  </a:txBody>
                  <a:tcPr/>
                </a:tc>
                <a:tc>
                  <a:txBody>
                    <a:bodyPr/>
                    <a:lstStyle/>
                    <a:p>
                      <a:pPr algn="ctr"/>
                      <a:r>
                        <a:rPr lang="en-US" dirty="0" smtClean="0"/>
                        <a:t>0.08</a:t>
                      </a:r>
                      <a:endParaRPr lang="en-US" dirty="0"/>
                    </a:p>
                  </a:txBody>
                  <a:tcPr/>
                </a:tc>
                <a:tc>
                  <a:txBody>
                    <a:bodyPr/>
                    <a:lstStyle/>
                    <a:p>
                      <a:pPr algn="ctr"/>
                      <a:r>
                        <a:rPr lang="en-US" dirty="0" smtClean="0"/>
                        <a:t>0.08x</a:t>
                      </a:r>
                      <a:endParaRPr lang="en-US" dirty="0"/>
                    </a:p>
                  </a:txBody>
                  <a:tcPr/>
                </a:tc>
              </a:tr>
              <a:tr h="533400">
                <a:tc>
                  <a:txBody>
                    <a:bodyPr/>
                    <a:lstStyle/>
                    <a:p>
                      <a:r>
                        <a:rPr lang="en-US" dirty="0" smtClean="0"/>
                        <a:t>2% solution</a:t>
                      </a:r>
                      <a:endParaRPr lang="en-US" dirty="0"/>
                    </a:p>
                  </a:txBody>
                  <a:tcPr/>
                </a:tc>
                <a:tc>
                  <a:txBody>
                    <a:bodyPr/>
                    <a:lstStyle/>
                    <a:p>
                      <a:pPr algn="ctr"/>
                      <a:r>
                        <a:rPr lang="en-US" dirty="0" smtClean="0"/>
                        <a:t>100-x</a:t>
                      </a:r>
                      <a:endParaRPr lang="en-US" dirty="0"/>
                    </a:p>
                  </a:txBody>
                  <a:tcPr/>
                </a:tc>
                <a:tc>
                  <a:txBody>
                    <a:bodyPr/>
                    <a:lstStyle/>
                    <a:p>
                      <a:pPr algn="ctr"/>
                      <a:r>
                        <a:rPr lang="en-US" dirty="0" smtClean="0"/>
                        <a:t>0.02</a:t>
                      </a:r>
                      <a:endParaRPr lang="en-US" dirty="0"/>
                    </a:p>
                  </a:txBody>
                  <a:tcPr/>
                </a:tc>
                <a:tc>
                  <a:txBody>
                    <a:bodyPr/>
                    <a:lstStyle/>
                    <a:p>
                      <a:pPr algn="ctr"/>
                      <a:r>
                        <a:rPr lang="en-US" dirty="0" smtClean="0"/>
                        <a:t>0.02</a:t>
                      </a:r>
                      <a:r>
                        <a:rPr lang="en-US" baseline="0" dirty="0" smtClean="0"/>
                        <a:t> (100 – x )</a:t>
                      </a:r>
                      <a:endParaRPr lang="en-US" dirty="0"/>
                    </a:p>
                  </a:txBody>
                  <a:tcPr/>
                </a:tc>
              </a:tr>
              <a:tr h="533400">
                <a:tc>
                  <a:txBody>
                    <a:bodyPr/>
                    <a:lstStyle/>
                    <a:p>
                      <a:r>
                        <a:rPr lang="en-US" dirty="0" smtClean="0"/>
                        <a:t>Mixture</a:t>
                      </a:r>
                      <a:endParaRPr lang="en-US" dirty="0"/>
                    </a:p>
                  </a:txBody>
                  <a:tcPr/>
                </a:tc>
                <a:tc>
                  <a:txBody>
                    <a:bodyPr/>
                    <a:lstStyle/>
                    <a:p>
                      <a:pPr algn="ctr"/>
                      <a:r>
                        <a:rPr lang="en-US" dirty="0" smtClean="0"/>
                        <a:t>100</a:t>
                      </a:r>
                      <a:endParaRPr lang="en-US" dirty="0"/>
                    </a:p>
                  </a:txBody>
                  <a:tcPr/>
                </a:tc>
                <a:tc>
                  <a:txBody>
                    <a:bodyPr/>
                    <a:lstStyle/>
                    <a:p>
                      <a:pPr algn="ctr"/>
                      <a:r>
                        <a:rPr lang="en-US" dirty="0" smtClean="0"/>
                        <a:t>0.05</a:t>
                      </a:r>
                      <a:endParaRPr lang="en-US" dirty="0"/>
                    </a:p>
                  </a:txBody>
                  <a:tcPr/>
                </a:tc>
                <a:tc>
                  <a:txBody>
                    <a:bodyPr/>
                    <a:lstStyle/>
                    <a:p>
                      <a:pPr algn="ctr"/>
                      <a:r>
                        <a:rPr lang="en-US" dirty="0" smtClean="0"/>
                        <a:t>5</a:t>
                      </a:r>
                      <a:endParaRPr lang="en-US"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idx="1"/>
          </p:nvPr>
        </p:nvSpPr>
        <p:spPr/>
        <p:txBody>
          <a:bodyPr/>
          <a:lstStyle/>
          <a:p>
            <a:r>
              <a:rPr lang="en-US" dirty="0" smtClean="0"/>
              <a:t>The amount of alcohol in the 8% solution plus the amount of alcohol in the 2% solution must equal the total amount of alcohol in the mixture.  See if you can solve the equation before moving on to the next slide.</a:t>
            </a:r>
          </a:p>
          <a:p>
            <a:pPr algn="ctr">
              <a:buNone/>
            </a:pPr>
            <a:r>
              <a:rPr lang="en-US" dirty="0" smtClean="0"/>
              <a:t>0.08x + 0.02(100 – x) = 5</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3</a:t>
            </a:r>
            <a:endParaRPr lang="en-US" dirty="0"/>
          </a:p>
        </p:txBody>
      </p:sp>
      <p:sp>
        <p:nvSpPr>
          <p:cNvPr id="3" name="Content Placeholder 2"/>
          <p:cNvSpPr>
            <a:spLocks noGrp="1"/>
          </p:cNvSpPr>
          <p:nvPr>
            <p:ph idx="1"/>
          </p:nvPr>
        </p:nvSpPr>
        <p:spPr/>
        <p:txBody>
          <a:bodyPr>
            <a:normAutofit fontScale="92500"/>
          </a:bodyPr>
          <a:lstStyle/>
          <a:p>
            <a:r>
              <a:rPr lang="en-US" dirty="0" smtClean="0"/>
              <a:t>Solving the equation, we get our answer.</a:t>
            </a:r>
          </a:p>
          <a:p>
            <a:pPr algn="ctr">
              <a:buNone/>
            </a:pPr>
            <a:r>
              <a:rPr lang="en-US" dirty="0" smtClean="0"/>
              <a:t>0.08x + 0.02(100 – x) = 5</a:t>
            </a:r>
          </a:p>
          <a:p>
            <a:pPr algn="ctr">
              <a:buNone/>
            </a:pPr>
            <a:r>
              <a:rPr lang="en-US" dirty="0" smtClean="0"/>
              <a:t>0.08x + 2 – 0.02x = 5</a:t>
            </a:r>
          </a:p>
          <a:p>
            <a:pPr algn="ctr">
              <a:buNone/>
            </a:pPr>
            <a:r>
              <a:rPr lang="en-US" dirty="0" smtClean="0"/>
              <a:t>0.06x + 2 = 5</a:t>
            </a:r>
          </a:p>
          <a:p>
            <a:pPr algn="ctr">
              <a:buNone/>
            </a:pPr>
            <a:r>
              <a:rPr lang="en-US" dirty="0" smtClean="0"/>
              <a:t>0.06x = 3</a:t>
            </a:r>
          </a:p>
          <a:p>
            <a:pPr algn="ctr">
              <a:buNone/>
            </a:pPr>
            <a:r>
              <a:rPr lang="en-US" dirty="0" smtClean="0"/>
              <a:t>x = 50</a:t>
            </a:r>
          </a:p>
          <a:p>
            <a:pPr algn="ctr">
              <a:buNone/>
            </a:pPr>
            <a:r>
              <a:rPr lang="en-US" dirty="0" smtClean="0"/>
              <a:t>Hence we need 50 </a:t>
            </a:r>
            <a:r>
              <a:rPr lang="en-US" dirty="0" err="1" smtClean="0"/>
              <a:t>mL</a:t>
            </a:r>
            <a:r>
              <a:rPr lang="en-US" dirty="0" smtClean="0"/>
              <a:t> of 8% solution and since 100-50=50, we need 50 </a:t>
            </a:r>
            <a:r>
              <a:rPr lang="en-US" dirty="0" err="1" smtClean="0"/>
              <a:t>mL</a:t>
            </a:r>
            <a:r>
              <a:rPr lang="en-US" dirty="0" smtClean="0"/>
              <a:t> of 2% solution also.</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lstStyle/>
          <a:p>
            <a:r>
              <a:rPr lang="en-US" dirty="0" smtClean="0"/>
              <a:t>Now it is time for you to practice.  Solve the following two mixture problems.  Remember to use the formulas and a table to help set them up.</a:t>
            </a:r>
          </a:p>
          <a:p>
            <a:pPr algn="ctr">
              <a:buNone/>
            </a:pPr>
            <a:r>
              <a:rPr lang="en-US" dirty="0" smtClean="0"/>
              <a:t>Amount    X     Unit Price =  Total Cost</a:t>
            </a:r>
          </a:p>
          <a:p>
            <a:pPr algn="ctr">
              <a:buNone/>
            </a:pPr>
            <a:r>
              <a:rPr lang="en-US" dirty="0" smtClean="0"/>
              <a:t>Solution  X   Percentage = Substance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None/>
            </a:pPr>
            <a:r>
              <a:rPr lang="en-US" dirty="0"/>
              <a:t> </a:t>
            </a:r>
            <a:r>
              <a:rPr lang="en-US" dirty="0" smtClean="0"/>
              <a:t>- Solve the following two practice problems. Then check your answers on the next slide.</a:t>
            </a:r>
          </a:p>
          <a:p>
            <a:pPr marL="514350" indent="-514350">
              <a:buAutoNum type="arabicPeriod"/>
            </a:pPr>
            <a:r>
              <a:rPr lang="en-US" dirty="0" smtClean="0"/>
              <a:t>Rob works at a coffee shop and needs to mix a mild blend that costs $2.20 per pound with a dark roast that costs $3 per pound in order to make 40 pounds of a mix coffee that will cost $2.50 per pound.  How many pounds of mild and dark roast should he mix?</a:t>
            </a:r>
          </a:p>
          <a:p>
            <a:pPr marL="514350" indent="-514350">
              <a:buAutoNum type="arabicPeriod"/>
            </a:pPr>
            <a:r>
              <a:rPr lang="en-US" dirty="0" smtClean="0"/>
              <a:t>Martin works at a fish store.  How many liters of 5% salt solution must he mix with 18 liters of 1% salt solution in order to make a mixture that is 2% salt?</a:t>
            </a:r>
          </a:p>
          <a:p>
            <a:pPr marL="514350" indent="-514350">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involving Money</a:t>
            </a:r>
            <a:endParaRPr lang="en-US" dirty="0"/>
          </a:p>
        </p:txBody>
      </p:sp>
      <p:sp>
        <p:nvSpPr>
          <p:cNvPr id="3" name="Content Placeholder 2"/>
          <p:cNvSpPr>
            <a:spLocks noGrp="1"/>
          </p:cNvSpPr>
          <p:nvPr>
            <p:ph idx="1"/>
          </p:nvPr>
        </p:nvSpPr>
        <p:spPr/>
        <p:txBody>
          <a:bodyPr>
            <a:normAutofit lnSpcReduction="10000"/>
          </a:bodyPr>
          <a:lstStyle/>
          <a:p>
            <a:r>
              <a:rPr lang="en-US" dirty="0" smtClean="0"/>
              <a:t>To solve Mixture problems involving money, we need to first understand how the total cost can be calculated from the amount of an item.</a:t>
            </a:r>
          </a:p>
          <a:p>
            <a:r>
              <a:rPr lang="en-US" dirty="0" smtClean="0"/>
              <a:t>Let’s take an example.  Suppose you buy 3 pounds of bananas that cost $1.20 per pound. To find the total cost we multiply the amount (3 pounds) times the unit price (price per pound).</a:t>
            </a:r>
          </a:p>
          <a:p>
            <a:r>
              <a:rPr lang="en-US" dirty="0" smtClean="0"/>
              <a:t>3 X $1.20 = $3.60 total cost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Answers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 </a:t>
            </a:r>
            <a:r>
              <a:rPr lang="en-US" dirty="0" smtClean="0"/>
              <a:t>- Here are the answers.  If you got either of them wrong.  Go on to the next slides and figure out what you did wrong.  Then next to your problem, write down in complete sentences what you did wrong and what steps you should take so that you will not make the same mistake again.</a:t>
            </a:r>
          </a:p>
          <a:p>
            <a:pPr marL="514350" indent="-514350">
              <a:buAutoNum type="arabicPeriod"/>
            </a:pPr>
            <a:r>
              <a:rPr lang="en-US" dirty="0" smtClean="0"/>
              <a:t>25 pounds of mild &amp; 15 pounds of dark</a:t>
            </a:r>
          </a:p>
          <a:p>
            <a:pPr marL="514350" indent="-514350">
              <a:buAutoNum type="arabicPeriod"/>
            </a:pPr>
            <a:r>
              <a:rPr lang="en-US" dirty="0" smtClean="0"/>
              <a:t>6 Liters of 5% salt solution</a:t>
            </a:r>
          </a:p>
          <a:p>
            <a:pPr marL="514350" indent="-514350">
              <a:buAutoNum type="arabicPeriod"/>
            </a:pPr>
            <a:endParaRPr lang="en-US" dirty="0" smtClean="0"/>
          </a:p>
          <a:p>
            <a:pPr marL="514350" indent="-514350">
              <a:buAutoNum type="arabicPeriod"/>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Practice problem #1 answer</a:t>
            </a:r>
            <a:endParaRPr lang="en-US" dirty="0"/>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pPr algn="ctr"/>
                      <a:r>
                        <a:rPr lang="en-US" dirty="0" smtClean="0"/>
                        <a:t>Amount</a:t>
                      </a:r>
                      <a:endParaRPr lang="en-US" dirty="0"/>
                    </a:p>
                  </a:txBody>
                  <a:tcPr/>
                </a:tc>
                <a:tc>
                  <a:txBody>
                    <a:bodyPr/>
                    <a:lstStyle/>
                    <a:p>
                      <a:pPr algn="ctr"/>
                      <a:r>
                        <a:rPr lang="en-US" dirty="0" smtClean="0"/>
                        <a:t>Unit Price  =</a:t>
                      </a:r>
                      <a:endParaRPr lang="en-US" dirty="0"/>
                    </a:p>
                  </a:txBody>
                  <a:tcPr/>
                </a:tc>
                <a:tc>
                  <a:txBody>
                    <a:bodyPr/>
                    <a:lstStyle/>
                    <a:p>
                      <a:pPr algn="ctr"/>
                      <a:r>
                        <a:rPr lang="en-US" dirty="0" smtClean="0"/>
                        <a:t>Total Cost</a:t>
                      </a:r>
                      <a:endParaRPr lang="en-US" dirty="0"/>
                    </a:p>
                  </a:txBody>
                  <a:tcPr/>
                </a:tc>
              </a:tr>
              <a:tr h="370840">
                <a:tc>
                  <a:txBody>
                    <a:bodyPr/>
                    <a:lstStyle/>
                    <a:p>
                      <a:r>
                        <a:rPr lang="en-US" dirty="0" smtClean="0"/>
                        <a:t>Mild</a:t>
                      </a:r>
                      <a:r>
                        <a:rPr lang="en-US" baseline="0" dirty="0" smtClean="0"/>
                        <a:t> blend</a:t>
                      </a:r>
                      <a:endParaRPr lang="en-US" dirty="0"/>
                    </a:p>
                  </a:txBody>
                  <a:tcPr/>
                </a:tc>
                <a:tc>
                  <a:txBody>
                    <a:bodyPr/>
                    <a:lstStyle/>
                    <a:p>
                      <a:pPr algn="ctr"/>
                      <a:r>
                        <a:rPr lang="en-US" dirty="0" smtClean="0"/>
                        <a:t>x</a:t>
                      </a:r>
                      <a:endParaRPr lang="en-US" dirty="0"/>
                    </a:p>
                  </a:txBody>
                  <a:tcPr/>
                </a:tc>
                <a:tc>
                  <a:txBody>
                    <a:bodyPr/>
                    <a:lstStyle/>
                    <a:p>
                      <a:pPr algn="ctr"/>
                      <a:r>
                        <a:rPr lang="en-US" dirty="0" smtClean="0"/>
                        <a:t>$</a:t>
                      </a:r>
                      <a:r>
                        <a:rPr lang="en-US" dirty="0" smtClean="0"/>
                        <a:t>2.20</a:t>
                      </a:r>
                      <a:endParaRPr lang="en-US" dirty="0"/>
                    </a:p>
                  </a:txBody>
                  <a:tcPr/>
                </a:tc>
                <a:tc>
                  <a:txBody>
                    <a:bodyPr/>
                    <a:lstStyle/>
                    <a:p>
                      <a:pPr algn="ctr"/>
                      <a:r>
                        <a:rPr lang="en-US" dirty="0" smtClean="0"/>
                        <a:t>2.2x</a:t>
                      </a:r>
                      <a:endParaRPr lang="en-US" dirty="0"/>
                    </a:p>
                  </a:txBody>
                  <a:tcPr/>
                </a:tc>
              </a:tr>
              <a:tr h="370840">
                <a:tc>
                  <a:txBody>
                    <a:bodyPr/>
                    <a:lstStyle/>
                    <a:p>
                      <a:r>
                        <a:rPr lang="en-US" dirty="0" smtClean="0"/>
                        <a:t>Dark</a:t>
                      </a:r>
                      <a:r>
                        <a:rPr lang="en-US" baseline="0" dirty="0" smtClean="0"/>
                        <a:t> Roast</a:t>
                      </a:r>
                      <a:endParaRPr lang="en-US" dirty="0"/>
                    </a:p>
                  </a:txBody>
                  <a:tcPr/>
                </a:tc>
                <a:tc>
                  <a:txBody>
                    <a:bodyPr/>
                    <a:lstStyle/>
                    <a:p>
                      <a:pPr algn="ctr"/>
                      <a:r>
                        <a:rPr lang="en-US" dirty="0" smtClean="0"/>
                        <a:t>40 </a:t>
                      </a:r>
                      <a:r>
                        <a:rPr lang="en-US" dirty="0" smtClean="0"/>
                        <a:t>- x</a:t>
                      </a:r>
                      <a:endParaRPr lang="en-US" dirty="0"/>
                    </a:p>
                  </a:txBody>
                  <a:tcPr/>
                </a:tc>
                <a:tc>
                  <a:txBody>
                    <a:bodyPr/>
                    <a:lstStyle/>
                    <a:p>
                      <a:pPr algn="ctr"/>
                      <a:r>
                        <a:rPr lang="en-US" dirty="0" smtClean="0"/>
                        <a:t>$3.00</a:t>
                      </a:r>
                      <a:endParaRPr lang="en-US" dirty="0"/>
                    </a:p>
                  </a:txBody>
                  <a:tcPr/>
                </a:tc>
                <a:tc>
                  <a:txBody>
                    <a:bodyPr/>
                    <a:lstStyle/>
                    <a:p>
                      <a:pPr algn="ctr"/>
                      <a:r>
                        <a:rPr lang="en-US" dirty="0" smtClean="0"/>
                        <a:t>3 </a:t>
                      </a:r>
                      <a:r>
                        <a:rPr lang="en-US" dirty="0" smtClean="0"/>
                        <a:t>( </a:t>
                      </a:r>
                      <a:r>
                        <a:rPr lang="en-US" dirty="0" smtClean="0"/>
                        <a:t>40 </a:t>
                      </a:r>
                      <a:r>
                        <a:rPr lang="en-US" dirty="0" smtClean="0"/>
                        <a:t>– x)</a:t>
                      </a:r>
                      <a:endParaRPr lang="en-US" dirty="0"/>
                    </a:p>
                  </a:txBody>
                  <a:tcPr/>
                </a:tc>
              </a:tr>
              <a:tr h="370840">
                <a:tc>
                  <a:txBody>
                    <a:bodyPr/>
                    <a:lstStyle/>
                    <a:p>
                      <a:r>
                        <a:rPr lang="en-US" dirty="0" smtClean="0"/>
                        <a:t>Mixture</a:t>
                      </a:r>
                      <a:endParaRPr lang="en-US" dirty="0"/>
                    </a:p>
                  </a:txBody>
                  <a:tcPr/>
                </a:tc>
                <a:tc>
                  <a:txBody>
                    <a:bodyPr/>
                    <a:lstStyle/>
                    <a:p>
                      <a:pPr algn="ctr"/>
                      <a:r>
                        <a:rPr lang="en-US" dirty="0" smtClean="0"/>
                        <a:t>40</a:t>
                      </a:r>
                      <a:endParaRPr lang="en-US" dirty="0"/>
                    </a:p>
                  </a:txBody>
                  <a:tcPr/>
                </a:tc>
                <a:tc>
                  <a:txBody>
                    <a:bodyPr/>
                    <a:lstStyle/>
                    <a:p>
                      <a:pPr algn="ctr"/>
                      <a:r>
                        <a:rPr lang="en-US" dirty="0" smtClean="0"/>
                        <a:t>$</a:t>
                      </a:r>
                      <a:r>
                        <a:rPr lang="en-US" dirty="0" smtClean="0"/>
                        <a:t>2.50</a:t>
                      </a:r>
                      <a:endParaRPr lang="en-US" dirty="0"/>
                    </a:p>
                  </a:txBody>
                  <a:tcPr/>
                </a:tc>
                <a:tc>
                  <a:txBody>
                    <a:bodyPr/>
                    <a:lstStyle/>
                    <a:p>
                      <a:pPr algn="ctr"/>
                      <a:r>
                        <a:rPr lang="en-US" dirty="0" smtClean="0"/>
                        <a:t>$100</a:t>
                      </a:r>
                      <a:endParaRPr lang="en-US"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Problem #1 Answer</a:t>
            </a:r>
            <a:endParaRPr lang="en-US" dirty="0"/>
          </a:p>
        </p:txBody>
      </p:sp>
      <p:sp>
        <p:nvSpPr>
          <p:cNvPr id="3" name="Content Placeholder 2"/>
          <p:cNvSpPr>
            <a:spLocks noGrp="1"/>
          </p:cNvSpPr>
          <p:nvPr>
            <p:ph idx="1"/>
          </p:nvPr>
        </p:nvSpPr>
        <p:spPr/>
        <p:txBody>
          <a:bodyPr/>
          <a:lstStyle/>
          <a:p>
            <a:pPr algn="ctr">
              <a:buNone/>
            </a:pPr>
            <a:r>
              <a:rPr lang="en-US" dirty="0" smtClean="0"/>
              <a:t>2.2x + 3(40 – x) = 100</a:t>
            </a:r>
          </a:p>
          <a:p>
            <a:pPr algn="ctr">
              <a:buNone/>
            </a:pPr>
            <a:r>
              <a:rPr lang="en-US" dirty="0" smtClean="0"/>
              <a:t>2.2x + 120 – 3x = 100</a:t>
            </a:r>
          </a:p>
          <a:p>
            <a:pPr algn="ctr">
              <a:buNone/>
            </a:pPr>
            <a:r>
              <a:rPr lang="en-US" dirty="0" smtClean="0"/>
              <a:t>-0.8x + 120 = 100</a:t>
            </a:r>
          </a:p>
          <a:p>
            <a:pPr algn="ctr">
              <a:buNone/>
            </a:pPr>
            <a:r>
              <a:rPr lang="en-US" dirty="0" smtClean="0"/>
              <a:t>-0.8x = -20</a:t>
            </a:r>
          </a:p>
          <a:p>
            <a:pPr algn="ctr">
              <a:buNone/>
            </a:pPr>
            <a:r>
              <a:rPr lang="en-US" dirty="0" smtClean="0"/>
              <a:t>x = 25 </a:t>
            </a:r>
          </a:p>
          <a:p>
            <a:pPr algn="ctr">
              <a:buNone/>
            </a:pPr>
            <a:r>
              <a:rPr lang="en-US" dirty="0"/>
              <a:t> </a:t>
            </a:r>
            <a:r>
              <a:rPr lang="en-US" dirty="0" smtClean="0"/>
              <a:t>25 pounds of mild blend</a:t>
            </a:r>
          </a:p>
          <a:p>
            <a:pPr algn="ctr">
              <a:buNone/>
            </a:pPr>
            <a:r>
              <a:rPr lang="en-US" dirty="0" smtClean="0"/>
              <a:t>40 – 25 = 15 pounds of dark roast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#2 Answer</a:t>
            </a:r>
            <a:endParaRPr lang="en-US" dirty="0"/>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dirty="0"/>
                    </a:p>
                  </a:txBody>
                  <a:tcPr/>
                </a:tc>
                <a:tc>
                  <a:txBody>
                    <a:bodyPr/>
                    <a:lstStyle/>
                    <a:p>
                      <a:pPr algn="ctr"/>
                      <a:r>
                        <a:rPr lang="en-US" dirty="0" smtClean="0"/>
                        <a:t>Solution</a:t>
                      </a:r>
                      <a:endParaRPr lang="en-US" dirty="0"/>
                    </a:p>
                  </a:txBody>
                  <a:tcPr/>
                </a:tc>
                <a:tc>
                  <a:txBody>
                    <a:bodyPr/>
                    <a:lstStyle/>
                    <a:p>
                      <a:pPr algn="ctr"/>
                      <a:r>
                        <a:rPr lang="en-US" dirty="0" smtClean="0"/>
                        <a:t>Percentage</a:t>
                      </a:r>
                      <a:r>
                        <a:rPr lang="en-US" baseline="0" dirty="0" smtClean="0"/>
                        <a:t>  =</a:t>
                      </a:r>
                      <a:endParaRPr lang="en-US" dirty="0"/>
                    </a:p>
                  </a:txBody>
                  <a:tcPr/>
                </a:tc>
                <a:tc>
                  <a:txBody>
                    <a:bodyPr/>
                    <a:lstStyle/>
                    <a:p>
                      <a:pPr algn="ctr"/>
                      <a:r>
                        <a:rPr lang="en-US" dirty="0" smtClean="0"/>
                        <a:t>Substance</a:t>
                      </a:r>
                      <a:endParaRPr lang="en-US" dirty="0"/>
                    </a:p>
                  </a:txBody>
                  <a:tcPr/>
                </a:tc>
              </a:tr>
              <a:tr h="370840">
                <a:tc>
                  <a:txBody>
                    <a:bodyPr/>
                    <a:lstStyle/>
                    <a:p>
                      <a:r>
                        <a:rPr lang="en-US" dirty="0" smtClean="0"/>
                        <a:t>5%</a:t>
                      </a:r>
                      <a:r>
                        <a:rPr lang="en-US" baseline="0" dirty="0" smtClean="0"/>
                        <a:t> </a:t>
                      </a:r>
                      <a:r>
                        <a:rPr lang="en-US" baseline="0" dirty="0" smtClean="0"/>
                        <a:t>solution</a:t>
                      </a:r>
                      <a:endParaRPr lang="en-US" dirty="0"/>
                    </a:p>
                  </a:txBody>
                  <a:tcPr/>
                </a:tc>
                <a:tc>
                  <a:txBody>
                    <a:bodyPr/>
                    <a:lstStyle/>
                    <a:p>
                      <a:pPr algn="ctr"/>
                      <a:r>
                        <a:rPr lang="en-US" dirty="0" smtClean="0"/>
                        <a:t>x</a:t>
                      </a:r>
                      <a:endParaRPr lang="en-US" dirty="0"/>
                    </a:p>
                  </a:txBody>
                  <a:tcPr/>
                </a:tc>
                <a:tc>
                  <a:txBody>
                    <a:bodyPr/>
                    <a:lstStyle/>
                    <a:p>
                      <a:pPr algn="ctr"/>
                      <a:r>
                        <a:rPr lang="en-US" dirty="0" smtClean="0"/>
                        <a:t>0.05</a:t>
                      </a:r>
                      <a:endParaRPr lang="en-US" dirty="0"/>
                    </a:p>
                  </a:txBody>
                  <a:tcPr/>
                </a:tc>
                <a:tc>
                  <a:txBody>
                    <a:bodyPr/>
                    <a:lstStyle/>
                    <a:p>
                      <a:pPr algn="ctr"/>
                      <a:r>
                        <a:rPr lang="en-US" dirty="0" smtClean="0"/>
                        <a:t>0.05x</a:t>
                      </a:r>
                      <a:endParaRPr lang="en-US" dirty="0"/>
                    </a:p>
                  </a:txBody>
                  <a:tcPr/>
                </a:tc>
              </a:tr>
              <a:tr h="370840">
                <a:tc>
                  <a:txBody>
                    <a:bodyPr/>
                    <a:lstStyle/>
                    <a:p>
                      <a:r>
                        <a:rPr lang="en-US" dirty="0" smtClean="0"/>
                        <a:t>1% </a:t>
                      </a:r>
                      <a:r>
                        <a:rPr lang="en-US" dirty="0" smtClean="0"/>
                        <a:t>solution</a:t>
                      </a:r>
                      <a:endParaRPr lang="en-US" dirty="0"/>
                    </a:p>
                  </a:txBody>
                  <a:tcPr/>
                </a:tc>
                <a:tc>
                  <a:txBody>
                    <a:bodyPr/>
                    <a:lstStyle/>
                    <a:p>
                      <a:pPr algn="ctr"/>
                      <a:r>
                        <a:rPr lang="en-US" dirty="0" smtClean="0"/>
                        <a:t>18</a:t>
                      </a:r>
                      <a:endParaRPr lang="en-US" dirty="0"/>
                    </a:p>
                  </a:txBody>
                  <a:tcPr/>
                </a:tc>
                <a:tc>
                  <a:txBody>
                    <a:bodyPr/>
                    <a:lstStyle/>
                    <a:p>
                      <a:pPr algn="ctr"/>
                      <a:r>
                        <a:rPr lang="en-US" dirty="0" smtClean="0"/>
                        <a:t>0.01</a:t>
                      </a:r>
                      <a:endParaRPr lang="en-US" dirty="0"/>
                    </a:p>
                  </a:txBody>
                  <a:tcPr/>
                </a:tc>
                <a:tc>
                  <a:txBody>
                    <a:bodyPr/>
                    <a:lstStyle/>
                    <a:p>
                      <a:pPr algn="ctr"/>
                      <a:r>
                        <a:rPr lang="en-US" dirty="0" smtClean="0"/>
                        <a:t>0.18</a:t>
                      </a:r>
                      <a:endParaRPr lang="en-US" dirty="0"/>
                    </a:p>
                  </a:txBody>
                  <a:tcPr/>
                </a:tc>
              </a:tr>
              <a:tr h="370840">
                <a:tc>
                  <a:txBody>
                    <a:bodyPr/>
                    <a:lstStyle/>
                    <a:p>
                      <a:r>
                        <a:rPr lang="en-US" dirty="0" smtClean="0"/>
                        <a:t>Mixture</a:t>
                      </a:r>
                      <a:endParaRPr lang="en-US" dirty="0"/>
                    </a:p>
                  </a:txBody>
                  <a:tcPr/>
                </a:tc>
                <a:tc>
                  <a:txBody>
                    <a:bodyPr/>
                    <a:lstStyle/>
                    <a:p>
                      <a:pPr algn="ctr"/>
                      <a:r>
                        <a:rPr lang="en-US" dirty="0" smtClean="0"/>
                        <a:t>x+18</a:t>
                      </a:r>
                      <a:endParaRPr lang="en-US" dirty="0"/>
                    </a:p>
                  </a:txBody>
                  <a:tcPr/>
                </a:tc>
                <a:tc>
                  <a:txBody>
                    <a:bodyPr/>
                    <a:lstStyle/>
                    <a:p>
                      <a:pPr algn="ctr"/>
                      <a:r>
                        <a:rPr lang="en-US" dirty="0" smtClean="0"/>
                        <a:t>0.02</a:t>
                      </a:r>
                      <a:endParaRPr lang="en-US" dirty="0"/>
                    </a:p>
                  </a:txBody>
                  <a:tcPr/>
                </a:tc>
                <a:tc>
                  <a:txBody>
                    <a:bodyPr/>
                    <a:lstStyle/>
                    <a:p>
                      <a:pPr algn="ctr"/>
                      <a:r>
                        <a:rPr lang="en-US" dirty="0" smtClean="0"/>
                        <a:t>0.02</a:t>
                      </a:r>
                      <a:r>
                        <a:rPr lang="en-US" baseline="0" dirty="0" smtClean="0"/>
                        <a:t> ( x+18 )</a:t>
                      </a:r>
                      <a:endParaRPr lang="en-US"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 Problem #2 Answer</a:t>
            </a:r>
            <a:endParaRPr lang="en-US" dirty="0"/>
          </a:p>
        </p:txBody>
      </p:sp>
      <p:sp>
        <p:nvSpPr>
          <p:cNvPr id="3" name="Content Placeholder 2"/>
          <p:cNvSpPr>
            <a:spLocks noGrp="1"/>
          </p:cNvSpPr>
          <p:nvPr>
            <p:ph idx="1"/>
          </p:nvPr>
        </p:nvSpPr>
        <p:spPr/>
        <p:txBody>
          <a:bodyPr/>
          <a:lstStyle/>
          <a:p>
            <a:pPr algn="ctr">
              <a:buNone/>
            </a:pPr>
            <a:r>
              <a:rPr lang="en-US" dirty="0" smtClean="0"/>
              <a:t>0.05x + 0.18 = 0.02 ( x + 18)</a:t>
            </a:r>
          </a:p>
          <a:p>
            <a:pPr algn="ctr">
              <a:buNone/>
            </a:pPr>
            <a:r>
              <a:rPr lang="en-US" dirty="0" smtClean="0"/>
              <a:t>0.05x + 0.18 = 0.02x + 0.36</a:t>
            </a:r>
          </a:p>
          <a:p>
            <a:pPr algn="ctr">
              <a:buNone/>
            </a:pPr>
            <a:r>
              <a:rPr lang="en-US" dirty="0" smtClean="0"/>
              <a:t>0.03x + 0.18 = 0.36</a:t>
            </a:r>
          </a:p>
          <a:p>
            <a:pPr algn="ctr">
              <a:buNone/>
            </a:pPr>
            <a:r>
              <a:rPr lang="en-US" dirty="0" smtClean="0"/>
              <a:t>0.03x = 0.18</a:t>
            </a:r>
          </a:p>
          <a:p>
            <a:pPr algn="ctr">
              <a:buNone/>
            </a:pPr>
            <a:r>
              <a:rPr lang="en-US" dirty="0" smtClean="0"/>
              <a:t>x = 6</a:t>
            </a:r>
          </a:p>
          <a:p>
            <a:pPr algn="ctr">
              <a:buNone/>
            </a:pPr>
            <a:r>
              <a:rPr lang="en-US" dirty="0" smtClean="0"/>
              <a:t>6 Liters of 5% </a:t>
            </a:r>
            <a:r>
              <a:rPr lang="en-US" smtClean="0"/>
              <a:t>salt solution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Problems involving Money</a:t>
            </a:r>
            <a:endParaRPr lang="en-US" dirty="0"/>
          </a:p>
        </p:txBody>
      </p:sp>
      <p:sp>
        <p:nvSpPr>
          <p:cNvPr id="3" name="Content Placeholder 2"/>
          <p:cNvSpPr>
            <a:spLocks noGrp="1"/>
          </p:cNvSpPr>
          <p:nvPr>
            <p:ph idx="1"/>
          </p:nvPr>
        </p:nvSpPr>
        <p:spPr/>
        <p:txBody>
          <a:bodyPr/>
          <a:lstStyle/>
          <a:p>
            <a:r>
              <a:rPr lang="en-US" dirty="0" smtClean="0"/>
              <a:t>In general, we use the following equation.</a:t>
            </a:r>
          </a:p>
          <a:p>
            <a:pPr>
              <a:buNone/>
            </a:pPr>
            <a:endParaRPr lang="en-US" dirty="0"/>
          </a:p>
          <a:p>
            <a:pPr>
              <a:buNone/>
            </a:pPr>
            <a:r>
              <a:rPr lang="en-US" dirty="0" smtClean="0"/>
              <a:t>		Amount    X     Unit Price =  Total Cost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idx="1"/>
          </p:nvPr>
        </p:nvSpPr>
        <p:spPr/>
        <p:txBody>
          <a:bodyPr/>
          <a:lstStyle/>
          <a:p>
            <a:r>
              <a:rPr lang="en-US" dirty="0" smtClean="0"/>
              <a:t>Let’s look at the following example.</a:t>
            </a:r>
          </a:p>
          <a:p>
            <a:r>
              <a:rPr lang="en-US" dirty="0" smtClean="0"/>
              <a:t>A health food store wants to mix walnuts that cost $2.50 per pound with almonds that cost $2.00 per pound to make a 10 pounds of a mixture that will cost $2.20 per pound.  How many pounds of walnuts and how many pounds of almonds should they mix?</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idx="1"/>
          </p:nvPr>
        </p:nvSpPr>
        <p:spPr/>
        <p:txBody>
          <a:bodyPr/>
          <a:lstStyle/>
          <a:p>
            <a:r>
              <a:rPr lang="en-US" dirty="0" smtClean="0"/>
              <a:t>Setting up a table can really help.  Look at the following table.  See if you can fill in the blanks.</a:t>
            </a:r>
          </a:p>
          <a:p>
            <a:pPr algn="ctr">
              <a:buNone/>
            </a:pPr>
            <a:endParaRPr lang="en-US" dirty="0"/>
          </a:p>
        </p:txBody>
      </p:sp>
      <p:graphicFrame>
        <p:nvGraphicFramePr>
          <p:cNvPr id="5" name="Table 4"/>
          <p:cNvGraphicFramePr>
            <a:graphicFrameLocks noGrp="1"/>
          </p:cNvGraphicFramePr>
          <p:nvPr/>
        </p:nvGraphicFramePr>
        <p:xfrm>
          <a:off x="1447800" y="3505200"/>
          <a:ext cx="6096000" cy="2133600"/>
        </p:xfrm>
        <a:graphic>
          <a:graphicData uri="http://schemas.openxmlformats.org/drawingml/2006/table">
            <a:tbl>
              <a:tblPr firstRow="1" bandRow="1">
                <a:tableStyleId>{5C22544A-7EE6-4342-B048-85BDC9FD1C3A}</a:tableStyleId>
              </a:tblPr>
              <a:tblGrid>
                <a:gridCol w="1524000"/>
                <a:gridCol w="1524000"/>
                <a:gridCol w="1524000"/>
                <a:gridCol w="1524000"/>
              </a:tblGrid>
              <a:tr h="533400">
                <a:tc>
                  <a:txBody>
                    <a:bodyPr/>
                    <a:lstStyle/>
                    <a:p>
                      <a:endParaRPr lang="en-US" dirty="0"/>
                    </a:p>
                  </a:txBody>
                  <a:tcPr/>
                </a:tc>
                <a:tc>
                  <a:txBody>
                    <a:bodyPr/>
                    <a:lstStyle/>
                    <a:p>
                      <a:r>
                        <a:rPr lang="en-US" dirty="0" smtClean="0"/>
                        <a:t>Amount  </a:t>
                      </a:r>
                      <a:endParaRPr lang="en-US" dirty="0"/>
                    </a:p>
                  </a:txBody>
                  <a:tcPr/>
                </a:tc>
                <a:tc>
                  <a:txBody>
                    <a:bodyPr/>
                    <a:lstStyle/>
                    <a:p>
                      <a:r>
                        <a:rPr lang="en-US" dirty="0" smtClean="0"/>
                        <a:t>Unit Price =</a:t>
                      </a:r>
                      <a:endParaRPr lang="en-US" dirty="0"/>
                    </a:p>
                  </a:txBody>
                  <a:tcPr/>
                </a:tc>
                <a:tc>
                  <a:txBody>
                    <a:bodyPr/>
                    <a:lstStyle/>
                    <a:p>
                      <a:r>
                        <a:rPr lang="en-US" dirty="0" smtClean="0"/>
                        <a:t>Total Cost</a:t>
                      </a:r>
                      <a:endParaRPr lang="en-US" dirty="0"/>
                    </a:p>
                  </a:txBody>
                  <a:tcPr/>
                </a:tc>
              </a:tr>
              <a:tr h="533400">
                <a:tc>
                  <a:txBody>
                    <a:bodyPr/>
                    <a:lstStyle/>
                    <a:p>
                      <a:r>
                        <a:rPr lang="en-US" dirty="0" smtClean="0"/>
                        <a:t>Walnuts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r>
                        <a:rPr lang="en-US" dirty="0" smtClean="0"/>
                        <a:t>Almonds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33400">
                <a:tc>
                  <a:txBody>
                    <a:bodyPr/>
                    <a:lstStyle/>
                    <a:p>
                      <a:r>
                        <a:rPr lang="en-US" dirty="0" smtClean="0"/>
                        <a:t>Mixture</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idx="1"/>
          </p:nvPr>
        </p:nvSpPr>
        <p:spPr/>
        <p:txBody>
          <a:bodyPr/>
          <a:lstStyle/>
          <a:p>
            <a:r>
              <a:rPr lang="en-US" dirty="0" smtClean="0"/>
              <a:t>As with any word problem.  The key step is to use a variable and algebraic expressions to describe our unknowns.  For example.  Let x represent the amount of walnuts.  Since we have to have a total of 10 pounds, then we can let 10-x represent the amount of almonds.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idx="1"/>
          </p:nvPr>
        </p:nvSpPr>
        <p:spPr/>
        <p:txBody>
          <a:bodyPr/>
          <a:lstStyle/>
          <a:p>
            <a:r>
              <a:rPr lang="en-US" dirty="0" smtClean="0"/>
              <a:t>Let’s start filling in the table.</a:t>
            </a:r>
          </a:p>
          <a:p>
            <a:pPr algn="ctr">
              <a:buNone/>
            </a:pPr>
            <a:endParaRPr lang="en-US" dirty="0"/>
          </a:p>
          <a:p>
            <a:pPr algn="ctr">
              <a:buNone/>
            </a:pPr>
            <a:endParaRPr lang="en-US" dirty="0" smtClean="0"/>
          </a:p>
          <a:p>
            <a:pPr algn="ctr">
              <a:buNone/>
            </a:pPr>
            <a:endParaRPr lang="en-US" dirty="0"/>
          </a:p>
        </p:txBody>
      </p:sp>
      <p:graphicFrame>
        <p:nvGraphicFramePr>
          <p:cNvPr id="4" name="Table 3"/>
          <p:cNvGraphicFramePr>
            <a:graphicFrameLocks noGrp="1"/>
          </p:cNvGraphicFramePr>
          <p:nvPr/>
        </p:nvGraphicFramePr>
        <p:xfrm>
          <a:off x="1524000" y="3048000"/>
          <a:ext cx="6096000" cy="2667000"/>
        </p:xfrm>
        <a:graphic>
          <a:graphicData uri="http://schemas.openxmlformats.org/drawingml/2006/table">
            <a:tbl>
              <a:tblPr firstRow="1" bandRow="1">
                <a:tableStyleId>{5C22544A-7EE6-4342-B048-85BDC9FD1C3A}</a:tableStyleId>
              </a:tblPr>
              <a:tblGrid>
                <a:gridCol w="1524000"/>
                <a:gridCol w="1524000"/>
                <a:gridCol w="1524000"/>
                <a:gridCol w="1524000"/>
              </a:tblGrid>
              <a:tr h="666750">
                <a:tc>
                  <a:txBody>
                    <a:bodyPr/>
                    <a:lstStyle/>
                    <a:p>
                      <a:endParaRPr lang="en-US" dirty="0"/>
                    </a:p>
                  </a:txBody>
                  <a:tcPr/>
                </a:tc>
                <a:tc>
                  <a:txBody>
                    <a:bodyPr/>
                    <a:lstStyle/>
                    <a:p>
                      <a:r>
                        <a:rPr lang="en-US" dirty="0" smtClean="0"/>
                        <a:t>Amount</a:t>
                      </a:r>
                      <a:endParaRPr lang="en-US" dirty="0"/>
                    </a:p>
                  </a:txBody>
                  <a:tcPr/>
                </a:tc>
                <a:tc>
                  <a:txBody>
                    <a:bodyPr/>
                    <a:lstStyle/>
                    <a:p>
                      <a:r>
                        <a:rPr lang="en-US" dirty="0" smtClean="0"/>
                        <a:t>Unit Price  =</a:t>
                      </a:r>
                      <a:endParaRPr lang="en-US" dirty="0"/>
                    </a:p>
                  </a:txBody>
                  <a:tcPr/>
                </a:tc>
                <a:tc>
                  <a:txBody>
                    <a:bodyPr/>
                    <a:lstStyle/>
                    <a:p>
                      <a:r>
                        <a:rPr lang="en-US" dirty="0" smtClean="0"/>
                        <a:t>Total Cost</a:t>
                      </a:r>
                      <a:endParaRPr lang="en-US" dirty="0"/>
                    </a:p>
                  </a:txBody>
                  <a:tcPr/>
                </a:tc>
              </a:tr>
              <a:tr h="666750">
                <a:tc>
                  <a:txBody>
                    <a:bodyPr/>
                    <a:lstStyle/>
                    <a:p>
                      <a:r>
                        <a:rPr lang="en-US" dirty="0" smtClean="0"/>
                        <a:t>Walnuts</a:t>
                      </a:r>
                      <a:endParaRPr lang="en-US" dirty="0"/>
                    </a:p>
                  </a:txBody>
                  <a:tcPr/>
                </a:tc>
                <a:tc>
                  <a:txBody>
                    <a:bodyPr/>
                    <a:lstStyle/>
                    <a:p>
                      <a:pPr algn="ctr"/>
                      <a:r>
                        <a:rPr lang="en-US" dirty="0" smtClean="0"/>
                        <a:t>x</a:t>
                      </a:r>
                      <a:endParaRPr lang="en-US" dirty="0"/>
                    </a:p>
                  </a:txBody>
                  <a:tcPr/>
                </a:tc>
                <a:tc>
                  <a:txBody>
                    <a:bodyPr/>
                    <a:lstStyle/>
                    <a:p>
                      <a:pPr algn="ctr"/>
                      <a:r>
                        <a:rPr lang="en-US" dirty="0" smtClean="0"/>
                        <a:t>$2.50</a:t>
                      </a:r>
                      <a:endParaRPr lang="en-US" dirty="0"/>
                    </a:p>
                  </a:txBody>
                  <a:tcPr/>
                </a:tc>
                <a:tc>
                  <a:txBody>
                    <a:bodyPr/>
                    <a:lstStyle/>
                    <a:p>
                      <a:endParaRPr lang="en-US"/>
                    </a:p>
                  </a:txBody>
                  <a:tcPr/>
                </a:tc>
              </a:tr>
              <a:tr h="666750">
                <a:tc>
                  <a:txBody>
                    <a:bodyPr/>
                    <a:lstStyle/>
                    <a:p>
                      <a:r>
                        <a:rPr lang="en-US" dirty="0" smtClean="0"/>
                        <a:t>Almonds</a:t>
                      </a:r>
                      <a:endParaRPr lang="en-US" dirty="0"/>
                    </a:p>
                  </a:txBody>
                  <a:tcPr/>
                </a:tc>
                <a:tc>
                  <a:txBody>
                    <a:bodyPr/>
                    <a:lstStyle/>
                    <a:p>
                      <a:pPr algn="ctr"/>
                      <a:r>
                        <a:rPr lang="en-US" dirty="0" smtClean="0"/>
                        <a:t>10 - x</a:t>
                      </a:r>
                      <a:endParaRPr lang="en-US" dirty="0"/>
                    </a:p>
                  </a:txBody>
                  <a:tcPr/>
                </a:tc>
                <a:tc>
                  <a:txBody>
                    <a:bodyPr/>
                    <a:lstStyle/>
                    <a:p>
                      <a:pPr algn="ctr"/>
                      <a:r>
                        <a:rPr lang="en-US" dirty="0" smtClean="0"/>
                        <a:t>$2.00</a:t>
                      </a:r>
                      <a:endParaRPr lang="en-US" dirty="0"/>
                    </a:p>
                  </a:txBody>
                  <a:tcPr/>
                </a:tc>
                <a:tc>
                  <a:txBody>
                    <a:bodyPr/>
                    <a:lstStyle/>
                    <a:p>
                      <a:endParaRPr lang="en-US"/>
                    </a:p>
                  </a:txBody>
                  <a:tcPr/>
                </a:tc>
              </a:tr>
              <a:tr h="666750">
                <a:tc>
                  <a:txBody>
                    <a:bodyPr/>
                    <a:lstStyle/>
                    <a:p>
                      <a:r>
                        <a:rPr lang="en-US" dirty="0" smtClean="0"/>
                        <a:t>Mixture</a:t>
                      </a:r>
                      <a:endParaRPr lang="en-US" dirty="0"/>
                    </a:p>
                  </a:txBody>
                  <a:tcPr/>
                </a:tc>
                <a:tc>
                  <a:txBody>
                    <a:bodyPr/>
                    <a:lstStyle/>
                    <a:p>
                      <a:pPr algn="ctr"/>
                      <a:r>
                        <a:rPr lang="en-US" dirty="0" smtClean="0"/>
                        <a:t>10</a:t>
                      </a:r>
                      <a:endParaRPr lang="en-US" dirty="0"/>
                    </a:p>
                  </a:txBody>
                  <a:tcPr/>
                </a:tc>
                <a:tc>
                  <a:txBody>
                    <a:bodyPr/>
                    <a:lstStyle/>
                    <a:p>
                      <a:pPr algn="ctr"/>
                      <a:r>
                        <a:rPr lang="en-US" dirty="0" smtClean="0"/>
                        <a:t>$2.20</a:t>
                      </a:r>
                      <a:endParaRPr lang="en-US" dirty="0"/>
                    </a:p>
                  </a:txBody>
                  <a:tcPr/>
                </a:tc>
                <a:tc>
                  <a:txBody>
                    <a:bodyPr/>
                    <a:lstStyle/>
                    <a:p>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Mixture Problem Example 1</a:t>
            </a:r>
            <a:endParaRPr lang="en-US" dirty="0"/>
          </a:p>
        </p:txBody>
      </p:sp>
      <p:sp>
        <p:nvSpPr>
          <p:cNvPr id="3" name="Content Placeholder 2"/>
          <p:cNvSpPr>
            <a:spLocks noGrp="1"/>
          </p:cNvSpPr>
          <p:nvPr>
            <p:ph idx="1"/>
          </p:nvPr>
        </p:nvSpPr>
        <p:spPr/>
        <p:txBody>
          <a:bodyPr/>
          <a:lstStyle/>
          <a:p>
            <a:r>
              <a:rPr lang="en-US" dirty="0" smtClean="0"/>
              <a:t>Now if we multiply the cells we can get expressions to describe the total cost of the walnuts, the total cost of the almonds and the total cost of the mixture.</a:t>
            </a:r>
          </a:p>
          <a:p>
            <a:pPr algn="ctr">
              <a:buNone/>
            </a:pPr>
            <a:endParaRPr lang="en-US" dirty="0"/>
          </a:p>
        </p:txBody>
      </p:sp>
      <p:graphicFrame>
        <p:nvGraphicFramePr>
          <p:cNvPr id="4" name="Table 3"/>
          <p:cNvGraphicFramePr>
            <a:graphicFrameLocks noGrp="1"/>
          </p:cNvGraphicFramePr>
          <p:nvPr/>
        </p:nvGraphicFramePr>
        <p:xfrm>
          <a:off x="1524000" y="3733800"/>
          <a:ext cx="6096000" cy="2362200"/>
        </p:xfrm>
        <a:graphic>
          <a:graphicData uri="http://schemas.openxmlformats.org/drawingml/2006/table">
            <a:tbl>
              <a:tblPr firstRow="1" bandRow="1">
                <a:tableStyleId>{5C22544A-7EE6-4342-B048-85BDC9FD1C3A}</a:tableStyleId>
              </a:tblPr>
              <a:tblGrid>
                <a:gridCol w="1524000"/>
                <a:gridCol w="1524000"/>
                <a:gridCol w="1524000"/>
                <a:gridCol w="1524000"/>
              </a:tblGrid>
              <a:tr h="590550">
                <a:tc>
                  <a:txBody>
                    <a:bodyPr/>
                    <a:lstStyle/>
                    <a:p>
                      <a:endParaRPr lang="en-US" dirty="0"/>
                    </a:p>
                  </a:txBody>
                  <a:tcPr/>
                </a:tc>
                <a:tc>
                  <a:txBody>
                    <a:bodyPr/>
                    <a:lstStyle/>
                    <a:p>
                      <a:r>
                        <a:rPr lang="en-US" dirty="0" smtClean="0"/>
                        <a:t>Amount</a:t>
                      </a:r>
                      <a:endParaRPr lang="en-US" dirty="0"/>
                    </a:p>
                  </a:txBody>
                  <a:tcPr/>
                </a:tc>
                <a:tc>
                  <a:txBody>
                    <a:bodyPr/>
                    <a:lstStyle/>
                    <a:p>
                      <a:r>
                        <a:rPr lang="en-US" dirty="0" smtClean="0"/>
                        <a:t>Unit Price  =</a:t>
                      </a:r>
                      <a:endParaRPr lang="en-US" dirty="0"/>
                    </a:p>
                  </a:txBody>
                  <a:tcPr/>
                </a:tc>
                <a:tc>
                  <a:txBody>
                    <a:bodyPr/>
                    <a:lstStyle/>
                    <a:p>
                      <a:r>
                        <a:rPr lang="en-US" dirty="0" smtClean="0"/>
                        <a:t>Total Cost</a:t>
                      </a:r>
                      <a:endParaRPr lang="en-US" dirty="0"/>
                    </a:p>
                  </a:txBody>
                  <a:tcPr/>
                </a:tc>
              </a:tr>
              <a:tr h="590550">
                <a:tc>
                  <a:txBody>
                    <a:bodyPr/>
                    <a:lstStyle/>
                    <a:p>
                      <a:r>
                        <a:rPr lang="en-US" dirty="0" smtClean="0"/>
                        <a:t>Walnuts</a:t>
                      </a:r>
                      <a:endParaRPr lang="en-US" dirty="0"/>
                    </a:p>
                  </a:txBody>
                  <a:tcPr/>
                </a:tc>
                <a:tc>
                  <a:txBody>
                    <a:bodyPr/>
                    <a:lstStyle/>
                    <a:p>
                      <a:pPr algn="ctr"/>
                      <a:r>
                        <a:rPr lang="en-US" dirty="0" smtClean="0"/>
                        <a:t>x</a:t>
                      </a:r>
                      <a:endParaRPr lang="en-US" dirty="0"/>
                    </a:p>
                  </a:txBody>
                  <a:tcPr/>
                </a:tc>
                <a:tc>
                  <a:txBody>
                    <a:bodyPr/>
                    <a:lstStyle/>
                    <a:p>
                      <a:pPr algn="ctr"/>
                      <a:r>
                        <a:rPr lang="en-US" dirty="0" smtClean="0"/>
                        <a:t>$2.50</a:t>
                      </a:r>
                      <a:endParaRPr lang="en-US" dirty="0"/>
                    </a:p>
                  </a:txBody>
                  <a:tcPr/>
                </a:tc>
                <a:tc>
                  <a:txBody>
                    <a:bodyPr/>
                    <a:lstStyle/>
                    <a:p>
                      <a:pPr algn="ctr"/>
                      <a:r>
                        <a:rPr lang="en-US" dirty="0" smtClean="0"/>
                        <a:t>2.5x</a:t>
                      </a:r>
                      <a:endParaRPr lang="en-US" dirty="0"/>
                    </a:p>
                  </a:txBody>
                  <a:tcPr/>
                </a:tc>
              </a:tr>
              <a:tr h="590550">
                <a:tc>
                  <a:txBody>
                    <a:bodyPr/>
                    <a:lstStyle/>
                    <a:p>
                      <a:r>
                        <a:rPr lang="en-US" dirty="0" smtClean="0"/>
                        <a:t>Almonds</a:t>
                      </a:r>
                      <a:endParaRPr lang="en-US" dirty="0"/>
                    </a:p>
                  </a:txBody>
                  <a:tcPr/>
                </a:tc>
                <a:tc>
                  <a:txBody>
                    <a:bodyPr/>
                    <a:lstStyle/>
                    <a:p>
                      <a:pPr algn="ctr"/>
                      <a:r>
                        <a:rPr lang="en-US" dirty="0" smtClean="0"/>
                        <a:t>10 - x</a:t>
                      </a:r>
                      <a:endParaRPr lang="en-US" dirty="0"/>
                    </a:p>
                  </a:txBody>
                  <a:tcPr/>
                </a:tc>
                <a:tc>
                  <a:txBody>
                    <a:bodyPr/>
                    <a:lstStyle/>
                    <a:p>
                      <a:pPr algn="ctr"/>
                      <a:r>
                        <a:rPr lang="en-US" dirty="0" smtClean="0"/>
                        <a:t>$2.00</a:t>
                      </a:r>
                      <a:endParaRPr lang="en-US" dirty="0"/>
                    </a:p>
                  </a:txBody>
                  <a:tcPr/>
                </a:tc>
                <a:tc>
                  <a:txBody>
                    <a:bodyPr/>
                    <a:lstStyle/>
                    <a:p>
                      <a:pPr algn="ctr"/>
                      <a:r>
                        <a:rPr lang="en-US" dirty="0" smtClean="0"/>
                        <a:t>2 ( 10 – x)</a:t>
                      </a:r>
                      <a:endParaRPr lang="en-US" dirty="0"/>
                    </a:p>
                  </a:txBody>
                  <a:tcPr/>
                </a:tc>
              </a:tr>
              <a:tr h="590550">
                <a:tc>
                  <a:txBody>
                    <a:bodyPr/>
                    <a:lstStyle/>
                    <a:p>
                      <a:r>
                        <a:rPr lang="en-US" dirty="0" smtClean="0"/>
                        <a:t>Mixture</a:t>
                      </a:r>
                      <a:endParaRPr lang="en-US" dirty="0"/>
                    </a:p>
                  </a:txBody>
                  <a:tcPr/>
                </a:tc>
                <a:tc>
                  <a:txBody>
                    <a:bodyPr/>
                    <a:lstStyle/>
                    <a:p>
                      <a:pPr algn="ctr"/>
                      <a:r>
                        <a:rPr lang="en-US" dirty="0" smtClean="0"/>
                        <a:t>10</a:t>
                      </a:r>
                      <a:endParaRPr lang="en-US" dirty="0"/>
                    </a:p>
                  </a:txBody>
                  <a:tcPr/>
                </a:tc>
                <a:tc>
                  <a:txBody>
                    <a:bodyPr/>
                    <a:lstStyle/>
                    <a:p>
                      <a:pPr algn="ctr"/>
                      <a:r>
                        <a:rPr lang="en-US" dirty="0" smtClean="0"/>
                        <a:t>$2.20</a:t>
                      </a:r>
                      <a:endParaRPr lang="en-US" dirty="0"/>
                    </a:p>
                  </a:txBody>
                  <a:tcPr/>
                </a:tc>
                <a:tc>
                  <a:txBody>
                    <a:bodyPr/>
                    <a:lstStyle/>
                    <a:p>
                      <a:pPr algn="ctr"/>
                      <a:r>
                        <a:rPr lang="en-US" dirty="0" smtClean="0"/>
                        <a:t>$22</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1638</Words>
  <Application>Microsoft Office PowerPoint</Application>
  <PresentationFormat>On-screen Show (4:3)</PresentationFormat>
  <Paragraphs>250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Guided Learning Activity College of the Canyons</vt:lpstr>
      <vt:lpstr>Two Types of Mixture Problems</vt:lpstr>
      <vt:lpstr>Mixture Problems involving Money</vt:lpstr>
      <vt:lpstr>Mixture Problems involving Money</vt:lpstr>
      <vt:lpstr>Mixture Problem Example 1</vt:lpstr>
      <vt:lpstr>Mixture Problem Example 1</vt:lpstr>
      <vt:lpstr>Mixture Problem Example 1</vt:lpstr>
      <vt:lpstr>Mixture Problem Example 1</vt:lpstr>
      <vt:lpstr>Mixture Problem Example 1</vt:lpstr>
      <vt:lpstr>Mixture Problem Example 1</vt:lpstr>
      <vt:lpstr>Mixture problem Example 1</vt:lpstr>
      <vt:lpstr>Mixture problem example 1</vt:lpstr>
      <vt:lpstr>Mixture problem example 2</vt:lpstr>
      <vt:lpstr>Mixture Problem Example 2</vt:lpstr>
      <vt:lpstr>Mixture Problem Example 2</vt:lpstr>
      <vt:lpstr>Mixture problems Example 2</vt:lpstr>
      <vt:lpstr>Mixture Problems Example 2</vt:lpstr>
      <vt:lpstr>Mixture Problems Example 2</vt:lpstr>
      <vt:lpstr>Mixture Problems involving Percents</vt:lpstr>
      <vt:lpstr>Mixture Problems involving Percents</vt:lpstr>
      <vt:lpstr>Mixture Problems involving Percents</vt:lpstr>
      <vt:lpstr>Mixture Problems Example 3</vt:lpstr>
      <vt:lpstr>Mixture problem Example 3</vt:lpstr>
      <vt:lpstr>Mixture problem Example 3</vt:lpstr>
      <vt:lpstr>Mixture Problem Example 3</vt:lpstr>
      <vt:lpstr>Mixture Problem Example 3</vt:lpstr>
      <vt:lpstr>Mixture Problem Example 3</vt:lpstr>
      <vt:lpstr>Practice Problems</vt:lpstr>
      <vt:lpstr>Practice Problems</vt:lpstr>
      <vt:lpstr>Practice problem Answers</vt:lpstr>
      <vt:lpstr>Practice problem #1 answer</vt:lpstr>
      <vt:lpstr>Practice Problem #1 Answer</vt:lpstr>
      <vt:lpstr>Practice Problem #2 Answer</vt:lpstr>
      <vt:lpstr>Practice Problem #2 Answer</vt:lpstr>
    </vt:vector>
  </TitlesOfParts>
  <Company>Colleg of the Canyons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Learning Activity College of the Canyons</dc:title>
  <dc:creator>teachout_m</dc:creator>
  <cp:lastModifiedBy>teachout_m</cp:lastModifiedBy>
  <cp:revision>41</cp:revision>
  <dcterms:created xsi:type="dcterms:W3CDTF">2010-10-18T02:07:54Z</dcterms:created>
  <dcterms:modified xsi:type="dcterms:W3CDTF">2010-10-18T05:09:59Z</dcterms:modified>
</cp:coreProperties>
</file>