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83" r:id="rId3"/>
    <p:sldId id="278" r:id="rId4"/>
    <p:sldId id="299" r:id="rId5"/>
    <p:sldId id="279" r:id="rId6"/>
    <p:sldId id="281" r:id="rId7"/>
    <p:sldId id="300" r:id="rId8"/>
    <p:sldId id="280" r:id="rId9"/>
    <p:sldId id="262" r:id="rId10"/>
    <p:sldId id="303" r:id="rId11"/>
    <p:sldId id="304" r:id="rId12"/>
    <p:sldId id="305" r:id="rId13"/>
    <p:sldId id="307" r:id="rId14"/>
    <p:sldId id="309" r:id="rId15"/>
    <p:sldId id="308" r:id="rId16"/>
    <p:sldId id="319" r:id="rId17"/>
    <p:sldId id="310" r:id="rId18"/>
    <p:sldId id="318" r:id="rId19"/>
    <p:sldId id="287" r:id="rId20"/>
    <p:sldId id="282" r:id="rId21"/>
    <p:sldId id="284" r:id="rId22"/>
    <p:sldId id="290" r:id="rId23"/>
    <p:sldId id="291" r:id="rId24"/>
    <p:sldId id="295" r:id="rId25"/>
    <p:sldId id="285" r:id="rId26"/>
    <p:sldId id="311" r:id="rId27"/>
    <p:sldId id="312" r:id="rId28"/>
    <p:sldId id="320" r:id="rId29"/>
    <p:sldId id="267" r:id="rId30"/>
    <p:sldId id="321" r:id="rId31"/>
    <p:sldId id="315" r:id="rId32"/>
    <p:sldId id="314" r:id="rId33"/>
    <p:sldId id="316"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298" r:id="rId59"/>
  </p:sldIdLst>
  <p:sldSz cx="9144000" cy="6858000" type="screen4x3"/>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21D48-87F6-4224-87A6-7B153471FBD2}" type="datetimeFigureOut">
              <a:rPr lang="en-US" smtClean="0"/>
              <a:pPr/>
              <a:t>11/13/2011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F6D3-9511-44C7-A566-BA217C1B04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E5A6A36-B939-4064-975F-68FD6C833E4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11/13/2011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FFE1B3-3503-4EDB-A326-F33CC2F5F8D4}" type="datetimeFigureOut">
              <a:rPr lang="en-US" smtClean="0"/>
              <a:pPr/>
              <a:t>11/13/2011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E5A6A36-B939-4064-975F-68FD6C833E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44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A Guide to Academic Honesty in Research Projects</a:t>
            </a:r>
            <a:endParaRPr lang="en-US" sz="4400" b="1" i="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228600" y="1505930"/>
            <a:ext cx="8610600" cy="1470025"/>
          </a:xfrm>
        </p:spPr>
        <p:txBody>
          <a:bodyPr>
            <a:noAutofit/>
          </a:bodyPr>
          <a:lstStyle/>
          <a:p>
            <a:r>
              <a:rPr lang="en-US" sz="6000" b="1" dirty="0" smtClean="0">
                <a:effectLst>
                  <a:outerShdw blurRad="38100" dist="38100" dir="2700000" algn="tl">
                    <a:srgbClr val="000000">
                      <a:alpha val="43137"/>
                    </a:srgbClr>
                  </a:outerShdw>
                </a:effectLst>
                <a:latin typeface="Times New Roman" pitchFamily="18" charset="0"/>
                <a:cs typeface="Times New Roman" pitchFamily="18" charset="0"/>
              </a:rPr>
              <a:t>Avoiding Plagiarism</a:t>
            </a:r>
            <a:endParaRPr lang="en-US" sz="60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077200" cy="1143000"/>
          </a:xfrm>
        </p:spPr>
        <p:txBody>
          <a:bodyPr/>
          <a:lstStyle/>
          <a:p>
            <a:r>
              <a:rPr lang="en-US" b="1" dirty="0" smtClean="0">
                <a:solidFill>
                  <a:schemeClr val="accent1">
                    <a:lumMod val="75000"/>
                  </a:schemeClr>
                </a:solidFill>
                <a:effectLst>
                  <a:outerShdw blurRad="38100" dist="38100" dir="2700000" algn="tl">
                    <a:srgbClr val="000000">
                      <a:alpha val="43137"/>
                    </a:srgbClr>
                  </a:outerShdw>
                </a:effectLst>
                <a:latin typeface="Arial Narrow" pitchFamily="34" charset="0"/>
              </a:rPr>
              <a:t>Some Plagiarism Examples</a:t>
            </a:r>
            <a:endParaRPr lang="en-US" b="1" dirty="0">
              <a:solidFill>
                <a:schemeClr val="accent1">
                  <a:lumMod val="75000"/>
                </a:schemeClr>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sz="quarter" idx="1"/>
          </p:nvPr>
        </p:nvSpPr>
        <p:spPr>
          <a:xfrm>
            <a:off x="1447800" y="1752600"/>
            <a:ext cx="3276600" cy="2209800"/>
          </a:xfrm>
        </p:spPr>
        <p:txBody>
          <a:bodyPr>
            <a:normAutofit/>
          </a:bodyPr>
          <a:lstStyle/>
          <a:p>
            <a:pPr marL="0" indent="0">
              <a:buNone/>
            </a:pPr>
            <a:r>
              <a:rPr lang="en-US" sz="3600" b="1" dirty="0" smtClean="0">
                <a:solidFill>
                  <a:srgbClr val="7030A0"/>
                </a:solidFill>
                <a:latin typeface="Times New Roman" pitchFamily="18" charset="0"/>
                <a:cs typeface="Times New Roman" pitchFamily="18" charset="0"/>
              </a:rPr>
              <a:t>Leaving out </a:t>
            </a:r>
            <a:r>
              <a:rPr lang="en-US" sz="3600" dirty="0" smtClean="0">
                <a:solidFill>
                  <a:srgbClr val="7030A0"/>
                </a:solidFill>
                <a:latin typeface="Times New Roman" pitchFamily="18" charset="0"/>
                <a:cs typeface="Times New Roman" pitchFamily="18" charset="0"/>
              </a:rPr>
              <a:t>the </a:t>
            </a:r>
          </a:p>
          <a:p>
            <a:pPr marL="0" indent="0">
              <a:buNone/>
            </a:pPr>
            <a:r>
              <a:rPr lang="en-US" sz="3600" dirty="0" smtClean="0">
                <a:solidFill>
                  <a:srgbClr val="7030A0"/>
                </a:solidFill>
                <a:latin typeface="Times New Roman" pitchFamily="18" charset="0"/>
                <a:cs typeface="Times New Roman" pitchFamily="18" charset="0"/>
              </a:rPr>
              <a:t>quotation marks </a:t>
            </a:r>
          </a:p>
          <a:p>
            <a:pPr marL="0" indent="0">
              <a:buNone/>
            </a:pPr>
            <a:r>
              <a:rPr lang="en-US" sz="3600" dirty="0" smtClean="0">
                <a:solidFill>
                  <a:srgbClr val="7030A0"/>
                </a:solidFill>
                <a:latin typeface="Times New Roman" pitchFamily="18" charset="0"/>
                <a:cs typeface="Times New Roman" pitchFamily="18" charset="0"/>
              </a:rPr>
              <a:t>for a quote</a:t>
            </a:r>
          </a:p>
          <a:p>
            <a:pPr marL="0" indent="12700">
              <a:buNone/>
            </a:pPr>
            <a:endParaRPr lang="en-US" sz="3600" dirty="0" smtClean="0">
              <a:solidFill>
                <a:srgbClr val="7030A0"/>
              </a:solidFill>
              <a:latin typeface="Times New Roman" pitchFamily="18" charset="0"/>
              <a:cs typeface="Times New Roman" pitchFamily="18" charset="0"/>
            </a:endParaRPr>
          </a:p>
          <a:p>
            <a:pPr marL="0" indent="12700">
              <a:buNone/>
            </a:pPr>
            <a:endParaRPr lang="en-US" sz="3600" dirty="0" smtClean="0">
              <a:solidFill>
                <a:srgbClr val="7030A0"/>
              </a:solidFill>
              <a:latin typeface="Times New Roman" pitchFamily="18" charset="0"/>
              <a:cs typeface="Times New Roman" pitchFamily="18" charset="0"/>
            </a:endParaRPr>
          </a:p>
          <a:p>
            <a:pPr marL="0" indent="12700">
              <a:buNone/>
            </a:pPr>
            <a:endParaRPr lang="en-US" sz="3600" dirty="0" smtClean="0">
              <a:solidFill>
                <a:srgbClr val="7030A0"/>
              </a:solidFill>
              <a:latin typeface="Times New Roman" pitchFamily="18" charset="0"/>
              <a:cs typeface="Times New Roman" pitchFamily="18" charset="0"/>
            </a:endParaRPr>
          </a:p>
          <a:p>
            <a:pPr marL="0" indent="12700">
              <a:buNone/>
            </a:pPr>
            <a:endParaRPr lang="en-US" sz="3600" dirty="0" smtClean="0">
              <a:solidFill>
                <a:srgbClr val="7030A0"/>
              </a:solidFill>
              <a:latin typeface="Times New Roman" pitchFamily="18" charset="0"/>
              <a:cs typeface="Times New Roman" pitchFamily="18" charset="0"/>
            </a:endParaRPr>
          </a:p>
          <a:p>
            <a:pPr marL="228600" indent="-228600" algn="r">
              <a:buNone/>
            </a:pPr>
            <a:endParaRPr lang="en-US" sz="3600" b="1" dirty="0" smtClean="0">
              <a:solidFill>
                <a:schemeClr val="accent1"/>
              </a:solidFill>
              <a:latin typeface="Times New Roman" pitchFamily="18" charset="0"/>
              <a:cs typeface="Times New Roman" pitchFamily="18" charset="0"/>
            </a:endParaRPr>
          </a:p>
        </p:txBody>
      </p:sp>
      <p:cxnSp>
        <p:nvCxnSpPr>
          <p:cNvPr id="7" name="Straight Connector 6"/>
          <p:cNvCxnSpPr/>
          <p:nvPr/>
        </p:nvCxnSpPr>
        <p:spPr>
          <a:xfrm>
            <a:off x="6858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5400" y="3505200"/>
            <a:ext cx="2971800" cy="1754326"/>
          </a:xfrm>
          <a:prstGeom prst="rect">
            <a:avLst/>
          </a:prstGeom>
          <a:noFill/>
        </p:spPr>
        <p:txBody>
          <a:bodyPr wrap="square" rtlCol="0">
            <a:spAutoFit/>
          </a:bodyPr>
          <a:lstStyle/>
          <a:p>
            <a:r>
              <a:rPr lang="en-US" sz="3600" b="1" dirty="0" smtClean="0">
                <a:solidFill>
                  <a:srgbClr val="7030A0"/>
                </a:solidFill>
                <a:latin typeface="Times New Roman" pitchFamily="18" charset="0"/>
                <a:cs typeface="Times New Roman" pitchFamily="18" charset="0"/>
              </a:rPr>
              <a:t>Not </a:t>
            </a:r>
            <a:r>
              <a:rPr lang="en-US" sz="3600" dirty="0" smtClean="0">
                <a:solidFill>
                  <a:srgbClr val="7030A0"/>
                </a:solidFill>
                <a:latin typeface="Times New Roman" pitchFamily="18" charset="0"/>
                <a:cs typeface="Times New Roman" pitchFamily="18" charset="0"/>
              </a:rPr>
              <a:t>citing a summary of another’s ideas</a:t>
            </a:r>
            <a:endParaRPr lang="en-US" sz="3600" dirty="0"/>
          </a:p>
        </p:txBody>
      </p:sp>
      <p:pic>
        <p:nvPicPr>
          <p:cNvPr id="2051" name="Picture 3" descr="C:\Documents and Settings\Mary\Local Settings\Temporary Internet Files\Content.IE5\6GF1N9R3\MC900303675[1].wmf"/>
          <p:cNvPicPr>
            <a:picLocks noChangeAspect="1" noChangeArrowheads="1"/>
          </p:cNvPicPr>
          <p:nvPr/>
        </p:nvPicPr>
        <p:blipFill>
          <a:blip r:embed="rId2" cstate="print"/>
          <a:srcRect/>
          <a:stretch>
            <a:fillRect/>
          </a:stretch>
        </p:blipFill>
        <p:spPr bwMode="auto">
          <a:xfrm>
            <a:off x="685800" y="1905000"/>
            <a:ext cx="736719" cy="740511"/>
          </a:xfrm>
          <a:prstGeom prst="rect">
            <a:avLst/>
          </a:prstGeom>
          <a:noFill/>
        </p:spPr>
      </p:pic>
      <p:pic>
        <p:nvPicPr>
          <p:cNvPr id="13" name="Picture 3" descr="C:\Documents and Settings\Mary\Local Settings\Temporary Internet Files\Content.IE5\6GF1N9R3\MC900303675[1].wmf"/>
          <p:cNvPicPr>
            <a:picLocks noChangeAspect="1" noChangeArrowheads="1"/>
          </p:cNvPicPr>
          <p:nvPr/>
        </p:nvPicPr>
        <p:blipFill>
          <a:blip r:embed="rId2" cstate="print"/>
          <a:srcRect/>
          <a:stretch>
            <a:fillRect/>
          </a:stretch>
        </p:blipFill>
        <p:spPr bwMode="auto">
          <a:xfrm>
            <a:off x="4267200" y="3657600"/>
            <a:ext cx="736719" cy="74051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A quotation:	     Its source:</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762000" y="1752600"/>
            <a:ext cx="2971800" cy="2057400"/>
          </a:xfrm>
        </p:spPr>
        <p:txBody>
          <a:bodyPr>
            <a:normAutofit fontScale="92500" lnSpcReduction="20000"/>
          </a:bodyPr>
          <a:lstStyle/>
          <a:p>
            <a:pPr marL="0" indent="12700" algn="ctr">
              <a:lnSpc>
                <a:spcPct val="110000"/>
              </a:lnSpc>
              <a:buNone/>
            </a:pPr>
            <a:r>
              <a:rPr lang="en-US" sz="2800" b="1" dirty="0" smtClean="0">
                <a:latin typeface="Times New Roman" pitchFamily="18" charset="0"/>
                <a:cs typeface="Times New Roman" pitchFamily="18" charset="0"/>
              </a:rPr>
              <a:t>“From what we get, we can make a living; what we give, however, makes a life” (196).</a:t>
            </a:r>
            <a:endParaRPr lang="en-US" dirty="0">
              <a:latin typeface="Times New Roman" pitchFamily="18" charset="0"/>
              <a:cs typeface="Times New Roman" pitchFamily="18" charset="0"/>
            </a:endParaRPr>
          </a:p>
        </p:txBody>
      </p:sp>
      <p:sp>
        <p:nvSpPr>
          <p:cNvPr id="4" name="Content Placeholder 3"/>
          <p:cNvSpPr>
            <a:spLocks noGrp="1"/>
          </p:cNvSpPr>
          <p:nvPr>
            <p:ph sz="quarter" idx="2"/>
          </p:nvPr>
        </p:nvSpPr>
        <p:spPr>
          <a:xfrm>
            <a:off x="4114800" y="4191000"/>
            <a:ext cx="4568190" cy="2057400"/>
          </a:xfrm>
        </p:spPr>
        <p:txBody>
          <a:bodyPr>
            <a:normAutofit fontScale="92500" lnSpcReduction="20000"/>
          </a:bodyPr>
          <a:lstStyle/>
          <a:p>
            <a:pPr>
              <a:lnSpc>
                <a:spcPct val="120000"/>
              </a:lnSpc>
              <a:spcBef>
                <a:spcPts val="0"/>
              </a:spcBef>
              <a:buNone/>
            </a:pPr>
            <a:r>
              <a:rPr lang="en-US" dirty="0" smtClean="0">
                <a:latin typeface="Times New Roman" pitchFamily="18" charset="0"/>
                <a:cs typeface="Times New Roman" pitchFamily="18" charset="0"/>
              </a:rPr>
              <a:t>Arthur Ashe and Arnold </a:t>
            </a:r>
            <a:r>
              <a:rPr lang="en-US" dirty="0" err="1" smtClean="0">
                <a:latin typeface="Times New Roman" pitchFamily="18" charset="0"/>
                <a:cs typeface="Times New Roman" pitchFamily="18" charset="0"/>
              </a:rPr>
              <a:t>Rampersad</a:t>
            </a:r>
            <a:endParaRPr lang="en-US" dirty="0" smtClean="0">
              <a:latin typeface="Times New Roman" pitchFamily="18" charset="0"/>
              <a:cs typeface="Times New Roman" pitchFamily="18" charset="0"/>
            </a:endParaRPr>
          </a:p>
          <a:p>
            <a:pPr>
              <a:lnSpc>
                <a:spcPct val="120000"/>
              </a:lnSpc>
              <a:spcBef>
                <a:spcPts val="0"/>
              </a:spcBef>
              <a:buNone/>
            </a:pPr>
            <a:r>
              <a:rPr lang="en-US" i="1" dirty="0" smtClean="0">
                <a:latin typeface="Times New Roman" pitchFamily="18" charset="0"/>
                <a:cs typeface="Times New Roman" pitchFamily="18" charset="0"/>
              </a:rPr>
              <a:t>Days of Grace: A Memoir</a:t>
            </a:r>
          </a:p>
          <a:p>
            <a:pPr>
              <a:lnSpc>
                <a:spcPct val="120000"/>
              </a:lnSpc>
              <a:spcBef>
                <a:spcPts val="0"/>
              </a:spcBef>
              <a:buNone/>
            </a:pPr>
            <a:r>
              <a:rPr lang="en-US" dirty="0" smtClean="0">
                <a:latin typeface="Times New Roman" pitchFamily="18" charset="0"/>
                <a:cs typeface="Times New Roman" pitchFamily="18" charset="0"/>
              </a:rPr>
              <a:t>NY: </a:t>
            </a:r>
            <a:r>
              <a:rPr lang="en-US" dirty="0" err="1" smtClean="0">
                <a:latin typeface="Times New Roman" pitchFamily="18" charset="0"/>
                <a:cs typeface="Times New Roman" pitchFamily="18" charset="0"/>
              </a:rPr>
              <a:t>Ballantine</a:t>
            </a:r>
            <a:r>
              <a:rPr lang="en-US" dirty="0" smtClean="0">
                <a:latin typeface="Times New Roman" pitchFamily="18" charset="0"/>
                <a:cs typeface="Times New Roman" pitchFamily="18" charset="0"/>
              </a:rPr>
              <a:t> Books</a:t>
            </a:r>
          </a:p>
          <a:p>
            <a:pPr>
              <a:lnSpc>
                <a:spcPct val="120000"/>
              </a:lnSpc>
              <a:spcBef>
                <a:spcPts val="0"/>
              </a:spcBef>
              <a:buNone/>
            </a:pPr>
            <a:r>
              <a:rPr lang="en-US" dirty="0" smtClean="0">
                <a:latin typeface="Times New Roman" pitchFamily="18" charset="0"/>
                <a:cs typeface="Times New Roman" pitchFamily="18" charset="0"/>
              </a:rPr>
              <a:t>1993</a:t>
            </a:r>
          </a:p>
          <a:p>
            <a:pPr>
              <a:lnSpc>
                <a:spcPct val="120000"/>
              </a:lnSpc>
              <a:spcBef>
                <a:spcPts val="0"/>
              </a:spcBef>
              <a:buNone/>
            </a:pPr>
            <a:r>
              <a:rPr lang="en-US" dirty="0" smtClean="0">
                <a:latin typeface="Times New Roman" pitchFamily="18" charset="0"/>
                <a:cs typeface="Times New Roman" pitchFamily="18" charset="0"/>
              </a:rPr>
              <a:t>page 196</a:t>
            </a:r>
          </a:p>
          <a:p>
            <a:pPr>
              <a:buNone/>
            </a:pPr>
            <a:endParaRPr lang="en-US" dirty="0">
              <a:latin typeface="Times New Roman" pitchFamily="18" charset="0"/>
              <a:cs typeface="Times New Roman" pitchFamily="18" charset="0"/>
            </a:endParaRPr>
          </a:p>
        </p:txBody>
      </p:sp>
      <p:cxnSp>
        <p:nvCxnSpPr>
          <p:cNvPr id="6" name="Straight Connector 5"/>
          <p:cNvCxnSpPr/>
          <p:nvPr/>
        </p:nvCxnSpPr>
        <p:spPr>
          <a:xfrm>
            <a:off x="685800" y="13716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91000" y="1371600"/>
            <a:ext cx="441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ular Callout 11"/>
          <p:cNvSpPr/>
          <p:nvPr/>
        </p:nvSpPr>
        <p:spPr>
          <a:xfrm>
            <a:off x="685800" y="1600200"/>
            <a:ext cx="3124200" cy="2514600"/>
          </a:xfrm>
          <a:prstGeom prst="wedgeRectCallout">
            <a:avLst>
              <a:gd name="adj1" fmla="val -39170"/>
              <a:gd name="adj2" fmla="val 6775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ular Callout 12"/>
          <p:cNvSpPr/>
          <p:nvPr/>
        </p:nvSpPr>
        <p:spPr>
          <a:xfrm>
            <a:off x="685800" y="1676400"/>
            <a:ext cx="3048000" cy="2209800"/>
          </a:xfrm>
          <a:prstGeom prst="wedgeRectCallout">
            <a:avLst>
              <a:gd name="adj1" fmla="val 51192"/>
              <a:gd name="adj2" fmla="val 708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Quotation:	    </a:t>
            </a:r>
            <a:r>
              <a:rPr lang="en-US" b="1" dirty="0" smtClean="0">
                <a:solidFill>
                  <a:schemeClr val="accent1">
                    <a:lumMod val="75000"/>
                  </a:schemeClr>
                </a:solidFill>
                <a:effectLst>
                  <a:outerShdw blurRad="38100" dist="38100" dir="2700000" algn="tl">
                    <a:srgbClr val="000000">
                      <a:alpha val="43137"/>
                    </a:srgbClr>
                  </a:outerShdw>
                </a:effectLst>
                <a:latin typeface="Arial Narrow" pitchFamily="34" charset="0"/>
              </a:rPr>
              <a:t>Plagiarism:</a:t>
            </a:r>
            <a:endParaRPr lang="en-US" b="1" dirty="0">
              <a:solidFill>
                <a:schemeClr val="accent1">
                  <a:lumMod val="75000"/>
                </a:schemeClr>
              </a:solidFill>
              <a:effectLst>
                <a:outerShdw blurRad="38100" dist="38100" dir="2700000" algn="tl">
                  <a:srgbClr val="000000">
                    <a:alpha val="43137"/>
                  </a:srgbClr>
                </a:outerShdw>
              </a:effectLst>
              <a:latin typeface="Arial Narrow" pitchFamily="34" charset="0"/>
            </a:endParaRPr>
          </a:p>
        </p:txBody>
      </p:sp>
      <p:sp>
        <p:nvSpPr>
          <p:cNvPr id="3" name="Content Placeholder 2"/>
          <p:cNvSpPr>
            <a:spLocks noGrp="1"/>
          </p:cNvSpPr>
          <p:nvPr>
            <p:ph sz="quarter" idx="1"/>
          </p:nvPr>
        </p:nvSpPr>
        <p:spPr>
          <a:xfrm>
            <a:off x="914400" y="1676400"/>
            <a:ext cx="2743200" cy="2286000"/>
          </a:xfrm>
          <a:ln>
            <a:noFill/>
            <a:prstDash val="sysDash"/>
          </a:ln>
        </p:spPr>
        <p:txBody>
          <a:bodyPr>
            <a:normAutofit/>
          </a:bodyPr>
          <a:lstStyle/>
          <a:p>
            <a:pPr marL="0" indent="12700" algn="ctr">
              <a:buNone/>
            </a:pPr>
            <a:r>
              <a:rPr lang="en-US" dirty="0" smtClean="0">
                <a:latin typeface="Times New Roman" pitchFamily="18" charset="0"/>
                <a:cs typeface="Times New Roman" pitchFamily="18" charset="0"/>
              </a:rPr>
              <a:t>“From what we get, we can make a living; what we give, however, makes a life.”</a:t>
            </a:r>
          </a:p>
          <a:p>
            <a:pPr marL="0" indent="12700">
              <a:buNone/>
            </a:pPr>
            <a:endParaRPr lang="en-US" sz="1900" dirty="0" smtClean="0">
              <a:latin typeface="Times New Roman" pitchFamily="18" charset="0"/>
              <a:cs typeface="Times New Roman" pitchFamily="18" charset="0"/>
            </a:endParaRPr>
          </a:p>
          <a:p>
            <a:pPr>
              <a:spcBef>
                <a:spcPts val="0"/>
              </a:spcBef>
              <a:spcAft>
                <a:spcPts val="600"/>
              </a:spcAft>
              <a:buNone/>
            </a:pPr>
            <a:endParaRPr lang="en-US" sz="1900" dirty="0" smtClean="0">
              <a:latin typeface="Times New Roman" pitchFamily="18" charset="0"/>
              <a:cs typeface="Times New Roman" pitchFamily="18" charset="0"/>
            </a:endParaRPr>
          </a:p>
          <a:p>
            <a:pPr marL="0" indent="12700">
              <a:buNone/>
            </a:pPr>
            <a:endParaRPr lang="en-US" dirty="0" smtClean="0">
              <a:latin typeface="Times New Roman" pitchFamily="18" charset="0"/>
              <a:cs typeface="Times New Roman" pitchFamily="18" charset="0"/>
            </a:endParaRPr>
          </a:p>
        </p:txBody>
      </p:sp>
      <p:sp>
        <p:nvSpPr>
          <p:cNvPr id="4" name="Content Placeholder 3"/>
          <p:cNvSpPr>
            <a:spLocks noGrp="1"/>
          </p:cNvSpPr>
          <p:nvPr>
            <p:ph sz="quarter" idx="2"/>
          </p:nvPr>
        </p:nvSpPr>
        <p:spPr>
          <a:xfrm>
            <a:off x="4114800" y="1676400"/>
            <a:ext cx="4568190" cy="2743200"/>
          </a:xfrm>
        </p:spPr>
        <p:txBody>
          <a:bodyPr>
            <a:normAutofit/>
          </a:bodyPr>
          <a:lstStyle/>
          <a:p>
            <a:pPr marL="0" indent="0">
              <a:buNone/>
            </a:pPr>
            <a:r>
              <a:rPr lang="en-US" dirty="0" smtClean="0">
                <a:latin typeface="Times New Roman" pitchFamily="18" charset="0"/>
                <a:cs typeface="Times New Roman" pitchFamily="18" charset="0"/>
              </a:rPr>
              <a:t>The tennis champion, Arthur Ashe, said that </a:t>
            </a:r>
            <a:r>
              <a:rPr lang="en-US" b="1" dirty="0" smtClean="0">
                <a:solidFill>
                  <a:schemeClr val="accent1">
                    <a:lumMod val="75000"/>
                  </a:schemeClr>
                </a:solidFill>
                <a:latin typeface="Times New Roman" pitchFamily="18" charset="0"/>
                <a:cs typeface="Times New Roman" pitchFamily="18" charset="0"/>
              </a:rPr>
              <a:t>from what we get, we can make a living; what we give, however, makes a life </a:t>
            </a:r>
            <a:r>
              <a:rPr lang="en-US" dirty="0" smtClean="0">
                <a:latin typeface="Times New Roman" pitchFamily="18" charset="0"/>
                <a:cs typeface="Times New Roman" pitchFamily="18" charset="0"/>
              </a:rPr>
              <a:t>(196).</a:t>
            </a:r>
          </a:p>
          <a:p>
            <a:pPr marL="0" indent="0" algn="r">
              <a:buNone/>
            </a:pPr>
            <a:r>
              <a:rPr lang="en-US" sz="1800" dirty="0" smtClean="0">
                <a:latin typeface="Times New Roman" pitchFamily="18" charset="0"/>
                <a:cs typeface="Times New Roman" pitchFamily="18" charset="0"/>
              </a:rPr>
              <a:t>(MLA style in-text citation)</a:t>
            </a:r>
            <a:endParaRPr lang="en-US" sz="1800" dirty="0">
              <a:latin typeface="Times New Roman" pitchFamily="18" charset="0"/>
              <a:cs typeface="Times New Roman" pitchFamily="18" charset="0"/>
            </a:endParaRPr>
          </a:p>
        </p:txBody>
      </p:sp>
      <p:cxnSp>
        <p:nvCxnSpPr>
          <p:cNvPr id="5" name="Straight Connector 4"/>
          <p:cNvCxnSpPr/>
          <p:nvPr/>
        </p:nvCxnSpPr>
        <p:spPr>
          <a:xfrm>
            <a:off x="990600" y="1371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1000" y="1371600"/>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724400" y="4590871"/>
            <a:ext cx="3352800" cy="1200329"/>
          </a:xfrm>
          <a:prstGeom prst="rect">
            <a:avLst/>
          </a:prstGeom>
        </p:spPr>
        <p:txBody>
          <a:bodyPr wrap="square">
            <a:spAutoFit/>
          </a:bodyPr>
          <a:lstStyle/>
          <a:p>
            <a:r>
              <a:rPr lang="en-US" sz="3600" b="1" dirty="0" smtClean="0">
                <a:solidFill>
                  <a:srgbClr val="7030A0"/>
                </a:solidFill>
                <a:latin typeface="Times New Roman" pitchFamily="18" charset="0"/>
                <a:cs typeface="Times New Roman" pitchFamily="18" charset="0"/>
              </a:rPr>
              <a:t>Leaving out </a:t>
            </a:r>
            <a:r>
              <a:rPr lang="en-US" sz="3600" dirty="0" smtClean="0">
                <a:solidFill>
                  <a:srgbClr val="7030A0"/>
                </a:solidFill>
                <a:latin typeface="Times New Roman" pitchFamily="18" charset="0"/>
                <a:cs typeface="Times New Roman" pitchFamily="18" charset="0"/>
              </a:rPr>
              <a:t>the quotation marks</a:t>
            </a:r>
          </a:p>
        </p:txBody>
      </p:sp>
      <p:sp>
        <p:nvSpPr>
          <p:cNvPr id="13" name="Rectangular Callout 12"/>
          <p:cNvSpPr/>
          <p:nvPr/>
        </p:nvSpPr>
        <p:spPr>
          <a:xfrm>
            <a:off x="685800" y="1600200"/>
            <a:ext cx="3124200" cy="2514600"/>
          </a:xfrm>
          <a:prstGeom prst="wedgeRectCallout">
            <a:avLst>
              <a:gd name="adj1" fmla="val -20833"/>
              <a:gd name="adj2" fmla="val 668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Documents and Settings\Mary\Local Settings\Temporary Internet Files\Content.IE5\6GF1N9R3\MC900303675[1].wmf"/>
          <p:cNvPicPr>
            <a:picLocks noChangeAspect="1" noChangeArrowheads="1"/>
          </p:cNvPicPr>
          <p:nvPr/>
        </p:nvPicPr>
        <p:blipFill>
          <a:blip r:embed="rId2" cstate="print"/>
          <a:srcRect/>
          <a:stretch>
            <a:fillRect/>
          </a:stretch>
        </p:blipFill>
        <p:spPr bwMode="auto">
          <a:xfrm>
            <a:off x="3962400" y="4724400"/>
            <a:ext cx="736719" cy="74051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12838"/>
          </a:xfrm>
        </p:spPr>
        <p:txBody>
          <a:bodyPr>
            <a:normAutofit fontScale="90000"/>
          </a:bodyPr>
          <a:lstStyle/>
          <a:p>
            <a:pPr marL="3200400"/>
            <a:r>
              <a:rPr lang="en-US" sz="3600" b="1" dirty="0" smtClean="0">
                <a:solidFill>
                  <a:schemeClr val="accent1">
                    <a:lumMod val="75000"/>
                  </a:schemeClr>
                </a:solidFill>
                <a:latin typeface="Arial Narrow" pitchFamily="34" charset="0"/>
                <a:cs typeface="Times New Roman" pitchFamily="18" charset="0"/>
              </a:rPr>
              <a:t>Moving words around </a:t>
            </a:r>
            <a:br>
              <a:rPr lang="en-US" sz="3600" b="1" dirty="0" smtClean="0">
                <a:solidFill>
                  <a:schemeClr val="accent1">
                    <a:lumMod val="75000"/>
                  </a:schemeClr>
                </a:solidFill>
                <a:latin typeface="Arial Narrow" pitchFamily="34" charset="0"/>
                <a:cs typeface="Times New Roman" pitchFamily="18" charset="0"/>
              </a:rPr>
            </a:br>
            <a:r>
              <a:rPr lang="en-US" sz="3600" b="1" dirty="0" smtClean="0">
                <a:solidFill>
                  <a:schemeClr val="accent1">
                    <a:lumMod val="75000"/>
                  </a:schemeClr>
                </a:solidFill>
                <a:latin typeface="Arial Narrow" pitchFamily="34" charset="0"/>
                <a:cs typeface="Times New Roman" pitchFamily="18" charset="0"/>
              </a:rPr>
              <a:t>is still plagiarism.</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676400"/>
            <a:ext cx="2743200" cy="2286000"/>
          </a:xfrm>
          <a:ln>
            <a:noFill/>
            <a:prstDash val="sysDash"/>
          </a:ln>
        </p:spPr>
        <p:txBody>
          <a:bodyPr>
            <a:normAutofit/>
          </a:bodyPr>
          <a:lstStyle/>
          <a:p>
            <a:pPr marL="0" indent="12700" algn="ctr">
              <a:buNone/>
            </a:pPr>
            <a:r>
              <a:rPr lang="en-US" dirty="0" smtClean="0">
                <a:latin typeface="Times New Roman" pitchFamily="18" charset="0"/>
                <a:cs typeface="Times New Roman" pitchFamily="18" charset="0"/>
              </a:rPr>
              <a:t>“From what we get, we can make a living; what we give, however, makes a life.”</a:t>
            </a:r>
          </a:p>
          <a:p>
            <a:pPr marL="0" indent="12700">
              <a:buNone/>
            </a:pPr>
            <a:endParaRPr lang="en-US" sz="1900" dirty="0" smtClean="0">
              <a:latin typeface="Times New Roman" pitchFamily="18" charset="0"/>
              <a:cs typeface="Times New Roman" pitchFamily="18" charset="0"/>
            </a:endParaRPr>
          </a:p>
        </p:txBody>
      </p:sp>
      <p:sp>
        <p:nvSpPr>
          <p:cNvPr id="4" name="Content Placeholder 3"/>
          <p:cNvSpPr>
            <a:spLocks noGrp="1"/>
          </p:cNvSpPr>
          <p:nvPr>
            <p:ph sz="quarter" idx="2"/>
          </p:nvPr>
        </p:nvSpPr>
        <p:spPr>
          <a:xfrm>
            <a:off x="4114800" y="1676400"/>
            <a:ext cx="4568190" cy="3124200"/>
          </a:xfrm>
        </p:spPr>
        <p:txBody>
          <a:bodyPr>
            <a:normAutofit/>
          </a:bodyPr>
          <a:lstStyle/>
          <a:p>
            <a:pPr marL="0" indent="0">
              <a:buNone/>
            </a:pPr>
            <a:r>
              <a:rPr lang="en-US" dirty="0" smtClean="0">
                <a:latin typeface="Times New Roman" pitchFamily="18" charset="0"/>
                <a:cs typeface="Times New Roman" pitchFamily="18" charset="0"/>
              </a:rPr>
              <a:t>The tennis champion, Arthur Ashe, said </a:t>
            </a:r>
            <a:r>
              <a:rPr lang="en-US" b="1" dirty="0" smtClean="0">
                <a:solidFill>
                  <a:schemeClr val="accent1">
                    <a:lumMod val="75000"/>
                  </a:schemeClr>
                </a:solidFill>
                <a:latin typeface="Times New Roman" pitchFamily="18" charset="0"/>
                <a:cs typeface="Times New Roman" pitchFamily="18" charset="0"/>
              </a:rPr>
              <a:t>we can make a living from what we get</a:t>
            </a:r>
            <a:r>
              <a:rPr lang="en-US" dirty="0" smtClean="0">
                <a:latin typeface="Times New Roman" pitchFamily="18" charset="0"/>
                <a:cs typeface="Times New Roman" pitchFamily="18" charset="0"/>
              </a:rPr>
              <a:t>, but </a:t>
            </a:r>
            <a:r>
              <a:rPr lang="en-US" b="1" dirty="0" smtClean="0">
                <a:solidFill>
                  <a:schemeClr val="accent1">
                    <a:lumMod val="75000"/>
                  </a:schemeClr>
                </a:solidFill>
                <a:latin typeface="Times New Roman" pitchFamily="18" charset="0"/>
                <a:cs typeface="Times New Roman" pitchFamily="18" charset="0"/>
              </a:rPr>
              <a:t>what we give makes a life </a:t>
            </a:r>
            <a:r>
              <a:rPr lang="en-US" dirty="0" smtClean="0">
                <a:latin typeface="Times New Roman" pitchFamily="18" charset="0"/>
                <a:cs typeface="Times New Roman" pitchFamily="18" charset="0"/>
              </a:rPr>
              <a:t>(196).  </a:t>
            </a:r>
          </a:p>
          <a:p>
            <a:pPr marL="0" indent="0" algn="r">
              <a:buNone/>
            </a:pPr>
            <a:r>
              <a:rPr lang="en-US" sz="1800" dirty="0" smtClean="0">
                <a:latin typeface="Times New Roman" pitchFamily="18" charset="0"/>
                <a:cs typeface="Times New Roman" pitchFamily="18" charset="0"/>
              </a:rPr>
              <a:t>(MLA style in-text citation)</a:t>
            </a:r>
          </a:p>
          <a:p>
            <a:pPr marL="0" indent="0">
              <a:buNone/>
            </a:pPr>
            <a:r>
              <a:rPr lang="en-US" sz="2400" b="1" dirty="0" smtClean="0">
                <a:solidFill>
                  <a:schemeClr val="accent1">
                    <a:lumMod val="75000"/>
                  </a:schemeClr>
                </a:solidFill>
                <a:latin typeface="Arial Narrow" pitchFamily="34" charset="0"/>
                <a:cs typeface="Times New Roman" pitchFamily="18" charset="0"/>
              </a:rPr>
              <a:t> (This is not paraphrasing.)</a:t>
            </a:r>
            <a:endParaRPr lang="en-US" dirty="0" smtClean="0">
              <a:latin typeface="Times New Roman" pitchFamily="18" charset="0"/>
              <a:cs typeface="Times New Roman" pitchFamily="18" charset="0"/>
            </a:endParaRPr>
          </a:p>
        </p:txBody>
      </p:sp>
      <p:cxnSp>
        <p:nvCxnSpPr>
          <p:cNvPr id="5" name="Straight Connector 4"/>
          <p:cNvCxnSpPr/>
          <p:nvPr/>
        </p:nvCxnSpPr>
        <p:spPr>
          <a:xfrm>
            <a:off x="4191000" y="1371600"/>
            <a:ext cx="3962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C:\Documents and Settings\Mary\Local Settings\Temporary Internet Files\Content.IE5\SSTMRAXF\MC900312146[1].wmf"/>
          <p:cNvPicPr>
            <a:picLocks noChangeAspect="1" noChangeArrowheads="1"/>
          </p:cNvPicPr>
          <p:nvPr/>
        </p:nvPicPr>
        <p:blipFill>
          <a:blip r:embed="rId2" cstate="print"/>
          <a:srcRect/>
          <a:stretch>
            <a:fillRect/>
          </a:stretch>
        </p:blipFill>
        <p:spPr bwMode="auto">
          <a:xfrm>
            <a:off x="2133600" y="228600"/>
            <a:ext cx="1850746" cy="1175918"/>
          </a:xfrm>
          <a:prstGeom prst="rect">
            <a:avLst/>
          </a:prstGeom>
          <a:noFill/>
        </p:spPr>
      </p:pic>
      <p:pic>
        <p:nvPicPr>
          <p:cNvPr id="1029" name="Picture 5" descr="C:\Documents and Settings\Mary\Local Settings\Temporary Internet Files\Content.IE5\SSTMRAXF\MC900434854[1].png"/>
          <p:cNvPicPr>
            <a:picLocks noChangeAspect="1" noChangeArrowheads="1"/>
          </p:cNvPicPr>
          <p:nvPr/>
        </p:nvPicPr>
        <p:blipFill>
          <a:blip r:embed="rId3" cstate="print"/>
          <a:srcRect/>
          <a:stretch>
            <a:fillRect/>
          </a:stretch>
        </p:blipFill>
        <p:spPr bwMode="auto">
          <a:xfrm>
            <a:off x="3124200" y="4343400"/>
            <a:ext cx="2285714" cy="2285714"/>
          </a:xfrm>
          <a:prstGeom prst="rect">
            <a:avLst/>
          </a:prstGeom>
          <a:noFill/>
        </p:spPr>
      </p:pic>
      <p:sp>
        <p:nvSpPr>
          <p:cNvPr id="10" name="Rectangular Callout 9"/>
          <p:cNvSpPr/>
          <p:nvPr/>
        </p:nvSpPr>
        <p:spPr>
          <a:xfrm>
            <a:off x="685800" y="1600200"/>
            <a:ext cx="3124200" cy="2514600"/>
          </a:xfrm>
          <a:prstGeom prst="wedgeRectCallout">
            <a:avLst>
              <a:gd name="adj1" fmla="val -20481"/>
              <a:gd name="adj2" fmla="val 677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Quotation:	    </a:t>
            </a:r>
            <a:r>
              <a:rPr lang="en-US" b="1" dirty="0" smtClean="0">
                <a:solidFill>
                  <a:schemeClr val="accent1">
                    <a:lumMod val="75000"/>
                  </a:schemeClr>
                </a:solidFill>
                <a:effectLst>
                  <a:outerShdw blurRad="38100" dist="38100" dir="2700000" algn="tl">
                    <a:srgbClr val="000000">
                      <a:alpha val="43137"/>
                    </a:srgbClr>
                  </a:outerShdw>
                </a:effectLst>
                <a:latin typeface="Arial Narrow" pitchFamily="34" charset="0"/>
              </a:rPr>
              <a:t>Plagiarism:</a:t>
            </a:r>
            <a:endParaRPr lang="en-US" b="1" dirty="0">
              <a:solidFill>
                <a:schemeClr val="accent1">
                  <a:lumMod val="75000"/>
                </a:schemeClr>
              </a:solidFill>
              <a:effectLst>
                <a:outerShdw blurRad="38100" dist="38100" dir="2700000" algn="tl">
                  <a:srgbClr val="000000">
                    <a:alpha val="43137"/>
                  </a:srgbClr>
                </a:outerShdw>
              </a:effectLst>
              <a:latin typeface="Arial Narrow" pitchFamily="34" charset="0"/>
            </a:endParaRPr>
          </a:p>
        </p:txBody>
      </p:sp>
      <p:sp>
        <p:nvSpPr>
          <p:cNvPr id="3" name="Content Placeholder 2"/>
          <p:cNvSpPr>
            <a:spLocks noGrp="1"/>
          </p:cNvSpPr>
          <p:nvPr>
            <p:ph sz="quarter" idx="1"/>
          </p:nvPr>
        </p:nvSpPr>
        <p:spPr>
          <a:xfrm>
            <a:off x="914400" y="1676400"/>
            <a:ext cx="2743200" cy="2133600"/>
          </a:xfrm>
          <a:ln>
            <a:noFill/>
            <a:prstDash val="sysDash"/>
          </a:ln>
        </p:spPr>
        <p:txBody>
          <a:bodyPr>
            <a:normAutofit/>
          </a:bodyPr>
          <a:lstStyle/>
          <a:p>
            <a:pPr marL="0" indent="12700" algn="ctr">
              <a:buNone/>
            </a:pPr>
            <a:r>
              <a:rPr lang="en-US" dirty="0" smtClean="0">
                <a:latin typeface="Times New Roman" pitchFamily="18" charset="0"/>
                <a:cs typeface="Times New Roman" pitchFamily="18" charset="0"/>
              </a:rPr>
              <a:t>“From what we get, we can make a living; what we give, however, makes a life.”</a:t>
            </a:r>
          </a:p>
          <a:p>
            <a:pPr marL="0" indent="12700">
              <a:buNone/>
            </a:pPr>
            <a:endParaRPr lang="en-US" sz="1900" dirty="0" smtClean="0">
              <a:latin typeface="Times New Roman" pitchFamily="18" charset="0"/>
              <a:cs typeface="Times New Roman" pitchFamily="18" charset="0"/>
            </a:endParaRPr>
          </a:p>
          <a:p>
            <a:pPr>
              <a:spcBef>
                <a:spcPts val="0"/>
              </a:spcBef>
              <a:spcAft>
                <a:spcPts val="600"/>
              </a:spcAft>
              <a:buNone/>
            </a:pPr>
            <a:endParaRPr lang="en-US" sz="1900" dirty="0" smtClean="0">
              <a:latin typeface="Times New Roman" pitchFamily="18" charset="0"/>
              <a:cs typeface="Times New Roman" pitchFamily="18" charset="0"/>
            </a:endParaRPr>
          </a:p>
          <a:p>
            <a:pPr marL="0" indent="12700">
              <a:buNone/>
            </a:pPr>
            <a:endParaRPr lang="en-US" dirty="0" smtClean="0">
              <a:latin typeface="Times New Roman" pitchFamily="18" charset="0"/>
              <a:cs typeface="Times New Roman" pitchFamily="18" charset="0"/>
            </a:endParaRPr>
          </a:p>
        </p:txBody>
      </p:sp>
      <p:sp>
        <p:nvSpPr>
          <p:cNvPr id="4" name="Content Placeholder 3"/>
          <p:cNvSpPr>
            <a:spLocks noGrp="1"/>
          </p:cNvSpPr>
          <p:nvPr>
            <p:ph sz="quarter" idx="2"/>
          </p:nvPr>
        </p:nvSpPr>
        <p:spPr>
          <a:xfrm>
            <a:off x="4114800" y="1676400"/>
            <a:ext cx="4568190" cy="2438400"/>
          </a:xfrm>
        </p:spPr>
        <p:txBody>
          <a:bodyPr>
            <a:normAutofit/>
          </a:bodyPr>
          <a:lstStyle/>
          <a:p>
            <a:pPr marL="0" indent="0">
              <a:buNone/>
            </a:pPr>
            <a:r>
              <a:rPr lang="en-US" dirty="0" smtClean="0">
                <a:latin typeface="Times New Roman" pitchFamily="18" charset="0"/>
                <a:cs typeface="Times New Roman" pitchFamily="18" charset="0"/>
              </a:rPr>
              <a:t>In conclusion, life isn’t what we get, but what we give.</a:t>
            </a:r>
          </a:p>
          <a:p>
            <a:pPr marL="0" indent="0">
              <a:buNone/>
            </a:pPr>
            <a:r>
              <a:rPr lang="en-US" sz="1200" b="1" dirty="0" smtClean="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p:txBody>
      </p:sp>
      <p:cxnSp>
        <p:nvCxnSpPr>
          <p:cNvPr id="5" name="Straight Connector 4"/>
          <p:cNvCxnSpPr/>
          <p:nvPr/>
        </p:nvCxnSpPr>
        <p:spPr>
          <a:xfrm>
            <a:off x="990600" y="1371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1000" y="1371600"/>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724400" y="4267200"/>
            <a:ext cx="4038600" cy="1754326"/>
          </a:xfrm>
          <a:prstGeom prst="rect">
            <a:avLst/>
          </a:prstGeom>
        </p:spPr>
        <p:txBody>
          <a:bodyPr wrap="square">
            <a:spAutoFit/>
          </a:bodyPr>
          <a:lstStyle/>
          <a:p>
            <a:r>
              <a:rPr lang="en-US" sz="3600" b="1" dirty="0" smtClean="0">
                <a:solidFill>
                  <a:srgbClr val="7030A0"/>
                </a:solidFill>
                <a:latin typeface="Times New Roman" pitchFamily="18" charset="0"/>
                <a:cs typeface="Times New Roman" pitchFamily="18" charset="0"/>
              </a:rPr>
              <a:t>Not </a:t>
            </a:r>
            <a:r>
              <a:rPr lang="en-US" sz="3600" dirty="0" smtClean="0">
                <a:solidFill>
                  <a:srgbClr val="7030A0"/>
                </a:solidFill>
                <a:latin typeface="Times New Roman" pitchFamily="18" charset="0"/>
                <a:cs typeface="Times New Roman" pitchFamily="18" charset="0"/>
              </a:rPr>
              <a:t>citing a summary of another’s ideas</a:t>
            </a:r>
          </a:p>
        </p:txBody>
      </p:sp>
      <p:sp>
        <p:nvSpPr>
          <p:cNvPr id="9" name="Rectangular Callout 8"/>
          <p:cNvSpPr/>
          <p:nvPr/>
        </p:nvSpPr>
        <p:spPr>
          <a:xfrm>
            <a:off x="685800" y="1600200"/>
            <a:ext cx="3124200" cy="2514600"/>
          </a:xfrm>
          <a:prstGeom prst="wedgeRectCallout">
            <a:avLst>
              <a:gd name="adj1" fmla="val -20481"/>
              <a:gd name="adj2" fmla="val 673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C:\Documents and Settings\Mary\Local Settings\Temporary Internet Files\Content.IE5\6GF1N9R3\MC900303675[1].wmf"/>
          <p:cNvPicPr>
            <a:picLocks noChangeAspect="1" noChangeArrowheads="1"/>
          </p:cNvPicPr>
          <p:nvPr/>
        </p:nvPicPr>
        <p:blipFill>
          <a:blip r:embed="rId2" cstate="print"/>
          <a:srcRect/>
          <a:stretch>
            <a:fillRect/>
          </a:stretch>
        </p:blipFill>
        <p:spPr bwMode="auto">
          <a:xfrm>
            <a:off x="3962400" y="4419600"/>
            <a:ext cx="736719" cy="74051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Quotation:	    </a:t>
            </a:r>
            <a:r>
              <a:rPr lang="en-US" b="1" dirty="0" smtClean="0">
                <a:solidFill>
                  <a:schemeClr val="accent1">
                    <a:lumMod val="75000"/>
                  </a:schemeClr>
                </a:solidFill>
                <a:effectLst>
                  <a:outerShdw blurRad="38100" dist="38100" dir="2700000" algn="tl">
                    <a:srgbClr val="000000">
                      <a:alpha val="43137"/>
                    </a:srgbClr>
                  </a:outerShdw>
                </a:effectLst>
                <a:latin typeface="Arial Narrow" pitchFamily="34" charset="0"/>
              </a:rPr>
              <a:t>Incorrect citation:</a:t>
            </a:r>
            <a:endParaRPr lang="en-US" b="1" dirty="0">
              <a:solidFill>
                <a:schemeClr val="accent1">
                  <a:lumMod val="75000"/>
                </a:schemeClr>
              </a:solidFill>
              <a:effectLst>
                <a:outerShdw blurRad="38100" dist="38100" dir="2700000" algn="tl">
                  <a:srgbClr val="000000">
                    <a:alpha val="43137"/>
                  </a:srgbClr>
                </a:outerShdw>
              </a:effectLst>
              <a:latin typeface="Arial Narrow" pitchFamily="34" charset="0"/>
            </a:endParaRPr>
          </a:p>
        </p:txBody>
      </p:sp>
      <p:sp>
        <p:nvSpPr>
          <p:cNvPr id="3" name="Content Placeholder 2"/>
          <p:cNvSpPr>
            <a:spLocks noGrp="1"/>
          </p:cNvSpPr>
          <p:nvPr>
            <p:ph sz="quarter" idx="1"/>
          </p:nvPr>
        </p:nvSpPr>
        <p:spPr>
          <a:xfrm>
            <a:off x="914400" y="1676400"/>
            <a:ext cx="2743200" cy="2133600"/>
          </a:xfrm>
          <a:ln>
            <a:noFill/>
            <a:prstDash val="sysDash"/>
          </a:ln>
        </p:spPr>
        <p:txBody>
          <a:bodyPr>
            <a:normAutofit/>
          </a:bodyPr>
          <a:lstStyle/>
          <a:p>
            <a:pPr marL="0" indent="12700" algn="ctr">
              <a:buNone/>
            </a:pPr>
            <a:r>
              <a:rPr lang="en-US" dirty="0" smtClean="0">
                <a:latin typeface="Times New Roman" pitchFamily="18" charset="0"/>
                <a:cs typeface="Times New Roman" pitchFamily="18" charset="0"/>
              </a:rPr>
              <a:t>“From what we get, we can make a living; what we give, however, makes a life.”</a:t>
            </a:r>
          </a:p>
          <a:p>
            <a:pPr marL="0" indent="12700">
              <a:buNone/>
            </a:pPr>
            <a:endParaRPr lang="en-US" sz="1900" dirty="0" smtClean="0">
              <a:latin typeface="Times New Roman" pitchFamily="18" charset="0"/>
              <a:cs typeface="Times New Roman" pitchFamily="18" charset="0"/>
            </a:endParaRPr>
          </a:p>
          <a:p>
            <a:pPr>
              <a:spcBef>
                <a:spcPts val="0"/>
              </a:spcBef>
              <a:spcAft>
                <a:spcPts val="600"/>
              </a:spcAft>
              <a:buNone/>
            </a:pPr>
            <a:endParaRPr lang="en-US" sz="1900" dirty="0" smtClean="0">
              <a:latin typeface="Times New Roman" pitchFamily="18" charset="0"/>
              <a:cs typeface="Times New Roman" pitchFamily="18" charset="0"/>
            </a:endParaRPr>
          </a:p>
          <a:p>
            <a:pPr marL="0" indent="12700">
              <a:buNone/>
            </a:pPr>
            <a:endParaRPr lang="en-US" dirty="0" smtClean="0">
              <a:latin typeface="Times New Roman" pitchFamily="18" charset="0"/>
              <a:cs typeface="Times New Roman" pitchFamily="18" charset="0"/>
            </a:endParaRPr>
          </a:p>
        </p:txBody>
      </p:sp>
      <p:sp>
        <p:nvSpPr>
          <p:cNvPr id="4" name="Content Placeholder 3"/>
          <p:cNvSpPr>
            <a:spLocks noGrp="1"/>
          </p:cNvSpPr>
          <p:nvPr>
            <p:ph sz="quarter" idx="2"/>
          </p:nvPr>
        </p:nvSpPr>
        <p:spPr>
          <a:xfrm>
            <a:off x="4114800" y="1676400"/>
            <a:ext cx="4568190" cy="2438400"/>
          </a:xfrm>
        </p:spPr>
        <p:txBody>
          <a:bodyPr>
            <a:normAutofit/>
          </a:bodyPr>
          <a:lstStyle/>
          <a:p>
            <a:pPr marL="0" indent="0">
              <a:buNone/>
            </a:pPr>
            <a:r>
              <a:rPr lang="en-US" dirty="0" smtClean="0">
                <a:latin typeface="Times New Roman" pitchFamily="18" charset="0"/>
                <a:cs typeface="Times New Roman" pitchFamily="18" charset="0"/>
              </a:rPr>
              <a:t>In conclusion, “</a:t>
            </a:r>
            <a:r>
              <a:rPr lang="en-US" b="1" dirty="0" smtClean="0">
                <a:solidFill>
                  <a:schemeClr val="accent1">
                    <a:lumMod val="75000"/>
                  </a:schemeClr>
                </a:solidFill>
                <a:latin typeface="Times New Roman" pitchFamily="18" charset="0"/>
                <a:cs typeface="Times New Roman" pitchFamily="18" charset="0"/>
              </a:rPr>
              <a:t>from what we get, we can make a living; what we give, however, makes a life.</a:t>
            </a:r>
            <a:r>
              <a:rPr lang="en-US" dirty="0" smtClean="0">
                <a:latin typeface="Times New Roman" pitchFamily="18" charset="0"/>
                <a:cs typeface="Times New Roman" pitchFamily="18" charset="0"/>
              </a:rPr>
              <a:t>”</a:t>
            </a:r>
          </a:p>
          <a:p>
            <a:pPr marL="0" indent="0">
              <a:buNone/>
            </a:pPr>
            <a:r>
              <a:rPr lang="en-US" sz="1200" b="1" dirty="0" smtClean="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p:txBody>
      </p:sp>
      <p:cxnSp>
        <p:nvCxnSpPr>
          <p:cNvPr id="5" name="Straight Connector 4"/>
          <p:cNvCxnSpPr/>
          <p:nvPr/>
        </p:nvCxnSpPr>
        <p:spPr>
          <a:xfrm>
            <a:off x="990600" y="1371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1000" y="1371600"/>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724400" y="4495800"/>
            <a:ext cx="3352800" cy="1200329"/>
          </a:xfrm>
          <a:prstGeom prst="rect">
            <a:avLst/>
          </a:prstGeom>
        </p:spPr>
        <p:txBody>
          <a:bodyPr wrap="square">
            <a:spAutoFit/>
          </a:bodyPr>
          <a:lstStyle/>
          <a:p>
            <a:r>
              <a:rPr lang="en-US" sz="3600" b="1" dirty="0" smtClean="0">
                <a:solidFill>
                  <a:srgbClr val="7030A0"/>
                </a:solidFill>
                <a:latin typeface="Times New Roman" pitchFamily="18" charset="0"/>
                <a:cs typeface="Times New Roman" pitchFamily="18" charset="0"/>
              </a:rPr>
              <a:t>Leaving out </a:t>
            </a:r>
            <a:r>
              <a:rPr lang="en-US" sz="3600" dirty="0" smtClean="0">
                <a:solidFill>
                  <a:srgbClr val="7030A0"/>
                </a:solidFill>
                <a:latin typeface="Times New Roman" pitchFamily="18" charset="0"/>
                <a:cs typeface="Times New Roman" pitchFamily="18" charset="0"/>
              </a:rPr>
              <a:t>the source</a:t>
            </a:r>
          </a:p>
        </p:txBody>
      </p:sp>
      <p:sp>
        <p:nvSpPr>
          <p:cNvPr id="9" name="Rectangular Callout 8"/>
          <p:cNvSpPr/>
          <p:nvPr/>
        </p:nvSpPr>
        <p:spPr>
          <a:xfrm>
            <a:off x="685800" y="1600200"/>
            <a:ext cx="3124200" cy="2514600"/>
          </a:xfrm>
          <a:prstGeom prst="wedgeRectCallout">
            <a:avLst>
              <a:gd name="adj1" fmla="val -20834"/>
              <a:gd name="adj2" fmla="val 677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C:\Documents and Settings\Mary\Local Settings\Temporary Internet Files\Content.IE5\6GF1N9R3\MC900303675[1].wmf"/>
          <p:cNvPicPr>
            <a:picLocks noChangeAspect="1" noChangeArrowheads="1"/>
          </p:cNvPicPr>
          <p:nvPr/>
        </p:nvPicPr>
        <p:blipFill>
          <a:blip r:embed="rId2" cstate="print"/>
          <a:srcRect/>
          <a:stretch>
            <a:fillRect/>
          </a:stretch>
        </p:blipFill>
        <p:spPr bwMode="auto">
          <a:xfrm>
            <a:off x="3886200" y="4669689"/>
            <a:ext cx="736719" cy="74051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Quotation:	    </a:t>
            </a:r>
            <a:r>
              <a:rPr lang="en-US" b="1" dirty="0" smtClean="0">
                <a:solidFill>
                  <a:schemeClr val="accent1">
                    <a:lumMod val="75000"/>
                  </a:schemeClr>
                </a:solidFill>
                <a:effectLst>
                  <a:outerShdw blurRad="38100" dist="38100" dir="2700000" algn="tl">
                    <a:srgbClr val="000000">
                      <a:alpha val="43137"/>
                    </a:srgbClr>
                  </a:outerShdw>
                </a:effectLst>
                <a:latin typeface="Arial Narrow" pitchFamily="34" charset="0"/>
              </a:rPr>
              <a:t>Incorrect citation:</a:t>
            </a:r>
            <a:endParaRPr lang="en-US" b="1" dirty="0">
              <a:solidFill>
                <a:schemeClr val="accent1">
                  <a:lumMod val="75000"/>
                </a:schemeClr>
              </a:solidFill>
              <a:effectLst>
                <a:outerShdw blurRad="38100" dist="38100" dir="2700000" algn="tl">
                  <a:srgbClr val="000000">
                    <a:alpha val="43137"/>
                  </a:srgbClr>
                </a:outerShdw>
              </a:effectLst>
              <a:latin typeface="Arial Narrow" pitchFamily="34" charset="0"/>
            </a:endParaRPr>
          </a:p>
        </p:txBody>
      </p:sp>
      <p:sp>
        <p:nvSpPr>
          <p:cNvPr id="3" name="Content Placeholder 2"/>
          <p:cNvSpPr>
            <a:spLocks noGrp="1"/>
          </p:cNvSpPr>
          <p:nvPr>
            <p:ph sz="quarter" idx="1"/>
          </p:nvPr>
        </p:nvSpPr>
        <p:spPr>
          <a:xfrm>
            <a:off x="914400" y="1676400"/>
            <a:ext cx="2743200" cy="2133600"/>
          </a:xfrm>
          <a:ln>
            <a:noFill/>
            <a:prstDash val="sysDash"/>
          </a:ln>
        </p:spPr>
        <p:txBody>
          <a:bodyPr>
            <a:normAutofit/>
          </a:bodyPr>
          <a:lstStyle/>
          <a:p>
            <a:pPr marL="0" indent="12700" algn="ctr">
              <a:buNone/>
            </a:pPr>
            <a:r>
              <a:rPr lang="en-US" dirty="0" smtClean="0">
                <a:latin typeface="Times New Roman" pitchFamily="18" charset="0"/>
                <a:cs typeface="Times New Roman" pitchFamily="18" charset="0"/>
              </a:rPr>
              <a:t>“From what we get, we can make a living; what we give, however, makes a life.”</a:t>
            </a:r>
          </a:p>
          <a:p>
            <a:pPr marL="0" indent="12700">
              <a:buNone/>
            </a:pPr>
            <a:endParaRPr lang="en-US" sz="1900" dirty="0" smtClean="0">
              <a:latin typeface="Times New Roman" pitchFamily="18" charset="0"/>
              <a:cs typeface="Times New Roman" pitchFamily="18" charset="0"/>
            </a:endParaRPr>
          </a:p>
          <a:p>
            <a:pPr>
              <a:spcBef>
                <a:spcPts val="0"/>
              </a:spcBef>
              <a:spcAft>
                <a:spcPts val="600"/>
              </a:spcAft>
              <a:buNone/>
            </a:pPr>
            <a:endParaRPr lang="en-US" sz="1900" dirty="0" smtClean="0">
              <a:latin typeface="Times New Roman" pitchFamily="18" charset="0"/>
              <a:cs typeface="Times New Roman" pitchFamily="18" charset="0"/>
            </a:endParaRPr>
          </a:p>
          <a:p>
            <a:pPr marL="0" indent="12700">
              <a:buNone/>
            </a:pPr>
            <a:endParaRPr lang="en-US" dirty="0" smtClean="0">
              <a:latin typeface="Times New Roman" pitchFamily="18" charset="0"/>
              <a:cs typeface="Times New Roman" pitchFamily="18" charset="0"/>
            </a:endParaRPr>
          </a:p>
        </p:txBody>
      </p:sp>
      <p:sp>
        <p:nvSpPr>
          <p:cNvPr id="4" name="Content Placeholder 3"/>
          <p:cNvSpPr>
            <a:spLocks noGrp="1"/>
          </p:cNvSpPr>
          <p:nvPr>
            <p:ph sz="quarter" idx="2"/>
          </p:nvPr>
        </p:nvSpPr>
        <p:spPr>
          <a:xfrm>
            <a:off x="4114800" y="1676400"/>
            <a:ext cx="4568190" cy="2438400"/>
          </a:xfrm>
        </p:spPr>
        <p:txBody>
          <a:bodyPr>
            <a:normAutofit/>
          </a:bodyPr>
          <a:lstStyle/>
          <a:p>
            <a:pPr marL="0" indent="0">
              <a:buNone/>
            </a:pPr>
            <a:r>
              <a:rPr lang="en-US" dirty="0" smtClean="0">
                <a:latin typeface="Times New Roman" pitchFamily="18" charset="0"/>
                <a:cs typeface="Times New Roman" pitchFamily="18" charset="0"/>
              </a:rPr>
              <a:t>In conclusion, “</a:t>
            </a:r>
            <a:r>
              <a:rPr lang="en-US" b="1" dirty="0" smtClean="0">
                <a:solidFill>
                  <a:schemeClr val="accent1">
                    <a:lumMod val="75000"/>
                  </a:schemeClr>
                </a:solidFill>
                <a:latin typeface="Times New Roman" pitchFamily="18" charset="0"/>
                <a:cs typeface="Times New Roman" pitchFamily="18" charset="0"/>
              </a:rPr>
              <a:t>from what we get, we can make a living; what we give, however, makes a life.</a:t>
            </a:r>
            <a:r>
              <a:rPr lang="en-US" dirty="0" smtClean="0">
                <a:latin typeface="Times New Roman" pitchFamily="18" charset="0"/>
                <a:cs typeface="Times New Roman" pitchFamily="18" charset="0"/>
              </a:rPr>
              <a:t>”</a:t>
            </a:r>
          </a:p>
          <a:p>
            <a:pPr marL="0" indent="0">
              <a:buNone/>
            </a:pPr>
            <a:r>
              <a:rPr lang="en-US" sz="1200" b="1" dirty="0" smtClean="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p:txBody>
      </p:sp>
      <p:cxnSp>
        <p:nvCxnSpPr>
          <p:cNvPr id="5" name="Straight Connector 4"/>
          <p:cNvCxnSpPr/>
          <p:nvPr/>
        </p:nvCxnSpPr>
        <p:spPr>
          <a:xfrm>
            <a:off x="990600" y="1371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1000" y="1371600"/>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724400" y="4495800"/>
            <a:ext cx="3352800" cy="1200329"/>
          </a:xfrm>
          <a:prstGeom prst="rect">
            <a:avLst/>
          </a:prstGeom>
        </p:spPr>
        <p:txBody>
          <a:bodyPr wrap="square">
            <a:spAutoFit/>
          </a:bodyPr>
          <a:lstStyle/>
          <a:p>
            <a:r>
              <a:rPr lang="en-US" sz="3600" b="1" dirty="0" smtClean="0">
                <a:solidFill>
                  <a:srgbClr val="7030A0"/>
                </a:solidFill>
                <a:latin typeface="Times New Roman" pitchFamily="18" charset="0"/>
                <a:cs typeface="Times New Roman" pitchFamily="18" charset="0"/>
              </a:rPr>
              <a:t>Leaving out </a:t>
            </a:r>
            <a:r>
              <a:rPr lang="en-US" sz="3600" dirty="0" smtClean="0">
                <a:solidFill>
                  <a:srgbClr val="7030A0"/>
                </a:solidFill>
                <a:latin typeface="Times New Roman" pitchFamily="18" charset="0"/>
                <a:cs typeface="Times New Roman" pitchFamily="18" charset="0"/>
              </a:rPr>
              <a:t>the source</a:t>
            </a:r>
          </a:p>
        </p:txBody>
      </p:sp>
      <p:sp>
        <p:nvSpPr>
          <p:cNvPr id="9" name="Rectangular Callout 8"/>
          <p:cNvSpPr/>
          <p:nvPr/>
        </p:nvSpPr>
        <p:spPr>
          <a:xfrm>
            <a:off x="685800" y="1600200"/>
            <a:ext cx="3124200" cy="2514600"/>
          </a:xfrm>
          <a:prstGeom prst="wedgeRectCallout">
            <a:avLst>
              <a:gd name="adj1" fmla="val -20834"/>
              <a:gd name="adj2" fmla="val 677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C:\Documents and Settings\Mary\Local Settings\Temporary Internet Files\Content.IE5\6GF1N9R3\MC900303675[1].wmf"/>
          <p:cNvPicPr>
            <a:picLocks noChangeAspect="1" noChangeArrowheads="1"/>
          </p:cNvPicPr>
          <p:nvPr/>
        </p:nvPicPr>
        <p:blipFill>
          <a:blip r:embed="rId2" cstate="print"/>
          <a:srcRect/>
          <a:stretch>
            <a:fillRect/>
          </a:stretch>
        </p:blipFill>
        <p:spPr bwMode="auto">
          <a:xfrm>
            <a:off x="3886200" y="4669689"/>
            <a:ext cx="736719" cy="74051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077200" cy="1143000"/>
          </a:xfrm>
        </p:spPr>
        <p:txBody>
          <a:bodyPr/>
          <a:lstStyle/>
          <a:p>
            <a:r>
              <a:rPr lang="en-US" b="1" dirty="0" smtClean="0">
                <a:solidFill>
                  <a:schemeClr val="accent1">
                    <a:lumMod val="75000"/>
                  </a:schemeClr>
                </a:solidFill>
                <a:latin typeface="Arial Narrow" pitchFamily="34" charset="0"/>
              </a:rPr>
              <a:t>Some Correct Uses of the Quotation:</a:t>
            </a:r>
            <a:endParaRPr lang="en-US" b="1" dirty="0">
              <a:solidFill>
                <a:schemeClr val="accent1">
                  <a:lumMod val="75000"/>
                </a:schemeClr>
              </a:solidFill>
              <a:latin typeface="Arial Narrow" pitchFamily="34" charset="0"/>
            </a:endParaRPr>
          </a:p>
        </p:txBody>
      </p:sp>
      <p:sp>
        <p:nvSpPr>
          <p:cNvPr id="5" name="Text Placeholder 4"/>
          <p:cNvSpPr>
            <a:spLocks noGrp="1"/>
          </p:cNvSpPr>
          <p:nvPr>
            <p:ph sz="quarter" idx="1"/>
          </p:nvPr>
        </p:nvSpPr>
        <p:spPr>
          <a:xfrm>
            <a:off x="914400" y="1524000"/>
            <a:ext cx="7010400" cy="4343400"/>
          </a:xfrm>
        </p:spPr>
        <p:txBody>
          <a:bodyPr>
            <a:normAutofit lnSpcReduction="10000"/>
          </a:bodyPr>
          <a:lstStyle/>
          <a:p>
            <a:pPr marL="0" indent="12700">
              <a:lnSpc>
                <a:spcPct val="110000"/>
              </a:lnSpc>
              <a:buNone/>
            </a:pPr>
            <a:r>
              <a:rPr lang="en-US" sz="2800" b="1" dirty="0" smtClean="0">
                <a:latin typeface="Times New Roman" pitchFamily="18" charset="0"/>
                <a:cs typeface="Times New Roman" pitchFamily="18" charset="0"/>
              </a:rPr>
              <a:t>Arthur Ashe, a tennis champion, said in his memoir, “From what we get, we can make a living; what we give, however, makes a life” (196). </a:t>
            </a:r>
          </a:p>
          <a:p>
            <a:pPr marL="0" indent="12700">
              <a:lnSpc>
                <a:spcPct val="110000"/>
              </a:lnSpc>
              <a:buNone/>
            </a:pPr>
            <a:r>
              <a:rPr lang="en-US" sz="800" b="1" dirty="0" smtClean="0">
                <a:latin typeface="Times New Roman" pitchFamily="18" charset="0"/>
                <a:cs typeface="Times New Roman" pitchFamily="18" charset="0"/>
              </a:rPr>
              <a:t> </a:t>
            </a:r>
          </a:p>
          <a:p>
            <a:pPr marL="0" indent="12700">
              <a:lnSpc>
                <a:spcPct val="110000"/>
              </a:lnSpc>
              <a:buNone/>
            </a:pPr>
            <a:r>
              <a:rPr lang="en-US" sz="2800" b="1" dirty="0" smtClean="0">
                <a:latin typeface="Times New Roman" pitchFamily="18" charset="0"/>
                <a:cs typeface="Times New Roman" pitchFamily="18" charset="0"/>
              </a:rPr>
              <a:t>Some philanthropists believe, as Arthur Ashe did, that while we may subsist on what we earn, life is really about what we give to others (196).</a:t>
            </a:r>
            <a:r>
              <a:rPr lang="en-US" sz="2800" b="1" dirty="0" smtClean="0">
                <a:solidFill>
                  <a:schemeClr val="accent1">
                    <a:lumMod val="75000"/>
                  </a:schemeClr>
                </a:solidFill>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pPr marL="0" indent="12700" algn="r">
              <a:lnSpc>
                <a:spcPct val="110000"/>
              </a:lnSpc>
              <a:buNone/>
            </a:pPr>
            <a:r>
              <a:rPr lang="en-US" sz="2800" b="1" dirty="0" smtClean="0">
                <a:latin typeface="Times New Roman" pitchFamily="18" charset="0"/>
                <a:cs typeface="Times New Roman" pitchFamily="18" charset="0"/>
              </a:rPr>
              <a:t> </a:t>
            </a:r>
            <a:r>
              <a:rPr lang="en-US" sz="1900" b="1" dirty="0" smtClean="0">
                <a:solidFill>
                  <a:srgbClr val="7030A0"/>
                </a:solidFill>
                <a:latin typeface="Times New Roman" pitchFamily="18" charset="0"/>
                <a:cs typeface="Times New Roman" pitchFamily="18" charset="0"/>
              </a:rPr>
              <a:t>(MLA style)</a:t>
            </a:r>
            <a:endParaRPr lang="en-US" sz="3600" dirty="0" smtClean="0">
              <a:solidFill>
                <a:srgbClr val="7030A0"/>
              </a:solidFill>
              <a:latin typeface="Times New Roman" pitchFamily="18" charset="0"/>
              <a:cs typeface="Times New Roman" pitchFamily="18" charset="0"/>
            </a:endParaRPr>
          </a:p>
          <a:p>
            <a:pPr marL="0" indent="12700">
              <a:buNone/>
            </a:pPr>
            <a:endParaRPr lang="en-US" sz="3600" dirty="0" smtClean="0">
              <a:solidFill>
                <a:srgbClr val="7030A0"/>
              </a:solidFill>
              <a:latin typeface="Times New Roman" pitchFamily="18" charset="0"/>
              <a:cs typeface="Times New Roman" pitchFamily="18" charset="0"/>
            </a:endParaRPr>
          </a:p>
          <a:p>
            <a:pPr marL="0" indent="12700">
              <a:buNone/>
            </a:pPr>
            <a:endParaRPr lang="en-US" sz="3600" dirty="0" smtClean="0">
              <a:solidFill>
                <a:srgbClr val="7030A0"/>
              </a:solidFill>
              <a:latin typeface="Times New Roman" pitchFamily="18" charset="0"/>
              <a:cs typeface="Times New Roman" pitchFamily="18" charset="0"/>
            </a:endParaRPr>
          </a:p>
          <a:p>
            <a:pPr marL="228600" indent="-228600" algn="r">
              <a:buNone/>
            </a:pPr>
            <a:endParaRPr lang="en-US" sz="3600" b="1" dirty="0" smtClean="0">
              <a:solidFill>
                <a:schemeClr val="accent1"/>
              </a:solidFill>
              <a:latin typeface="Times New Roman" pitchFamily="18" charset="0"/>
              <a:cs typeface="Times New Roman" pitchFamily="18" charset="0"/>
            </a:endParaRPr>
          </a:p>
        </p:txBody>
      </p:sp>
      <p:cxnSp>
        <p:nvCxnSpPr>
          <p:cNvPr id="7" name="Straight Connector 6"/>
          <p:cNvCxnSpPr/>
          <p:nvPr/>
        </p:nvCxnSpPr>
        <p:spPr>
          <a:xfrm>
            <a:off x="6858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077200" cy="1143000"/>
          </a:xfrm>
        </p:spPr>
        <p:txBody>
          <a:bodyPr/>
          <a:lstStyle/>
          <a:p>
            <a:r>
              <a:rPr lang="en-US" b="1" dirty="0" smtClean="0">
                <a:solidFill>
                  <a:schemeClr val="accent1">
                    <a:lumMod val="75000"/>
                  </a:schemeClr>
                </a:solidFill>
                <a:latin typeface="Arial Narrow" pitchFamily="34" charset="0"/>
              </a:rPr>
              <a:t>Plus:</a:t>
            </a:r>
            <a:endParaRPr lang="en-US" b="1" dirty="0">
              <a:solidFill>
                <a:schemeClr val="accent1">
                  <a:lumMod val="75000"/>
                </a:schemeClr>
              </a:solidFill>
              <a:latin typeface="Arial Narrow" pitchFamily="34" charset="0"/>
            </a:endParaRPr>
          </a:p>
        </p:txBody>
      </p:sp>
      <p:cxnSp>
        <p:nvCxnSpPr>
          <p:cNvPr id="7" name="Straight Connector 6"/>
          <p:cNvCxnSpPr/>
          <p:nvPr/>
        </p:nvCxnSpPr>
        <p:spPr>
          <a:xfrm>
            <a:off x="6858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90600" y="1524000"/>
            <a:ext cx="7162800" cy="4339650"/>
          </a:xfrm>
          <a:prstGeom prst="rect">
            <a:avLst/>
          </a:prstGeom>
          <a:noFill/>
        </p:spPr>
        <p:txBody>
          <a:bodyPr wrap="square" rtlCol="0">
            <a:spAutoFit/>
          </a:bodyPr>
          <a:lstStyle/>
          <a:p>
            <a:pPr marL="457200" indent="-457200"/>
            <a:r>
              <a:rPr lang="en-US" sz="2800" b="1" dirty="0" smtClean="0">
                <a:solidFill>
                  <a:schemeClr val="accent1">
                    <a:lumMod val="75000"/>
                  </a:schemeClr>
                </a:solidFill>
                <a:latin typeface="Arial Narrow" pitchFamily="34" charset="0"/>
                <a:cs typeface="Times New Roman" pitchFamily="18" charset="0"/>
              </a:rPr>
              <a:t>Works Cited entry (MLA) :</a:t>
            </a:r>
          </a:p>
          <a:p>
            <a:pPr marL="457200" indent="-457200"/>
            <a:r>
              <a:rPr lang="en-US" sz="2800" dirty="0" smtClean="0">
                <a:latin typeface="Times New Roman" pitchFamily="18" charset="0"/>
                <a:cs typeface="Times New Roman" pitchFamily="18" charset="0"/>
              </a:rPr>
              <a:t>Ashe, Arthur, and Arnold </a:t>
            </a:r>
            <a:r>
              <a:rPr lang="en-US" sz="2800" dirty="0" err="1" smtClean="0">
                <a:latin typeface="Times New Roman" pitchFamily="18" charset="0"/>
                <a:cs typeface="Times New Roman" pitchFamily="18" charset="0"/>
              </a:rPr>
              <a:t>Rampersad</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Days of Grace: A Memoir</a:t>
            </a:r>
            <a:r>
              <a:rPr lang="en-US" sz="2800" dirty="0" smtClean="0">
                <a:latin typeface="Times New Roman" pitchFamily="18" charset="0"/>
                <a:cs typeface="Times New Roman" pitchFamily="18" charset="0"/>
              </a:rPr>
              <a:t>. New York: </a:t>
            </a:r>
            <a:r>
              <a:rPr lang="en-US" sz="2800" dirty="0" err="1" smtClean="0">
                <a:latin typeface="Times New Roman" pitchFamily="18" charset="0"/>
                <a:cs typeface="Times New Roman" pitchFamily="18" charset="0"/>
              </a:rPr>
              <a:t>Ballantine</a:t>
            </a:r>
            <a:r>
              <a:rPr lang="en-US" sz="2800" dirty="0" smtClean="0">
                <a:latin typeface="Times New Roman" pitchFamily="18" charset="0"/>
                <a:cs typeface="Times New Roman" pitchFamily="18" charset="0"/>
              </a:rPr>
              <a:t>, 1993. Print.</a:t>
            </a:r>
          </a:p>
          <a:p>
            <a:pPr marL="457200" indent="-457200"/>
            <a:r>
              <a:rPr lang="en-US" sz="1200" dirty="0" smtClean="0">
                <a:latin typeface="Times New Roman" pitchFamily="18" charset="0"/>
                <a:cs typeface="Times New Roman" pitchFamily="18" charset="0"/>
              </a:rPr>
              <a:t> </a:t>
            </a:r>
          </a:p>
          <a:p>
            <a:pPr marL="457200" indent="-457200"/>
            <a:r>
              <a:rPr lang="en-US" sz="2800" dirty="0" smtClean="0">
                <a:solidFill>
                  <a:schemeClr val="accent1">
                    <a:lumMod val="75000"/>
                  </a:schemeClr>
                </a:solidFill>
                <a:latin typeface="Times New Roman" pitchFamily="18" charset="0"/>
                <a:cs typeface="Times New Roman" pitchFamily="18" charset="0"/>
              </a:rPr>
              <a:t>or</a:t>
            </a:r>
          </a:p>
          <a:p>
            <a:pPr marL="457200" indent="-457200"/>
            <a:r>
              <a:rPr lang="en-US" sz="1200" dirty="0" smtClean="0">
                <a:latin typeface="Times New Roman" pitchFamily="18" charset="0"/>
                <a:cs typeface="Times New Roman" pitchFamily="18" charset="0"/>
              </a:rPr>
              <a:t> </a:t>
            </a:r>
          </a:p>
          <a:p>
            <a:pPr marL="457200" indent="-457200"/>
            <a:r>
              <a:rPr lang="en-US" sz="2800" b="1" dirty="0" smtClean="0">
                <a:solidFill>
                  <a:schemeClr val="accent1">
                    <a:lumMod val="75000"/>
                  </a:schemeClr>
                </a:solidFill>
                <a:latin typeface="Arial Narrow" pitchFamily="34" charset="0"/>
                <a:cs typeface="Times New Roman" pitchFamily="18" charset="0"/>
              </a:rPr>
              <a:t>Reference List entry (APA) :</a:t>
            </a:r>
          </a:p>
          <a:p>
            <a:pPr marL="457200" indent="-457200"/>
            <a:r>
              <a:rPr lang="pt-BR" sz="2800" dirty="0" smtClean="0">
                <a:latin typeface="Times New Roman" pitchFamily="18" charset="0"/>
                <a:cs typeface="Times New Roman" pitchFamily="18" charset="0"/>
              </a:rPr>
              <a:t>Ashe, A., &amp; Rampersad, A. </a:t>
            </a:r>
            <a:r>
              <a:rPr lang="en-US" sz="2800" dirty="0" smtClean="0">
                <a:latin typeface="Times New Roman" pitchFamily="18" charset="0"/>
                <a:cs typeface="Times New Roman" pitchFamily="18" charset="0"/>
              </a:rPr>
              <a:t>(1993). </a:t>
            </a:r>
            <a:r>
              <a:rPr lang="en-US" sz="2800" i="1" dirty="0" smtClean="0">
                <a:latin typeface="Times New Roman" pitchFamily="18" charset="0"/>
                <a:cs typeface="Times New Roman" pitchFamily="18" charset="0"/>
              </a:rPr>
              <a:t>Days of grace: A memoir</a:t>
            </a:r>
            <a:r>
              <a:rPr lang="en-US" sz="2800" dirty="0" smtClean="0">
                <a:latin typeface="Times New Roman" pitchFamily="18" charset="0"/>
                <a:cs typeface="Times New Roman" pitchFamily="18" charset="0"/>
              </a:rPr>
              <a:t>. New York, NY: </a:t>
            </a:r>
            <a:r>
              <a:rPr lang="en-US" sz="2800" dirty="0" err="1" smtClean="0">
                <a:latin typeface="Times New Roman" pitchFamily="18" charset="0"/>
                <a:cs typeface="Times New Roman" pitchFamily="18" charset="0"/>
              </a:rPr>
              <a:t>Ballantine</a:t>
            </a:r>
            <a:r>
              <a:rPr lang="en-US" sz="2800" dirty="0" smtClean="0">
                <a:latin typeface="Times New Roman" pitchFamily="18" charset="0"/>
                <a:cs typeface="Times New Roman" pitchFamily="18" charset="0"/>
              </a:rPr>
              <a:t>.</a:t>
            </a:r>
          </a:p>
          <a:p>
            <a:pPr marL="457200" indent="-457200"/>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1447800" y="685800"/>
            <a:ext cx="6781800" cy="2362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76400" y="1600200"/>
            <a:ext cx="69342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“citing” sources mean?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52500"/>
            <a:ext cx="7961313" cy="1362075"/>
          </a:xfrm>
        </p:spPr>
        <p:txBody>
          <a:bodyPr/>
          <a:lstStyle/>
          <a:p>
            <a:r>
              <a:rPr lang="en-US" b="1" dirty="0" smtClean="0">
                <a:latin typeface="Arial Narrow" pitchFamily="34" charset="0"/>
              </a:rPr>
              <a:t>You will learn the answers to:</a:t>
            </a:r>
            <a:endParaRPr lang="en-US" b="1" dirty="0">
              <a:latin typeface="Arial Narrow" pitchFamily="34" charset="0"/>
            </a:endParaRPr>
          </a:p>
        </p:txBody>
      </p:sp>
      <p:sp>
        <p:nvSpPr>
          <p:cNvPr id="3" name="Text Placeholder 2"/>
          <p:cNvSpPr>
            <a:spLocks noGrp="1"/>
          </p:cNvSpPr>
          <p:nvPr>
            <p:ph type="body" idx="1"/>
          </p:nvPr>
        </p:nvSpPr>
        <p:spPr>
          <a:xfrm>
            <a:off x="457200" y="2547938"/>
            <a:ext cx="8534399" cy="3624262"/>
          </a:xfrm>
        </p:spPr>
        <p:txBody>
          <a:bodyPr>
            <a:normAutofit/>
          </a:bodyPr>
          <a:lstStyle/>
          <a:p>
            <a:pPr marL="457200" indent="-457200">
              <a:buFont typeface="Wingdings" pitchFamily="2" charset="2"/>
              <a:buChar char="Ø"/>
            </a:pPr>
            <a:r>
              <a:rPr lang="en-US" sz="3600" b="1"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Times New Roman" pitchFamily="18" charset="0"/>
              </a:rPr>
              <a:t>What is plagiarism? </a:t>
            </a:r>
          </a:p>
          <a:p>
            <a:pPr marL="457200" indent="-457200">
              <a:buFont typeface="Wingdings" pitchFamily="2" charset="2"/>
              <a:buChar char="Ø"/>
            </a:pPr>
            <a:r>
              <a:rPr lang="en-US" sz="3600" b="1"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Times New Roman" pitchFamily="18" charset="0"/>
              </a:rPr>
              <a:t>What are the possible consequences?</a:t>
            </a:r>
          </a:p>
          <a:p>
            <a:pPr marL="457200" indent="-457200">
              <a:buFont typeface="Wingdings" pitchFamily="2" charset="2"/>
              <a:buChar char="Ø"/>
            </a:pPr>
            <a:r>
              <a:rPr lang="en-US" sz="3600" b="1"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Times New Roman" pitchFamily="18" charset="0"/>
              </a:rPr>
              <a:t>What does “citing” and “documenting” sources mean?</a:t>
            </a:r>
          </a:p>
          <a:p>
            <a:pPr marL="457200" indent="-457200">
              <a:buFont typeface="Wingdings" pitchFamily="2" charset="2"/>
              <a:buChar char="Ø"/>
            </a:pPr>
            <a:r>
              <a:rPr lang="en-US" sz="3600" b="1"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Times New Roman" pitchFamily="18" charset="0"/>
              </a:rPr>
              <a:t>How can I avoid plagiarizing someone else’s work?</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In-text citations</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914400" y="1447800"/>
            <a:ext cx="7772400" cy="3657600"/>
          </a:xfrm>
        </p:spPr>
        <p:txBody>
          <a:bodyPr>
            <a:normAutofit/>
          </a:bodyPr>
          <a:lstStyle/>
          <a:p>
            <a:pPr marL="0" indent="0">
              <a:spcBef>
                <a:spcPts val="0"/>
              </a:spcBef>
              <a:buNone/>
            </a:pPr>
            <a:r>
              <a:rPr lang="en-US" b="1" dirty="0" smtClean="0">
                <a:latin typeface="Times New Roman" pitchFamily="18" charset="0"/>
                <a:cs typeface="Times New Roman" pitchFamily="18" charset="0"/>
              </a:rPr>
              <a:t>In-text citations provide a brief reference to the source material as required by the style assigned (MLA, APA, etc.). </a:t>
            </a:r>
          </a:p>
          <a:p>
            <a:pPr marL="0" indent="0">
              <a:spcBef>
                <a:spcPts val="0"/>
              </a:spcBef>
              <a:buNone/>
            </a:pPr>
            <a:endParaRPr lang="en-US" b="1" dirty="0" smtClean="0">
              <a:latin typeface="Times New Roman" pitchFamily="18" charset="0"/>
              <a:cs typeface="Times New Roman" pitchFamily="18" charset="0"/>
            </a:endParaRPr>
          </a:p>
          <a:p>
            <a:pPr marL="0" indent="0">
              <a:spcBef>
                <a:spcPts val="0"/>
              </a:spcBef>
              <a:buNone/>
            </a:pPr>
            <a:r>
              <a:rPr lang="en-US" sz="3200" b="1" dirty="0" smtClean="0">
                <a:latin typeface="Times New Roman" pitchFamily="18" charset="0"/>
                <a:cs typeface="Times New Roman" pitchFamily="18" charset="0"/>
              </a:rPr>
              <a:t>In </a:t>
            </a:r>
            <a:r>
              <a:rPr lang="en-US" sz="3200" b="1" dirty="0" smtClean="0">
                <a:solidFill>
                  <a:srgbClr val="7030A0"/>
                </a:solidFill>
                <a:latin typeface="Times New Roman" pitchFamily="18" charset="0"/>
                <a:cs typeface="Times New Roman" pitchFamily="18" charset="0"/>
              </a:rPr>
              <a:t>Morrison</a:t>
            </a:r>
            <a:r>
              <a:rPr lang="en-US" sz="3200" b="1" dirty="0" smtClean="0">
                <a:latin typeface="Times New Roman" pitchFamily="18" charset="0"/>
                <a:cs typeface="Times New Roman" pitchFamily="18" charset="0"/>
              </a:rPr>
              <a:t>’s study </a:t>
            </a:r>
            <a:r>
              <a:rPr lang="en-US" sz="3200" b="1" dirty="0" smtClean="0">
                <a:solidFill>
                  <a:srgbClr val="7030A0"/>
                </a:solidFill>
                <a:latin typeface="Times New Roman" pitchFamily="18" charset="0"/>
                <a:cs typeface="Times New Roman" pitchFamily="18" charset="0"/>
              </a:rPr>
              <a:t>(2010)</a:t>
            </a:r>
            <a:r>
              <a:rPr lang="en-US" sz="3200" b="1" dirty="0" smtClean="0">
                <a:latin typeface="Times New Roman" pitchFamily="18" charset="0"/>
                <a:cs typeface="Times New Roman" pitchFamily="18" charset="0"/>
              </a:rPr>
              <a:t>, “only 20. 3% of the youngest subjects recognized the purpose of web advertisements” </a:t>
            </a:r>
            <a:r>
              <a:rPr lang="en-US" sz="3200" b="1" dirty="0" smtClean="0">
                <a:solidFill>
                  <a:srgbClr val="7030A0"/>
                </a:solidFill>
                <a:latin typeface="Times New Roman" pitchFamily="18" charset="0"/>
                <a:cs typeface="Times New Roman" pitchFamily="18" charset="0"/>
              </a:rPr>
              <a:t>(p. 15). </a:t>
            </a:r>
            <a:endParaRPr lang="en-US" sz="3200" b="1" dirty="0" smtClean="0">
              <a:latin typeface="Times New Roman" pitchFamily="18" charset="0"/>
              <a:cs typeface="Times New Roman" pitchFamily="18" charset="0"/>
            </a:endParaRPr>
          </a:p>
          <a:p>
            <a:pPr marL="0" indent="0" algn="r">
              <a:buNone/>
            </a:pPr>
            <a:r>
              <a:rPr lang="en-US" sz="1800" dirty="0" smtClean="0">
                <a:solidFill>
                  <a:srgbClr val="7030A0"/>
                </a:solidFill>
                <a:latin typeface="Times New Roman" pitchFamily="18" charset="0"/>
                <a:cs typeface="Times New Roman" pitchFamily="18" charset="0"/>
              </a:rPr>
              <a:t>(APA style)</a:t>
            </a:r>
            <a:endParaRPr lang="en-US" dirty="0" smtClean="0">
              <a:latin typeface="Arial Black" pitchFamily="34" charset="0"/>
            </a:endParaRPr>
          </a:p>
          <a:p>
            <a:pPr marL="1371600" lvl="5" indent="0">
              <a:buNone/>
            </a:pP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p:txBody>
      </p:sp>
      <p:pic>
        <p:nvPicPr>
          <p:cNvPr id="10242" name="Picture 2" descr="C:\Documents and Settings\Mary\Local Settings\Temporary Internet Files\Content.IE5\6GF1N9R3\MC900355333[1].wmf"/>
          <p:cNvPicPr>
            <a:picLocks noChangeAspect="1" noChangeArrowheads="1"/>
          </p:cNvPicPr>
          <p:nvPr/>
        </p:nvPicPr>
        <p:blipFill>
          <a:blip r:embed="rId2" cstate="print"/>
          <a:srcRect/>
          <a:stretch>
            <a:fillRect/>
          </a:stretch>
        </p:blipFill>
        <p:spPr bwMode="auto">
          <a:xfrm>
            <a:off x="3886200" y="4961230"/>
            <a:ext cx="1807769" cy="159197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600200"/>
            <a:ext cx="1905000" cy="4800600"/>
          </a:xfrm>
        </p:spPr>
        <p:txBody>
          <a:bodyPr>
            <a:normAutofit/>
          </a:bodyPr>
          <a:lstStyle/>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a:t>
            </a:r>
          </a:p>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Quotation</a:t>
            </a: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p:txBody>
      </p:sp>
      <p:sp>
        <p:nvSpPr>
          <p:cNvPr id="4" name="Content Placeholder 3"/>
          <p:cNvSpPr>
            <a:spLocks noGrp="1"/>
          </p:cNvSpPr>
          <p:nvPr>
            <p:ph sz="quarter" idx="1"/>
          </p:nvPr>
        </p:nvSpPr>
        <p:spPr>
          <a:xfrm>
            <a:off x="2971800" y="1600200"/>
            <a:ext cx="5715000" cy="4953000"/>
          </a:xfrm>
        </p:spPr>
        <p:txBody>
          <a:bodyPr>
            <a:normAutofit/>
          </a:bodyPr>
          <a:lstStyle/>
          <a:p>
            <a:pPr marL="0" indent="0">
              <a:spcBef>
                <a:spcPts val="0"/>
              </a:spcBef>
              <a:buNone/>
            </a:pPr>
            <a:r>
              <a:rPr lang="en-US" sz="3200" b="1" dirty="0" smtClean="0">
                <a:latin typeface="Times New Roman" pitchFamily="18" charset="0"/>
                <a:cs typeface="Times New Roman" pitchFamily="18" charset="0"/>
              </a:rPr>
              <a:t>In </a:t>
            </a:r>
            <a:r>
              <a:rPr lang="en-US" sz="3200" b="1" dirty="0" smtClean="0">
                <a:solidFill>
                  <a:srgbClr val="7030A0"/>
                </a:solidFill>
                <a:latin typeface="Times New Roman" pitchFamily="18" charset="0"/>
                <a:cs typeface="Times New Roman" pitchFamily="18" charset="0"/>
              </a:rPr>
              <a:t>Morrison</a:t>
            </a:r>
            <a:r>
              <a:rPr lang="en-US" sz="3200" b="1" dirty="0" smtClean="0">
                <a:latin typeface="Times New Roman" pitchFamily="18" charset="0"/>
                <a:cs typeface="Times New Roman" pitchFamily="18" charset="0"/>
              </a:rPr>
              <a:t>’s UCLA study </a:t>
            </a:r>
            <a:r>
              <a:rPr lang="en-US" sz="3200" b="1" dirty="0" smtClean="0">
                <a:solidFill>
                  <a:srgbClr val="7030A0"/>
                </a:solidFill>
                <a:latin typeface="Times New Roman" pitchFamily="18" charset="0"/>
                <a:cs typeface="Times New Roman" pitchFamily="18" charset="0"/>
              </a:rPr>
              <a:t>(2010)</a:t>
            </a:r>
            <a:r>
              <a:rPr lang="en-US" sz="3200" b="1" dirty="0" smtClean="0">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only 20. 3% of the youngest subjects recognized the purpose of web advertisements</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(p. 15). </a:t>
            </a:r>
            <a:r>
              <a:rPr lang="en-US" sz="3200" b="1" dirty="0" smtClean="0">
                <a:latin typeface="Times New Roman" pitchFamily="18" charset="0"/>
                <a:cs typeface="Times New Roman" pitchFamily="18" charset="0"/>
              </a:rPr>
              <a:t>When asked to state . . .</a:t>
            </a:r>
          </a:p>
          <a:p>
            <a:pPr marL="0" indent="0" algn="r">
              <a:buNone/>
            </a:pPr>
            <a:r>
              <a:rPr lang="en-US" sz="1800" dirty="0" smtClean="0">
                <a:solidFill>
                  <a:srgbClr val="7030A0"/>
                </a:solidFill>
                <a:latin typeface="Times New Roman" pitchFamily="18" charset="0"/>
                <a:cs typeface="Times New Roman" pitchFamily="18" charset="0"/>
              </a:rPr>
              <a:t>(APA style)</a:t>
            </a:r>
          </a:p>
          <a:p>
            <a:pPr marL="0" indent="0" algn="r">
              <a:buNone/>
            </a:pPr>
            <a:r>
              <a:rPr lang="en-US" sz="3200" b="1" i="1" dirty="0" smtClean="0">
                <a:solidFill>
                  <a:schemeClr val="accent1"/>
                </a:solidFill>
                <a:effectLst>
                  <a:outerShdw blurRad="38100" dist="38100" dir="2700000" algn="tl">
                    <a:srgbClr val="000000">
                      <a:alpha val="43137"/>
                    </a:srgbClr>
                  </a:outerShdw>
                </a:effectLst>
                <a:latin typeface="Arial Narrow" pitchFamily="34" charset="0"/>
                <a:cs typeface="Times New Roman" pitchFamily="18" charset="0"/>
              </a:rPr>
              <a:t> Don’t forget the quote marks!</a:t>
            </a:r>
          </a:p>
          <a:p>
            <a:pPr marL="0" indent="0">
              <a:buNone/>
            </a:pPr>
            <a:endParaRPr lang="en-US" sz="3200" b="1" dirty="0" smtClean="0">
              <a:latin typeface="Times New Roman" pitchFamily="18" charset="0"/>
              <a:cs typeface="Times New Roman" pitchFamily="18" charset="0"/>
            </a:endParaRPr>
          </a:p>
          <a:p>
            <a:pPr marL="0" indent="0">
              <a:buNone/>
            </a:pPr>
            <a:endParaRPr lang="en-US" sz="1500" b="1" dirty="0" smtClean="0">
              <a:latin typeface="Times New Roman" pitchFamily="18" charset="0"/>
              <a:cs typeface="Times New Roman" pitchFamily="18" charset="0"/>
            </a:endParaRPr>
          </a:p>
        </p:txBody>
      </p:sp>
      <p:pic>
        <p:nvPicPr>
          <p:cNvPr id="11270" name="Picture 6" descr="C:\Documents and Settings\Mary\Local Settings\Temporary Internet Files\Content.IE5\200IMZTO\MC900292124[1].wmf"/>
          <p:cNvPicPr>
            <a:picLocks noChangeAspect="1" noChangeArrowheads="1"/>
          </p:cNvPicPr>
          <p:nvPr/>
        </p:nvPicPr>
        <p:blipFill>
          <a:blip r:embed="rId2" cstate="print"/>
          <a:srcRect/>
          <a:stretch>
            <a:fillRect/>
          </a:stretch>
        </p:blipFill>
        <p:spPr bwMode="auto">
          <a:xfrm flipH="1">
            <a:off x="533400" y="2743200"/>
            <a:ext cx="1812341" cy="17748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600200"/>
            <a:ext cx="1905000" cy="4800600"/>
          </a:xfrm>
        </p:spPr>
        <p:txBody>
          <a:bodyPr>
            <a:normAutofit/>
          </a:bodyPr>
          <a:lstStyle/>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Paraphrase</a:t>
            </a:r>
          </a:p>
          <a:p>
            <a:pPr>
              <a:spcBef>
                <a:spcPts val="0"/>
              </a:spcBef>
            </a:pPr>
            <a:endParaRPr lang="en-US" b="1" dirty="0" smtClean="0">
              <a:solidFill>
                <a:srgbClr val="7030A0"/>
              </a:solidFill>
              <a:latin typeface="Arial Narrow" pitchFamily="34" charset="0"/>
              <a:cs typeface="Times New Roman" pitchFamily="18" charset="0"/>
            </a:endParaRPr>
          </a:p>
          <a:p>
            <a:pPr>
              <a:spcBef>
                <a:spcPts val="0"/>
              </a:spcBef>
            </a:pPr>
            <a:endParaRPr lang="en-US" b="1" dirty="0" smtClean="0">
              <a:solidFill>
                <a:srgbClr val="7030A0"/>
              </a:solidFill>
              <a:latin typeface="Arial Narrow" pitchFamily="34" charset="0"/>
              <a:cs typeface="Times New Roman" pitchFamily="18" charset="0"/>
            </a:endParaRPr>
          </a:p>
          <a:p>
            <a:pPr>
              <a:spcBef>
                <a:spcPts val="0"/>
              </a:spcBef>
            </a:pPr>
            <a:endParaRPr lang="en-US" b="1" dirty="0" smtClean="0">
              <a:solidFill>
                <a:srgbClr val="7030A0"/>
              </a:solidFill>
              <a:latin typeface="Arial Narrow" pitchFamily="34" charset="0"/>
              <a:cs typeface="Times New Roman" pitchFamily="18" charset="0"/>
            </a:endParaRPr>
          </a:p>
          <a:p>
            <a:pPr>
              <a:spcBef>
                <a:spcPts val="0"/>
              </a:spcBef>
            </a:pPr>
            <a:endParaRPr lang="en-US" b="1" dirty="0" smtClean="0">
              <a:solidFill>
                <a:srgbClr val="7030A0"/>
              </a:solidFill>
              <a:latin typeface="Arial Narrow" pitchFamily="34" charset="0"/>
              <a:cs typeface="Times New Roman" pitchFamily="18" charset="0"/>
            </a:endParaRPr>
          </a:p>
          <a:p>
            <a:pPr>
              <a:spcBef>
                <a:spcPts val="0"/>
              </a:spcBef>
            </a:pPr>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600200"/>
            <a:ext cx="5715000" cy="4953000"/>
          </a:xfrm>
        </p:spPr>
        <p:txBody>
          <a:bodyPr>
            <a:normAutofit/>
          </a:bodyPr>
          <a:lstStyle/>
          <a:p>
            <a:pPr marL="0" indent="0">
              <a:buNone/>
            </a:pPr>
            <a:r>
              <a:rPr lang="en-US" sz="3200" b="1" dirty="0" smtClean="0">
                <a:latin typeface="Times New Roman" pitchFamily="18" charset="0"/>
                <a:cs typeface="Times New Roman" pitchFamily="18" charset="0"/>
              </a:rPr>
              <a:t>In a research study of responses to advertising on educational websites, only one-fifth of children under 8 years old knew that the advertisements were created to do something besides entertain or educate </a:t>
            </a:r>
            <a:r>
              <a:rPr lang="en-US" sz="3200" b="1" dirty="0" smtClean="0">
                <a:solidFill>
                  <a:srgbClr val="7030A0"/>
                </a:solidFill>
                <a:latin typeface="Times New Roman" pitchFamily="18" charset="0"/>
                <a:cs typeface="Times New Roman" pitchFamily="18" charset="0"/>
              </a:rPr>
              <a:t>(Morrison, 2010, p. 15).</a:t>
            </a:r>
            <a:r>
              <a:rPr lang="en-US" sz="3200" dirty="0" smtClean="0">
                <a:solidFill>
                  <a:srgbClr val="7030A0"/>
                </a:solidFill>
                <a:latin typeface="Times New Roman" pitchFamily="18" charset="0"/>
                <a:cs typeface="Times New Roman" pitchFamily="18" charset="0"/>
              </a:rPr>
              <a:t> </a:t>
            </a:r>
          </a:p>
          <a:p>
            <a:pPr marL="0" indent="0" algn="r">
              <a:buNone/>
            </a:pPr>
            <a:r>
              <a:rPr lang="en-US" sz="1900" dirty="0" smtClean="0">
                <a:solidFill>
                  <a:srgbClr val="7030A0"/>
                </a:solidFill>
                <a:latin typeface="Times New Roman" pitchFamily="18" charset="0"/>
                <a:cs typeface="Times New Roman" pitchFamily="18" charset="0"/>
              </a:rPr>
              <a:t>(APA style)</a:t>
            </a:r>
          </a:p>
          <a:p>
            <a:pPr marL="0" indent="0">
              <a:buNone/>
            </a:pPr>
            <a:endParaRPr lang="en-US" sz="3200" b="1" dirty="0" smtClean="0">
              <a:solidFill>
                <a:srgbClr val="7030A0"/>
              </a:solidFill>
              <a:latin typeface="Times New Roman" pitchFamily="18" charset="0"/>
              <a:cs typeface="Times New Roman" pitchFamily="18" charset="0"/>
            </a:endParaRPr>
          </a:p>
          <a:p>
            <a:pPr marL="0" indent="0">
              <a:buNone/>
            </a:pPr>
            <a:endParaRPr lang="en-US" sz="1500" b="1" dirty="0" smtClean="0">
              <a:latin typeface="Times New Roman" pitchFamily="18" charset="0"/>
              <a:cs typeface="Times New Roman" pitchFamily="18" charset="0"/>
            </a:endParaRPr>
          </a:p>
        </p:txBody>
      </p:sp>
      <p:pic>
        <p:nvPicPr>
          <p:cNvPr id="12290" name="Picture 2" descr="C:\Documents and Settings\Mary\Local Settings\Temporary Internet Files\Content.IE5\6GF1N9R3\MC900059128[1].wmf"/>
          <p:cNvPicPr>
            <a:picLocks noChangeAspect="1" noChangeArrowheads="1"/>
          </p:cNvPicPr>
          <p:nvPr/>
        </p:nvPicPr>
        <p:blipFill>
          <a:blip r:embed="rId2" cstate="print"/>
          <a:srcRect/>
          <a:stretch>
            <a:fillRect/>
          </a:stretch>
        </p:blipFill>
        <p:spPr bwMode="auto">
          <a:xfrm flipH="1">
            <a:off x="609600" y="2895600"/>
            <a:ext cx="1812341" cy="164957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600200"/>
            <a:ext cx="1905000" cy="2971800"/>
          </a:xfrm>
        </p:spPr>
        <p:txBody>
          <a:bodyPr>
            <a:normAutofit/>
          </a:bodyPr>
          <a:lstStyle/>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a:t>
            </a:r>
          </a:p>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Summary</a:t>
            </a:r>
            <a:endParaRPr lang="en-US" b="1" dirty="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600200"/>
            <a:ext cx="5715000" cy="3200400"/>
          </a:xfrm>
        </p:spPr>
        <p:txBody>
          <a:bodyPr>
            <a:normAutofit/>
          </a:bodyPr>
          <a:lstStyle/>
          <a:p>
            <a:pPr marL="0" indent="0">
              <a:buNone/>
            </a:pPr>
            <a:r>
              <a:rPr lang="en-US" sz="3200" b="1" dirty="0" smtClean="0">
                <a:latin typeface="Times New Roman" pitchFamily="18" charset="0"/>
                <a:cs typeface="Times New Roman" pitchFamily="18" charset="0"/>
              </a:rPr>
              <a:t>Research shows that children don’t differentiate well between advertisements and entertainment on the Internet </a:t>
            </a:r>
            <a:r>
              <a:rPr lang="en-US" sz="3200" b="1" dirty="0" smtClean="0">
                <a:solidFill>
                  <a:srgbClr val="7030A0"/>
                </a:solidFill>
                <a:latin typeface="Times New Roman" pitchFamily="18" charset="0"/>
                <a:cs typeface="Times New Roman" pitchFamily="18" charset="0"/>
              </a:rPr>
              <a:t>(Morrison, 2010, p. 15).</a:t>
            </a:r>
          </a:p>
          <a:p>
            <a:pPr marL="0" indent="0" algn="r">
              <a:buNone/>
            </a:pPr>
            <a:r>
              <a:rPr lang="en-US" sz="1800" dirty="0" smtClean="0">
                <a:solidFill>
                  <a:srgbClr val="7030A0"/>
                </a:solidFill>
                <a:latin typeface="Times New Roman" pitchFamily="18" charset="0"/>
                <a:cs typeface="Times New Roman" pitchFamily="18" charset="0"/>
              </a:rPr>
              <a:t>(APA style)</a:t>
            </a:r>
          </a:p>
          <a:p>
            <a:pPr marL="0" indent="0">
              <a:buNone/>
            </a:pPr>
            <a:endParaRPr lang="en-US" sz="3200" b="1" dirty="0">
              <a:solidFill>
                <a:srgbClr val="7030A0"/>
              </a:solidFill>
              <a:latin typeface="Times New Roman" pitchFamily="18" charset="0"/>
              <a:cs typeface="Times New Roman" pitchFamily="18" charset="0"/>
            </a:endParaRPr>
          </a:p>
        </p:txBody>
      </p:sp>
      <p:pic>
        <p:nvPicPr>
          <p:cNvPr id="13314" name="Picture 2" descr="C:\Documents and Settings\Mary\Local Settings\Temporary Internet Files\Content.IE5\SSTMRAXF\MC900060335[1].wmf"/>
          <p:cNvPicPr>
            <a:picLocks noChangeAspect="1" noChangeArrowheads="1"/>
          </p:cNvPicPr>
          <p:nvPr/>
        </p:nvPicPr>
        <p:blipFill>
          <a:blip r:embed="rId2" cstate="print"/>
          <a:srcRect/>
          <a:stretch>
            <a:fillRect/>
          </a:stretch>
        </p:blipFill>
        <p:spPr bwMode="auto">
          <a:xfrm>
            <a:off x="120701" y="4265286"/>
            <a:ext cx="4222699" cy="244031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124200"/>
            <a:ext cx="8153400" cy="3276600"/>
          </a:xfrm>
          <a:prstGeom prst="wedgeEllipseCallout">
            <a:avLst>
              <a:gd name="adj1" fmla="val 21885"/>
              <a:gd name="adj2" fmla="val -63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4495800"/>
            <a:ext cx="77724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“documenting” sources mean?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Arial Narrow" pitchFamily="34" charset="0"/>
              </a:rPr>
              <a:t>Documenting Sources includes creating a Works Cited or Reference page.</a:t>
            </a:r>
            <a:endParaRPr lang="en-US" dirty="0">
              <a:latin typeface="Arial Narrow" pitchFamily="34" charset="0"/>
            </a:endParaRPr>
          </a:p>
        </p:txBody>
      </p:sp>
      <p:sp>
        <p:nvSpPr>
          <p:cNvPr id="3" name="Content Placeholder 2"/>
          <p:cNvSpPr>
            <a:spLocks noGrp="1"/>
          </p:cNvSpPr>
          <p:nvPr>
            <p:ph sz="quarter" idx="1"/>
          </p:nvPr>
        </p:nvSpPr>
        <p:spPr/>
        <p:txBody>
          <a:bodyPr>
            <a:normAutofit lnSpcReduction="10000"/>
          </a:bodyPr>
          <a:lstStyle/>
          <a:p>
            <a:pPr marL="0" indent="0">
              <a:buNone/>
            </a:pPr>
            <a:r>
              <a:rPr lang="en-US" b="1" dirty="0" smtClean="0">
                <a:latin typeface="Times New Roman" pitchFamily="18" charset="0"/>
                <a:cs typeface="Times New Roman" pitchFamily="18" charset="0"/>
              </a:rPr>
              <a:t>Readers may need to find your source material. Its location is in an alphabetical list at the end of your paper.  Readers look at the name in your signal phrase or in-text citation:</a:t>
            </a:r>
          </a:p>
          <a:p>
            <a:pPr marL="0" indent="0" algn="ctr">
              <a:spcBef>
                <a:spcPts val="800"/>
              </a:spcBef>
              <a:buNone/>
            </a:pPr>
            <a:r>
              <a:rPr lang="en-US" dirty="0" smtClean="0">
                <a:latin typeface="Arial Narrow" pitchFamily="34" charset="0"/>
              </a:rPr>
              <a:t>(</a:t>
            </a:r>
            <a:r>
              <a:rPr lang="en-US" b="1" dirty="0" smtClean="0">
                <a:solidFill>
                  <a:srgbClr val="7030A0"/>
                </a:solidFill>
                <a:latin typeface="Arial Narrow" pitchFamily="34" charset="0"/>
              </a:rPr>
              <a:t>Morrison</a:t>
            </a:r>
            <a:r>
              <a:rPr lang="en-US" dirty="0" smtClean="0">
                <a:solidFill>
                  <a:srgbClr val="7030A0"/>
                </a:solidFill>
                <a:latin typeface="Arial Narrow" pitchFamily="34" charset="0"/>
              </a:rPr>
              <a:t>, </a:t>
            </a:r>
            <a:r>
              <a:rPr lang="en-US" dirty="0" smtClean="0">
                <a:latin typeface="Arial Narrow" pitchFamily="34" charset="0"/>
              </a:rPr>
              <a:t>2010, p. 15).</a:t>
            </a:r>
          </a:p>
          <a:p>
            <a:pPr marL="0" indent="0">
              <a:buNone/>
            </a:pPr>
            <a:r>
              <a:rPr lang="en-US" b="1" dirty="0" smtClean="0">
                <a:latin typeface="Times New Roman" pitchFamily="18" charset="0"/>
                <a:cs typeface="Times New Roman" pitchFamily="18" charset="0"/>
              </a:rPr>
              <a:t>and find in the reference list:</a:t>
            </a:r>
          </a:p>
          <a:p>
            <a:pPr marL="0" indent="0">
              <a:spcBef>
                <a:spcPts val="800"/>
              </a:spcBef>
              <a:spcAft>
                <a:spcPts val="800"/>
              </a:spcAft>
              <a:buNone/>
            </a:pPr>
            <a:r>
              <a:rPr lang="en-US" sz="2800" b="1" dirty="0" smtClean="0">
                <a:solidFill>
                  <a:srgbClr val="7030A0"/>
                </a:solidFill>
                <a:latin typeface="Arial Narrow" pitchFamily="34" charset="0"/>
              </a:rPr>
              <a:t>Morrison</a:t>
            </a:r>
            <a:r>
              <a:rPr lang="en-US" sz="2800" dirty="0" smtClean="0">
                <a:latin typeface="Arial Narrow" pitchFamily="34" charset="0"/>
              </a:rPr>
              <a:t>, K. (2010). “Educational websites: Enrichment or brainwashing?” </a:t>
            </a:r>
            <a:r>
              <a:rPr lang="en-US" sz="2800" i="1" dirty="0" smtClean="0">
                <a:latin typeface="Arial Narrow" pitchFamily="34" charset="0"/>
              </a:rPr>
              <a:t>Technology Journal, </a:t>
            </a:r>
            <a:r>
              <a:rPr lang="en-US" sz="2800" dirty="0" smtClean="0">
                <a:latin typeface="Arial Narrow" pitchFamily="34" charset="0"/>
              </a:rPr>
              <a:t>55, 12-18. </a:t>
            </a:r>
          </a:p>
          <a:p>
            <a:pPr marL="0" indent="0" algn="r">
              <a:lnSpc>
                <a:spcPct val="110000"/>
              </a:lnSpc>
              <a:spcBef>
                <a:spcPts val="0"/>
              </a:spcBef>
              <a:spcAft>
                <a:spcPts val="800"/>
              </a:spcAft>
              <a:buNone/>
            </a:pPr>
            <a:r>
              <a:rPr lang="en-US" sz="1800" dirty="0" smtClean="0">
                <a:solidFill>
                  <a:srgbClr val="7030A0"/>
                </a:solidFill>
                <a:latin typeface="Times New Roman" pitchFamily="18" charset="0"/>
                <a:cs typeface="Times New Roman" pitchFamily="18" charset="0"/>
              </a:rPr>
              <a:t>(APA style)</a:t>
            </a:r>
          </a:p>
          <a:p>
            <a:pPr marL="0" indent="0" algn="r">
              <a:spcBef>
                <a:spcPts val="800"/>
              </a:spcBef>
              <a:spcAft>
                <a:spcPts val="800"/>
              </a:spcAf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See your MLA or APA handbook for format details.</a:t>
            </a:r>
          </a:p>
          <a:p>
            <a:pPr marL="0" indent="0">
              <a:spcBef>
                <a:spcPts val="800"/>
              </a:spcBef>
              <a:spcAft>
                <a:spcPts val="800"/>
              </a:spcAft>
              <a:buNone/>
            </a:pPr>
            <a:endParaRPr lang="en-US" dirty="0">
              <a:effectLst>
                <a:outerShdw blurRad="38100" dist="38100" dir="2700000" algn="tl">
                  <a:srgbClr val="000000">
                    <a:alpha val="43137"/>
                  </a:srgbClr>
                </a:outerShdw>
              </a:effectLst>
              <a:latin typeface="Arial Narrow" pitchFamily="34" charset="0"/>
            </a:endParaRPr>
          </a:p>
        </p:txBody>
      </p:sp>
      <p:cxnSp>
        <p:nvCxnSpPr>
          <p:cNvPr id="4" name="Straight Connector 3"/>
          <p:cNvCxnSpPr/>
          <p:nvPr/>
        </p:nvCxnSpPr>
        <p:spPr>
          <a:xfrm>
            <a:off x="9906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1447800" y="609600"/>
            <a:ext cx="6781800" cy="2362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en-US" sz="3200" b="1" dirty="0" smtClean="0">
                <a:solidFill>
                  <a:srgbClr val="FFFF00"/>
                </a:solidFill>
                <a:effectLst>
                  <a:outerShdw blurRad="38100" dist="38100" dir="2700000" algn="tl">
                    <a:srgbClr val="000000">
                      <a:alpha val="43137"/>
                    </a:srgbClr>
                  </a:outerShdw>
                </a:effectLst>
                <a:latin typeface="Arial Narrow" pitchFamily="34" charset="0"/>
                <a:cs typeface="Times New Roman" pitchFamily="18" charset="0"/>
              </a:rPr>
              <a:t>How can I avoid plagiarizing someone else’s work?</a:t>
            </a:r>
            <a:endParaRPr lang="en-US" sz="3200" dirty="0">
              <a:solidFill>
                <a:srgbClr val="FFFF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38200"/>
          </a:xfrm>
        </p:spPr>
        <p:txBody>
          <a:bodyPr>
            <a:normAutofit/>
          </a:bodyPr>
          <a:lstStyle/>
          <a:p>
            <a:r>
              <a:rPr lang="en-US" b="1" dirty="0" smtClean="0">
                <a:solidFill>
                  <a:srgbClr val="7030A0"/>
                </a:solidFill>
                <a:latin typeface="Arial Narrow" pitchFamily="34" charset="0"/>
              </a:rPr>
              <a:t>While you are taking notes: </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a:xfrm>
            <a:off x="914400" y="1447800"/>
            <a:ext cx="7772400" cy="4572000"/>
          </a:xfrm>
        </p:spPr>
        <p:txBody>
          <a:bodyPr>
            <a:normAutofit/>
          </a:bodyPr>
          <a:lstStyle/>
          <a:p>
            <a:r>
              <a:rPr lang="en-US" sz="3200" b="1" dirty="0" smtClean="0">
                <a:latin typeface="Times New Roman" pitchFamily="18" charset="0"/>
                <a:cs typeface="Times New Roman" pitchFamily="18" charset="0"/>
              </a:rPr>
              <a:t>Copy the exact wording</a:t>
            </a:r>
          </a:p>
          <a:p>
            <a:r>
              <a:rPr lang="en-US" sz="3200" b="1" dirty="0" smtClean="0">
                <a:latin typeface="Times New Roman" pitchFamily="18" charset="0"/>
                <a:cs typeface="Times New Roman" pitchFamily="18" charset="0"/>
              </a:rPr>
              <a:t>Use quotation marks around quotations</a:t>
            </a:r>
          </a:p>
          <a:p>
            <a:r>
              <a:rPr lang="en-US" sz="3200" b="1" dirty="0" smtClean="0">
                <a:latin typeface="Times New Roman" pitchFamily="18" charset="0"/>
                <a:cs typeface="Times New Roman" pitchFamily="18" charset="0"/>
              </a:rPr>
              <a:t>Identify </a:t>
            </a:r>
            <a:r>
              <a:rPr lang="en-US" sz="2400" b="1" dirty="0" smtClean="0">
                <a:latin typeface="Times New Roman" pitchFamily="18" charset="0"/>
                <a:cs typeface="Times New Roman" pitchFamily="18" charset="0"/>
              </a:rPr>
              <a:t>(to introduce, document, and cite in essay):</a:t>
            </a:r>
          </a:p>
          <a:p>
            <a:pPr marL="911225" indent="-273050">
              <a:buFont typeface="Wingdings" pitchFamily="2" charset="2"/>
              <a:buChar char="v"/>
            </a:pPr>
            <a:r>
              <a:rPr lang="en-US" sz="3200" b="1" dirty="0" smtClean="0">
                <a:latin typeface="Times New Roman" pitchFamily="18" charset="0"/>
                <a:cs typeface="Times New Roman" pitchFamily="18" charset="0"/>
              </a:rPr>
              <a:t>speaker </a:t>
            </a:r>
            <a:r>
              <a:rPr lang="en-US" sz="2800" b="1" dirty="0" smtClean="0">
                <a:latin typeface="Times New Roman" pitchFamily="18" charset="0"/>
                <a:cs typeface="Times New Roman" pitchFamily="18" charset="0"/>
              </a:rPr>
              <a:t>(different than the author?)</a:t>
            </a:r>
          </a:p>
          <a:p>
            <a:pPr marL="911225" indent="-273050">
              <a:buFont typeface="Wingdings" pitchFamily="2" charset="2"/>
              <a:buChar char="v"/>
            </a:pPr>
            <a:r>
              <a:rPr lang="en-US" sz="3200" b="1" dirty="0" smtClean="0">
                <a:latin typeface="Times New Roman" pitchFamily="18" charset="0"/>
                <a:cs typeface="Times New Roman" pitchFamily="18" charset="0"/>
              </a:rPr>
              <a:t>page number(s) </a:t>
            </a:r>
          </a:p>
          <a:p>
            <a:pPr marL="911225" indent="-273050">
              <a:buFont typeface="Wingdings" pitchFamily="2" charset="2"/>
              <a:buChar char="v"/>
            </a:pPr>
            <a:r>
              <a:rPr lang="en-US" sz="3200" b="1" dirty="0" smtClean="0">
                <a:latin typeface="Times New Roman" pitchFamily="18" charset="0"/>
                <a:cs typeface="Times New Roman" pitchFamily="18" charset="0"/>
              </a:rPr>
              <a:t>source info </a:t>
            </a:r>
            <a:r>
              <a:rPr lang="en-US" sz="2800" b="1" dirty="0" smtClean="0">
                <a:latin typeface="Times New Roman" pitchFamily="18" charset="0"/>
                <a:cs typeface="Times New Roman" pitchFamily="18" charset="0"/>
              </a:rPr>
              <a:t>(author,  title,  publication info/</a:t>
            </a:r>
            <a:r>
              <a:rPr lang="en-US" sz="2400" b="1" dirty="0" smtClean="0">
                <a:latin typeface="Times New Roman" pitchFamily="18" charset="0"/>
                <a:cs typeface="Times New Roman" pitchFamily="18" charset="0"/>
              </a:rPr>
              <a:t>URL</a:t>
            </a:r>
            <a:r>
              <a:rPr lang="en-US" sz="2800" b="1" dirty="0" smtClean="0">
                <a:latin typeface="Times New Roman" pitchFamily="18" charset="0"/>
                <a:cs typeface="Times New Roman" pitchFamily="18" charset="0"/>
              </a:rPr>
              <a:t>,  date)</a:t>
            </a:r>
          </a:p>
        </p:txBody>
      </p:sp>
      <p:pic>
        <p:nvPicPr>
          <p:cNvPr id="5122" name="Picture 2" descr="C:\Documents and Settings\Mary\Local Settings\Temporary Internet Files\Content.IE5\200IMZTO\MC900432665[1].png"/>
          <p:cNvPicPr>
            <a:picLocks noChangeAspect="1" noChangeArrowheads="1"/>
          </p:cNvPicPr>
          <p:nvPr/>
        </p:nvPicPr>
        <p:blipFill>
          <a:blip r:embed="rId3" cstate="print"/>
          <a:srcRect/>
          <a:stretch>
            <a:fillRect/>
          </a:stretch>
        </p:blipFill>
        <p:spPr bwMode="auto">
          <a:xfrm>
            <a:off x="6629400" y="4953000"/>
            <a:ext cx="1714500" cy="1714500"/>
          </a:xfrm>
          <a:prstGeom prst="rect">
            <a:avLst/>
          </a:prstGeom>
          <a:noFill/>
        </p:spPr>
      </p:pic>
      <p:cxnSp>
        <p:nvCxnSpPr>
          <p:cNvPr id="5" name="Straight Connector 4"/>
          <p:cNvCxnSpPr/>
          <p:nvPr/>
        </p:nvCxnSpPr>
        <p:spPr>
          <a:xfrm>
            <a:off x="9144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219200"/>
          </a:xfrm>
        </p:spPr>
        <p:txBody>
          <a:bodyPr>
            <a:normAutofit fontScale="90000"/>
          </a:bodyPr>
          <a:lstStyle/>
          <a:p>
            <a:r>
              <a:rPr lang="en-US" b="1" dirty="0" smtClean="0">
                <a:solidFill>
                  <a:srgbClr val="7030A0"/>
                </a:solidFill>
                <a:latin typeface="Arial Narrow" pitchFamily="34" charset="0"/>
              </a:rPr>
              <a:t>After you take notes: </a:t>
            </a:r>
            <a:br>
              <a:rPr lang="en-US" b="1" dirty="0" smtClean="0">
                <a:solidFill>
                  <a:srgbClr val="7030A0"/>
                </a:solidFill>
                <a:latin typeface="Arial Narrow" pitchFamily="34" charset="0"/>
              </a:rPr>
            </a:br>
            <a:r>
              <a:rPr lang="en-US" b="1" dirty="0" smtClean="0">
                <a:solidFill>
                  <a:srgbClr val="7030A0"/>
                </a:solidFill>
                <a:latin typeface="Arial Narrow" pitchFamily="34" charset="0"/>
              </a:rPr>
              <a:t>Incorporate research material carefully</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a:xfrm>
            <a:off x="914400" y="2057400"/>
            <a:ext cx="7772400" cy="4572000"/>
          </a:xfrm>
        </p:spPr>
        <p:txBody>
          <a:bodyPr>
            <a:normAutofit/>
          </a:bodyPr>
          <a:lstStyle/>
          <a:p>
            <a:r>
              <a:rPr lang="en-US" sz="2800" b="1" dirty="0" smtClean="0">
                <a:latin typeface="Times New Roman" pitchFamily="18" charset="0"/>
                <a:cs typeface="Times New Roman" pitchFamily="18" charset="0"/>
              </a:rPr>
              <a:t>Introduce your research material with signal phrases that give credit to the source or include a parenthetical in-text citation.</a:t>
            </a:r>
          </a:p>
          <a:p>
            <a:r>
              <a:rPr lang="en-US" sz="2800" b="1" dirty="0" smtClean="0">
                <a:latin typeface="Times New Roman" pitchFamily="18" charset="0"/>
                <a:cs typeface="Times New Roman" pitchFamily="18" charset="0"/>
              </a:rPr>
              <a:t>Insert quotation marks when you enter quotations into your paper. Remember to cite!</a:t>
            </a:r>
          </a:p>
          <a:p>
            <a:r>
              <a:rPr lang="en-US" sz="2800" b="1" dirty="0" smtClean="0">
                <a:latin typeface="Times New Roman" pitchFamily="18" charset="0"/>
                <a:cs typeface="Times New Roman" pitchFamily="18" charset="0"/>
              </a:rPr>
              <a:t>Summarize and paraphrase when the exact words aren’t needed. Cite your source!</a:t>
            </a:r>
          </a:p>
        </p:txBody>
      </p:sp>
      <p:cxnSp>
        <p:nvCxnSpPr>
          <p:cNvPr id="5" name="Straight Connector 4"/>
          <p:cNvCxnSpPr/>
          <p:nvPr/>
        </p:nvCxnSpPr>
        <p:spPr>
          <a:xfrm>
            <a:off x="914400" y="1676400"/>
            <a:ext cx="7467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C:\Documents and Settings\Mary\Local Settings\Temporary Internet Files\Content.IE5\200IMZTO\MC900432665[1].png"/>
          <p:cNvPicPr>
            <a:picLocks noChangeAspect="1" noChangeArrowheads="1"/>
          </p:cNvPicPr>
          <p:nvPr/>
        </p:nvPicPr>
        <p:blipFill>
          <a:blip r:embed="rId3" cstate="print"/>
          <a:srcRect/>
          <a:stretch>
            <a:fillRect/>
          </a:stretch>
        </p:blipFill>
        <p:spPr bwMode="auto">
          <a:xfrm>
            <a:off x="7086600" y="4876800"/>
            <a:ext cx="1714500" cy="17145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447800"/>
          </a:xfrm>
        </p:spPr>
        <p:txBody>
          <a:bodyPr>
            <a:normAutofit/>
          </a:bodyPr>
          <a:lstStyle/>
          <a:p>
            <a:r>
              <a:rPr lang="en-US" b="1" dirty="0" smtClean="0">
                <a:solidFill>
                  <a:schemeClr val="accent1">
                    <a:lumMod val="75000"/>
                  </a:schemeClr>
                </a:solidFill>
                <a:latin typeface="Arial Narrow" pitchFamily="34" charset="0"/>
              </a:rPr>
              <a:t>Don’t Procrastinate: </a:t>
            </a:r>
            <a:br>
              <a:rPr lang="en-US" b="1" dirty="0" smtClean="0">
                <a:solidFill>
                  <a:schemeClr val="accent1">
                    <a:lumMod val="75000"/>
                  </a:schemeClr>
                </a:solidFill>
                <a:latin typeface="Arial Narrow" pitchFamily="34" charset="0"/>
              </a:rPr>
            </a:br>
            <a:r>
              <a:rPr lang="en-US" b="1" dirty="0" smtClean="0">
                <a:solidFill>
                  <a:schemeClr val="accent1">
                    <a:lumMod val="75000"/>
                  </a:schemeClr>
                </a:solidFill>
                <a:latin typeface="Arial Narrow" pitchFamily="34" charset="0"/>
              </a:rPr>
              <a:t>Practice Time Management </a:t>
            </a:r>
            <a:endParaRPr lang="en-US"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905000"/>
            <a:ext cx="7772400" cy="4114800"/>
          </a:xfrm>
        </p:spPr>
        <p:txBody>
          <a:bodyPr>
            <a:normAutofit/>
          </a:bodyPr>
          <a:lstStyle/>
          <a:p>
            <a:pPr marL="273050" indent="12700">
              <a:buNone/>
            </a:pPr>
            <a:endParaRPr lang="en-US" sz="3200" b="1" dirty="0" smtClean="0">
              <a:latin typeface="Times New Roman" pitchFamily="18" charset="0"/>
              <a:cs typeface="Times New Roman" pitchFamily="18" charset="0"/>
            </a:endParaRPr>
          </a:p>
          <a:p>
            <a:pPr marL="273050" indent="12700">
              <a:buNone/>
            </a:pPr>
            <a:r>
              <a:rPr lang="en-US" sz="3200" b="1" dirty="0" smtClean="0">
                <a:latin typeface="Times New Roman" pitchFamily="18" charset="0"/>
                <a:cs typeface="Times New Roman" pitchFamily="18" charset="0"/>
              </a:rPr>
              <a:t>Students who postpone doing the research and writing are more likely to plagiarize, intentionally or unintentionally.</a:t>
            </a:r>
          </a:p>
        </p:txBody>
      </p:sp>
      <p:cxnSp>
        <p:nvCxnSpPr>
          <p:cNvPr id="11" name="Straight Connector 10"/>
          <p:cNvCxnSpPr/>
          <p:nvPr/>
        </p:nvCxnSpPr>
        <p:spPr>
          <a:xfrm>
            <a:off x="914400" y="1828800"/>
            <a:ext cx="7696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077200" cy="1143000"/>
          </a:xfrm>
        </p:spPr>
        <p:txBody>
          <a:bodyPr/>
          <a:lstStyle/>
          <a:p>
            <a:r>
              <a:rPr lang="en-US" b="1" dirty="0" smtClean="0">
                <a:solidFill>
                  <a:schemeClr val="accent1">
                    <a:lumMod val="75000"/>
                  </a:schemeClr>
                </a:solidFill>
                <a:latin typeface="Arial Narrow" pitchFamily="34" charset="0"/>
              </a:rPr>
              <a:t>Plagiarism is . . .</a:t>
            </a:r>
            <a:endParaRPr lang="en-US" b="1" dirty="0">
              <a:solidFill>
                <a:schemeClr val="accent1">
                  <a:lumMod val="75000"/>
                </a:schemeClr>
              </a:solidFill>
              <a:latin typeface="Arial Narrow" pitchFamily="34" charset="0"/>
            </a:endParaRPr>
          </a:p>
        </p:txBody>
      </p:sp>
      <p:sp>
        <p:nvSpPr>
          <p:cNvPr id="5" name="Text Placeholder 4"/>
          <p:cNvSpPr>
            <a:spLocks noGrp="1"/>
          </p:cNvSpPr>
          <p:nvPr>
            <p:ph sz="quarter" idx="1"/>
          </p:nvPr>
        </p:nvSpPr>
        <p:spPr>
          <a:xfrm>
            <a:off x="685800" y="1447800"/>
            <a:ext cx="8001000" cy="4572000"/>
          </a:xfrm>
        </p:spPr>
        <p:txBody>
          <a:bodyPr>
            <a:normAutofit/>
          </a:bodyPr>
          <a:lstStyle/>
          <a:p>
            <a:pPr marL="0" indent="12700">
              <a:buNone/>
            </a:pPr>
            <a:r>
              <a:rPr lang="en-US" sz="1800" dirty="0" smtClean="0">
                <a:solidFill>
                  <a:schemeClr val="accent1">
                    <a:lumMod val="75000"/>
                  </a:schemeClr>
                </a:solidFill>
                <a:latin typeface="Arial Narrow" pitchFamily="34" charset="0"/>
                <a:cs typeface="Times New Roman" pitchFamily="18" charset="0"/>
              </a:rPr>
              <a:t> </a:t>
            </a:r>
          </a:p>
          <a:p>
            <a:pPr marL="0" indent="12700">
              <a:buNone/>
            </a:pPr>
            <a:r>
              <a:rPr lang="en-US" sz="3600" b="1" dirty="0" smtClean="0">
                <a:solidFill>
                  <a:schemeClr val="accent1">
                    <a:lumMod val="75000"/>
                  </a:schemeClr>
                </a:solidFill>
                <a:latin typeface="Arial Narrow" pitchFamily="34" charset="0"/>
                <a:cs typeface="Times New Roman" pitchFamily="18" charset="0"/>
              </a:rPr>
              <a:t>Not </a:t>
            </a:r>
            <a:r>
              <a:rPr lang="en-US" sz="3600" dirty="0" smtClean="0">
                <a:solidFill>
                  <a:schemeClr val="accent1">
                    <a:lumMod val="75000"/>
                  </a:schemeClr>
                </a:solidFill>
                <a:latin typeface="Arial Narrow" pitchFamily="34" charset="0"/>
                <a:cs typeface="Times New Roman" pitchFamily="18" charset="0"/>
              </a:rPr>
              <a:t>citing </a:t>
            </a:r>
            <a:r>
              <a:rPr lang="en-US" sz="3600" i="1" dirty="0" smtClean="0">
                <a:solidFill>
                  <a:schemeClr val="accent1">
                    <a:lumMod val="75000"/>
                  </a:schemeClr>
                </a:solidFill>
                <a:latin typeface="Arial Narrow" pitchFamily="34" charset="0"/>
                <a:cs typeface="Times New Roman" pitchFamily="18" charset="0"/>
              </a:rPr>
              <a:t>and </a:t>
            </a:r>
            <a:r>
              <a:rPr lang="en-US" sz="3600" dirty="0" smtClean="0">
                <a:solidFill>
                  <a:schemeClr val="accent1">
                    <a:lumMod val="75000"/>
                  </a:schemeClr>
                </a:solidFill>
                <a:latin typeface="Arial Narrow" pitchFamily="34" charset="0"/>
                <a:cs typeface="Times New Roman" pitchFamily="18" charset="0"/>
              </a:rPr>
              <a:t>documenting the source of:</a:t>
            </a:r>
          </a:p>
          <a:p>
            <a:pPr marL="342900" indent="-228600">
              <a:buFont typeface="Arial" pitchFamily="34" charset="0"/>
              <a:buChar char="•"/>
            </a:pPr>
            <a:r>
              <a:rPr lang="en-US" sz="3600" b="1" dirty="0" smtClean="0">
                <a:solidFill>
                  <a:srgbClr val="7030A0"/>
                </a:solidFill>
                <a:latin typeface="Times New Roman" pitchFamily="18" charset="0"/>
                <a:cs typeface="Times New Roman" pitchFamily="18" charset="0"/>
              </a:rPr>
              <a:t>another’s ideas, theories, opinions</a:t>
            </a:r>
          </a:p>
          <a:p>
            <a:pPr marL="342900" indent="-228600">
              <a:buFont typeface="Arial" pitchFamily="34" charset="0"/>
              <a:buChar char="•"/>
            </a:pPr>
            <a:r>
              <a:rPr lang="en-US" sz="3600" b="1" dirty="0" smtClean="0">
                <a:solidFill>
                  <a:srgbClr val="7030A0"/>
                </a:solidFill>
                <a:latin typeface="Times New Roman" pitchFamily="18" charset="0"/>
                <a:cs typeface="Times New Roman" pitchFamily="18" charset="0"/>
              </a:rPr>
              <a:t>another’s graphs, artwork, or music</a:t>
            </a:r>
          </a:p>
          <a:p>
            <a:pPr marL="342900" indent="-228600">
              <a:buFont typeface="Arial" pitchFamily="34" charset="0"/>
              <a:buChar char="•"/>
            </a:pPr>
            <a:r>
              <a:rPr lang="en-US" sz="3600" b="1" dirty="0" smtClean="0">
                <a:solidFill>
                  <a:srgbClr val="7030A0"/>
                </a:solidFill>
                <a:latin typeface="Times New Roman" pitchFamily="18" charset="0"/>
                <a:cs typeface="Times New Roman" pitchFamily="18" charset="0"/>
              </a:rPr>
              <a:t>another’s words—spoken or written</a:t>
            </a:r>
          </a:p>
          <a:p>
            <a:pPr marL="228600" indent="-228600" algn="r">
              <a:buNone/>
            </a:pPr>
            <a:endParaRPr lang="en-US" sz="3600" b="1" dirty="0" smtClean="0">
              <a:solidFill>
                <a:schemeClr val="accent1"/>
              </a:solidFill>
              <a:latin typeface="Times New Roman" pitchFamily="18" charset="0"/>
              <a:cs typeface="Times New Roman" pitchFamily="18" charset="0"/>
            </a:endParaRPr>
          </a:p>
          <a:p>
            <a:pPr marL="228600" indent="-228600" algn="r">
              <a:buNone/>
            </a:pPr>
            <a:r>
              <a:rPr lang="en-US" sz="3600" b="1" dirty="0" smtClean="0">
                <a:solidFill>
                  <a:schemeClr val="accent1"/>
                </a:solidFill>
                <a:latin typeface="Times New Roman" pitchFamily="18" charset="0"/>
                <a:cs typeface="Times New Roman" pitchFamily="18" charset="0"/>
              </a:rPr>
              <a:t>That’s dishonest!</a:t>
            </a:r>
          </a:p>
        </p:txBody>
      </p:sp>
      <p:cxnSp>
        <p:nvCxnSpPr>
          <p:cNvPr id="7" name="Straight Connector 6"/>
          <p:cNvCxnSpPr/>
          <p:nvPr/>
        </p:nvCxnSpPr>
        <p:spPr>
          <a:xfrm>
            <a:off x="6858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762000"/>
          </a:xfrm>
        </p:spPr>
        <p:txBody>
          <a:bodyPr>
            <a:normAutofit/>
          </a:bodyPr>
          <a:lstStyle/>
          <a:p>
            <a:r>
              <a:rPr lang="en-US" b="1" dirty="0" smtClean="0">
                <a:solidFill>
                  <a:schemeClr val="accent1">
                    <a:lumMod val="75000"/>
                  </a:schemeClr>
                </a:solidFill>
                <a:latin typeface="Arial Narrow" pitchFamily="34" charset="0"/>
              </a:rPr>
              <a:t>Time Management: Start Early</a:t>
            </a:r>
            <a:endParaRPr lang="en-US"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905000"/>
            <a:ext cx="7772400" cy="4114800"/>
          </a:xfrm>
        </p:spPr>
        <p:txBody>
          <a:bodyPr>
            <a:normAutofit/>
          </a:bodyPr>
          <a:lstStyle/>
          <a:p>
            <a:pPr>
              <a:buNone/>
            </a:pPr>
            <a:r>
              <a:rPr lang="en-US" sz="3200" b="1" dirty="0" smtClean="0">
                <a:latin typeface="Times New Roman" pitchFamily="18" charset="0"/>
                <a:cs typeface="Times New Roman" pitchFamily="18" charset="0"/>
              </a:rPr>
              <a:t>Study the assignment requirements:</a:t>
            </a:r>
          </a:p>
          <a:p>
            <a:r>
              <a:rPr lang="en-US" sz="3200" b="1" dirty="0" smtClean="0">
                <a:latin typeface="Times New Roman" pitchFamily="18" charset="0"/>
                <a:cs typeface="Times New Roman" pitchFamily="18" charset="0"/>
              </a:rPr>
              <a:t>Are there questions to answer? </a:t>
            </a:r>
          </a:p>
          <a:p>
            <a:r>
              <a:rPr lang="en-US" sz="3200" b="1" dirty="0" smtClean="0">
                <a:latin typeface="Times New Roman" pitchFamily="18" charset="0"/>
                <a:cs typeface="Times New Roman" pitchFamily="18" charset="0"/>
              </a:rPr>
              <a:t>Are there topic choices?</a:t>
            </a:r>
          </a:p>
          <a:p>
            <a:r>
              <a:rPr lang="en-US" sz="3200" b="1" dirty="0" smtClean="0">
                <a:latin typeface="Times New Roman" pitchFamily="18" charset="0"/>
                <a:cs typeface="Times New Roman" pitchFamily="18" charset="0"/>
              </a:rPr>
              <a:t>Are there steps to follow?</a:t>
            </a:r>
          </a:p>
          <a:p>
            <a:r>
              <a:rPr lang="en-US" sz="3200" b="1" dirty="0" smtClean="0">
                <a:latin typeface="Times New Roman" pitchFamily="18" charset="0"/>
                <a:cs typeface="Times New Roman" pitchFamily="18" charset="0"/>
              </a:rPr>
              <a:t>Is there a schedule of</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draft deadlines?</a:t>
            </a:r>
          </a:p>
        </p:txBody>
      </p:sp>
      <p:pic>
        <p:nvPicPr>
          <p:cNvPr id="8200" name="Picture 8" descr="C:\Documents and Settings\Mary\Local Settings\Temporary Internet Files\Content.IE5\6GF1N9R3\MC900019992[1].wmf"/>
          <p:cNvPicPr>
            <a:picLocks noChangeAspect="1" noChangeArrowheads="1"/>
          </p:cNvPicPr>
          <p:nvPr/>
        </p:nvPicPr>
        <p:blipFill>
          <a:blip r:embed="rId3" cstate="print"/>
          <a:srcRect/>
          <a:stretch>
            <a:fillRect/>
          </a:stretch>
        </p:blipFill>
        <p:spPr bwMode="auto">
          <a:xfrm>
            <a:off x="5257800" y="3124200"/>
            <a:ext cx="3656091" cy="3468986"/>
          </a:xfrm>
          <a:prstGeom prst="rect">
            <a:avLst/>
          </a:prstGeom>
          <a:noFill/>
        </p:spPr>
      </p:pic>
      <p:cxnSp>
        <p:nvCxnSpPr>
          <p:cNvPr id="11" name="Straight Connector 10"/>
          <p:cNvCxnSpPr/>
          <p:nvPr/>
        </p:nvCxnSpPr>
        <p:spPr>
          <a:xfrm>
            <a:off x="914400" y="15240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38200"/>
          </a:xfrm>
        </p:spPr>
        <p:txBody>
          <a:bodyPr>
            <a:normAutofit/>
          </a:bodyPr>
          <a:lstStyle/>
          <a:p>
            <a:r>
              <a:rPr lang="en-US" b="1" dirty="0" smtClean="0">
                <a:solidFill>
                  <a:schemeClr val="accent1">
                    <a:lumMod val="75000"/>
                  </a:schemeClr>
                </a:solidFill>
                <a:latin typeface="Arial Narrow" pitchFamily="34" charset="0"/>
              </a:rPr>
              <a:t>Time Management: Estimate</a:t>
            </a:r>
            <a:endParaRPr lang="en-US"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447800"/>
            <a:ext cx="7772400" cy="4724400"/>
          </a:xfrm>
        </p:spPr>
        <p:txBody>
          <a:bodyPr>
            <a:normAutofit/>
          </a:bodyPr>
          <a:lstStyle/>
          <a:p>
            <a:pPr>
              <a:buNone/>
            </a:pPr>
            <a:r>
              <a:rPr lang="en-US" sz="1200" b="1" dirty="0" smtClean="0">
                <a:latin typeface="Times New Roman" pitchFamily="18" charset="0"/>
                <a:cs typeface="Times New Roman" pitchFamily="18" charset="0"/>
              </a:rPr>
              <a:t> </a:t>
            </a:r>
          </a:p>
          <a:p>
            <a:pPr>
              <a:buNone/>
            </a:pPr>
            <a:r>
              <a:rPr lang="en-US" sz="3200" b="1" dirty="0" smtClean="0">
                <a:latin typeface="Times New Roman" pitchFamily="18" charset="0"/>
                <a:cs typeface="Times New Roman" pitchFamily="18" charset="0"/>
              </a:rPr>
              <a:t>Study the deadlines and estimate how long:</a:t>
            </a:r>
          </a:p>
          <a:p>
            <a:pPr lvl="1"/>
            <a:r>
              <a:rPr lang="en-US" sz="3000" b="1" dirty="0" smtClean="0">
                <a:latin typeface="Times New Roman" pitchFamily="18" charset="0"/>
                <a:cs typeface="Times New Roman" pitchFamily="18" charset="0"/>
              </a:rPr>
              <a:t>to make a decision about your topic</a:t>
            </a:r>
          </a:p>
          <a:p>
            <a:pPr lvl="1"/>
            <a:r>
              <a:rPr lang="en-US" sz="3000" b="1" dirty="0" smtClean="0">
                <a:latin typeface="Times New Roman" pitchFamily="18" charset="0"/>
                <a:cs typeface="Times New Roman" pitchFamily="18" charset="0"/>
              </a:rPr>
              <a:t>to study a chapter</a:t>
            </a:r>
          </a:p>
          <a:p>
            <a:pPr lvl="1"/>
            <a:r>
              <a:rPr lang="en-US" sz="3000" b="1" dirty="0" smtClean="0">
                <a:latin typeface="Times New Roman" pitchFamily="18" charset="0"/>
                <a:cs typeface="Times New Roman" pitchFamily="18" charset="0"/>
              </a:rPr>
              <a:t>to take notes</a:t>
            </a:r>
          </a:p>
          <a:p>
            <a:pPr lvl="1"/>
            <a:r>
              <a:rPr lang="en-US" sz="3000" b="1" dirty="0" smtClean="0">
                <a:latin typeface="Times New Roman" pitchFamily="18" charset="0"/>
                <a:cs typeface="Times New Roman" pitchFamily="18" charset="0"/>
              </a:rPr>
              <a:t>to find articles in the library database</a:t>
            </a:r>
          </a:p>
          <a:p>
            <a:pPr lvl="1"/>
            <a:r>
              <a:rPr lang="en-US" sz="3000" b="1" dirty="0" smtClean="0">
                <a:latin typeface="Times New Roman" pitchFamily="18" charset="0"/>
                <a:cs typeface="Times New Roman" pitchFamily="18" charset="0"/>
              </a:rPr>
              <a:t>to write</a:t>
            </a:r>
          </a:p>
          <a:p>
            <a:pPr lvl="1"/>
            <a:r>
              <a:rPr lang="en-US" sz="3000" b="1" dirty="0" smtClean="0">
                <a:latin typeface="Times New Roman" pitchFamily="18" charset="0"/>
                <a:cs typeface="Times New Roman" pitchFamily="18" charset="0"/>
              </a:rPr>
              <a:t>to type</a:t>
            </a:r>
          </a:p>
          <a:p>
            <a:pPr lvl="1"/>
            <a:r>
              <a:rPr lang="en-US" sz="3000" b="1" dirty="0" smtClean="0">
                <a:latin typeface="Times New Roman" pitchFamily="18" charset="0"/>
                <a:cs typeface="Times New Roman" pitchFamily="18" charset="0"/>
              </a:rPr>
              <a:t>to format a reference page</a:t>
            </a:r>
          </a:p>
        </p:txBody>
      </p:sp>
      <p:pic>
        <p:nvPicPr>
          <p:cNvPr id="6147" name="Picture 3" descr="C:\Documents and Settings\Mary\Local Settings\Temporary Internet Files\Content.IE5\6GF1N9R3\MC900295921[1].wmf"/>
          <p:cNvPicPr>
            <a:picLocks noChangeAspect="1" noChangeArrowheads="1"/>
          </p:cNvPicPr>
          <p:nvPr/>
        </p:nvPicPr>
        <p:blipFill>
          <a:blip r:embed="rId3" cstate="print"/>
          <a:srcRect/>
          <a:stretch>
            <a:fillRect/>
          </a:stretch>
        </p:blipFill>
        <p:spPr bwMode="auto">
          <a:xfrm>
            <a:off x="6858000" y="4191000"/>
            <a:ext cx="1914947" cy="2286000"/>
          </a:xfrm>
          <a:prstGeom prst="rect">
            <a:avLst/>
          </a:prstGeom>
          <a:noFill/>
        </p:spPr>
      </p:pic>
      <p:cxnSp>
        <p:nvCxnSpPr>
          <p:cNvPr id="6" name="Straight Connector 5"/>
          <p:cNvCxnSpPr/>
          <p:nvPr/>
        </p:nvCxnSpPr>
        <p:spPr>
          <a:xfrm>
            <a:off x="9144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9144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14400" y="609600"/>
            <a:ext cx="7772400" cy="838200"/>
          </a:xfrm>
        </p:spPr>
        <p:txBody>
          <a:bodyPr>
            <a:normAutofit/>
          </a:bodyPr>
          <a:lstStyle/>
          <a:p>
            <a:r>
              <a:rPr lang="en-US" b="1" dirty="0" smtClean="0">
                <a:solidFill>
                  <a:schemeClr val="accent1">
                    <a:lumMod val="75000"/>
                  </a:schemeClr>
                </a:solidFill>
                <a:latin typeface="Arial Narrow" pitchFamily="34" charset="0"/>
              </a:rPr>
              <a:t>Time Management: First Steps </a:t>
            </a:r>
            <a:endParaRPr lang="en-US"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905000"/>
            <a:ext cx="7772400" cy="4572000"/>
          </a:xfrm>
        </p:spPr>
        <p:txBody>
          <a:bodyPr>
            <a:normAutofit/>
          </a:bodyPr>
          <a:lstStyle/>
          <a:p>
            <a:pPr>
              <a:buNone/>
            </a:pPr>
            <a:r>
              <a:rPr lang="en-US" sz="3200" b="1" dirty="0" smtClean="0">
                <a:latin typeface="Times New Roman" pitchFamily="18" charset="0"/>
                <a:cs typeface="Times New Roman" pitchFamily="18" charset="0"/>
              </a:rPr>
              <a:t>List the first small steps and deadlines:</a:t>
            </a:r>
          </a:p>
          <a:p>
            <a:pPr marL="458788" indent="-273050">
              <a:buFont typeface="Wingdings" pitchFamily="2" charset="2"/>
              <a:buChar char="v"/>
            </a:pPr>
            <a:r>
              <a:rPr lang="en-US" sz="3000" b="1" dirty="0" smtClean="0">
                <a:latin typeface="Times New Roman" pitchFamily="18" charset="0"/>
                <a:cs typeface="Times New Roman" pitchFamily="18" charset="0"/>
              </a:rPr>
              <a:t>Select a topic.</a:t>
            </a:r>
          </a:p>
          <a:p>
            <a:pPr marL="458788" indent="-273050">
              <a:buFont typeface="Wingdings" pitchFamily="2" charset="2"/>
              <a:buChar char="v"/>
            </a:pPr>
            <a:r>
              <a:rPr lang="en-US" sz="3000" b="1" dirty="0" smtClean="0">
                <a:latin typeface="Times New Roman" pitchFamily="18" charset="0"/>
                <a:cs typeface="Times New Roman" pitchFamily="18" charset="0"/>
              </a:rPr>
              <a:t>Plan it: thesis, support, analysis, etc.</a:t>
            </a:r>
          </a:p>
          <a:p>
            <a:pPr marL="458788" indent="-273050">
              <a:buFont typeface="Wingdings" pitchFamily="2" charset="2"/>
              <a:buChar char="v"/>
            </a:pPr>
            <a:r>
              <a:rPr lang="en-US" sz="3000" b="1" dirty="0" smtClean="0">
                <a:latin typeface="Times New Roman" pitchFamily="18" charset="0"/>
                <a:cs typeface="Times New Roman" pitchFamily="18" charset="0"/>
              </a:rPr>
              <a:t>Do research to find support.</a:t>
            </a:r>
          </a:p>
          <a:p>
            <a:pPr marL="458788" indent="-273050">
              <a:buFont typeface="Wingdings" pitchFamily="2" charset="2"/>
              <a:buChar char="v"/>
            </a:pPr>
            <a:r>
              <a:rPr lang="en-US" sz="3000" b="1" dirty="0" smtClean="0">
                <a:latin typeface="Times New Roman" pitchFamily="18" charset="0"/>
                <a:cs typeface="Times New Roman" pitchFamily="18" charset="0"/>
              </a:rPr>
              <a:t>Do some reading and careful note-taking.</a:t>
            </a:r>
          </a:p>
          <a:p>
            <a:pPr marL="458788" indent="-273050">
              <a:buFont typeface="Wingdings" pitchFamily="2" charset="2"/>
              <a:buChar char="v"/>
            </a:pPr>
            <a:r>
              <a:rPr lang="en-US" sz="3000" b="1" dirty="0" smtClean="0">
                <a:latin typeface="Times New Roman" pitchFamily="18" charset="0"/>
                <a:cs typeface="Times New Roman" pitchFamily="18" charset="0"/>
              </a:rPr>
              <a:t>Keep source info organized (author,  title,  publ. info/URL,  date)</a:t>
            </a:r>
          </a:p>
        </p:txBody>
      </p:sp>
      <p:pic>
        <p:nvPicPr>
          <p:cNvPr id="7170" name="Picture 2" descr="C:\Documents and Settings\Mary\Local Settings\Temporary Internet Files\Content.IE5\XSNE02CK\MC900434804[1].png"/>
          <p:cNvPicPr>
            <a:picLocks noChangeAspect="1" noChangeArrowheads="1"/>
          </p:cNvPicPr>
          <p:nvPr/>
        </p:nvPicPr>
        <p:blipFill>
          <a:blip r:embed="rId3" cstate="print"/>
          <a:srcRect/>
          <a:stretch>
            <a:fillRect/>
          </a:stretch>
        </p:blipFill>
        <p:spPr bwMode="auto">
          <a:xfrm>
            <a:off x="7315200" y="533400"/>
            <a:ext cx="1676172" cy="167617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38200"/>
          </a:xfrm>
        </p:spPr>
        <p:txBody>
          <a:bodyPr>
            <a:normAutofit/>
          </a:bodyPr>
          <a:lstStyle/>
          <a:p>
            <a:r>
              <a:rPr lang="en-US" sz="3800" b="1" dirty="0" smtClean="0">
                <a:solidFill>
                  <a:schemeClr val="accent1">
                    <a:lumMod val="75000"/>
                  </a:schemeClr>
                </a:solidFill>
                <a:latin typeface="Arial Narrow" pitchFamily="34" charset="0"/>
              </a:rPr>
              <a:t>Practice Time Management: Last Weeks</a:t>
            </a:r>
            <a:endParaRPr lang="en-US" sz="3800"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447800"/>
            <a:ext cx="7772400" cy="4724400"/>
          </a:xfrm>
        </p:spPr>
        <p:txBody>
          <a:bodyPr>
            <a:normAutofit/>
          </a:bodyPr>
          <a:lstStyle/>
          <a:p>
            <a:pPr>
              <a:buNone/>
            </a:pPr>
            <a:r>
              <a:rPr lang="en-US" sz="3200" b="1" dirty="0" smtClean="0">
                <a:latin typeface="Times New Roman" pitchFamily="18" charset="0"/>
                <a:cs typeface="Times New Roman" pitchFamily="18" charset="0"/>
              </a:rPr>
              <a:t>More small writing steps and deadlines:</a:t>
            </a:r>
          </a:p>
          <a:p>
            <a:pPr marL="911225" indent="-273050">
              <a:buFont typeface="Wingdings" pitchFamily="2" charset="2"/>
              <a:buChar char="v"/>
            </a:pPr>
            <a:r>
              <a:rPr lang="en-US" sz="2800" b="1" dirty="0" smtClean="0">
                <a:latin typeface="Times New Roman" pitchFamily="18" charset="0"/>
                <a:cs typeface="Times New Roman" pitchFamily="18" charset="0"/>
              </a:rPr>
              <a:t>Do some thinking! (not just reading)</a:t>
            </a:r>
          </a:p>
          <a:p>
            <a:pPr marL="911225" indent="-273050">
              <a:buFont typeface="Wingdings" pitchFamily="2" charset="2"/>
              <a:buChar char="v"/>
            </a:pPr>
            <a:r>
              <a:rPr lang="en-US" sz="2800" b="1" dirty="0" smtClean="0">
                <a:latin typeface="Times New Roman" pitchFamily="18" charset="0"/>
                <a:cs typeface="Times New Roman" pitchFamily="18" charset="0"/>
              </a:rPr>
              <a:t>Draft more than once.</a:t>
            </a:r>
          </a:p>
          <a:p>
            <a:pPr marL="911225" indent="-273050">
              <a:buFont typeface="Wingdings" pitchFamily="2" charset="2"/>
              <a:buChar char="v"/>
            </a:pPr>
            <a:r>
              <a:rPr lang="en-US" sz="2800" b="1" dirty="0" smtClean="0">
                <a:latin typeface="Times New Roman" pitchFamily="18" charset="0"/>
                <a:cs typeface="Times New Roman" pitchFamily="18" charset="0"/>
              </a:rPr>
              <a:t>Incorporate source information.</a:t>
            </a:r>
          </a:p>
          <a:p>
            <a:pPr marL="911225" indent="-273050">
              <a:buFont typeface="Wingdings" pitchFamily="2" charset="2"/>
              <a:buChar char="v"/>
            </a:pPr>
            <a:r>
              <a:rPr lang="en-US" sz="2800" b="1" dirty="0" smtClean="0">
                <a:latin typeface="Times New Roman" pitchFamily="18" charset="0"/>
                <a:cs typeface="Times New Roman" pitchFamily="18" charset="0"/>
              </a:rPr>
              <a:t>Reorganize?  Visit TLC?  Re-draft?</a:t>
            </a:r>
          </a:p>
          <a:p>
            <a:pPr marL="911225" indent="-273050">
              <a:buFont typeface="Wingdings" pitchFamily="2" charset="2"/>
              <a:buChar char="v"/>
            </a:pPr>
            <a:r>
              <a:rPr lang="en-US" sz="2800" b="1" dirty="0" smtClean="0">
                <a:latin typeface="Times New Roman" pitchFamily="18" charset="0"/>
                <a:cs typeface="Times New Roman" pitchFamily="18" charset="0"/>
              </a:rPr>
              <a:t>Edit.</a:t>
            </a:r>
          </a:p>
          <a:p>
            <a:pPr marL="911225" indent="-273050">
              <a:buFont typeface="Wingdings" pitchFamily="2" charset="2"/>
              <a:buChar char="v"/>
            </a:pPr>
            <a:r>
              <a:rPr lang="en-US" sz="2800" b="1" dirty="0" smtClean="0">
                <a:latin typeface="Times New Roman" pitchFamily="18" charset="0"/>
                <a:cs typeface="Times New Roman" pitchFamily="18" charset="0"/>
              </a:rPr>
              <a:t>Type.</a:t>
            </a:r>
          </a:p>
          <a:p>
            <a:pPr marL="911225" indent="-273050">
              <a:buFont typeface="Wingdings" pitchFamily="2" charset="2"/>
              <a:buChar char="v"/>
            </a:pPr>
            <a:r>
              <a:rPr lang="en-US" sz="2800" b="1" dirty="0" smtClean="0">
                <a:latin typeface="Times New Roman" pitchFamily="18" charset="0"/>
                <a:cs typeface="Times New Roman" pitchFamily="18" charset="0"/>
              </a:rPr>
              <a:t>Proofread.</a:t>
            </a:r>
          </a:p>
          <a:p>
            <a:pPr marL="911225" indent="-273050">
              <a:buFont typeface="Wingdings" pitchFamily="2" charset="2"/>
              <a:buChar char="v"/>
            </a:pPr>
            <a:r>
              <a:rPr lang="en-US" sz="2800" b="1" dirty="0" smtClean="0">
                <a:latin typeface="Times New Roman" pitchFamily="18" charset="0"/>
                <a:cs typeface="Times New Roman" pitchFamily="18" charset="0"/>
              </a:rPr>
              <a:t>Polish. </a:t>
            </a:r>
          </a:p>
        </p:txBody>
      </p:sp>
      <p:pic>
        <p:nvPicPr>
          <p:cNvPr id="4098" name="Picture 2" descr="C:\Documents and Settings\Mary\Local Settings\Temporary Internet Files\Content.IE5\XSNE02CK\MC900071191[1].wmf"/>
          <p:cNvPicPr>
            <a:picLocks noChangeAspect="1" noChangeArrowheads="1"/>
          </p:cNvPicPr>
          <p:nvPr/>
        </p:nvPicPr>
        <p:blipFill>
          <a:blip r:embed="rId3" cstate="print"/>
          <a:srcRect/>
          <a:stretch>
            <a:fillRect/>
          </a:stretch>
        </p:blipFill>
        <p:spPr bwMode="auto">
          <a:xfrm>
            <a:off x="6248400" y="4191000"/>
            <a:ext cx="2215836" cy="2379729"/>
          </a:xfrm>
          <a:prstGeom prst="rect">
            <a:avLst/>
          </a:prstGeom>
          <a:noFill/>
        </p:spPr>
      </p:pic>
      <p:cxnSp>
        <p:nvCxnSpPr>
          <p:cNvPr id="5" name="Straight Connector 4"/>
          <p:cNvCxnSpPr/>
          <p:nvPr/>
        </p:nvCxnSpPr>
        <p:spPr>
          <a:xfrm>
            <a:off x="914400" y="13716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When in doubt . . . </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p:txBody>
          <a:bodyPr/>
          <a:lstStyle/>
          <a:p>
            <a:r>
              <a:rPr lang="en-US" b="1" dirty="0" smtClean="0">
                <a:latin typeface="Times New Roman" pitchFamily="18" charset="0"/>
                <a:cs typeface="Times New Roman" pitchFamily="18" charset="0"/>
              </a:rPr>
              <a:t>Visit the TLC Lab. You can get individual help with topic development, paragraph structure, signal phrase use, source citation and documentation, etc.</a:t>
            </a:r>
          </a:p>
          <a:p>
            <a:r>
              <a:rPr lang="en-US" b="1" dirty="0" smtClean="0">
                <a:latin typeface="Times New Roman" pitchFamily="18" charset="0"/>
                <a:cs typeface="Times New Roman" pitchFamily="18" charset="0"/>
              </a:rPr>
              <a:t>Visit your instructor. Email for an appointment or visit during regular office hours. </a:t>
            </a:r>
          </a:p>
          <a:p>
            <a:pPr>
              <a:buNone/>
            </a:pPr>
            <a:endParaRPr lang="en-US" b="1" dirty="0" smtClean="0">
              <a:latin typeface="Times New Roman" pitchFamily="18" charset="0"/>
              <a:cs typeface="Times New Roman" pitchFamily="18" charset="0"/>
            </a:endParaRPr>
          </a:p>
          <a:p>
            <a:pPr marL="968375" indent="-273050">
              <a:buNone/>
            </a:pPr>
            <a:r>
              <a:rPr lang="en-US"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There are no dumb questions. </a:t>
            </a:r>
          </a:p>
          <a:p>
            <a:pPr marL="968375" indent="-273050">
              <a:buNone/>
            </a:pPr>
            <a:r>
              <a:rPr lang="en-US"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Make sure your work is honest</a:t>
            </a:r>
            <a:r>
              <a:rPr lang="en-US" b="1" dirty="0" smtClean="0">
                <a:latin typeface="Times New Roman" pitchFamily="18" charset="0"/>
                <a:cs typeface="Times New Roman" pitchFamily="18" charset="0"/>
              </a:rPr>
              <a:t>.</a:t>
            </a:r>
            <a:endParaRPr lang="en-US" b="1" dirty="0"/>
          </a:p>
        </p:txBody>
      </p:sp>
      <p:grpSp>
        <p:nvGrpSpPr>
          <p:cNvPr id="1046" name="Group 22"/>
          <p:cNvGrpSpPr>
            <a:grpSpLocks noChangeAspect="1"/>
          </p:cNvGrpSpPr>
          <p:nvPr/>
        </p:nvGrpSpPr>
        <p:grpSpPr bwMode="auto">
          <a:xfrm>
            <a:off x="6388100" y="3492500"/>
            <a:ext cx="1841500" cy="1841500"/>
            <a:chOff x="2300" y="1580"/>
            <a:chExt cx="1160" cy="1160"/>
          </a:xfrm>
        </p:grpSpPr>
        <p:sp>
          <p:nvSpPr>
            <p:cNvPr id="1045" name="AutoShape 21"/>
            <p:cNvSpPr>
              <a:spLocks noChangeAspect="1" noChangeArrowheads="1" noTextEdit="1"/>
            </p:cNvSpPr>
            <p:nvPr/>
          </p:nvSpPr>
          <p:spPr bwMode="auto">
            <a:xfrm>
              <a:off x="2300" y="1580"/>
              <a:ext cx="1160" cy="1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7" name="Rectangle 23"/>
            <p:cNvSpPr>
              <a:spLocks noChangeArrowheads="1"/>
            </p:cNvSpPr>
            <p:nvPr/>
          </p:nvSpPr>
          <p:spPr bwMode="auto">
            <a:xfrm>
              <a:off x="2320" y="1608"/>
              <a:ext cx="1120" cy="1120"/>
            </a:xfrm>
            <a:prstGeom prst="rect">
              <a:avLst/>
            </a:prstGeom>
            <a:solidFill>
              <a:srgbClr val="72FFB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2316" y="2084"/>
              <a:ext cx="1132" cy="635"/>
            </a:xfrm>
            <a:custGeom>
              <a:avLst/>
              <a:gdLst/>
              <a:ahLst/>
              <a:cxnLst>
                <a:cxn ang="0">
                  <a:pos x="2264" y="672"/>
                </a:cxn>
                <a:cxn ang="0">
                  <a:pos x="512" y="0"/>
                </a:cxn>
                <a:cxn ang="0">
                  <a:pos x="0" y="600"/>
                </a:cxn>
                <a:cxn ang="0">
                  <a:pos x="0" y="1264"/>
                </a:cxn>
                <a:cxn ang="0">
                  <a:pos x="2264" y="1269"/>
                </a:cxn>
                <a:cxn ang="0">
                  <a:pos x="2264" y="672"/>
                </a:cxn>
              </a:cxnLst>
              <a:rect l="0" t="0" r="r" b="b"/>
              <a:pathLst>
                <a:path w="2264" h="1269">
                  <a:moveTo>
                    <a:pt x="2264" y="672"/>
                  </a:moveTo>
                  <a:lnTo>
                    <a:pt x="512" y="0"/>
                  </a:lnTo>
                  <a:lnTo>
                    <a:pt x="0" y="600"/>
                  </a:lnTo>
                  <a:lnTo>
                    <a:pt x="0" y="1264"/>
                  </a:lnTo>
                  <a:lnTo>
                    <a:pt x="2264" y="1269"/>
                  </a:lnTo>
                  <a:lnTo>
                    <a:pt x="2264" y="672"/>
                  </a:lnTo>
                  <a:close/>
                </a:path>
              </a:pathLst>
            </a:custGeom>
            <a:solidFill>
              <a:srgbClr val="0072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2507" y="2144"/>
              <a:ext cx="478" cy="496"/>
            </a:xfrm>
            <a:custGeom>
              <a:avLst/>
              <a:gdLst/>
              <a:ahLst/>
              <a:cxnLst>
                <a:cxn ang="0">
                  <a:pos x="955" y="523"/>
                </a:cxn>
                <a:cxn ang="0">
                  <a:pos x="375" y="0"/>
                </a:cxn>
                <a:cxn ang="0">
                  <a:pos x="0" y="467"/>
                </a:cxn>
                <a:cxn ang="0">
                  <a:pos x="578" y="990"/>
                </a:cxn>
                <a:cxn ang="0">
                  <a:pos x="955" y="523"/>
                </a:cxn>
              </a:cxnLst>
              <a:rect l="0" t="0" r="r" b="b"/>
              <a:pathLst>
                <a:path w="955" h="990">
                  <a:moveTo>
                    <a:pt x="955" y="523"/>
                  </a:moveTo>
                  <a:lnTo>
                    <a:pt x="375" y="0"/>
                  </a:lnTo>
                  <a:lnTo>
                    <a:pt x="0" y="467"/>
                  </a:lnTo>
                  <a:lnTo>
                    <a:pt x="578" y="990"/>
                  </a:lnTo>
                  <a:lnTo>
                    <a:pt x="955" y="523"/>
                  </a:lnTo>
                  <a:close/>
                </a:path>
              </a:pathLst>
            </a:custGeom>
            <a:solidFill>
              <a:srgbClr val="FFFF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2769" y="1609"/>
              <a:ext cx="666" cy="821"/>
            </a:xfrm>
            <a:custGeom>
              <a:avLst/>
              <a:gdLst/>
              <a:ahLst/>
              <a:cxnLst>
                <a:cxn ang="0">
                  <a:pos x="651" y="1332"/>
                </a:cxn>
                <a:cxn ang="0">
                  <a:pos x="622" y="1186"/>
                </a:cxn>
                <a:cxn ang="0">
                  <a:pos x="603" y="1054"/>
                </a:cxn>
                <a:cxn ang="0">
                  <a:pos x="568" y="1105"/>
                </a:cxn>
                <a:cxn ang="0">
                  <a:pos x="525" y="1154"/>
                </a:cxn>
                <a:cxn ang="0">
                  <a:pos x="477" y="1199"/>
                </a:cxn>
                <a:cxn ang="0">
                  <a:pos x="427" y="1239"/>
                </a:cxn>
                <a:cxn ang="0">
                  <a:pos x="377" y="1275"/>
                </a:cxn>
                <a:cxn ang="0">
                  <a:pos x="345" y="1276"/>
                </a:cxn>
                <a:cxn ang="0">
                  <a:pos x="327" y="1279"/>
                </a:cxn>
                <a:cxn ang="0">
                  <a:pos x="292" y="1347"/>
                </a:cxn>
                <a:cxn ang="0">
                  <a:pos x="264" y="1395"/>
                </a:cxn>
                <a:cxn ang="0">
                  <a:pos x="161" y="1328"/>
                </a:cxn>
                <a:cxn ang="0">
                  <a:pos x="136" y="1329"/>
                </a:cxn>
                <a:cxn ang="0">
                  <a:pos x="110" y="1334"/>
                </a:cxn>
                <a:cxn ang="0">
                  <a:pos x="83" y="1353"/>
                </a:cxn>
                <a:cxn ang="0">
                  <a:pos x="53" y="1378"/>
                </a:cxn>
                <a:cxn ang="0">
                  <a:pos x="18" y="1387"/>
                </a:cxn>
                <a:cxn ang="0">
                  <a:pos x="3" y="1377"/>
                </a:cxn>
                <a:cxn ang="0">
                  <a:pos x="16" y="1330"/>
                </a:cxn>
                <a:cxn ang="0">
                  <a:pos x="36" y="1263"/>
                </a:cxn>
                <a:cxn ang="0">
                  <a:pos x="78" y="1209"/>
                </a:cxn>
                <a:cxn ang="0">
                  <a:pos x="121" y="1184"/>
                </a:cxn>
                <a:cxn ang="0">
                  <a:pos x="165" y="1161"/>
                </a:cxn>
                <a:cxn ang="0">
                  <a:pos x="201" y="1134"/>
                </a:cxn>
                <a:cxn ang="0">
                  <a:pos x="267" y="1044"/>
                </a:cxn>
                <a:cxn ang="0">
                  <a:pos x="330" y="960"/>
                </a:cxn>
                <a:cxn ang="0">
                  <a:pos x="394" y="861"/>
                </a:cxn>
                <a:cxn ang="0">
                  <a:pos x="462" y="718"/>
                </a:cxn>
                <a:cxn ang="0">
                  <a:pos x="517" y="569"/>
                </a:cxn>
                <a:cxn ang="0">
                  <a:pos x="567" y="486"/>
                </a:cxn>
                <a:cxn ang="0">
                  <a:pos x="639" y="419"/>
                </a:cxn>
                <a:cxn ang="0">
                  <a:pos x="692" y="367"/>
                </a:cxn>
                <a:cxn ang="0">
                  <a:pos x="681" y="318"/>
                </a:cxn>
                <a:cxn ang="0">
                  <a:pos x="639" y="292"/>
                </a:cxn>
                <a:cxn ang="0">
                  <a:pos x="609" y="256"/>
                </a:cxn>
                <a:cxn ang="0">
                  <a:pos x="603" y="207"/>
                </a:cxn>
                <a:cxn ang="0">
                  <a:pos x="615" y="157"/>
                </a:cxn>
                <a:cxn ang="0">
                  <a:pos x="605" y="101"/>
                </a:cxn>
                <a:cxn ang="0">
                  <a:pos x="624" y="63"/>
                </a:cxn>
                <a:cxn ang="0">
                  <a:pos x="646" y="32"/>
                </a:cxn>
                <a:cxn ang="0">
                  <a:pos x="674" y="0"/>
                </a:cxn>
                <a:cxn ang="0">
                  <a:pos x="673" y="1384"/>
                </a:cxn>
              </a:cxnLst>
              <a:rect l="0" t="0" r="r" b="b"/>
              <a:pathLst>
                <a:path w="1330" h="1641">
                  <a:moveTo>
                    <a:pt x="673" y="1384"/>
                  </a:moveTo>
                  <a:lnTo>
                    <a:pt x="662" y="1366"/>
                  </a:lnTo>
                  <a:lnTo>
                    <a:pt x="651" y="1332"/>
                  </a:lnTo>
                  <a:lnTo>
                    <a:pt x="640" y="1289"/>
                  </a:lnTo>
                  <a:lnTo>
                    <a:pt x="631" y="1239"/>
                  </a:lnTo>
                  <a:lnTo>
                    <a:pt x="622" y="1186"/>
                  </a:lnTo>
                  <a:lnTo>
                    <a:pt x="615" y="1134"/>
                  </a:lnTo>
                  <a:lnTo>
                    <a:pt x="608" y="1089"/>
                  </a:lnTo>
                  <a:lnTo>
                    <a:pt x="603" y="1054"/>
                  </a:lnTo>
                  <a:lnTo>
                    <a:pt x="592" y="1071"/>
                  </a:lnTo>
                  <a:lnTo>
                    <a:pt x="580" y="1088"/>
                  </a:lnTo>
                  <a:lnTo>
                    <a:pt x="568" y="1105"/>
                  </a:lnTo>
                  <a:lnTo>
                    <a:pt x="554" y="1122"/>
                  </a:lnTo>
                  <a:lnTo>
                    <a:pt x="540" y="1138"/>
                  </a:lnTo>
                  <a:lnTo>
                    <a:pt x="525" y="1154"/>
                  </a:lnTo>
                  <a:lnTo>
                    <a:pt x="509" y="1169"/>
                  </a:lnTo>
                  <a:lnTo>
                    <a:pt x="494" y="1184"/>
                  </a:lnTo>
                  <a:lnTo>
                    <a:pt x="477" y="1199"/>
                  </a:lnTo>
                  <a:lnTo>
                    <a:pt x="461" y="1213"/>
                  </a:lnTo>
                  <a:lnTo>
                    <a:pt x="443" y="1226"/>
                  </a:lnTo>
                  <a:lnTo>
                    <a:pt x="427" y="1239"/>
                  </a:lnTo>
                  <a:lnTo>
                    <a:pt x="410" y="1252"/>
                  </a:lnTo>
                  <a:lnTo>
                    <a:pt x="393" y="1263"/>
                  </a:lnTo>
                  <a:lnTo>
                    <a:pt x="377" y="1275"/>
                  </a:lnTo>
                  <a:lnTo>
                    <a:pt x="359" y="1286"/>
                  </a:lnTo>
                  <a:lnTo>
                    <a:pt x="350" y="1283"/>
                  </a:lnTo>
                  <a:lnTo>
                    <a:pt x="345" y="1276"/>
                  </a:lnTo>
                  <a:lnTo>
                    <a:pt x="340" y="1267"/>
                  </a:lnTo>
                  <a:lnTo>
                    <a:pt x="334" y="1259"/>
                  </a:lnTo>
                  <a:lnTo>
                    <a:pt x="327" y="1279"/>
                  </a:lnTo>
                  <a:lnTo>
                    <a:pt x="317" y="1301"/>
                  </a:lnTo>
                  <a:lnTo>
                    <a:pt x="304" y="1324"/>
                  </a:lnTo>
                  <a:lnTo>
                    <a:pt x="292" y="1347"/>
                  </a:lnTo>
                  <a:lnTo>
                    <a:pt x="281" y="1367"/>
                  </a:lnTo>
                  <a:lnTo>
                    <a:pt x="271" y="1383"/>
                  </a:lnTo>
                  <a:lnTo>
                    <a:pt x="264" y="1395"/>
                  </a:lnTo>
                  <a:lnTo>
                    <a:pt x="261" y="1398"/>
                  </a:lnTo>
                  <a:lnTo>
                    <a:pt x="169" y="1328"/>
                  </a:lnTo>
                  <a:lnTo>
                    <a:pt x="161" y="1328"/>
                  </a:lnTo>
                  <a:lnTo>
                    <a:pt x="153" y="1328"/>
                  </a:lnTo>
                  <a:lnTo>
                    <a:pt x="144" y="1328"/>
                  </a:lnTo>
                  <a:lnTo>
                    <a:pt x="136" y="1329"/>
                  </a:lnTo>
                  <a:lnTo>
                    <a:pt x="127" y="1330"/>
                  </a:lnTo>
                  <a:lnTo>
                    <a:pt x="118" y="1331"/>
                  </a:lnTo>
                  <a:lnTo>
                    <a:pt x="110" y="1334"/>
                  </a:lnTo>
                  <a:lnTo>
                    <a:pt x="102" y="1337"/>
                  </a:lnTo>
                  <a:lnTo>
                    <a:pt x="92" y="1344"/>
                  </a:lnTo>
                  <a:lnTo>
                    <a:pt x="83" y="1353"/>
                  </a:lnTo>
                  <a:lnTo>
                    <a:pt x="72" y="1362"/>
                  </a:lnTo>
                  <a:lnTo>
                    <a:pt x="63" y="1370"/>
                  </a:lnTo>
                  <a:lnTo>
                    <a:pt x="53" y="1378"/>
                  </a:lnTo>
                  <a:lnTo>
                    <a:pt x="42" y="1384"/>
                  </a:lnTo>
                  <a:lnTo>
                    <a:pt x="31" y="1388"/>
                  </a:lnTo>
                  <a:lnTo>
                    <a:pt x="18" y="1387"/>
                  </a:lnTo>
                  <a:lnTo>
                    <a:pt x="14" y="1384"/>
                  </a:lnTo>
                  <a:lnTo>
                    <a:pt x="8" y="1381"/>
                  </a:lnTo>
                  <a:lnTo>
                    <a:pt x="3" y="1377"/>
                  </a:lnTo>
                  <a:lnTo>
                    <a:pt x="0" y="1374"/>
                  </a:lnTo>
                  <a:lnTo>
                    <a:pt x="9" y="1352"/>
                  </a:lnTo>
                  <a:lnTo>
                    <a:pt x="16" y="1330"/>
                  </a:lnTo>
                  <a:lnTo>
                    <a:pt x="22" y="1307"/>
                  </a:lnTo>
                  <a:lnTo>
                    <a:pt x="29" y="1285"/>
                  </a:lnTo>
                  <a:lnTo>
                    <a:pt x="36" y="1263"/>
                  </a:lnTo>
                  <a:lnTo>
                    <a:pt x="46" y="1244"/>
                  </a:lnTo>
                  <a:lnTo>
                    <a:pt x="60" y="1225"/>
                  </a:lnTo>
                  <a:lnTo>
                    <a:pt x="78" y="1209"/>
                  </a:lnTo>
                  <a:lnTo>
                    <a:pt x="92" y="1201"/>
                  </a:lnTo>
                  <a:lnTo>
                    <a:pt x="107" y="1193"/>
                  </a:lnTo>
                  <a:lnTo>
                    <a:pt x="121" y="1184"/>
                  </a:lnTo>
                  <a:lnTo>
                    <a:pt x="135" y="1176"/>
                  </a:lnTo>
                  <a:lnTo>
                    <a:pt x="150" y="1168"/>
                  </a:lnTo>
                  <a:lnTo>
                    <a:pt x="165" y="1161"/>
                  </a:lnTo>
                  <a:lnTo>
                    <a:pt x="180" y="1154"/>
                  </a:lnTo>
                  <a:lnTo>
                    <a:pt x="195" y="1147"/>
                  </a:lnTo>
                  <a:lnTo>
                    <a:pt x="201" y="1134"/>
                  </a:lnTo>
                  <a:lnTo>
                    <a:pt x="219" y="1111"/>
                  </a:lnTo>
                  <a:lnTo>
                    <a:pt x="242" y="1079"/>
                  </a:lnTo>
                  <a:lnTo>
                    <a:pt x="267" y="1044"/>
                  </a:lnTo>
                  <a:lnTo>
                    <a:pt x="292" y="1010"/>
                  </a:lnTo>
                  <a:lnTo>
                    <a:pt x="314" y="981"/>
                  </a:lnTo>
                  <a:lnTo>
                    <a:pt x="330" y="960"/>
                  </a:lnTo>
                  <a:lnTo>
                    <a:pt x="336" y="952"/>
                  </a:lnTo>
                  <a:lnTo>
                    <a:pt x="366" y="907"/>
                  </a:lnTo>
                  <a:lnTo>
                    <a:pt x="394" y="861"/>
                  </a:lnTo>
                  <a:lnTo>
                    <a:pt x="418" y="815"/>
                  </a:lnTo>
                  <a:lnTo>
                    <a:pt x="441" y="767"/>
                  </a:lnTo>
                  <a:lnTo>
                    <a:pt x="462" y="718"/>
                  </a:lnTo>
                  <a:lnTo>
                    <a:pt x="481" y="669"/>
                  </a:lnTo>
                  <a:lnTo>
                    <a:pt x="500" y="619"/>
                  </a:lnTo>
                  <a:lnTo>
                    <a:pt x="517" y="569"/>
                  </a:lnTo>
                  <a:lnTo>
                    <a:pt x="530" y="540"/>
                  </a:lnTo>
                  <a:lnTo>
                    <a:pt x="547" y="512"/>
                  </a:lnTo>
                  <a:lnTo>
                    <a:pt x="567" y="486"/>
                  </a:lnTo>
                  <a:lnTo>
                    <a:pt x="588" y="462"/>
                  </a:lnTo>
                  <a:lnTo>
                    <a:pt x="614" y="438"/>
                  </a:lnTo>
                  <a:lnTo>
                    <a:pt x="639" y="419"/>
                  </a:lnTo>
                  <a:lnTo>
                    <a:pt x="667" y="400"/>
                  </a:lnTo>
                  <a:lnTo>
                    <a:pt x="694" y="384"/>
                  </a:lnTo>
                  <a:lnTo>
                    <a:pt x="692" y="367"/>
                  </a:lnTo>
                  <a:lnTo>
                    <a:pt x="686" y="351"/>
                  </a:lnTo>
                  <a:lnTo>
                    <a:pt x="682" y="335"/>
                  </a:lnTo>
                  <a:lnTo>
                    <a:pt x="681" y="318"/>
                  </a:lnTo>
                  <a:lnTo>
                    <a:pt x="667" y="309"/>
                  </a:lnTo>
                  <a:lnTo>
                    <a:pt x="653" y="301"/>
                  </a:lnTo>
                  <a:lnTo>
                    <a:pt x="639" y="292"/>
                  </a:lnTo>
                  <a:lnTo>
                    <a:pt x="628" y="281"/>
                  </a:lnTo>
                  <a:lnTo>
                    <a:pt x="617" y="269"/>
                  </a:lnTo>
                  <a:lnTo>
                    <a:pt x="609" y="256"/>
                  </a:lnTo>
                  <a:lnTo>
                    <a:pt x="603" y="242"/>
                  </a:lnTo>
                  <a:lnTo>
                    <a:pt x="601" y="224"/>
                  </a:lnTo>
                  <a:lnTo>
                    <a:pt x="603" y="207"/>
                  </a:lnTo>
                  <a:lnTo>
                    <a:pt x="605" y="190"/>
                  </a:lnTo>
                  <a:lnTo>
                    <a:pt x="607" y="172"/>
                  </a:lnTo>
                  <a:lnTo>
                    <a:pt x="615" y="157"/>
                  </a:lnTo>
                  <a:lnTo>
                    <a:pt x="610" y="139"/>
                  </a:lnTo>
                  <a:lnTo>
                    <a:pt x="606" y="121"/>
                  </a:lnTo>
                  <a:lnTo>
                    <a:pt x="605" y="101"/>
                  </a:lnTo>
                  <a:lnTo>
                    <a:pt x="610" y="83"/>
                  </a:lnTo>
                  <a:lnTo>
                    <a:pt x="617" y="73"/>
                  </a:lnTo>
                  <a:lnTo>
                    <a:pt x="624" y="63"/>
                  </a:lnTo>
                  <a:lnTo>
                    <a:pt x="631" y="53"/>
                  </a:lnTo>
                  <a:lnTo>
                    <a:pt x="638" y="42"/>
                  </a:lnTo>
                  <a:lnTo>
                    <a:pt x="646" y="32"/>
                  </a:lnTo>
                  <a:lnTo>
                    <a:pt x="654" y="20"/>
                  </a:lnTo>
                  <a:lnTo>
                    <a:pt x="663" y="10"/>
                  </a:lnTo>
                  <a:lnTo>
                    <a:pt x="674" y="0"/>
                  </a:lnTo>
                  <a:lnTo>
                    <a:pt x="1330" y="2"/>
                  </a:lnTo>
                  <a:lnTo>
                    <a:pt x="1330" y="1641"/>
                  </a:lnTo>
                  <a:lnTo>
                    <a:pt x="673" y="1384"/>
                  </a:lnTo>
                  <a:close/>
                </a:path>
              </a:pathLst>
            </a:custGeom>
            <a:solidFill>
              <a:srgbClr val="7F2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3144" y="1770"/>
              <a:ext cx="219" cy="112"/>
            </a:xfrm>
            <a:custGeom>
              <a:avLst/>
              <a:gdLst/>
              <a:ahLst/>
              <a:cxnLst>
                <a:cxn ang="0">
                  <a:pos x="146" y="70"/>
                </a:cxn>
                <a:cxn ang="0">
                  <a:pos x="190" y="78"/>
                </a:cxn>
                <a:cxn ang="0">
                  <a:pos x="234" y="78"/>
                </a:cxn>
                <a:cxn ang="0">
                  <a:pos x="275" y="68"/>
                </a:cxn>
                <a:cxn ang="0">
                  <a:pos x="299" y="55"/>
                </a:cxn>
                <a:cxn ang="0">
                  <a:pos x="327" y="85"/>
                </a:cxn>
                <a:cxn ang="0">
                  <a:pos x="359" y="106"/>
                </a:cxn>
                <a:cxn ang="0">
                  <a:pos x="396" y="116"/>
                </a:cxn>
                <a:cxn ang="0">
                  <a:pos x="436" y="114"/>
                </a:cxn>
                <a:cxn ang="0">
                  <a:pos x="419" y="157"/>
                </a:cxn>
                <a:cxn ang="0">
                  <a:pos x="421" y="204"/>
                </a:cxn>
                <a:cxn ang="0">
                  <a:pos x="412" y="216"/>
                </a:cxn>
                <a:cxn ang="0">
                  <a:pos x="381" y="222"/>
                </a:cxn>
                <a:cxn ang="0">
                  <a:pos x="349" y="224"/>
                </a:cxn>
                <a:cxn ang="0">
                  <a:pos x="317" y="221"/>
                </a:cxn>
                <a:cxn ang="0">
                  <a:pos x="284" y="217"/>
                </a:cxn>
                <a:cxn ang="0">
                  <a:pos x="252" y="211"/>
                </a:cxn>
                <a:cxn ang="0">
                  <a:pos x="220" y="205"/>
                </a:cxn>
                <a:cxn ang="0">
                  <a:pos x="189" y="201"/>
                </a:cxn>
                <a:cxn ang="0">
                  <a:pos x="163" y="201"/>
                </a:cxn>
                <a:cxn ang="0">
                  <a:pos x="141" y="204"/>
                </a:cxn>
                <a:cxn ang="0">
                  <a:pos x="122" y="206"/>
                </a:cxn>
                <a:cxn ang="0">
                  <a:pos x="103" y="202"/>
                </a:cxn>
                <a:cxn ang="0">
                  <a:pos x="92" y="182"/>
                </a:cxn>
                <a:cxn ang="0">
                  <a:pos x="91" y="152"/>
                </a:cxn>
                <a:cxn ang="0">
                  <a:pos x="68" y="129"/>
                </a:cxn>
                <a:cxn ang="0">
                  <a:pos x="37" y="103"/>
                </a:cxn>
                <a:cxn ang="0">
                  <a:pos x="16" y="66"/>
                </a:cxn>
                <a:cxn ang="0">
                  <a:pos x="3" y="25"/>
                </a:cxn>
                <a:cxn ang="0">
                  <a:pos x="8" y="5"/>
                </a:cxn>
                <a:cxn ang="0">
                  <a:pos x="24" y="2"/>
                </a:cxn>
                <a:cxn ang="0">
                  <a:pos x="39" y="0"/>
                </a:cxn>
                <a:cxn ang="0">
                  <a:pos x="53" y="2"/>
                </a:cxn>
                <a:cxn ang="0">
                  <a:pos x="67" y="16"/>
                </a:cxn>
                <a:cxn ang="0">
                  <a:pos x="82" y="32"/>
                </a:cxn>
                <a:cxn ang="0">
                  <a:pos x="98" y="46"/>
                </a:cxn>
                <a:cxn ang="0">
                  <a:pos x="115" y="59"/>
                </a:cxn>
              </a:cxnLst>
              <a:rect l="0" t="0" r="r" b="b"/>
              <a:pathLst>
                <a:path w="436" h="224">
                  <a:moveTo>
                    <a:pt x="125" y="65"/>
                  </a:moveTo>
                  <a:lnTo>
                    <a:pt x="146" y="70"/>
                  </a:lnTo>
                  <a:lnTo>
                    <a:pt x="168" y="76"/>
                  </a:lnTo>
                  <a:lnTo>
                    <a:pt x="190" y="78"/>
                  </a:lnTo>
                  <a:lnTo>
                    <a:pt x="212" y="80"/>
                  </a:lnTo>
                  <a:lnTo>
                    <a:pt x="234" y="78"/>
                  </a:lnTo>
                  <a:lnTo>
                    <a:pt x="254" y="75"/>
                  </a:lnTo>
                  <a:lnTo>
                    <a:pt x="275" y="68"/>
                  </a:lnTo>
                  <a:lnTo>
                    <a:pt x="295" y="59"/>
                  </a:lnTo>
                  <a:lnTo>
                    <a:pt x="299" y="55"/>
                  </a:lnTo>
                  <a:lnTo>
                    <a:pt x="312" y="72"/>
                  </a:lnTo>
                  <a:lnTo>
                    <a:pt x="327" y="85"/>
                  </a:lnTo>
                  <a:lnTo>
                    <a:pt x="342" y="97"/>
                  </a:lnTo>
                  <a:lnTo>
                    <a:pt x="359" y="106"/>
                  </a:lnTo>
                  <a:lnTo>
                    <a:pt x="376" y="113"/>
                  </a:lnTo>
                  <a:lnTo>
                    <a:pt x="396" y="116"/>
                  </a:lnTo>
                  <a:lnTo>
                    <a:pt x="416" y="116"/>
                  </a:lnTo>
                  <a:lnTo>
                    <a:pt x="436" y="114"/>
                  </a:lnTo>
                  <a:lnTo>
                    <a:pt x="425" y="134"/>
                  </a:lnTo>
                  <a:lnTo>
                    <a:pt x="419" y="157"/>
                  </a:lnTo>
                  <a:lnTo>
                    <a:pt x="418" y="181"/>
                  </a:lnTo>
                  <a:lnTo>
                    <a:pt x="421" y="204"/>
                  </a:lnTo>
                  <a:lnTo>
                    <a:pt x="427" y="211"/>
                  </a:lnTo>
                  <a:lnTo>
                    <a:pt x="412" y="216"/>
                  </a:lnTo>
                  <a:lnTo>
                    <a:pt x="396" y="220"/>
                  </a:lnTo>
                  <a:lnTo>
                    <a:pt x="381" y="222"/>
                  </a:lnTo>
                  <a:lnTo>
                    <a:pt x="365" y="224"/>
                  </a:lnTo>
                  <a:lnTo>
                    <a:pt x="349" y="224"/>
                  </a:lnTo>
                  <a:lnTo>
                    <a:pt x="333" y="222"/>
                  </a:lnTo>
                  <a:lnTo>
                    <a:pt x="317" y="221"/>
                  </a:lnTo>
                  <a:lnTo>
                    <a:pt x="300" y="219"/>
                  </a:lnTo>
                  <a:lnTo>
                    <a:pt x="284" y="217"/>
                  </a:lnTo>
                  <a:lnTo>
                    <a:pt x="267" y="214"/>
                  </a:lnTo>
                  <a:lnTo>
                    <a:pt x="252" y="211"/>
                  </a:lnTo>
                  <a:lnTo>
                    <a:pt x="236" y="209"/>
                  </a:lnTo>
                  <a:lnTo>
                    <a:pt x="220" y="205"/>
                  </a:lnTo>
                  <a:lnTo>
                    <a:pt x="204" y="203"/>
                  </a:lnTo>
                  <a:lnTo>
                    <a:pt x="189" y="201"/>
                  </a:lnTo>
                  <a:lnTo>
                    <a:pt x="174" y="199"/>
                  </a:lnTo>
                  <a:lnTo>
                    <a:pt x="163" y="201"/>
                  </a:lnTo>
                  <a:lnTo>
                    <a:pt x="153" y="203"/>
                  </a:lnTo>
                  <a:lnTo>
                    <a:pt x="141" y="204"/>
                  </a:lnTo>
                  <a:lnTo>
                    <a:pt x="131" y="205"/>
                  </a:lnTo>
                  <a:lnTo>
                    <a:pt x="122" y="206"/>
                  </a:lnTo>
                  <a:lnTo>
                    <a:pt x="111" y="204"/>
                  </a:lnTo>
                  <a:lnTo>
                    <a:pt x="103" y="202"/>
                  </a:lnTo>
                  <a:lnTo>
                    <a:pt x="95" y="196"/>
                  </a:lnTo>
                  <a:lnTo>
                    <a:pt x="92" y="182"/>
                  </a:lnTo>
                  <a:lnTo>
                    <a:pt x="91" y="167"/>
                  </a:lnTo>
                  <a:lnTo>
                    <a:pt x="91" y="152"/>
                  </a:lnTo>
                  <a:lnTo>
                    <a:pt x="88" y="137"/>
                  </a:lnTo>
                  <a:lnTo>
                    <a:pt x="68" y="129"/>
                  </a:lnTo>
                  <a:lnTo>
                    <a:pt x="50" y="118"/>
                  </a:lnTo>
                  <a:lnTo>
                    <a:pt x="37" y="103"/>
                  </a:lnTo>
                  <a:lnTo>
                    <a:pt x="25" y="85"/>
                  </a:lnTo>
                  <a:lnTo>
                    <a:pt x="16" y="66"/>
                  </a:lnTo>
                  <a:lnTo>
                    <a:pt x="9" y="46"/>
                  </a:lnTo>
                  <a:lnTo>
                    <a:pt x="3" y="25"/>
                  </a:lnTo>
                  <a:lnTo>
                    <a:pt x="0" y="5"/>
                  </a:lnTo>
                  <a:lnTo>
                    <a:pt x="8" y="5"/>
                  </a:lnTo>
                  <a:lnTo>
                    <a:pt x="16" y="4"/>
                  </a:lnTo>
                  <a:lnTo>
                    <a:pt x="24" y="2"/>
                  </a:lnTo>
                  <a:lnTo>
                    <a:pt x="32" y="0"/>
                  </a:lnTo>
                  <a:lnTo>
                    <a:pt x="39" y="0"/>
                  </a:lnTo>
                  <a:lnTo>
                    <a:pt x="47" y="0"/>
                  </a:lnTo>
                  <a:lnTo>
                    <a:pt x="53" y="2"/>
                  </a:lnTo>
                  <a:lnTo>
                    <a:pt x="60" y="7"/>
                  </a:lnTo>
                  <a:lnTo>
                    <a:pt x="67" y="16"/>
                  </a:lnTo>
                  <a:lnTo>
                    <a:pt x="75" y="24"/>
                  </a:lnTo>
                  <a:lnTo>
                    <a:pt x="82" y="32"/>
                  </a:lnTo>
                  <a:lnTo>
                    <a:pt x="90" y="39"/>
                  </a:lnTo>
                  <a:lnTo>
                    <a:pt x="98" y="46"/>
                  </a:lnTo>
                  <a:lnTo>
                    <a:pt x="106" y="53"/>
                  </a:lnTo>
                  <a:lnTo>
                    <a:pt x="115" y="59"/>
                  </a:lnTo>
                  <a:lnTo>
                    <a:pt x="125" y="65"/>
                  </a:lnTo>
                  <a:close/>
                </a:path>
              </a:pathLst>
            </a:custGeom>
            <a:solidFill>
              <a:srgbClr val="8C3F2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3368" y="1831"/>
              <a:ext cx="59" cy="66"/>
            </a:xfrm>
            <a:custGeom>
              <a:avLst/>
              <a:gdLst/>
              <a:ahLst/>
              <a:cxnLst>
                <a:cxn ang="0">
                  <a:pos x="39" y="37"/>
                </a:cxn>
                <a:cxn ang="0">
                  <a:pos x="38" y="53"/>
                </a:cxn>
                <a:cxn ang="0">
                  <a:pos x="41" y="68"/>
                </a:cxn>
                <a:cxn ang="0">
                  <a:pos x="51" y="81"/>
                </a:cxn>
                <a:cxn ang="0">
                  <a:pos x="63" y="90"/>
                </a:cxn>
                <a:cxn ang="0">
                  <a:pos x="69" y="92"/>
                </a:cxn>
                <a:cxn ang="0">
                  <a:pos x="76" y="95"/>
                </a:cxn>
                <a:cxn ang="0">
                  <a:pos x="83" y="96"/>
                </a:cxn>
                <a:cxn ang="0">
                  <a:pos x="90" y="97"/>
                </a:cxn>
                <a:cxn ang="0">
                  <a:pos x="97" y="97"/>
                </a:cxn>
                <a:cxn ang="0">
                  <a:pos x="104" y="96"/>
                </a:cxn>
                <a:cxn ang="0">
                  <a:pos x="110" y="95"/>
                </a:cxn>
                <a:cxn ang="0">
                  <a:pos x="116" y="92"/>
                </a:cxn>
                <a:cxn ang="0">
                  <a:pos x="117" y="99"/>
                </a:cxn>
                <a:cxn ang="0">
                  <a:pos x="117" y="108"/>
                </a:cxn>
                <a:cxn ang="0">
                  <a:pos x="113" y="116"/>
                </a:cxn>
                <a:cxn ang="0">
                  <a:pos x="102" y="126"/>
                </a:cxn>
                <a:cxn ang="0">
                  <a:pos x="89" y="131"/>
                </a:cxn>
                <a:cxn ang="0">
                  <a:pos x="75" y="134"/>
                </a:cxn>
                <a:cxn ang="0">
                  <a:pos x="61" y="131"/>
                </a:cxn>
                <a:cxn ang="0">
                  <a:pos x="48" y="126"/>
                </a:cxn>
                <a:cxn ang="0">
                  <a:pos x="36" y="116"/>
                </a:cxn>
                <a:cxn ang="0">
                  <a:pos x="24" y="104"/>
                </a:cxn>
                <a:cxn ang="0">
                  <a:pos x="14" y="88"/>
                </a:cxn>
                <a:cxn ang="0">
                  <a:pos x="4" y="69"/>
                </a:cxn>
                <a:cxn ang="0">
                  <a:pos x="0" y="52"/>
                </a:cxn>
                <a:cxn ang="0">
                  <a:pos x="0" y="32"/>
                </a:cxn>
                <a:cxn ang="0">
                  <a:pos x="6" y="15"/>
                </a:cxn>
                <a:cxn ang="0">
                  <a:pos x="16" y="0"/>
                </a:cxn>
                <a:cxn ang="0">
                  <a:pos x="21" y="4"/>
                </a:cxn>
                <a:cxn ang="0">
                  <a:pos x="26" y="8"/>
                </a:cxn>
                <a:cxn ang="0">
                  <a:pos x="32" y="12"/>
                </a:cxn>
                <a:cxn ang="0">
                  <a:pos x="38" y="15"/>
                </a:cxn>
                <a:cxn ang="0">
                  <a:pos x="41" y="19"/>
                </a:cxn>
                <a:cxn ang="0">
                  <a:pos x="44" y="23"/>
                </a:cxn>
                <a:cxn ang="0">
                  <a:pos x="44" y="30"/>
                </a:cxn>
                <a:cxn ang="0">
                  <a:pos x="39" y="37"/>
                </a:cxn>
              </a:cxnLst>
              <a:rect l="0" t="0" r="r" b="b"/>
              <a:pathLst>
                <a:path w="117" h="134">
                  <a:moveTo>
                    <a:pt x="39" y="37"/>
                  </a:moveTo>
                  <a:lnTo>
                    <a:pt x="38" y="53"/>
                  </a:lnTo>
                  <a:lnTo>
                    <a:pt x="41" y="68"/>
                  </a:lnTo>
                  <a:lnTo>
                    <a:pt x="51" y="81"/>
                  </a:lnTo>
                  <a:lnTo>
                    <a:pt x="63" y="90"/>
                  </a:lnTo>
                  <a:lnTo>
                    <a:pt x="69" y="92"/>
                  </a:lnTo>
                  <a:lnTo>
                    <a:pt x="76" y="95"/>
                  </a:lnTo>
                  <a:lnTo>
                    <a:pt x="83" y="96"/>
                  </a:lnTo>
                  <a:lnTo>
                    <a:pt x="90" y="97"/>
                  </a:lnTo>
                  <a:lnTo>
                    <a:pt x="97" y="97"/>
                  </a:lnTo>
                  <a:lnTo>
                    <a:pt x="104" y="96"/>
                  </a:lnTo>
                  <a:lnTo>
                    <a:pt x="110" y="95"/>
                  </a:lnTo>
                  <a:lnTo>
                    <a:pt x="116" y="92"/>
                  </a:lnTo>
                  <a:lnTo>
                    <a:pt x="117" y="99"/>
                  </a:lnTo>
                  <a:lnTo>
                    <a:pt x="117" y="108"/>
                  </a:lnTo>
                  <a:lnTo>
                    <a:pt x="113" y="116"/>
                  </a:lnTo>
                  <a:lnTo>
                    <a:pt x="102" y="126"/>
                  </a:lnTo>
                  <a:lnTo>
                    <a:pt x="89" y="131"/>
                  </a:lnTo>
                  <a:lnTo>
                    <a:pt x="75" y="134"/>
                  </a:lnTo>
                  <a:lnTo>
                    <a:pt x="61" y="131"/>
                  </a:lnTo>
                  <a:lnTo>
                    <a:pt x="48" y="126"/>
                  </a:lnTo>
                  <a:lnTo>
                    <a:pt x="36" y="116"/>
                  </a:lnTo>
                  <a:lnTo>
                    <a:pt x="24" y="104"/>
                  </a:lnTo>
                  <a:lnTo>
                    <a:pt x="14" y="88"/>
                  </a:lnTo>
                  <a:lnTo>
                    <a:pt x="4" y="69"/>
                  </a:lnTo>
                  <a:lnTo>
                    <a:pt x="0" y="52"/>
                  </a:lnTo>
                  <a:lnTo>
                    <a:pt x="0" y="32"/>
                  </a:lnTo>
                  <a:lnTo>
                    <a:pt x="6" y="15"/>
                  </a:lnTo>
                  <a:lnTo>
                    <a:pt x="16" y="0"/>
                  </a:lnTo>
                  <a:lnTo>
                    <a:pt x="21" y="4"/>
                  </a:lnTo>
                  <a:lnTo>
                    <a:pt x="26" y="8"/>
                  </a:lnTo>
                  <a:lnTo>
                    <a:pt x="32" y="12"/>
                  </a:lnTo>
                  <a:lnTo>
                    <a:pt x="38" y="15"/>
                  </a:lnTo>
                  <a:lnTo>
                    <a:pt x="41" y="19"/>
                  </a:lnTo>
                  <a:lnTo>
                    <a:pt x="44" y="23"/>
                  </a:lnTo>
                  <a:lnTo>
                    <a:pt x="44" y="30"/>
                  </a:lnTo>
                  <a:lnTo>
                    <a:pt x="39" y="37"/>
                  </a:lnTo>
                  <a:close/>
                </a:path>
              </a:pathLst>
            </a:custGeom>
            <a:solidFill>
              <a:srgbClr val="FFB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2901" y="1832"/>
              <a:ext cx="526" cy="580"/>
            </a:xfrm>
            <a:custGeom>
              <a:avLst/>
              <a:gdLst/>
              <a:ahLst/>
              <a:cxnLst>
                <a:cxn ang="0">
                  <a:pos x="371" y="61"/>
                </a:cxn>
                <a:cxn ang="0">
                  <a:pos x="420" y="23"/>
                </a:cxn>
                <a:cxn ang="0">
                  <a:pos x="485" y="0"/>
                </a:cxn>
                <a:cxn ang="0">
                  <a:pos x="520" y="32"/>
                </a:cxn>
                <a:cxn ang="0">
                  <a:pos x="544" y="72"/>
                </a:cxn>
                <a:cxn ang="0">
                  <a:pos x="568" y="112"/>
                </a:cxn>
                <a:cxn ang="0">
                  <a:pos x="610" y="126"/>
                </a:cxn>
                <a:cxn ang="0">
                  <a:pos x="646" y="123"/>
                </a:cxn>
                <a:cxn ang="0">
                  <a:pos x="678" y="115"/>
                </a:cxn>
                <a:cxn ang="0">
                  <a:pos x="709" y="112"/>
                </a:cxn>
                <a:cxn ang="0">
                  <a:pos x="739" y="129"/>
                </a:cxn>
                <a:cxn ang="0">
                  <a:pos x="776" y="131"/>
                </a:cxn>
                <a:cxn ang="0">
                  <a:pos x="814" y="134"/>
                </a:cxn>
                <a:cxn ang="0">
                  <a:pos x="851" y="134"/>
                </a:cxn>
                <a:cxn ang="0">
                  <a:pos x="887" y="132"/>
                </a:cxn>
                <a:cxn ang="0">
                  <a:pos x="922" y="122"/>
                </a:cxn>
                <a:cxn ang="0">
                  <a:pos x="962" y="145"/>
                </a:cxn>
                <a:cxn ang="0">
                  <a:pos x="1005" y="162"/>
                </a:cxn>
                <a:cxn ang="0">
                  <a:pos x="1052" y="154"/>
                </a:cxn>
                <a:cxn ang="0">
                  <a:pos x="475" y="915"/>
                </a:cxn>
                <a:cxn ang="0">
                  <a:pos x="443" y="811"/>
                </a:cxn>
                <a:cxn ang="0">
                  <a:pos x="422" y="700"/>
                </a:cxn>
                <a:cxn ang="0">
                  <a:pos x="405" y="445"/>
                </a:cxn>
                <a:cxn ang="0">
                  <a:pos x="419" y="330"/>
                </a:cxn>
                <a:cxn ang="0">
                  <a:pos x="450" y="222"/>
                </a:cxn>
                <a:cxn ang="0">
                  <a:pos x="455" y="175"/>
                </a:cxn>
                <a:cxn ang="0">
                  <a:pos x="442" y="162"/>
                </a:cxn>
                <a:cxn ang="0">
                  <a:pos x="423" y="154"/>
                </a:cxn>
                <a:cxn ang="0">
                  <a:pos x="369" y="269"/>
                </a:cxn>
                <a:cxn ang="0">
                  <a:pos x="341" y="398"/>
                </a:cxn>
                <a:cxn ang="0">
                  <a:pos x="335" y="549"/>
                </a:cxn>
                <a:cxn ang="0">
                  <a:pos x="298" y="599"/>
                </a:cxn>
                <a:cxn ang="0">
                  <a:pos x="256" y="647"/>
                </a:cxn>
                <a:cxn ang="0">
                  <a:pos x="212" y="693"/>
                </a:cxn>
                <a:cxn ang="0">
                  <a:pos x="166" y="737"/>
                </a:cxn>
                <a:cxn ang="0">
                  <a:pos x="118" y="778"/>
                </a:cxn>
                <a:cxn ang="0">
                  <a:pos x="80" y="764"/>
                </a:cxn>
                <a:cxn ang="0">
                  <a:pos x="41" y="734"/>
                </a:cxn>
                <a:cxn ang="0">
                  <a:pos x="0" y="708"/>
                </a:cxn>
                <a:cxn ang="0">
                  <a:pos x="10" y="695"/>
                </a:cxn>
                <a:cxn ang="0">
                  <a:pos x="24" y="692"/>
                </a:cxn>
                <a:cxn ang="0">
                  <a:pos x="87" y="714"/>
                </a:cxn>
                <a:cxn ang="0">
                  <a:pos x="44" y="655"/>
                </a:cxn>
                <a:cxn ang="0">
                  <a:pos x="127" y="667"/>
                </a:cxn>
                <a:cxn ang="0">
                  <a:pos x="75" y="604"/>
                </a:cxn>
                <a:cxn ang="0">
                  <a:pos x="154" y="607"/>
                </a:cxn>
                <a:cxn ang="0">
                  <a:pos x="121" y="551"/>
                </a:cxn>
                <a:cxn ang="0">
                  <a:pos x="200" y="572"/>
                </a:cxn>
                <a:cxn ang="0">
                  <a:pos x="168" y="494"/>
                </a:cxn>
                <a:cxn ang="0">
                  <a:pos x="241" y="526"/>
                </a:cxn>
                <a:cxn ang="0">
                  <a:pos x="201" y="452"/>
                </a:cxn>
                <a:cxn ang="0">
                  <a:pos x="267" y="446"/>
                </a:cxn>
                <a:cxn ang="0">
                  <a:pos x="233" y="398"/>
                </a:cxn>
                <a:cxn ang="0">
                  <a:pos x="301" y="396"/>
                </a:cxn>
                <a:cxn ang="0">
                  <a:pos x="249" y="354"/>
                </a:cxn>
                <a:cxn ang="0">
                  <a:pos x="316" y="349"/>
                </a:cxn>
                <a:cxn ang="0">
                  <a:pos x="332" y="263"/>
                </a:cxn>
                <a:cxn ang="0">
                  <a:pos x="309" y="197"/>
                </a:cxn>
                <a:cxn ang="0">
                  <a:pos x="336" y="200"/>
                </a:cxn>
                <a:cxn ang="0">
                  <a:pos x="353" y="203"/>
                </a:cxn>
                <a:cxn ang="0">
                  <a:pos x="315" y="154"/>
                </a:cxn>
                <a:cxn ang="0">
                  <a:pos x="328" y="126"/>
                </a:cxn>
              </a:cxnLst>
              <a:rect l="0" t="0" r="r" b="b"/>
              <a:pathLst>
                <a:path w="1052" h="1158">
                  <a:moveTo>
                    <a:pt x="348" y="97"/>
                  </a:moveTo>
                  <a:lnTo>
                    <a:pt x="359" y="78"/>
                  </a:lnTo>
                  <a:lnTo>
                    <a:pt x="371" y="61"/>
                  </a:lnTo>
                  <a:lnTo>
                    <a:pt x="385" y="46"/>
                  </a:lnTo>
                  <a:lnTo>
                    <a:pt x="401" y="33"/>
                  </a:lnTo>
                  <a:lnTo>
                    <a:pt x="420" y="23"/>
                  </a:lnTo>
                  <a:lnTo>
                    <a:pt x="439" y="13"/>
                  </a:lnTo>
                  <a:lnTo>
                    <a:pt x="461" y="5"/>
                  </a:lnTo>
                  <a:lnTo>
                    <a:pt x="485" y="0"/>
                  </a:lnTo>
                  <a:lnTo>
                    <a:pt x="498" y="9"/>
                  </a:lnTo>
                  <a:lnTo>
                    <a:pt x="510" y="20"/>
                  </a:lnTo>
                  <a:lnTo>
                    <a:pt x="520" y="32"/>
                  </a:lnTo>
                  <a:lnTo>
                    <a:pt x="529" y="44"/>
                  </a:lnTo>
                  <a:lnTo>
                    <a:pt x="537" y="58"/>
                  </a:lnTo>
                  <a:lnTo>
                    <a:pt x="544" y="72"/>
                  </a:lnTo>
                  <a:lnTo>
                    <a:pt x="550" y="87"/>
                  </a:lnTo>
                  <a:lnTo>
                    <a:pt x="553" y="102"/>
                  </a:lnTo>
                  <a:lnTo>
                    <a:pt x="568" y="112"/>
                  </a:lnTo>
                  <a:lnTo>
                    <a:pt x="583" y="119"/>
                  </a:lnTo>
                  <a:lnTo>
                    <a:pt x="597" y="124"/>
                  </a:lnTo>
                  <a:lnTo>
                    <a:pt x="610" y="126"/>
                  </a:lnTo>
                  <a:lnTo>
                    <a:pt x="623" y="126"/>
                  </a:lnTo>
                  <a:lnTo>
                    <a:pt x="634" y="125"/>
                  </a:lnTo>
                  <a:lnTo>
                    <a:pt x="646" y="123"/>
                  </a:lnTo>
                  <a:lnTo>
                    <a:pt x="657" y="121"/>
                  </a:lnTo>
                  <a:lnTo>
                    <a:pt x="667" y="117"/>
                  </a:lnTo>
                  <a:lnTo>
                    <a:pt x="678" y="115"/>
                  </a:lnTo>
                  <a:lnTo>
                    <a:pt x="688" y="112"/>
                  </a:lnTo>
                  <a:lnTo>
                    <a:pt x="699" y="111"/>
                  </a:lnTo>
                  <a:lnTo>
                    <a:pt x="709" y="112"/>
                  </a:lnTo>
                  <a:lnTo>
                    <a:pt x="719" y="115"/>
                  </a:lnTo>
                  <a:lnTo>
                    <a:pt x="728" y="121"/>
                  </a:lnTo>
                  <a:lnTo>
                    <a:pt x="739" y="129"/>
                  </a:lnTo>
                  <a:lnTo>
                    <a:pt x="752" y="130"/>
                  </a:lnTo>
                  <a:lnTo>
                    <a:pt x="763" y="130"/>
                  </a:lnTo>
                  <a:lnTo>
                    <a:pt x="776" y="131"/>
                  </a:lnTo>
                  <a:lnTo>
                    <a:pt x="788" y="132"/>
                  </a:lnTo>
                  <a:lnTo>
                    <a:pt x="801" y="133"/>
                  </a:lnTo>
                  <a:lnTo>
                    <a:pt x="814" y="134"/>
                  </a:lnTo>
                  <a:lnTo>
                    <a:pt x="826" y="134"/>
                  </a:lnTo>
                  <a:lnTo>
                    <a:pt x="839" y="134"/>
                  </a:lnTo>
                  <a:lnTo>
                    <a:pt x="851" y="134"/>
                  </a:lnTo>
                  <a:lnTo>
                    <a:pt x="863" y="134"/>
                  </a:lnTo>
                  <a:lnTo>
                    <a:pt x="876" y="133"/>
                  </a:lnTo>
                  <a:lnTo>
                    <a:pt x="887" y="132"/>
                  </a:lnTo>
                  <a:lnTo>
                    <a:pt x="899" y="129"/>
                  </a:lnTo>
                  <a:lnTo>
                    <a:pt x="910" y="126"/>
                  </a:lnTo>
                  <a:lnTo>
                    <a:pt x="922" y="122"/>
                  </a:lnTo>
                  <a:lnTo>
                    <a:pt x="932" y="117"/>
                  </a:lnTo>
                  <a:lnTo>
                    <a:pt x="947" y="133"/>
                  </a:lnTo>
                  <a:lnTo>
                    <a:pt x="962" y="145"/>
                  </a:lnTo>
                  <a:lnTo>
                    <a:pt x="976" y="154"/>
                  </a:lnTo>
                  <a:lnTo>
                    <a:pt x="991" y="160"/>
                  </a:lnTo>
                  <a:lnTo>
                    <a:pt x="1005" y="162"/>
                  </a:lnTo>
                  <a:lnTo>
                    <a:pt x="1020" y="162"/>
                  </a:lnTo>
                  <a:lnTo>
                    <a:pt x="1036" y="159"/>
                  </a:lnTo>
                  <a:lnTo>
                    <a:pt x="1052" y="154"/>
                  </a:lnTo>
                  <a:lnTo>
                    <a:pt x="1049" y="1158"/>
                  </a:lnTo>
                  <a:lnTo>
                    <a:pt x="490" y="949"/>
                  </a:lnTo>
                  <a:lnTo>
                    <a:pt x="475" y="915"/>
                  </a:lnTo>
                  <a:lnTo>
                    <a:pt x="462" y="881"/>
                  </a:lnTo>
                  <a:lnTo>
                    <a:pt x="452" y="846"/>
                  </a:lnTo>
                  <a:lnTo>
                    <a:pt x="443" y="811"/>
                  </a:lnTo>
                  <a:lnTo>
                    <a:pt x="435" y="774"/>
                  </a:lnTo>
                  <a:lnTo>
                    <a:pt x="428" y="737"/>
                  </a:lnTo>
                  <a:lnTo>
                    <a:pt x="422" y="700"/>
                  </a:lnTo>
                  <a:lnTo>
                    <a:pt x="415" y="663"/>
                  </a:lnTo>
                  <a:lnTo>
                    <a:pt x="405" y="486"/>
                  </a:lnTo>
                  <a:lnTo>
                    <a:pt x="405" y="445"/>
                  </a:lnTo>
                  <a:lnTo>
                    <a:pt x="407" y="406"/>
                  </a:lnTo>
                  <a:lnTo>
                    <a:pt x="412" y="367"/>
                  </a:lnTo>
                  <a:lnTo>
                    <a:pt x="419" y="330"/>
                  </a:lnTo>
                  <a:lnTo>
                    <a:pt x="428" y="293"/>
                  </a:lnTo>
                  <a:lnTo>
                    <a:pt x="438" y="256"/>
                  </a:lnTo>
                  <a:lnTo>
                    <a:pt x="450" y="222"/>
                  </a:lnTo>
                  <a:lnTo>
                    <a:pt x="462" y="186"/>
                  </a:lnTo>
                  <a:lnTo>
                    <a:pt x="459" y="180"/>
                  </a:lnTo>
                  <a:lnTo>
                    <a:pt x="455" y="175"/>
                  </a:lnTo>
                  <a:lnTo>
                    <a:pt x="451" y="170"/>
                  </a:lnTo>
                  <a:lnTo>
                    <a:pt x="446" y="167"/>
                  </a:lnTo>
                  <a:lnTo>
                    <a:pt x="442" y="162"/>
                  </a:lnTo>
                  <a:lnTo>
                    <a:pt x="436" y="160"/>
                  </a:lnTo>
                  <a:lnTo>
                    <a:pt x="429" y="156"/>
                  </a:lnTo>
                  <a:lnTo>
                    <a:pt x="423" y="154"/>
                  </a:lnTo>
                  <a:lnTo>
                    <a:pt x="401" y="191"/>
                  </a:lnTo>
                  <a:lnTo>
                    <a:pt x="383" y="229"/>
                  </a:lnTo>
                  <a:lnTo>
                    <a:pt x="369" y="269"/>
                  </a:lnTo>
                  <a:lnTo>
                    <a:pt x="358" y="311"/>
                  </a:lnTo>
                  <a:lnTo>
                    <a:pt x="348" y="354"/>
                  </a:lnTo>
                  <a:lnTo>
                    <a:pt x="341" y="398"/>
                  </a:lnTo>
                  <a:lnTo>
                    <a:pt x="337" y="443"/>
                  </a:lnTo>
                  <a:lnTo>
                    <a:pt x="335" y="488"/>
                  </a:lnTo>
                  <a:lnTo>
                    <a:pt x="335" y="549"/>
                  </a:lnTo>
                  <a:lnTo>
                    <a:pt x="323" y="566"/>
                  </a:lnTo>
                  <a:lnTo>
                    <a:pt x="310" y="582"/>
                  </a:lnTo>
                  <a:lnTo>
                    <a:pt x="298" y="599"/>
                  </a:lnTo>
                  <a:lnTo>
                    <a:pt x="284" y="615"/>
                  </a:lnTo>
                  <a:lnTo>
                    <a:pt x="270" y="631"/>
                  </a:lnTo>
                  <a:lnTo>
                    <a:pt x="256" y="647"/>
                  </a:lnTo>
                  <a:lnTo>
                    <a:pt x="242" y="663"/>
                  </a:lnTo>
                  <a:lnTo>
                    <a:pt x="227" y="678"/>
                  </a:lnTo>
                  <a:lnTo>
                    <a:pt x="212" y="693"/>
                  </a:lnTo>
                  <a:lnTo>
                    <a:pt x="197" y="708"/>
                  </a:lnTo>
                  <a:lnTo>
                    <a:pt x="181" y="723"/>
                  </a:lnTo>
                  <a:lnTo>
                    <a:pt x="166" y="737"/>
                  </a:lnTo>
                  <a:lnTo>
                    <a:pt x="150" y="751"/>
                  </a:lnTo>
                  <a:lnTo>
                    <a:pt x="134" y="764"/>
                  </a:lnTo>
                  <a:lnTo>
                    <a:pt x="118" y="778"/>
                  </a:lnTo>
                  <a:lnTo>
                    <a:pt x="102" y="791"/>
                  </a:lnTo>
                  <a:lnTo>
                    <a:pt x="91" y="777"/>
                  </a:lnTo>
                  <a:lnTo>
                    <a:pt x="80" y="764"/>
                  </a:lnTo>
                  <a:lnTo>
                    <a:pt x="67" y="754"/>
                  </a:lnTo>
                  <a:lnTo>
                    <a:pt x="55" y="744"/>
                  </a:lnTo>
                  <a:lnTo>
                    <a:pt x="41" y="734"/>
                  </a:lnTo>
                  <a:lnTo>
                    <a:pt x="27" y="726"/>
                  </a:lnTo>
                  <a:lnTo>
                    <a:pt x="13" y="717"/>
                  </a:lnTo>
                  <a:lnTo>
                    <a:pt x="0" y="708"/>
                  </a:lnTo>
                  <a:lnTo>
                    <a:pt x="4" y="703"/>
                  </a:lnTo>
                  <a:lnTo>
                    <a:pt x="6" y="699"/>
                  </a:lnTo>
                  <a:lnTo>
                    <a:pt x="10" y="695"/>
                  </a:lnTo>
                  <a:lnTo>
                    <a:pt x="14" y="693"/>
                  </a:lnTo>
                  <a:lnTo>
                    <a:pt x="18" y="692"/>
                  </a:lnTo>
                  <a:lnTo>
                    <a:pt x="24" y="692"/>
                  </a:lnTo>
                  <a:lnTo>
                    <a:pt x="28" y="693"/>
                  </a:lnTo>
                  <a:lnTo>
                    <a:pt x="35" y="696"/>
                  </a:lnTo>
                  <a:lnTo>
                    <a:pt x="87" y="714"/>
                  </a:lnTo>
                  <a:lnTo>
                    <a:pt x="37" y="665"/>
                  </a:lnTo>
                  <a:lnTo>
                    <a:pt x="40" y="661"/>
                  </a:lnTo>
                  <a:lnTo>
                    <a:pt x="44" y="655"/>
                  </a:lnTo>
                  <a:lnTo>
                    <a:pt x="50" y="649"/>
                  </a:lnTo>
                  <a:lnTo>
                    <a:pt x="56" y="647"/>
                  </a:lnTo>
                  <a:lnTo>
                    <a:pt x="127" y="667"/>
                  </a:lnTo>
                  <a:lnTo>
                    <a:pt x="72" y="614"/>
                  </a:lnTo>
                  <a:lnTo>
                    <a:pt x="72" y="609"/>
                  </a:lnTo>
                  <a:lnTo>
                    <a:pt x="75" y="604"/>
                  </a:lnTo>
                  <a:lnTo>
                    <a:pt x="81" y="600"/>
                  </a:lnTo>
                  <a:lnTo>
                    <a:pt x="87" y="595"/>
                  </a:lnTo>
                  <a:lnTo>
                    <a:pt x="154" y="607"/>
                  </a:lnTo>
                  <a:lnTo>
                    <a:pt x="115" y="563"/>
                  </a:lnTo>
                  <a:lnTo>
                    <a:pt x="118" y="556"/>
                  </a:lnTo>
                  <a:lnTo>
                    <a:pt x="121" y="551"/>
                  </a:lnTo>
                  <a:lnTo>
                    <a:pt x="126" y="546"/>
                  </a:lnTo>
                  <a:lnTo>
                    <a:pt x="131" y="540"/>
                  </a:lnTo>
                  <a:lnTo>
                    <a:pt x="200" y="572"/>
                  </a:lnTo>
                  <a:lnTo>
                    <a:pt x="156" y="509"/>
                  </a:lnTo>
                  <a:lnTo>
                    <a:pt x="163" y="501"/>
                  </a:lnTo>
                  <a:lnTo>
                    <a:pt x="168" y="494"/>
                  </a:lnTo>
                  <a:lnTo>
                    <a:pt x="171" y="489"/>
                  </a:lnTo>
                  <a:lnTo>
                    <a:pt x="176" y="487"/>
                  </a:lnTo>
                  <a:lnTo>
                    <a:pt x="241" y="526"/>
                  </a:lnTo>
                  <a:lnTo>
                    <a:pt x="195" y="460"/>
                  </a:lnTo>
                  <a:lnTo>
                    <a:pt x="199" y="456"/>
                  </a:lnTo>
                  <a:lnTo>
                    <a:pt x="201" y="452"/>
                  </a:lnTo>
                  <a:lnTo>
                    <a:pt x="203" y="449"/>
                  </a:lnTo>
                  <a:lnTo>
                    <a:pt x="207" y="444"/>
                  </a:lnTo>
                  <a:lnTo>
                    <a:pt x="267" y="446"/>
                  </a:lnTo>
                  <a:lnTo>
                    <a:pt x="223" y="414"/>
                  </a:lnTo>
                  <a:lnTo>
                    <a:pt x="227" y="405"/>
                  </a:lnTo>
                  <a:lnTo>
                    <a:pt x="233" y="398"/>
                  </a:lnTo>
                  <a:lnTo>
                    <a:pt x="239" y="394"/>
                  </a:lnTo>
                  <a:lnTo>
                    <a:pt x="245" y="389"/>
                  </a:lnTo>
                  <a:lnTo>
                    <a:pt x="301" y="396"/>
                  </a:lnTo>
                  <a:lnTo>
                    <a:pt x="244" y="365"/>
                  </a:lnTo>
                  <a:lnTo>
                    <a:pt x="247" y="359"/>
                  </a:lnTo>
                  <a:lnTo>
                    <a:pt x="249" y="354"/>
                  </a:lnTo>
                  <a:lnTo>
                    <a:pt x="252" y="351"/>
                  </a:lnTo>
                  <a:lnTo>
                    <a:pt x="257" y="345"/>
                  </a:lnTo>
                  <a:lnTo>
                    <a:pt x="316" y="349"/>
                  </a:lnTo>
                  <a:lnTo>
                    <a:pt x="267" y="303"/>
                  </a:lnTo>
                  <a:lnTo>
                    <a:pt x="275" y="269"/>
                  </a:lnTo>
                  <a:lnTo>
                    <a:pt x="332" y="263"/>
                  </a:lnTo>
                  <a:lnTo>
                    <a:pt x="293" y="229"/>
                  </a:lnTo>
                  <a:lnTo>
                    <a:pt x="301" y="195"/>
                  </a:lnTo>
                  <a:lnTo>
                    <a:pt x="309" y="197"/>
                  </a:lnTo>
                  <a:lnTo>
                    <a:pt x="317" y="198"/>
                  </a:lnTo>
                  <a:lnTo>
                    <a:pt x="326" y="199"/>
                  </a:lnTo>
                  <a:lnTo>
                    <a:pt x="336" y="200"/>
                  </a:lnTo>
                  <a:lnTo>
                    <a:pt x="343" y="202"/>
                  </a:lnTo>
                  <a:lnTo>
                    <a:pt x="348" y="202"/>
                  </a:lnTo>
                  <a:lnTo>
                    <a:pt x="353" y="203"/>
                  </a:lnTo>
                  <a:lnTo>
                    <a:pt x="353" y="202"/>
                  </a:lnTo>
                  <a:lnTo>
                    <a:pt x="311" y="163"/>
                  </a:lnTo>
                  <a:lnTo>
                    <a:pt x="315" y="154"/>
                  </a:lnTo>
                  <a:lnTo>
                    <a:pt x="320" y="145"/>
                  </a:lnTo>
                  <a:lnTo>
                    <a:pt x="324" y="137"/>
                  </a:lnTo>
                  <a:lnTo>
                    <a:pt x="328" y="126"/>
                  </a:lnTo>
                  <a:lnTo>
                    <a:pt x="383" y="156"/>
                  </a:lnTo>
                  <a:lnTo>
                    <a:pt x="348" y="97"/>
                  </a:lnTo>
                  <a:close/>
                </a:path>
              </a:pathLst>
            </a:custGeom>
            <a:solidFill>
              <a:srgbClr val="FF8C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3253" y="1844"/>
              <a:ext cx="80" cy="23"/>
            </a:xfrm>
            <a:custGeom>
              <a:avLst/>
              <a:gdLst/>
              <a:ahLst/>
              <a:cxnLst>
                <a:cxn ang="0">
                  <a:pos x="160" y="20"/>
                </a:cxn>
                <a:cxn ang="0">
                  <a:pos x="162" y="24"/>
                </a:cxn>
                <a:cxn ang="0">
                  <a:pos x="158" y="30"/>
                </a:cxn>
                <a:cxn ang="0">
                  <a:pos x="151" y="35"/>
                </a:cxn>
                <a:cxn ang="0">
                  <a:pos x="139" y="42"/>
                </a:cxn>
                <a:cxn ang="0">
                  <a:pos x="118" y="46"/>
                </a:cxn>
                <a:cxn ang="0">
                  <a:pos x="89" y="46"/>
                </a:cxn>
                <a:cxn ang="0">
                  <a:pos x="50" y="39"/>
                </a:cxn>
                <a:cxn ang="0">
                  <a:pos x="0" y="25"/>
                </a:cxn>
                <a:cxn ang="0">
                  <a:pos x="0" y="16"/>
                </a:cxn>
                <a:cxn ang="0">
                  <a:pos x="1" y="7"/>
                </a:cxn>
                <a:cxn ang="0">
                  <a:pos x="5" y="0"/>
                </a:cxn>
                <a:cxn ang="0">
                  <a:pos x="14" y="0"/>
                </a:cxn>
                <a:cxn ang="0">
                  <a:pos x="30" y="9"/>
                </a:cxn>
                <a:cxn ang="0">
                  <a:pos x="48" y="17"/>
                </a:cxn>
                <a:cxn ang="0">
                  <a:pos x="65" y="22"/>
                </a:cxn>
                <a:cxn ang="0">
                  <a:pos x="84" y="25"/>
                </a:cxn>
                <a:cxn ang="0">
                  <a:pos x="104" y="27"/>
                </a:cxn>
                <a:cxn ang="0">
                  <a:pos x="122" y="27"/>
                </a:cxn>
                <a:cxn ang="0">
                  <a:pos x="142" y="25"/>
                </a:cxn>
                <a:cxn ang="0">
                  <a:pos x="160" y="20"/>
                </a:cxn>
              </a:cxnLst>
              <a:rect l="0" t="0" r="r" b="b"/>
              <a:pathLst>
                <a:path w="162" h="46">
                  <a:moveTo>
                    <a:pt x="160" y="20"/>
                  </a:moveTo>
                  <a:lnTo>
                    <a:pt x="162" y="24"/>
                  </a:lnTo>
                  <a:lnTo>
                    <a:pt x="158" y="30"/>
                  </a:lnTo>
                  <a:lnTo>
                    <a:pt x="151" y="35"/>
                  </a:lnTo>
                  <a:lnTo>
                    <a:pt x="139" y="42"/>
                  </a:lnTo>
                  <a:lnTo>
                    <a:pt x="118" y="46"/>
                  </a:lnTo>
                  <a:lnTo>
                    <a:pt x="89" y="46"/>
                  </a:lnTo>
                  <a:lnTo>
                    <a:pt x="50" y="39"/>
                  </a:lnTo>
                  <a:lnTo>
                    <a:pt x="0" y="25"/>
                  </a:lnTo>
                  <a:lnTo>
                    <a:pt x="0" y="16"/>
                  </a:lnTo>
                  <a:lnTo>
                    <a:pt x="1" y="7"/>
                  </a:lnTo>
                  <a:lnTo>
                    <a:pt x="5" y="0"/>
                  </a:lnTo>
                  <a:lnTo>
                    <a:pt x="14" y="0"/>
                  </a:lnTo>
                  <a:lnTo>
                    <a:pt x="30" y="9"/>
                  </a:lnTo>
                  <a:lnTo>
                    <a:pt x="48" y="17"/>
                  </a:lnTo>
                  <a:lnTo>
                    <a:pt x="65" y="22"/>
                  </a:lnTo>
                  <a:lnTo>
                    <a:pt x="84" y="25"/>
                  </a:lnTo>
                  <a:lnTo>
                    <a:pt x="104" y="27"/>
                  </a:lnTo>
                  <a:lnTo>
                    <a:pt x="122" y="27"/>
                  </a:lnTo>
                  <a:lnTo>
                    <a:pt x="142" y="25"/>
                  </a:lnTo>
                  <a:lnTo>
                    <a:pt x="16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3400" y="1844"/>
              <a:ext cx="28" cy="23"/>
            </a:xfrm>
            <a:custGeom>
              <a:avLst/>
              <a:gdLst/>
              <a:ahLst/>
              <a:cxnLst>
                <a:cxn ang="0">
                  <a:pos x="53" y="9"/>
                </a:cxn>
                <a:cxn ang="0">
                  <a:pos x="54" y="15"/>
                </a:cxn>
                <a:cxn ang="0">
                  <a:pos x="55" y="20"/>
                </a:cxn>
                <a:cxn ang="0">
                  <a:pos x="55" y="27"/>
                </a:cxn>
                <a:cxn ang="0">
                  <a:pos x="55" y="34"/>
                </a:cxn>
                <a:cxn ang="0">
                  <a:pos x="51" y="37"/>
                </a:cxn>
                <a:cxn ang="0">
                  <a:pos x="45" y="40"/>
                </a:cxn>
                <a:cxn ang="0">
                  <a:pos x="41" y="42"/>
                </a:cxn>
                <a:cxn ang="0">
                  <a:pos x="35" y="44"/>
                </a:cxn>
                <a:cxn ang="0">
                  <a:pos x="29" y="46"/>
                </a:cxn>
                <a:cxn ang="0">
                  <a:pos x="23" y="46"/>
                </a:cxn>
                <a:cxn ang="0">
                  <a:pos x="17" y="46"/>
                </a:cxn>
                <a:cxn ang="0">
                  <a:pos x="12" y="44"/>
                </a:cxn>
                <a:cxn ang="0">
                  <a:pos x="4" y="34"/>
                </a:cxn>
                <a:cxn ang="0">
                  <a:pos x="0" y="23"/>
                </a:cxn>
                <a:cxn ang="0">
                  <a:pos x="0" y="11"/>
                </a:cxn>
                <a:cxn ang="0">
                  <a:pos x="3" y="0"/>
                </a:cxn>
                <a:cxn ang="0">
                  <a:pos x="8" y="2"/>
                </a:cxn>
                <a:cxn ang="0">
                  <a:pos x="15" y="3"/>
                </a:cxn>
                <a:cxn ang="0">
                  <a:pos x="22" y="5"/>
                </a:cxn>
                <a:cxn ang="0">
                  <a:pos x="28" y="5"/>
                </a:cxn>
                <a:cxn ang="0">
                  <a:pos x="35" y="7"/>
                </a:cxn>
                <a:cxn ang="0">
                  <a:pos x="42" y="8"/>
                </a:cxn>
                <a:cxn ang="0">
                  <a:pos x="47" y="8"/>
                </a:cxn>
                <a:cxn ang="0">
                  <a:pos x="53" y="9"/>
                </a:cxn>
              </a:cxnLst>
              <a:rect l="0" t="0" r="r" b="b"/>
              <a:pathLst>
                <a:path w="55" h="46">
                  <a:moveTo>
                    <a:pt x="53" y="9"/>
                  </a:moveTo>
                  <a:lnTo>
                    <a:pt x="54" y="15"/>
                  </a:lnTo>
                  <a:lnTo>
                    <a:pt x="55" y="20"/>
                  </a:lnTo>
                  <a:lnTo>
                    <a:pt x="55" y="27"/>
                  </a:lnTo>
                  <a:lnTo>
                    <a:pt x="55" y="34"/>
                  </a:lnTo>
                  <a:lnTo>
                    <a:pt x="51" y="37"/>
                  </a:lnTo>
                  <a:lnTo>
                    <a:pt x="45" y="40"/>
                  </a:lnTo>
                  <a:lnTo>
                    <a:pt x="41" y="42"/>
                  </a:lnTo>
                  <a:lnTo>
                    <a:pt x="35" y="44"/>
                  </a:lnTo>
                  <a:lnTo>
                    <a:pt x="29" y="46"/>
                  </a:lnTo>
                  <a:lnTo>
                    <a:pt x="23" y="46"/>
                  </a:lnTo>
                  <a:lnTo>
                    <a:pt x="17" y="46"/>
                  </a:lnTo>
                  <a:lnTo>
                    <a:pt x="12" y="44"/>
                  </a:lnTo>
                  <a:lnTo>
                    <a:pt x="4" y="34"/>
                  </a:lnTo>
                  <a:lnTo>
                    <a:pt x="0" y="23"/>
                  </a:lnTo>
                  <a:lnTo>
                    <a:pt x="0" y="11"/>
                  </a:lnTo>
                  <a:lnTo>
                    <a:pt x="3" y="0"/>
                  </a:lnTo>
                  <a:lnTo>
                    <a:pt x="8" y="2"/>
                  </a:lnTo>
                  <a:lnTo>
                    <a:pt x="15" y="3"/>
                  </a:lnTo>
                  <a:lnTo>
                    <a:pt x="22" y="5"/>
                  </a:lnTo>
                  <a:lnTo>
                    <a:pt x="28" y="5"/>
                  </a:lnTo>
                  <a:lnTo>
                    <a:pt x="35" y="7"/>
                  </a:lnTo>
                  <a:lnTo>
                    <a:pt x="42" y="8"/>
                  </a:lnTo>
                  <a:lnTo>
                    <a:pt x="47" y="8"/>
                  </a:lnTo>
                  <a:lnTo>
                    <a:pt x="53" y="9"/>
                  </a:lnTo>
                  <a:close/>
                </a:path>
              </a:pathLst>
            </a:custGeom>
            <a:solidFill>
              <a:srgbClr val="8C3F2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3132" y="1927"/>
              <a:ext cx="39" cy="117"/>
            </a:xfrm>
            <a:custGeom>
              <a:avLst/>
              <a:gdLst/>
              <a:ahLst/>
              <a:cxnLst>
                <a:cxn ang="0">
                  <a:pos x="77" y="12"/>
                </a:cxn>
                <a:cxn ang="0">
                  <a:pos x="74" y="28"/>
                </a:cxn>
                <a:cxn ang="0">
                  <a:pos x="66" y="52"/>
                </a:cxn>
                <a:cxn ang="0">
                  <a:pos x="55" y="81"/>
                </a:cxn>
                <a:cxn ang="0">
                  <a:pos x="41" y="115"/>
                </a:cxn>
                <a:cxn ang="0">
                  <a:pos x="27" y="148"/>
                </a:cxn>
                <a:cxn ang="0">
                  <a:pos x="16" y="181"/>
                </a:cxn>
                <a:cxn ang="0">
                  <a:pos x="8" y="210"/>
                </a:cxn>
                <a:cxn ang="0">
                  <a:pos x="5" y="234"/>
                </a:cxn>
                <a:cxn ang="0">
                  <a:pos x="2" y="229"/>
                </a:cxn>
                <a:cxn ang="0">
                  <a:pos x="1" y="214"/>
                </a:cxn>
                <a:cxn ang="0">
                  <a:pos x="0" y="189"/>
                </a:cxn>
                <a:cxn ang="0">
                  <a:pos x="2" y="158"/>
                </a:cxn>
                <a:cxn ang="0">
                  <a:pos x="6" y="123"/>
                </a:cxn>
                <a:cxn ang="0">
                  <a:pos x="16" y="83"/>
                </a:cxn>
                <a:cxn ang="0">
                  <a:pos x="29" y="42"/>
                </a:cxn>
                <a:cxn ang="0">
                  <a:pos x="49" y="0"/>
                </a:cxn>
                <a:cxn ang="0">
                  <a:pos x="57" y="0"/>
                </a:cxn>
                <a:cxn ang="0">
                  <a:pos x="64" y="2"/>
                </a:cxn>
                <a:cxn ang="0">
                  <a:pos x="71" y="6"/>
                </a:cxn>
                <a:cxn ang="0">
                  <a:pos x="77" y="12"/>
                </a:cxn>
              </a:cxnLst>
              <a:rect l="0" t="0" r="r" b="b"/>
              <a:pathLst>
                <a:path w="77" h="234">
                  <a:moveTo>
                    <a:pt x="77" y="12"/>
                  </a:moveTo>
                  <a:lnTo>
                    <a:pt x="74" y="28"/>
                  </a:lnTo>
                  <a:lnTo>
                    <a:pt x="66" y="52"/>
                  </a:lnTo>
                  <a:lnTo>
                    <a:pt x="55" y="81"/>
                  </a:lnTo>
                  <a:lnTo>
                    <a:pt x="41" y="115"/>
                  </a:lnTo>
                  <a:lnTo>
                    <a:pt x="27" y="148"/>
                  </a:lnTo>
                  <a:lnTo>
                    <a:pt x="16" y="181"/>
                  </a:lnTo>
                  <a:lnTo>
                    <a:pt x="8" y="210"/>
                  </a:lnTo>
                  <a:lnTo>
                    <a:pt x="5" y="234"/>
                  </a:lnTo>
                  <a:lnTo>
                    <a:pt x="2" y="229"/>
                  </a:lnTo>
                  <a:lnTo>
                    <a:pt x="1" y="214"/>
                  </a:lnTo>
                  <a:lnTo>
                    <a:pt x="0" y="189"/>
                  </a:lnTo>
                  <a:lnTo>
                    <a:pt x="2" y="158"/>
                  </a:lnTo>
                  <a:lnTo>
                    <a:pt x="6" y="123"/>
                  </a:lnTo>
                  <a:lnTo>
                    <a:pt x="16" y="83"/>
                  </a:lnTo>
                  <a:lnTo>
                    <a:pt x="29" y="42"/>
                  </a:lnTo>
                  <a:lnTo>
                    <a:pt x="49" y="0"/>
                  </a:lnTo>
                  <a:lnTo>
                    <a:pt x="57" y="0"/>
                  </a:lnTo>
                  <a:lnTo>
                    <a:pt x="64" y="2"/>
                  </a:lnTo>
                  <a:lnTo>
                    <a:pt x="71" y="6"/>
                  </a:lnTo>
                  <a:lnTo>
                    <a:pt x="77" y="12"/>
                  </a:lnTo>
                  <a:close/>
                </a:path>
              </a:pathLst>
            </a:custGeom>
            <a:solidFill>
              <a:srgbClr val="7F2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2801" y="2199"/>
              <a:ext cx="117" cy="85"/>
            </a:xfrm>
            <a:custGeom>
              <a:avLst/>
              <a:gdLst/>
              <a:ahLst/>
              <a:cxnLst>
                <a:cxn ang="0">
                  <a:pos x="235" y="44"/>
                </a:cxn>
                <a:cxn ang="0">
                  <a:pos x="232" y="61"/>
                </a:cxn>
                <a:cxn ang="0">
                  <a:pos x="227" y="79"/>
                </a:cxn>
                <a:cxn ang="0">
                  <a:pos x="221" y="95"/>
                </a:cxn>
                <a:cxn ang="0">
                  <a:pos x="215" y="111"/>
                </a:cxn>
                <a:cxn ang="0">
                  <a:pos x="207" y="127"/>
                </a:cxn>
                <a:cxn ang="0">
                  <a:pos x="199" y="142"/>
                </a:cxn>
                <a:cxn ang="0">
                  <a:pos x="190" y="157"/>
                </a:cxn>
                <a:cxn ang="0">
                  <a:pos x="181" y="172"/>
                </a:cxn>
                <a:cxn ang="0">
                  <a:pos x="174" y="167"/>
                </a:cxn>
                <a:cxn ang="0">
                  <a:pos x="167" y="163"/>
                </a:cxn>
                <a:cxn ang="0">
                  <a:pos x="161" y="158"/>
                </a:cxn>
                <a:cxn ang="0">
                  <a:pos x="156" y="152"/>
                </a:cxn>
                <a:cxn ang="0">
                  <a:pos x="149" y="146"/>
                </a:cxn>
                <a:cxn ang="0">
                  <a:pos x="143" y="142"/>
                </a:cxn>
                <a:cxn ang="0">
                  <a:pos x="137" y="137"/>
                </a:cxn>
                <a:cxn ang="0">
                  <a:pos x="130" y="133"/>
                </a:cxn>
                <a:cxn ang="0">
                  <a:pos x="133" y="128"/>
                </a:cxn>
                <a:cxn ang="0">
                  <a:pos x="138" y="123"/>
                </a:cxn>
                <a:cxn ang="0">
                  <a:pos x="143" y="120"/>
                </a:cxn>
                <a:cxn ang="0">
                  <a:pos x="146" y="114"/>
                </a:cxn>
                <a:cxn ang="0">
                  <a:pos x="143" y="107"/>
                </a:cxn>
                <a:cxn ang="0">
                  <a:pos x="139" y="100"/>
                </a:cxn>
                <a:cxn ang="0">
                  <a:pos x="134" y="96"/>
                </a:cxn>
                <a:cxn ang="0">
                  <a:pos x="126" y="98"/>
                </a:cxn>
                <a:cxn ang="0">
                  <a:pos x="112" y="111"/>
                </a:cxn>
                <a:cxn ang="0">
                  <a:pos x="97" y="117"/>
                </a:cxn>
                <a:cxn ang="0">
                  <a:pos x="80" y="120"/>
                </a:cxn>
                <a:cxn ang="0">
                  <a:pos x="61" y="122"/>
                </a:cxn>
                <a:cxn ang="0">
                  <a:pos x="44" y="125"/>
                </a:cxn>
                <a:cxn ang="0">
                  <a:pos x="27" y="129"/>
                </a:cxn>
                <a:cxn ang="0">
                  <a:pos x="12" y="137"/>
                </a:cxn>
                <a:cxn ang="0">
                  <a:pos x="0" y="153"/>
                </a:cxn>
                <a:cxn ang="0">
                  <a:pos x="3" y="134"/>
                </a:cxn>
                <a:cxn ang="0">
                  <a:pos x="8" y="114"/>
                </a:cxn>
                <a:cxn ang="0">
                  <a:pos x="14" y="93"/>
                </a:cxn>
                <a:cxn ang="0">
                  <a:pos x="21" y="74"/>
                </a:cxn>
                <a:cxn ang="0">
                  <a:pos x="39" y="61"/>
                </a:cxn>
                <a:cxn ang="0">
                  <a:pos x="59" y="50"/>
                </a:cxn>
                <a:cxn ang="0">
                  <a:pos x="77" y="42"/>
                </a:cxn>
                <a:cxn ang="0">
                  <a:pos x="97" y="34"/>
                </a:cxn>
                <a:cxn ang="0">
                  <a:pos x="115" y="26"/>
                </a:cxn>
                <a:cxn ang="0">
                  <a:pos x="135" y="17"/>
                </a:cxn>
                <a:cxn ang="0">
                  <a:pos x="154" y="9"/>
                </a:cxn>
                <a:cxn ang="0">
                  <a:pos x="175" y="0"/>
                </a:cxn>
                <a:cxn ang="0">
                  <a:pos x="181" y="5"/>
                </a:cxn>
                <a:cxn ang="0">
                  <a:pos x="189" y="11"/>
                </a:cxn>
                <a:cxn ang="0">
                  <a:pos x="197" y="16"/>
                </a:cxn>
                <a:cxn ang="0">
                  <a:pos x="205" y="22"/>
                </a:cxn>
                <a:cxn ang="0">
                  <a:pos x="213" y="28"/>
                </a:cxn>
                <a:cxn ang="0">
                  <a:pos x="222" y="34"/>
                </a:cxn>
                <a:cxn ang="0">
                  <a:pos x="229" y="39"/>
                </a:cxn>
                <a:cxn ang="0">
                  <a:pos x="235" y="44"/>
                </a:cxn>
              </a:cxnLst>
              <a:rect l="0" t="0" r="r" b="b"/>
              <a:pathLst>
                <a:path w="235" h="172">
                  <a:moveTo>
                    <a:pt x="235" y="44"/>
                  </a:moveTo>
                  <a:lnTo>
                    <a:pt x="232" y="61"/>
                  </a:lnTo>
                  <a:lnTo>
                    <a:pt x="227" y="79"/>
                  </a:lnTo>
                  <a:lnTo>
                    <a:pt x="221" y="95"/>
                  </a:lnTo>
                  <a:lnTo>
                    <a:pt x="215" y="111"/>
                  </a:lnTo>
                  <a:lnTo>
                    <a:pt x="207" y="127"/>
                  </a:lnTo>
                  <a:lnTo>
                    <a:pt x="199" y="142"/>
                  </a:lnTo>
                  <a:lnTo>
                    <a:pt x="190" y="157"/>
                  </a:lnTo>
                  <a:lnTo>
                    <a:pt x="181" y="172"/>
                  </a:lnTo>
                  <a:lnTo>
                    <a:pt x="174" y="167"/>
                  </a:lnTo>
                  <a:lnTo>
                    <a:pt x="167" y="163"/>
                  </a:lnTo>
                  <a:lnTo>
                    <a:pt x="161" y="158"/>
                  </a:lnTo>
                  <a:lnTo>
                    <a:pt x="156" y="152"/>
                  </a:lnTo>
                  <a:lnTo>
                    <a:pt x="149" y="146"/>
                  </a:lnTo>
                  <a:lnTo>
                    <a:pt x="143" y="142"/>
                  </a:lnTo>
                  <a:lnTo>
                    <a:pt x="137" y="137"/>
                  </a:lnTo>
                  <a:lnTo>
                    <a:pt x="130" y="133"/>
                  </a:lnTo>
                  <a:lnTo>
                    <a:pt x="133" y="128"/>
                  </a:lnTo>
                  <a:lnTo>
                    <a:pt x="138" y="123"/>
                  </a:lnTo>
                  <a:lnTo>
                    <a:pt x="143" y="120"/>
                  </a:lnTo>
                  <a:lnTo>
                    <a:pt x="146" y="114"/>
                  </a:lnTo>
                  <a:lnTo>
                    <a:pt x="143" y="107"/>
                  </a:lnTo>
                  <a:lnTo>
                    <a:pt x="139" y="100"/>
                  </a:lnTo>
                  <a:lnTo>
                    <a:pt x="134" y="96"/>
                  </a:lnTo>
                  <a:lnTo>
                    <a:pt x="126" y="98"/>
                  </a:lnTo>
                  <a:lnTo>
                    <a:pt x="112" y="111"/>
                  </a:lnTo>
                  <a:lnTo>
                    <a:pt x="97" y="117"/>
                  </a:lnTo>
                  <a:lnTo>
                    <a:pt x="80" y="120"/>
                  </a:lnTo>
                  <a:lnTo>
                    <a:pt x="61" y="122"/>
                  </a:lnTo>
                  <a:lnTo>
                    <a:pt x="44" y="125"/>
                  </a:lnTo>
                  <a:lnTo>
                    <a:pt x="27" y="129"/>
                  </a:lnTo>
                  <a:lnTo>
                    <a:pt x="12" y="137"/>
                  </a:lnTo>
                  <a:lnTo>
                    <a:pt x="0" y="153"/>
                  </a:lnTo>
                  <a:lnTo>
                    <a:pt x="3" y="134"/>
                  </a:lnTo>
                  <a:lnTo>
                    <a:pt x="8" y="114"/>
                  </a:lnTo>
                  <a:lnTo>
                    <a:pt x="14" y="93"/>
                  </a:lnTo>
                  <a:lnTo>
                    <a:pt x="21" y="74"/>
                  </a:lnTo>
                  <a:lnTo>
                    <a:pt x="39" y="61"/>
                  </a:lnTo>
                  <a:lnTo>
                    <a:pt x="59" y="50"/>
                  </a:lnTo>
                  <a:lnTo>
                    <a:pt x="77" y="42"/>
                  </a:lnTo>
                  <a:lnTo>
                    <a:pt x="97" y="34"/>
                  </a:lnTo>
                  <a:lnTo>
                    <a:pt x="115" y="26"/>
                  </a:lnTo>
                  <a:lnTo>
                    <a:pt x="135" y="17"/>
                  </a:lnTo>
                  <a:lnTo>
                    <a:pt x="154" y="9"/>
                  </a:lnTo>
                  <a:lnTo>
                    <a:pt x="175" y="0"/>
                  </a:lnTo>
                  <a:lnTo>
                    <a:pt x="181" y="5"/>
                  </a:lnTo>
                  <a:lnTo>
                    <a:pt x="189" y="11"/>
                  </a:lnTo>
                  <a:lnTo>
                    <a:pt x="197" y="16"/>
                  </a:lnTo>
                  <a:lnTo>
                    <a:pt x="205" y="22"/>
                  </a:lnTo>
                  <a:lnTo>
                    <a:pt x="213" y="28"/>
                  </a:lnTo>
                  <a:lnTo>
                    <a:pt x="222" y="34"/>
                  </a:lnTo>
                  <a:lnTo>
                    <a:pt x="229" y="39"/>
                  </a:lnTo>
                  <a:lnTo>
                    <a:pt x="235" y="44"/>
                  </a:lnTo>
                  <a:close/>
                </a:path>
              </a:pathLst>
            </a:custGeom>
            <a:solidFill>
              <a:srgbClr val="8C3F2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3288" y="1626"/>
              <a:ext cx="60" cy="47"/>
            </a:xfrm>
            <a:custGeom>
              <a:avLst/>
              <a:gdLst/>
              <a:ahLst/>
              <a:cxnLst>
                <a:cxn ang="0">
                  <a:pos x="113" y="23"/>
                </a:cxn>
                <a:cxn ang="0">
                  <a:pos x="118" y="47"/>
                </a:cxn>
                <a:cxn ang="0">
                  <a:pos x="114" y="66"/>
                </a:cxn>
                <a:cxn ang="0">
                  <a:pos x="108" y="76"/>
                </a:cxn>
                <a:cxn ang="0">
                  <a:pos x="99" y="85"/>
                </a:cxn>
                <a:cxn ang="0">
                  <a:pos x="88" y="91"/>
                </a:cxn>
                <a:cxn ang="0">
                  <a:pos x="73" y="93"/>
                </a:cxn>
                <a:cxn ang="0">
                  <a:pos x="57" y="95"/>
                </a:cxn>
                <a:cxn ang="0">
                  <a:pos x="40" y="92"/>
                </a:cxn>
                <a:cxn ang="0">
                  <a:pos x="25" y="88"/>
                </a:cxn>
                <a:cxn ang="0">
                  <a:pos x="5" y="69"/>
                </a:cxn>
                <a:cxn ang="0">
                  <a:pos x="0" y="35"/>
                </a:cxn>
                <a:cxn ang="0">
                  <a:pos x="3" y="17"/>
                </a:cxn>
                <a:cxn ang="0">
                  <a:pos x="5" y="15"/>
                </a:cxn>
                <a:cxn ang="0">
                  <a:pos x="14" y="21"/>
                </a:cxn>
                <a:cxn ang="0">
                  <a:pos x="14" y="37"/>
                </a:cxn>
                <a:cxn ang="0">
                  <a:pos x="19" y="59"/>
                </a:cxn>
                <a:cxn ang="0">
                  <a:pos x="32" y="73"/>
                </a:cxn>
                <a:cxn ang="0">
                  <a:pos x="47" y="76"/>
                </a:cxn>
                <a:cxn ang="0">
                  <a:pos x="61" y="76"/>
                </a:cxn>
                <a:cxn ang="0">
                  <a:pos x="75" y="75"/>
                </a:cxn>
                <a:cxn ang="0">
                  <a:pos x="86" y="70"/>
                </a:cxn>
                <a:cxn ang="0">
                  <a:pos x="96" y="60"/>
                </a:cxn>
                <a:cxn ang="0">
                  <a:pos x="100" y="44"/>
                </a:cxn>
                <a:cxn ang="0">
                  <a:pos x="92" y="28"/>
                </a:cxn>
                <a:cxn ang="0">
                  <a:pos x="77" y="19"/>
                </a:cxn>
                <a:cxn ang="0">
                  <a:pos x="65" y="23"/>
                </a:cxn>
                <a:cxn ang="0">
                  <a:pos x="61" y="31"/>
                </a:cxn>
                <a:cxn ang="0">
                  <a:pos x="67" y="39"/>
                </a:cxn>
                <a:cxn ang="0">
                  <a:pos x="76" y="42"/>
                </a:cxn>
                <a:cxn ang="0">
                  <a:pos x="77" y="53"/>
                </a:cxn>
                <a:cxn ang="0">
                  <a:pos x="57" y="54"/>
                </a:cxn>
                <a:cxn ang="0">
                  <a:pos x="46" y="42"/>
                </a:cxn>
                <a:cxn ang="0">
                  <a:pos x="48" y="17"/>
                </a:cxn>
                <a:cxn ang="0">
                  <a:pos x="65" y="1"/>
                </a:cxn>
                <a:cxn ang="0">
                  <a:pos x="77" y="0"/>
                </a:cxn>
                <a:cxn ang="0">
                  <a:pos x="87" y="2"/>
                </a:cxn>
                <a:cxn ang="0">
                  <a:pos x="95" y="7"/>
                </a:cxn>
                <a:cxn ang="0">
                  <a:pos x="105" y="13"/>
                </a:cxn>
              </a:cxnLst>
              <a:rect l="0" t="0" r="r" b="b"/>
              <a:pathLst>
                <a:path w="118" h="95">
                  <a:moveTo>
                    <a:pt x="105" y="13"/>
                  </a:moveTo>
                  <a:lnTo>
                    <a:pt x="113" y="23"/>
                  </a:lnTo>
                  <a:lnTo>
                    <a:pt x="117" y="35"/>
                  </a:lnTo>
                  <a:lnTo>
                    <a:pt x="118" y="47"/>
                  </a:lnTo>
                  <a:lnTo>
                    <a:pt x="116" y="60"/>
                  </a:lnTo>
                  <a:lnTo>
                    <a:pt x="114" y="66"/>
                  </a:lnTo>
                  <a:lnTo>
                    <a:pt x="110" y="72"/>
                  </a:lnTo>
                  <a:lnTo>
                    <a:pt x="108" y="76"/>
                  </a:lnTo>
                  <a:lnTo>
                    <a:pt x="103" y="81"/>
                  </a:lnTo>
                  <a:lnTo>
                    <a:pt x="99" y="85"/>
                  </a:lnTo>
                  <a:lnTo>
                    <a:pt x="94" y="89"/>
                  </a:lnTo>
                  <a:lnTo>
                    <a:pt x="88" y="91"/>
                  </a:lnTo>
                  <a:lnTo>
                    <a:pt x="82" y="92"/>
                  </a:lnTo>
                  <a:lnTo>
                    <a:pt x="73" y="93"/>
                  </a:lnTo>
                  <a:lnTo>
                    <a:pt x="65" y="95"/>
                  </a:lnTo>
                  <a:lnTo>
                    <a:pt x="57" y="95"/>
                  </a:lnTo>
                  <a:lnTo>
                    <a:pt x="48" y="93"/>
                  </a:lnTo>
                  <a:lnTo>
                    <a:pt x="40" y="92"/>
                  </a:lnTo>
                  <a:lnTo>
                    <a:pt x="32" y="90"/>
                  </a:lnTo>
                  <a:lnTo>
                    <a:pt x="25" y="88"/>
                  </a:lnTo>
                  <a:lnTo>
                    <a:pt x="18" y="83"/>
                  </a:lnTo>
                  <a:lnTo>
                    <a:pt x="5" y="69"/>
                  </a:lnTo>
                  <a:lnTo>
                    <a:pt x="0" y="52"/>
                  </a:lnTo>
                  <a:lnTo>
                    <a:pt x="0" y="35"/>
                  </a:lnTo>
                  <a:lnTo>
                    <a:pt x="2" y="19"/>
                  </a:lnTo>
                  <a:lnTo>
                    <a:pt x="3" y="17"/>
                  </a:lnTo>
                  <a:lnTo>
                    <a:pt x="4" y="16"/>
                  </a:lnTo>
                  <a:lnTo>
                    <a:pt x="5" y="15"/>
                  </a:lnTo>
                  <a:lnTo>
                    <a:pt x="8" y="14"/>
                  </a:lnTo>
                  <a:lnTo>
                    <a:pt x="14" y="21"/>
                  </a:lnTo>
                  <a:lnTo>
                    <a:pt x="15" y="28"/>
                  </a:lnTo>
                  <a:lnTo>
                    <a:pt x="14" y="37"/>
                  </a:lnTo>
                  <a:lnTo>
                    <a:pt x="16" y="51"/>
                  </a:lnTo>
                  <a:lnTo>
                    <a:pt x="19" y="59"/>
                  </a:lnTo>
                  <a:lnTo>
                    <a:pt x="25" y="66"/>
                  </a:lnTo>
                  <a:lnTo>
                    <a:pt x="32" y="73"/>
                  </a:lnTo>
                  <a:lnTo>
                    <a:pt x="40" y="76"/>
                  </a:lnTo>
                  <a:lnTo>
                    <a:pt x="47" y="76"/>
                  </a:lnTo>
                  <a:lnTo>
                    <a:pt x="54" y="76"/>
                  </a:lnTo>
                  <a:lnTo>
                    <a:pt x="61" y="76"/>
                  </a:lnTo>
                  <a:lnTo>
                    <a:pt x="68" y="76"/>
                  </a:lnTo>
                  <a:lnTo>
                    <a:pt x="75" y="75"/>
                  </a:lnTo>
                  <a:lnTo>
                    <a:pt x="80" y="74"/>
                  </a:lnTo>
                  <a:lnTo>
                    <a:pt x="86" y="70"/>
                  </a:lnTo>
                  <a:lnTo>
                    <a:pt x="91" y="67"/>
                  </a:lnTo>
                  <a:lnTo>
                    <a:pt x="96" y="60"/>
                  </a:lnTo>
                  <a:lnTo>
                    <a:pt x="100" y="52"/>
                  </a:lnTo>
                  <a:lnTo>
                    <a:pt x="100" y="44"/>
                  </a:lnTo>
                  <a:lnTo>
                    <a:pt x="98" y="35"/>
                  </a:lnTo>
                  <a:lnTo>
                    <a:pt x="92" y="28"/>
                  </a:lnTo>
                  <a:lnTo>
                    <a:pt x="85" y="21"/>
                  </a:lnTo>
                  <a:lnTo>
                    <a:pt x="77" y="19"/>
                  </a:lnTo>
                  <a:lnTo>
                    <a:pt x="68" y="19"/>
                  </a:lnTo>
                  <a:lnTo>
                    <a:pt x="65" y="23"/>
                  </a:lnTo>
                  <a:lnTo>
                    <a:pt x="63" y="27"/>
                  </a:lnTo>
                  <a:lnTo>
                    <a:pt x="61" y="31"/>
                  </a:lnTo>
                  <a:lnTo>
                    <a:pt x="62" y="37"/>
                  </a:lnTo>
                  <a:lnTo>
                    <a:pt x="67" y="39"/>
                  </a:lnTo>
                  <a:lnTo>
                    <a:pt x="71" y="39"/>
                  </a:lnTo>
                  <a:lnTo>
                    <a:pt x="76" y="42"/>
                  </a:lnTo>
                  <a:lnTo>
                    <a:pt x="77" y="46"/>
                  </a:lnTo>
                  <a:lnTo>
                    <a:pt x="77" y="53"/>
                  </a:lnTo>
                  <a:lnTo>
                    <a:pt x="68" y="55"/>
                  </a:lnTo>
                  <a:lnTo>
                    <a:pt x="57" y="54"/>
                  </a:lnTo>
                  <a:lnTo>
                    <a:pt x="49" y="51"/>
                  </a:lnTo>
                  <a:lnTo>
                    <a:pt x="46" y="42"/>
                  </a:lnTo>
                  <a:lnTo>
                    <a:pt x="45" y="29"/>
                  </a:lnTo>
                  <a:lnTo>
                    <a:pt x="48" y="17"/>
                  </a:lnTo>
                  <a:lnTo>
                    <a:pt x="56" y="8"/>
                  </a:lnTo>
                  <a:lnTo>
                    <a:pt x="65" y="1"/>
                  </a:lnTo>
                  <a:lnTo>
                    <a:pt x="71" y="0"/>
                  </a:lnTo>
                  <a:lnTo>
                    <a:pt x="77" y="0"/>
                  </a:lnTo>
                  <a:lnTo>
                    <a:pt x="82" y="1"/>
                  </a:lnTo>
                  <a:lnTo>
                    <a:pt x="87" y="2"/>
                  </a:lnTo>
                  <a:lnTo>
                    <a:pt x="92" y="5"/>
                  </a:lnTo>
                  <a:lnTo>
                    <a:pt x="95" y="7"/>
                  </a:lnTo>
                  <a:lnTo>
                    <a:pt x="100" y="9"/>
                  </a:lnTo>
                  <a:lnTo>
                    <a:pt x="105"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p:cNvSpPr>
            <p:nvPr/>
          </p:nvSpPr>
          <p:spPr bwMode="auto">
            <a:xfrm>
              <a:off x="3189" y="1632"/>
              <a:ext cx="61" cy="53"/>
            </a:xfrm>
            <a:custGeom>
              <a:avLst/>
              <a:gdLst/>
              <a:ahLst/>
              <a:cxnLst>
                <a:cxn ang="0">
                  <a:pos x="33" y="10"/>
                </a:cxn>
                <a:cxn ang="0">
                  <a:pos x="23" y="19"/>
                </a:cxn>
                <a:cxn ang="0">
                  <a:pos x="19" y="41"/>
                </a:cxn>
                <a:cxn ang="0">
                  <a:pos x="30" y="71"/>
                </a:cxn>
                <a:cxn ang="0">
                  <a:pos x="51" y="83"/>
                </a:cxn>
                <a:cxn ang="0">
                  <a:pos x="63" y="84"/>
                </a:cxn>
                <a:cxn ang="0">
                  <a:pos x="75" y="84"/>
                </a:cxn>
                <a:cxn ang="0">
                  <a:pos x="87" y="80"/>
                </a:cxn>
                <a:cxn ang="0">
                  <a:pos x="98" y="70"/>
                </a:cxn>
                <a:cxn ang="0">
                  <a:pos x="102" y="54"/>
                </a:cxn>
                <a:cxn ang="0">
                  <a:pos x="96" y="39"/>
                </a:cxn>
                <a:cxn ang="0">
                  <a:pos x="85" y="36"/>
                </a:cxn>
                <a:cxn ang="0">
                  <a:pos x="74" y="44"/>
                </a:cxn>
                <a:cxn ang="0">
                  <a:pos x="75" y="60"/>
                </a:cxn>
                <a:cxn ang="0">
                  <a:pos x="59" y="54"/>
                </a:cxn>
                <a:cxn ang="0">
                  <a:pos x="57" y="37"/>
                </a:cxn>
                <a:cxn ang="0">
                  <a:pos x="64" y="24"/>
                </a:cxn>
                <a:cxn ang="0">
                  <a:pos x="73" y="19"/>
                </a:cxn>
                <a:cxn ang="0">
                  <a:pos x="83" y="17"/>
                </a:cxn>
                <a:cxn ang="0">
                  <a:pos x="94" y="18"/>
                </a:cxn>
                <a:cxn ang="0">
                  <a:pos x="108" y="26"/>
                </a:cxn>
                <a:cxn ang="0">
                  <a:pos x="118" y="46"/>
                </a:cxn>
                <a:cxn ang="0">
                  <a:pos x="123" y="63"/>
                </a:cxn>
                <a:cxn ang="0">
                  <a:pos x="118" y="76"/>
                </a:cxn>
                <a:cxn ang="0">
                  <a:pos x="109" y="86"/>
                </a:cxn>
                <a:cxn ang="0">
                  <a:pos x="97" y="94"/>
                </a:cxn>
                <a:cxn ang="0">
                  <a:pos x="85" y="101"/>
                </a:cxn>
                <a:cxn ang="0">
                  <a:pos x="67" y="105"/>
                </a:cxn>
                <a:cxn ang="0">
                  <a:pos x="49" y="102"/>
                </a:cxn>
                <a:cxn ang="0">
                  <a:pos x="33" y="97"/>
                </a:cxn>
                <a:cxn ang="0">
                  <a:pos x="13" y="83"/>
                </a:cxn>
                <a:cxn ang="0">
                  <a:pos x="0" y="56"/>
                </a:cxn>
                <a:cxn ang="0">
                  <a:pos x="3" y="27"/>
                </a:cxn>
                <a:cxn ang="0">
                  <a:pos x="13" y="7"/>
                </a:cxn>
                <a:cxn ang="0">
                  <a:pos x="25" y="0"/>
                </a:cxn>
                <a:cxn ang="0">
                  <a:pos x="30" y="2"/>
                </a:cxn>
              </a:cxnLst>
              <a:rect l="0" t="0" r="r" b="b"/>
              <a:pathLst>
                <a:path w="123" h="105">
                  <a:moveTo>
                    <a:pt x="33" y="4"/>
                  </a:moveTo>
                  <a:lnTo>
                    <a:pt x="33" y="10"/>
                  </a:lnTo>
                  <a:lnTo>
                    <a:pt x="29" y="15"/>
                  </a:lnTo>
                  <a:lnTo>
                    <a:pt x="23" y="19"/>
                  </a:lnTo>
                  <a:lnTo>
                    <a:pt x="21" y="24"/>
                  </a:lnTo>
                  <a:lnTo>
                    <a:pt x="19" y="41"/>
                  </a:lnTo>
                  <a:lnTo>
                    <a:pt x="21" y="57"/>
                  </a:lnTo>
                  <a:lnTo>
                    <a:pt x="30" y="71"/>
                  </a:lnTo>
                  <a:lnTo>
                    <a:pt x="44" y="82"/>
                  </a:lnTo>
                  <a:lnTo>
                    <a:pt x="51" y="83"/>
                  </a:lnTo>
                  <a:lnTo>
                    <a:pt x="57" y="83"/>
                  </a:lnTo>
                  <a:lnTo>
                    <a:pt x="63" y="84"/>
                  </a:lnTo>
                  <a:lnTo>
                    <a:pt x="70" y="84"/>
                  </a:lnTo>
                  <a:lnTo>
                    <a:pt x="75" y="84"/>
                  </a:lnTo>
                  <a:lnTo>
                    <a:pt x="81" y="83"/>
                  </a:lnTo>
                  <a:lnTo>
                    <a:pt x="87" y="80"/>
                  </a:lnTo>
                  <a:lnTo>
                    <a:pt x="93" y="77"/>
                  </a:lnTo>
                  <a:lnTo>
                    <a:pt x="98" y="70"/>
                  </a:lnTo>
                  <a:lnTo>
                    <a:pt x="101" y="62"/>
                  </a:lnTo>
                  <a:lnTo>
                    <a:pt x="102" y="54"/>
                  </a:lnTo>
                  <a:lnTo>
                    <a:pt x="102" y="45"/>
                  </a:lnTo>
                  <a:lnTo>
                    <a:pt x="96" y="39"/>
                  </a:lnTo>
                  <a:lnTo>
                    <a:pt x="90" y="37"/>
                  </a:lnTo>
                  <a:lnTo>
                    <a:pt x="85" y="36"/>
                  </a:lnTo>
                  <a:lnTo>
                    <a:pt x="79" y="36"/>
                  </a:lnTo>
                  <a:lnTo>
                    <a:pt x="74" y="44"/>
                  </a:lnTo>
                  <a:lnTo>
                    <a:pt x="75" y="53"/>
                  </a:lnTo>
                  <a:lnTo>
                    <a:pt x="75" y="60"/>
                  </a:lnTo>
                  <a:lnTo>
                    <a:pt x="65" y="61"/>
                  </a:lnTo>
                  <a:lnTo>
                    <a:pt x="59" y="54"/>
                  </a:lnTo>
                  <a:lnTo>
                    <a:pt x="57" y="45"/>
                  </a:lnTo>
                  <a:lnTo>
                    <a:pt x="57" y="37"/>
                  </a:lnTo>
                  <a:lnTo>
                    <a:pt x="59" y="29"/>
                  </a:lnTo>
                  <a:lnTo>
                    <a:pt x="64" y="24"/>
                  </a:lnTo>
                  <a:lnTo>
                    <a:pt x="68" y="22"/>
                  </a:lnTo>
                  <a:lnTo>
                    <a:pt x="73" y="19"/>
                  </a:lnTo>
                  <a:lnTo>
                    <a:pt x="78" y="18"/>
                  </a:lnTo>
                  <a:lnTo>
                    <a:pt x="83" y="17"/>
                  </a:lnTo>
                  <a:lnTo>
                    <a:pt x="88" y="17"/>
                  </a:lnTo>
                  <a:lnTo>
                    <a:pt x="94" y="18"/>
                  </a:lnTo>
                  <a:lnTo>
                    <a:pt x="98" y="19"/>
                  </a:lnTo>
                  <a:lnTo>
                    <a:pt x="108" y="26"/>
                  </a:lnTo>
                  <a:lnTo>
                    <a:pt x="114" y="36"/>
                  </a:lnTo>
                  <a:lnTo>
                    <a:pt x="118" y="46"/>
                  </a:lnTo>
                  <a:lnTo>
                    <a:pt x="121" y="56"/>
                  </a:lnTo>
                  <a:lnTo>
                    <a:pt x="123" y="63"/>
                  </a:lnTo>
                  <a:lnTo>
                    <a:pt x="121" y="70"/>
                  </a:lnTo>
                  <a:lnTo>
                    <a:pt x="118" y="76"/>
                  </a:lnTo>
                  <a:lnTo>
                    <a:pt x="113" y="82"/>
                  </a:lnTo>
                  <a:lnTo>
                    <a:pt x="109" y="86"/>
                  </a:lnTo>
                  <a:lnTo>
                    <a:pt x="103" y="91"/>
                  </a:lnTo>
                  <a:lnTo>
                    <a:pt x="97" y="94"/>
                  </a:lnTo>
                  <a:lnTo>
                    <a:pt x="93" y="98"/>
                  </a:lnTo>
                  <a:lnTo>
                    <a:pt x="85" y="101"/>
                  </a:lnTo>
                  <a:lnTo>
                    <a:pt x="76" y="104"/>
                  </a:lnTo>
                  <a:lnTo>
                    <a:pt x="67" y="105"/>
                  </a:lnTo>
                  <a:lnTo>
                    <a:pt x="58" y="104"/>
                  </a:lnTo>
                  <a:lnTo>
                    <a:pt x="49" y="102"/>
                  </a:lnTo>
                  <a:lnTo>
                    <a:pt x="41" y="100"/>
                  </a:lnTo>
                  <a:lnTo>
                    <a:pt x="33" y="97"/>
                  </a:lnTo>
                  <a:lnTo>
                    <a:pt x="26" y="93"/>
                  </a:lnTo>
                  <a:lnTo>
                    <a:pt x="13" y="83"/>
                  </a:lnTo>
                  <a:lnTo>
                    <a:pt x="5" y="70"/>
                  </a:lnTo>
                  <a:lnTo>
                    <a:pt x="0" y="56"/>
                  </a:lnTo>
                  <a:lnTo>
                    <a:pt x="0" y="40"/>
                  </a:lnTo>
                  <a:lnTo>
                    <a:pt x="3" y="27"/>
                  </a:lnTo>
                  <a:lnTo>
                    <a:pt x="6" y="16"/>
                  </a:lnTo>
                  <a:lnTo>
                    <a:pt x="13" y="7"/>
                  </a:lnTo>
                  <a:lnTo>
                    <a:pt x="21" y="0"/>
                  </a:lnTo>
                  <a:lnTo>
                    <a:pt x="25" y="0"/>
                  </a:lnTo>
                  <a:lnTo>
                    <a:pt x="28" y="0"/>
                  </a:lnTo>
                  <a:lnTo>
                    <a:pt x="30" y="2"/>
                  </a:lnTo>
                  <a:lnTo>
                    <a:pt x="33"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3109" y="1680"/>
              <a:ext cx="85" cy="64"/>
            </a:xfrm>
            <a:custGeom>
              <a:avLst/>
              <a:gdLst/>
              <a:ahLst/>
              <a:cxnLst>
                <a:cxn ang="0">
                  <a:pos x="172" y="49"/>
                </a:cxn>
                <a:cxn ang="0">
                  <a:pos x="165" y="82"/>
                </a:cxn>
                <a:cxn ang="0">
                  <a:pos x="145" y="105"/>
                </a:cxn>
                <a:cxn ang="0">
                  <a:pos x="120" y="120"/>
                </a:cxn>
                <a:cxn ang="0">
                  <a:pos x="92" y="127"/>
                </a:cxn>
                <a:cxn ang="0">
                  <a:pos x="64" y="127"/>
                </a:cxn>
                <a:cxn ang="0">
                  <a:pos x="38" y="119"/>
                </a:cxn>
                <a:cxn ang="0">
                  <a:pos x="21" y="109"/>
                </a:cxn>
                <a:cxn ang="0">
                  <a:pos x="8" y="93"/>
                </a:cxn>
                <a:cxn ang="0">
                  <a:pos x="1" y="68"/>
                </a:cxn>
                <a:cxn ang="0">
                  <a:pos x="4" y="40"/>
                </a:cxn>
                <a:cxn ang="0">
                  <a:pos x="12" y="22"/>
                </a:cxn>
                <a:cxn ang="0">
                  <a:pos x="21" y="14"/>
                </a:cxn>
                <a:cxn ang="0">
                  <a:pos x="27" y="17"/>
                </a:cxn>
                <a:cxn ang="0">
                  <a:pos x="23" y="32"/>
                </a:cxn>
                <a:cxn ang="0">
                  <a:pos x="20" y="57"/>
                </a:cxn>
                <a:cxn ang="0">
                  <a:pos x="27" y="79"/>
                </a:cxn>
                <a:cxn ang="0">
                  <a:pos x="38" y="93"/>
                </a:cxn>
                <a:cxn ang="0">
                  <a:pos x="53" y="100"/>
                </a:cxn>
                <a:cxn ang="0">
                  <a:pos x="72" y="102"/>
                </a:cxn>
                <a:cxn ang="0">
                  <a:pos x="91" y="102"/>
                </a:cxn>
                <a:cxn ang="0">
                  <a:pos x="112" y="100"/>
                </a:cxn>
                <a:cxn ang="0">
                  <a:pos x="129" y="90"/>
                </a:cxn>
                <a:cxn ang="0">
                  <a:pos x="143" y="75"/>
                </a:cxn>
                <a:cxn ang="0">
                  <a:pos x="151" y="53"/>
                </a:cxn>
                <a:cxn ang="0">
                  <a:pos x="144" y="28"/>
                </a:cxn>
                <a:cxn ang="0">
                  <a:pos x="124" y="17"/>
                </a:cxn>
                <a:cxn ang="0">
                  <a:pos x="106" y="20"/>
                </a:cxn>
                <a:cxn ang="0">
                  <a:pos x="101" y="30"/>
                </a:cxn>
                <a:cxn ang="0">
                  <a:pos x="96" y="41"/>
                </a:cxn>
                <a:cxn ang="0">
                  <a:pos x="99" y="52"/>
                </a:cxn>
                <a:cxn ang="0">
                  <a:pos x="110" y="49"/>
                </a:cxn>
                <a:cxn ang="0">
                  <a:pos x="120" y="40"/>
                </a:cxn>
                <a:cxn ang="0">
                  <a:pos x="128" y="43"/>
                </a:cxn>
                <a:cxn ang="0">
                  <a:pos x="128" y="59"/>
                </a:cxn>
                <a:cxn ang="0">
                  <a:pos x="118" y="66"/>
                </a:cxn>
                <a:cxn ang="0">
                  <a:pos x="105" y="70"/>
                </a:cxn>
                <a:cxn ang="0">
                  <a:pos x="91" y="67"/>
                </a:cxn>
                <a:cxn ang="0">
                  <a:pos x="80" y="57"/>
                </a:cxn>
                <a:cxn ang="0">
                  <a:pos x="76" y="38"/>
                </a:cxn>
                <a:cxn ang="0">
                  <a:pos x="82" y="20"/>
                </a:cxn>
                <a:cxn ang="0">
                  <a:pos x="101" y="5"/>
                </a:cxn>
                <a:cxn ang="0">
                  <a:pos x="119" y="0"/>
                </a:cxn>
                <a:cxn ang="0">
                  <a:pos x="137" y="3"/>
                </a:cxn>
                <a:cxn ang="0">
                  <a:pos x="152" y="11"/>
                </a:cxn>
                <a:cxn ang="0">
                  <a:pos x="165" y="23"/>
                </a:cxn>
              </a:cxnLst>
              <a:rect l="0" t="0" r="r" b="b"/>
              <a:pathLst>
                <a:path w="172" h="128">
                  <a:moveTo>
                    <a:pt x="170" y="32"/>
                  </a:moveTo>
                  <a:lnTo>
                    <a:pt x="172" y="49"/>
                  </a:lnTo>
                  <a:lnTo>
                    <a:pt x="171" y="66"/>
                  </a:lnTo>
                  <a:lnTo>
                    <a:pt x="165" y="82"/>
                  </a:lnTo>
                  <a:lnTo>
                    <a:pt x="156" y="96"/>
                  </a:lnTo>
                  <a:lnTo>
                    <a:pt x="145" y="105"/>
                  </a:lnTo>
                  <a:lnTo>
                    <a:pt x="133" y="113"/>
                  </a:lnTo>
                  <a:lnTo>
                    <a:pt x="120" y="120"/>
                  </a:lnTo>
                  <a:lnTo>
                    <a:pt x="106" y="125"/>
                  </a:lnTo>
                  <a:lnTo>
                    <a:pt x="92" y="127"/>
                  </a:lnTo>
                  <a:lnTo>
                    <a:pt x="79" y="128"/>
                  </a:lnTo>
                  <a:lnTo>
                    <a:pt x="64" y="127"/>
                  </a:lnTo>
                  <a:lnTo>
                    <a:pt x="49" y="124"/>
                  </a:lnTo>
                  <a:lnTo>
                    <a:pt x="38" y="119"/>
                  </a:lnTo>
                  <a:lnTo>
                    <a:pt x="29" y="114"/>
                  </a:lnTo>
                  <a:lnTo>
                    <a:pt x="21" y="109"/>
                  </a:lnTo>
                  <a:lnTo>
                    <a:pt x="14" y="102"/>
                  </a:lnTo>
                  <a:lnTo>
                    <a:pt x="8" y="93"/>
                  </a:lnTo>
                  <a:lnTo>
                    <a:pt x="5" y="82"/>
                  </a:lnTo>
                  <a:lnTo>
                    <a:pt x="1" y="68"/>
                  </a:lnTo>
                  <a:lnTo>
                    <a:pt x="0" y="53"/>
                  </a:lnTo>
                  <a:lnTo>
                    <a:pt x="4" y="40"/>
                  </a:lnTo>
                  <a:lnTo>
                    <a:pt x="7" y="30"/>
                  </a:lnTo>
                  <a:lnTo>
                    <a:pt x="12" y="22"/>
                  </a:lnTo>
                  <a:lnTo>
                    <a:pt x="16" y="14"/>
                  </a:lnTo>
                  <a:lnTo>
                    <a:pt x="21" y="14"/>
                  </a:lnTo>
                  <a:lnTo>
                    <a:pt x="25" y="15"/>
                  </a:lnTo>
                  <a:lnTo>
                    <a:pt x="27" y="17"/>
                  </a:lnTo>
                  <a:lnTo>
                    <a:pt x="28" y="20"/>
                  </a:lnTo>
                  <a:lnTo>
                    <a:pt x="23" y="32"/>
                  </a:lnTo>
                  <a:lnTo>
                    <a:pt x="21" y="44"/>
                  </a:lnTo>
                  <a:lnTo>
                    <a:pt x="20" y="57"/>
                  </a:lnTo>
                  <a:lnTo>
                    <a:pt x="22" y="70"/>
                  </a:lnTo>
                  <a:lnTo>
                    <a:pt x="27" y="79"/>
                  </a:lnTo>
                  <a:lnTo>
                    <a:pt x="31" y="87"/>
                  </a:lnTo>
                  <a:lnTo>
                    <a:pt x="38" y="93"/>
                  </a:lnTo>
                  <a:lnTo>
                    <a:pt x="45" y="96"/>
                  </a:lnTo>
                  <a:lnTo>
                    <a:pt x="53" y="100"/>
                  </a:lnTo>
                  <a:lnTo>
                    <a:pt x="63" y="101"/>
                  </a:lnTo>
                  <a:lnTo>
                    <a:pt x="72" y="102"/>
                  </a:lnTo>
                  <a:lnTo>
                    <a:pt x="81" y="102"/>
                  </a:lnTo>
                  <a:lnTo>
                    <a:pt x="91" y="102"/>
                  </a:lnTo>
                  <a:lnTo>
                    <a:pt x="102" y="102"/>
                  </a:lnTo>
                  <a:lnTo>
                    <a:pt x="112" y="100"/>
                  </a:lnTo>
                  <a:lnTo>
                    <a:pt x="121" y="95"/>
                  </a:lnTo>
                  <a:lnTo>
                    <a:pt x="129" y="90"/>
                  </a:lnTo>
                  <a:lnTo>
                    <a:pt x="137" y="83"/>
                  </a:lnTo>
                  <a:lnTo>
                    <a:pt x="143" y="75"/>
                  </a:lnTo>
                  <a:lnTo>
                    <a:pt x="149" y="66"/>
                  </a:lnTo>
                  <a:lnTo>
                    <a:pt x="151" y="53"/>
                  </a:lnTo>
                  <a:lnTo>
                    <a:pt x="150" y="40"/>
                  </a:lnTo>
                  <a:lnTo>
                    <a:pt x="144" y="28"/>
                  </a:lnTo>
                  <a:lnTo>
                    <a:pt x="133" y="19"/>
                  </a:lnTo>
                  <a:lnTo>
                    <a:pt x="124" y="17"/>
                  </a:lnTo>
                  <a:lnTo>
                    <a:pt x="114" y="17"/>
                  </a:lnTo>
                  <a:lnTo>
                    <a:pt x="106" y="20"/>
                  </a:lnTo>
                  <a:lnTo>
                    <a:pt x="99" y="26"/>
                  </a:lnTo>
                  <a:lnTo>
                    <a:pt x="101" y="30"/>
                  </a:lnTo>
                  <a:lnTo>
                    <a:pt x="98" y="35"/>
                  </a:lnTo>
                  <a:lnTo>
                    <a:pt x="96" y="41"/>
                  </a:lnTo>
                  <a:lnTo>
                    <a:pt x="94" y="47"/>
                  </a:lnTo>
                  <a:lnTo>
                    <a:pt x="99" y="52"/>
                  </a:lnTo>
                  <a:lnTo>
                    <a:pt x="105" y="52"/>
                  </a:lnTo>
                  <a:lnTo>
                    <a:pt x="110" y="49"/>
                  </a:lnTo>
                  <a:lnTo>
                    <a:pt x="116" y="44"/>
                  </a:lnTo>
                  <a:lnTo>
                    <a:pt x="120" y="40"/>
                  </a:lnTo>
                  <a:lnTo>
                    <a:pt x="124" y="40"/>
                  </a:lnTo>
                  <a:lnTo>
                    <a:pt x="128" y="43"/>
                  </a:lnTo>
                  <a:lnTo>
                    <a:pt x="132" y="53"/>
                  </a:lnTo>
                  <a:lnTo>
                    <a:pt x="128" y="59"/>
                  </a:lnTo>
                  <a:lnTo>
                    <a:pt x="124" y="63"/>
                  </a:lnTo>
                  <a:lnTo>
                    <a:pt x="118" y="66"/>
                  </a:lnTo>
                  <a:lnTo>
                    <a:pt x="112" y="68"/>
                  </a:lnTo>
                  <a:lnTo>
                    <a:pt x="105" y="70"/>
                  </a:lnTo>
                  <a:lnTo>
                    <a:pt x="98" y="70"/>
                  </a:lnTo>
                  <a:lnTo>
                    <a:pt x="91" y="67"/>
                  </a:lnTo>
                  <a:lnTo>
                    <a:pt x="86" y="64"/>
                  </a:lnTo>
                  <a:lnTo>
                    <a:pt x="80" y="57"/>
                  </a:lnTo>
                  <a:lnTo>
                    <a:pt x="77" y="48"/>
                  </a:lnTo>
                  <a:lnTo>
                    <a:pt x="76" y="38"/>
                  </a:lnTo>
                  <a:lnTo>
                    <a:pt x="76" y="30"/>
                  </a:lnTo>
                  <a:lnTo>
                    <a:pt x="82" y="20"/>
                  </a:lnTo>
                  <a:lnTo>
                    <a:pt x="90" y="12"/>
                  </a:lnTo>
                  <a:lnTo>
                    <a:pt x="101" y="5"/>
                  </a:lnTo>
                  <a:lnTo>
                    <a:pt x="110" y="0"/>
                  </a:lnTo>
                  <a:lnTo>
                    <a:pt x="119" y="0"/>
                  </a:lnTo>
                  <a:lnTo>
                    <a:pt x="128" y="2"/>
                  </a:lnTo>
                  <a:lnTo>
                    <a:pt x="137" y="3"/>
                  </a:lnTo>
                  <a:lnTo>
                    <a:pt x="145" y="6"/>
                  </a:lnTo>
                  <a:lnTo>
                    <a:pt x="152" y="11"/>
                  </a:lnTo>
                  <a:lnTo>
                    <a:pt x="159" y="17"/>
                  </a:lnTo>
                  <a:lnTo>
                    <a:pt x="165" y="23"/>
                  </a:lnTo>
                  <a:lnTo>
                    <a:pt x="170"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3321" y="1680"/>
              <a:ext cx="90" cy="105"/>
            </a:xfrm>
            <a:custGeom>
              <a:avLst/>
              <a:gdLst/>
              <a:ahLst/>
              <a:cxnLst>
                <a:cxn ang="0">
                  <a:pos x="180" y="75"/>
                </a:cxn>
                <a:cxn ang="0">
                  <a:pos x="172" y="136"/>
                </a:cxn>
                <a:cxn ang="0">
                  <a:pos x="147" y="178"/>
                </a:cxn>
                <a:cxn ang="0">
                  <a:pos x="124" y="200"/>
                </a:cxn>
                <a:cxn ang="0">
                  <a:pos x="94" y="209"/>
                </a:cxn>
                <a:cxn ang="0">
                  <a:pos x="56" y="208"/>
                </a:cxn>
                <a:cxn ang="0">
                  <a:pos x="22" y="196"/>
                </a:cxn>
                <a:cxn ang="0">
                  <a:pos x="5" y="180"/>
                </a:cxn>
                <a:cxn ang="0">
                  <a:pos x="0" y="156"/>
                </a:cxn>
                <a:cxn ang="0">
                  <a:pos x="14" y="162"/>
                </a:cxn>
                <a:cxn ang="0">
                  <a:pos x="21" y="176"/>
                </a:cxn>
                <a:cxn ang="0">
                  <a:pos x="37" y="185"/>
                </a:cxn>
                <a:cxn ang="0">
                  <a:pos x="55" y="191"/>
                </a:cxn>
                <a:cxn ang="0">
                  <a:pos x="73" y="192"/>
                </a:cxn>
                <a:cxn ang="0">
                  <a:pos x="91" y="187"/>
                </a:cxn>
                <a:cxn ang="0">
                  <a:pos x="111" y="174"/>
                </a:cxn>
                <a:cxn ang="0">
                  <a:pos x="128" y="157"/>
                </a:cxn>
                <a:cxn ang="0">
                  <a:pos x="141" y="138"/>
                </a:cxn>
                <a:cxn ang="0">
                  <a:pos x="149" y="117"/>
                </a:cxn>
                <a:cxn ang="0">
                  <a:pos x="149" y="78"/>
                </a:cxn>
                <a:cxn ang="0">
                  <a:pos x="134" y="43"/>
                </a:cxn>
                <a:cxn ang="0">
                  <a:pos x="119" y="32"/>
                </a:cxn>
                <a:cxn ang="0">
                  <a:pos x="102" y="26"/>
                </a:cxn>
                <a:cxn ang="0">
                  <a:pos x="83" y="25"/>
                </a:cxn>
                <a:cxn ang="0">
                  <a:pos x="65" y="27"/>
                </a:cxn>
                <a:cxn ang="0">
                  <a:pos x="51" y="48"/>
                </a:cxn>
                <a:cxn ang="0">
                  <a:pos x="49" y="71"/>
                </a:cxn>
                <a:cxn ang="0">
                  <a:pos x="60" y="89"/>
                </a:cxn>
                <a:cxn ang="0">
                  <a:pos x="79" y="101"/>
                </a:cxn>
                <a:cxn ang="0">
                  <a:pos x="95" y="97"/>
                </a:cxn>
                <a:cxn ang="0">
                  <a:pos x="108" y="87"/>
                </a:cxn>
                <a:cxn ang="0">
                  <a:pos x="104" y="74"/>
                </a:cxn>
                <a:cxn ang="0">
                  <a:pos x="95" y="66"/>
                </a:cxn>
                <a:cxn ang="0">
                  <a:pos x="84" y="71"/>
                </a:cxn>
                <a:cxn ang="0">
                  <a:pos x="74" y="73"/>
                </a:cxn>
                <a:cxn ang="0">
                  <a:pos x="73" y="60"/>
                </a:cxn>
                <a:cxn ang="0">
                  <a:pos x="80" y="50"/>
                </a:cxn>
                <a:cxn ang="0">
                  <a:pos x="96" y="49"/>
                </a:cxn>
                <a:cxn ang="0">
                  <a:pos x="111" y="55"/>
                </a:cxn>
                <a:cxn ang="0">
                  <a:pos x="127" y="80"/>
                </a:cxn>
                <a:cxn ang="0">
                  <a:pos x="126" y="108"/>
                </a:cxn>
                <a:cxn ang="0">
                  <a:pos x="112" y="117"/>
                </a:cxn>
                <a:cxn ang="0">
                  <a:pos x="97" y="123"/>
                </a:cxn>
                <a:cxn ang="0">
                  <a:pos x="81" y="124"/>
                </a:cxn>
                <a:cxn ang="0">
                  <a:pos x="65" y="121"/>
                </a:cxn>
                <a:cxn ang="0">
                  <a:pos x="52" y="114"/>
                </a:cxn>
                <a:cxn ang="0">
                  <a:pos x="42" y="106"/>
                </a:cxn>
                <a:cxn ang="0">
                  <a:pos x="31" y="96"/>
                </a:cxn>
                <a:cxn ang="0">
                  <a:pos x="26" y="85"/>
                </a:cxn>
                <a:cxn ang="0">
                  <a:pos x="25" y="52"/>
                </a:cxn>
                <a:cxn ang="0">
                  <a:pos x="37" y="23"/>
                </a:cxn>
                <a:cxn ang="0">
                  <a:pos x="58" y="9"/>
                </a:cxn>
                <a:cxn ang="0">
                  <a:pos x="82" y="0"/>
                </a:cxn>
                <a:cxn ang="0">
                  <a:pos x="109" y="0"/>
                </a:cxn>
                <a:cxn ang="0">
                  <a:pos x="134" y="7"/>
                </a:cxn>
                <a:cxn ang="0">
                  <a:pos x="146" y="13"/>
                </a:cxn>
                <a:cxn ang="0">
                  <a:pos x="156" y="23"/>
                </a:cxn>
                <a:cxn ang="0">
                  <a:pos x="164" y="35"/>
                </a:cxn>
                <a:cxn ang="0">
                  <a:pos x="172" y="47"/>
                </a:cxn>
              </a:cxnLst>
              <a:rect l="0" t="0" r="r" b="b"/>
              <a:pathLst>
                <a:path w="180" h="210">
                  <a:moveTo>
                    <a:pt x="172" y="47"/>
                  </a:moveTo>
                  <a:lnTo>
                    <a:pt x="180" y="75"/>
                  </a:lnTo>
                  <a:lnTo>
                    <a:pt x="180" y="106"/>
                  </a:lnTo>
                  <a:lnTo>
                    <a:pt x="172" y="136"/>
                  </a:lnTo>
                  <a:lnTo>
                    <a:pt x="158" y="164"/>
                  </a:lnTo>
                  <a:lnTo>
                    <a:pt x="147" y="178"/>
                  </a:lnTo>
                  <a:lnTo>
                    <a:pt x="135" y="191"/>
                  </a:lnTo>
                  <a:lnTo>
                    <a:pt x="124" y="200"/>
                  </a:lnTo>
                  <a:lnTo>
                    <a:pt x="110" y="205"/>
                  </a:lnTo>
                  <a:lnTo>
                    <a:pt x="94" y="209"/>
                  </a:lnTo>
                  <a:lnTo>
                    <a:pt x="76" y="210"/>
                  </a:lnTo>
                  <a:lnTo>
                    <a:pt x="56" y="208"/>
                  </a:lnTo>
                  <a:lnTo>
                    <a:pt x="33" y="203"/>
                  </a:lnTo>
                  <a:lnTo>
                    <a:pt x="22" y="196"/>
                  </a:lnTo>
                  <a:lnTo>
                    <a:pt x="13" y="189"/>
                  </a:lnTo>
                  <a:lnTo>
                    <a:pt x="5" y="180"/>
                  </a:lnTo>
                  <a:lnTo>
                    <a:pt x="0" y="169"/>
                  </a:lnTo>
                  <a:lnTo>
                    <a:pt x="0" y="156"/>
                  </a:lnTo>
                  <a:lnTo>
                    <a:pt x="10" y="156"/>
                  </a:lnTo>
                  <a:lnTo>
                    <a:pt x="14" y="162"/>
                  </a:lnTo>
                  <a:lnTo>
                    <a:pt x="18" y="169"/>
                  </a:lnTo>
                  <a:lnTo>
                    <a:pt x="21" y="176"/>
                  </a:lnTo>
                  <a:lnTo>
                    <a:pt x="29" y="181"/>
                  </a:lnTo>
                  <a:lnTo>
                    <a:pt x="37" y="185"/>
                  </a:lnTo>
                  <a:lnTo>
                    <a:pt x="45" y="188"/>
                  </a:lnTo>
                  <a:lnTo>
                    <a:pt x="55" y="191"/>
                  </a:lnTo>
                  <a:lnTo>
                    <a:pt x="64" y="192"/>
                  </a:lnTo>
                  <a:lnTo>
                    <a:pt x="73" y="192"/>
                  </a:lnTo>
                  <a:lnTo>
                    <a:pt x="82" y="191"/>
                  </a:lnTo>
                  <a:lnTo>
                    <a:pt x="91" y="187"/>
                  </a:lnTo>
                  <a:lnTo>
                    <a:pt x="102" y="181"/>
                  </a:lnTo>
                  <a:lnTo>
                    <a:pt x="111" y="174"/>
                  </a:lnTo>
                  <a:lnTo>
                    <a:pt x="120" y="166"/>
                  </a:lnTo>
                  <a:lnTo>
                    <a:pt x="128" y="157"/>
                  </a:lnTo>
                  <a:lnTo>
                    <a:pt x="135" y="148"/>
                  </a:lnTo>
                  <a:lnTo>
                    <a:pt x="141" y="138"/>
                  </a:lnTo>
                  <a:lnTo>
                    <a:pt x="146" y="127"/>
                  </a:lnTo>
                  <a:lnTo>
                    <a:pt x="149" y="117"/>
                  </a:lnTo>
                  <a:lnTo>
                    <a:pt x="151" y="97"/>
                  </a:lnTo>
                  <a:lnTo>
                    <a:pt x="149" y="78"/>
                  </a:lnTo>
                  <a:lnTo>
                    <a:pt x="142" y="60"/>
                  </a:lnTo>
                  <a:lnTo>
                    <a:pt x="134" y="43"/>
                  </a:lnTo>
                  <a:lnTo>
                    <a:pt x="127" y="37"/>
                  </a:lnTo>
                  <a:lnTo>
                    <a:pt x="119" y="32"/>
                  </a:lnTo>
                  <a:lnTo>
                    <a:pt x="111" y="28"/>
                  </a:lnTo>
                  <a:lnTo>
                    <a:pt x="102" y="26"/>
                  </a:lnTo>
                  <a:lnTo>
                    <a:pt x="93" y="25"/>
                  </a:lnTo>
                  <a:lnTo>
                    <a:pt x="83" y="25"/>
                  </a:lnTo>
                  <a:lnTo>
                    <a:pt x="74" y="26"/>
                  </a:lnTo>
                  <a:lnTo>
                    <a:pt x="65" y="27"/>
                  </a:lnTo>
                  <a:lnTo>
                    <a:pt x="57" y="36"/>
                  </a:lnTo>
                  <a:lnTo>
                    <a:pt x="51" y="48"/>
                  </a:lnTo>
                  <a:lnTo>
                    <a:pt x="49" y="59"/>
                  </a:lnTo>
                  <a:lnTo>
                    <a:pt x="49" y="71"/>
                  </a:lnTo>
                  <a:lnTo>
                    <a:pt x="52" y="81"/>
                  </a:lnTo>
                  <a:lnTo>
                    <a:pt x="60" y="89"/>
                  </a:lnTo>
                  <a:lnTo>
                    <a:pt x="69" y="96"/>
                  </a:lnTo>
                  <a:lnTo>
                    <a:pt x="79" y="101"/>
                  </a:lnTo>
                  <a:lnTo>
                    <a:pt x="87" y="100"/>
                  </a:lnTo>
                  <a:lnTo>
                    <a:pt x="95" y="97"/>
                  </a:lnTo>
                  <a:lnTo>
                    <a:pt x="102" y="94"/>
                  </a:lnTo>
                  <a:lnTo>
                    <a:pt x="108" y="87"/>
                  </a:lnTo>
                  <a:lnTo>
                    <a:pt x="106" y="80"/>
                  </a:lnTo>
                  <a:lnTo>
                    <a:pt x="104" y="74"/>
                  </a:lnTo>
                  <a:lnTo>
                    <a:pt x="99" y="70"/>
                  </a:lnTo>
                  <a:lnTo>
                    <a:pt x="95" y="66"/>
                  </a:lnTo>
                  <a:lnTo>
                    <a:pt x="89" y="68"/>
                  </a:lnTo>
                  <a:lnTo>
                    <a:pt x="84" y="71"/>
                  </a:lnTo>
                  <a:lnTo>
                    <a:pt x="79" y="73"/>
                  </a:lnTo>
                  <a:lnTo>
                    <a:pt x="74" y="73"/>
                  </a:lnTo>
                  <a:lnTo>
                    <a:pt x="73" y="67"/>
                  </a:lnTo>
                  <a:lnTo>
                    <a:pt x="73" y="60"/>
                  </a:lnTo>
                  <a:lnTo>
                    <a:pt x="75" y="55"/>
                  </a:lnTo>
                  <a:lnTo>
                    <a:pt x="80" y="50"/>
                  </a:lnTo>
                  <a:lnTo>
                    <a:pt x="88" y="48"/>
                  </a:lnTo>
                  <a:lnTo>
                    <a:pt x="96" y="49"/>
                  </a:lnTo>
                  <a:lnTo>
                    <a:pt x="104" y="51"/>
                  </a:lnTo>
                  <a:lnTo>
                    <a:pt x="111" y="55"/>
                  </a:lnTo>
                  <a:lnTo>
                    <a:pt x="121" y="66"/>
                  </a:lnTo>
                  <a:lnTo>
                    <a:pt x="127" y="80"/>
                  </a:lnTo>
                  <a:lnTo>
                    <a:pt x="129" y="94"/>
                  </a:lnTo>
                  <a:lnTo>
                    <a:pt x="126" y="108"/>
                  </a:lnTo>
                  <a:lnTo>
                    <a:pt x="119" y="112"/>
                  </a:lnTo>
                  <a:lnTo>
                    <a:pt x="112" y="117"/>
                  </a:lnTo>
                  <a:lnTo>
                    <a:pt x="105" y="120"/>
                  </a:lnTo>
                  <a:lnTo>
                    <a:pt x="97" y="123"/>
                  </a:lnTo>
                  <a:lnTo>
                    <a:pt x="89" y="124"/>
                  </a:lnTo>
                  <a:lnTo>
                    <a:pt x="81" y="124"/>
                  </a:lnTo>
                  <a:lnTo>
                    <a:pt x="73" y="123"/>
                  </a:lnTo>
                  <a:lnTo>
                    <a:pt x="65" y="121"/>
                  </a:lnTo>
                  <a:lnTo>
                    <a:pt x="59" y="118"/>
                  </a:lnTo>
                  <a:lnTo>
                    <a:pt x="52" y="114"/>
                  </a:lnTo>
                  <a:lnTo>
                    <a:pt x="46" y="111"/>
                  </a:lnTo>
                  <a:lnTo>
                    <a:pt x="42" y="106"/>
                  </a:lnTo>
                  <a:lnTo>
                    <a:pt x="36" y="102"/>
                  </a:lnTo>
                  <a:lnTo>
                    <a:pt x="31" y="96"/>
                  </a:lnTo>
                  <a:lnTo>
                    <a:pt x="28" y="90"/>
                  </a:lnTo>
                  <a:lnTo>
                    <a:pt x="26" y="85"/>
                  </a:lnTo>
                  <a:lnTo>
                    <a:pt x="23" y="68"/>
                  </a:lnTo>
                  <a:lnTo>
                    <a:pt x="25" y="52"/>
                  </a:lnTo>
                  <a:lnTo>
                    <a:pt x="29" y="37"/>
                  </a:lnTo>
                  <a:lnTo>
                    <a:pt x="37" y="23"/>
                  </a:lnTo>
                  <a:lnTo>
                    <a:pt x="46" y="14"/>
                  </a:lnTo>
                  <a:lnTo>
                    <a:pt x="58" y="9"/>
                  </a:lnTo>
                  <a:lnTo>
                    <a:pt x="69" y="4"/>
                  </a:lnTo>
                  <a:lnTo>
                    <a:pt x="82" y="0"/>
                  </a:lnTo>
                  <a:lnTo>
                    <a:pt x="95" y="0"/>
                  </a:lnTo>
                  <a:lnTo>
                    <a:pt x="109" y="0"/>
                  </a:lnTo>
                  <a:lnTo>
                    <a:pt x="121" y="3"/>
                  </a:lnTo>
                  <a:lnTo>
                    <a:pt x="134" y="7"/>
                  </a:lnTo>
                  <a:lnTo>
                    <a:pt x="140" y="10"/>
                  </a:lnTo>
                  <a:lnTo>
                    <a:pt x="146" y="13"/>
                  </a:lnTo>
                  <a:lnTo>
                    <a:pt x="151" y="18"/>
                  </a:lnTo>
                  <a:lnTo>
                    <a:pt x="156" y="23"/>
                  </a:lnTo>
                  <a:lnTo>
                    <a:pt x="161" y="29"/>
                  </a:lnTo>
                  <a:lnTo>
                    <a:pt x="164" y="35"/>
                  </a:lnTo>
                  <a:lnTo>
                    <a:pt x="169" y="41"/>
                  </a:lnTo>
                  <a:lnTo>
                    <a:pt x="172" y="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3214" y="1681"/>
              <a:ext cx="99" cy="95"/>
            </a:xfrm>
            <a:custGeom>
              <a:avLst/>
              <a:gdLst/>
              <a:ahLst/>
              <a:cxnLst>
                <a:cxn ang="0">
                  <a:pos x="198" y="76"/>
                </a:cxn>
                <a:cxn ang="0">
                  <a:pos x="191" y="126"/>
                </a:cxn>
                <a:cxn ang="0">
                  <a:pos x="171" y="162"/>
                </a:cxn>
                <a:cxn ang="0">
                  <a:pos x="142" y="179"/>
                </a:cxn>
                <a:cxn ang="0">
                  <a:pos x="110" y="189"/>
                </a:cxn>
                <a:cxn ang="0">
                  <a:pos x="76" y="188"/>
                </a:cxn>
                <a:cxn ang="0">
                  <a:pos x="47" y="178"/>
                </a:cxn>
                <a:cxn ang="0">
                  <a:pos x="28" y="162"/>
                </a:cxn>
                <a:cxn ang="0">
                  <a:pos x="12" y="140"/>
                </a:cxn>
                <a:cxn ang="0">
                  <a:pos x="2" y="117"/>
                </a:cxn>
                <a:cxn ang="0">
                  <a:pos x="1" y="95"/>
                </a:cxn>
                <a:cxn ang="0">
                  <a:pos x="6" y="78"/>
                </a:cxn>
                <a:cxn ang="0">
                  <a:pos x="17" y="86"/>
                </a:cxn>
                <a:cxn ang="0">
                  <a:pos x="17" y="108"/>
                </a:cxn>
                <a:cxn ang="0">
                  <a:pos x="23" y="124"/>
                </a:cxn>
                <a:cxn ang="0">
                  <a:pos x="30" y="135"/>
                </a:cxn>
                <a:cxn ang="0">
                  <a:pos x="38" y="146"/>
                </a:cxn>
                <a:cxn ang="0">
                  <a:pos x="47" y="154"/>
                </a:cxn>
                <a:cxn ang="0">
                  <a:pos x="74" y="161"/>
                </a:cxn>
                <a:cxn ang="0">
                  <a:pos x="106" y="166"/>
                </a:cxn>
                <a:cxn ang="0">
                  <a:pos x="133" y="161"/>
                </a:cxn>
                <a:cxn ang="0">
                  <a:pos x="152" y="145"/>
                </a:cxn>
                <a:cxn ang="0">
                  <a:pos x="171" y="116"/>
                </a:cxn>
                <a:cxn ang="0">
                  <a:pos x="174" y="76"/>
                </a:cxn>
                <a:cxn ang="0">
                  <a:pos x="164" y="52"/>
                </a:cxn>
                <a:cxn ang="0">
                  <a:pos x="156" y="41"/>
                </a:cxn>
                <a:cxn ang="0">
                  <a:pos x="144" y="32"/>
                </a:cxn>
                <a:cxn ang="0">
                  <a:pos x="133" y="25"/>
                </a:cxn>
                <a:cxn ang="0">
                  <a:pos x="120" y="23"/>
                </a:cxn>
                <a:cxn ang="0">
                  <a:pos x="105" y="25"/>
                </a:cxn>
                <a:cxn ang="0">
                  <a:pos x="91" y="30"/>
                </a:cxn>
                <a:cxn ang="0">
                  <a:pos x="80" y="40"/>
                </a:cxn>
                <a:cxn ang="0">
                  <a:pos x="75" y="58"/>
                </a:cxn>
                <a:cxn ang="0">
                  <a:pos x="83" y="82"/>
                </a:cxn>
                <a:cxn ang="0">
                  <a:pos x="103" y="87"/>
                </a:cxn>
                <a:cxn ang="0">
                  <a:pos x="118" y="79"/>
                </a:cxn>
                <a:cxn ang="0">
                  <a:pos x="122" y="70"/>
                </a:cxn>
                <a:cxn ang="0">
                  <a:pos x="119" y="63"/>
                </a:cxn>
                <a:cxn ang="0">
                  <a:pos x="112" y="61"/>
                </a:cxn>
                <a:cxn ang="0">
                  <a:pos x="103" y="61"/>
                </a:cxn>
                <a:cxn ang="0">
                  <a:pos x="101" y="50"/>
                </a:cxn>
                <a:cxn ang="0">
                  <a:pos x="112" y="47"/>
                </a:cxn>
                <a:cxn ang="0">
                  <a:pos x="125" y="47"/>
                </a:cxn>
                <a:cxn ang="0">
                  <a:pos x="136" y="58"/>
                </a:cxn>
                <a:cxn ang="0">
                  <a:pos x="140" y="77"/>
                </a:cxn>
                <a:cxn ang="0">
                  <a:pos x="131" y="92"/>
                </a:cxn>
                <a:cxn ang="0">
                  <a:pos x="118" y="100"/>
                </a:cxn>
                <a:cxn ang="0">
                  <a:pos x="106" y="102"/>
                </a:cxn>
                <a:cxn ang="0">
                  <a:pos x="92" y="102"/>
                </a:cxn>
                <a:cxn ang="0">
                  <a:pos x="81" y="100"/>
                </a:cxn>
                <a:cxn ang="0">
                  <a:pos x="61" y="86"/>
                </a:cxn>
                <a:cxn ang="0">
                  <a:pos x="52" y="52"/>
                </a:cxn>
                <a:cxn ang="0">
                  <a:pos x="58" y="27"/>
                </a:cxn>
                <a:cxn ang="0">
                  <a:pos x="68" y="16"/>
                </a:cxn>
                <a:cxn ang="0">
                  <a:pos x="80" y="8"/>
                </a:cxn>
                <a:cxn ang="0">
                  <a:pos x="93" y="1"/>
                </a:cxn>
                <a:cxn ang="0">
                  <a:pos x="114" y="1"/>
                </a:cxn>
                <a:cxn ang="0">
                  <a:pos x="141" y="8"/>
                </a:cxn>
                <a:cxn ang="0">
                  <a:pos x="164" y="20"/>
                </a:cxn>
                <a:cxn ang="0">
                  <a:pos x="183" y="40"/>
                </a:cxn>
              </a:cxnLst>
              <a:rect l="0" t="0" r="r" b="b"/>
              <a:pathLst>
                <a:path w="198" h="189">
                  <a:moveTo>
                    <a:pt x="191" y="52"/>
                  </a:moveTo>
                  <a:lnTo>
                    <a:pt x="198" y="76"/>
                  </a:lnTo>
                  <a:lnTo>
                    <a:pt x="197" y="101"/>
                  </a:lnTo>
                  <a:lnTo>
                    <a:pt x="191" y="126"/>
                  </a:lnTo>
                  <a:lnTo>
                    <a:pt x="183" y="149"/>
                  </a:lnTo>
                  <a:lnTo>
                    <a:pt x="171" y="162"/>
                  </a:lnTo>
                  <a:lnTo>
                    <a:pt x="157" y="171"/>
                  </a:lnTo>
                  <a:lnTo>
                    <a:pt x="142" y="179"/>
                  </a:lnTo>
                  <a:lnTo>
                    <a:pt x="127" y="185"/>
                  </a:lnTo>
                  <a:lnTo>
                    <a:pt x="110" y="189"/>
                  </a:lnTo>
                  <a:lnTo>
                    <a:pt x="93" y="189"/>
                  </a:lnTo>
                  <a:lnTo>
                    <a:pt x="76" y="188"/>
                  </a:lnTo>
                  <a:lnTo>
                    <a:pt x="59" y="184"/>
                  </a:lnTo>
                  <a:lnTo>
                    <a:pt x="47" y="178"/>
                  </a:lnTo>
                  <a:lnTo>
                    <a:pt x="37" y="170"/>
                  </a:lnTo>
                  <a:lnTo>
                    <a:pt x="28" y="162"/>
                  </a:lnTo>
                  <a:lnTo>
                    <a:pt x="20" y="152"/>
                  </a:lnTo>
                  <a:lnTo>
                    <a:pt x="12" y="140"/>
                  </a:lnTo>
                  <a:lnTo>
                    <a:pt x="6" y="129"/>
                  </a:lnTo>
                  <a:lnTo>
                    <a:pt x="2" y="117"/>
                  </a:lnTo>
                  <a:lnTo>
                    <a:pt x="0" y="105"/>
                  </a:lnTo>
                  <a:lnTo>
                    <a:pt x="1" y="95"/>
                  </a:lnTo>
                  <a:lnTo>
                    <a:pt x="2" y="85"/>
                  </a:lnTo>
                  <a:lnTo>
                    <a:pt x="6" y="78"/>
                  </a:lnTo>
                  <a:lnTo>
                    <a:pt x="14" y="77"/>
                  </a:lnTo>
                  <a:lnTo>
                    <a:pt x="17" y="86"/>
                  </a:lnTo>
                  <a:lnTo>
                    <a:pt x="19" y="98"/>
                  </a:lnTo>
                  <a:lnTo>
                    <a:pt x="17" y="108"/>
                  </a:lnTo>
                  <a:lnTo>
                    <a:pt x="20" y="118"/>
                  </a:lnTo>
                  <a:lnTo>
                    <a:pt x="23" y="124"/>
                  </a:lnTo>
                  <a:lnTo>
                    <a:pt x="27" y="130"/>
                  </a:lnTo>
                  <a:lnTo>
                    <a:pt x="30" y="135"/>
                  </a:lnTo>
                  <a:lnTo>
                    <a:pt x="34" y="140"/>
                  </a:lnTo>
                  <a:lnTo>
                    <a:pt x="38" y="146"/>
                  </a:lnTo>
                  <a:lnTo>
                    <a:pt x="43" y="149"/>
                  </a:lnTo>
                  <a:lnTo>
                    <a:pt x="47" y="154"/>
                  </a:lnTo>
                  <a:lnTo>
                    <a:pt x="54" y="156"/>
                  </a:lnTo>
                  <a:lnTo>
                    <a:pt x="74" y="161"/>
                  </a:lnTo>
                  <a:lnTo>
                    <a:pt x="91" y="164"/>
                  </a:lnTo>
                  <a:lnTo>
                    <a:pt x="106" y="166"/>
                  </a:lnTo>
                  <a:lnTo>
                    <a:pt x="120" y="164"/>
                  </a:lnTo>
                  <a:lnTo>
                    <a:pt x="133" y="161"/>
                  </a:lnTo>
                  <a:lnTo>
                    <a:pt x="143" y="154"/>
                  </a:lnTo>
                  <a:lnTo>
                    <a:pt x="152" y="145"/>
                  </a:lnTo>
                  <a:lnTo>
                    <a:pt x="160" y="133"/>
                  </a:lnTo>
                  <a:lnTo>
                    <a:pt x="171" y="116"/>
                  </a:lnTo>
                  <a:lnTo>
                    <a:pt x="175" y="97"/>
                  </a:lnTo>
                  <a:lnTo>
                    <a:pt x="174" y="76"/>
                  </a:lnTo>
                  <a:lnTo>
                    <a:pt x="167" y="56"/>
                  </a:lnTo>
                  <a:lnTo>
                    <a:pt x="164" y="52"/>
                  </a:lnTo>
                  <a:lnTo>
                    <a:pt x="160" y="47"/>
                  </a:lnTo>
                  <a:lnTo>
                    <a:pt x="156" y="41"/>
                  </a:lnTo>
                  <a:lnTo>
                    <a:pt x="150" y="37"/>
                  </a:lnTo>
                  <a:lnTo>
                    <a:pt x="144" y="32"/>
                  </a:lnTo>
                  <a:lnTo>
                    <a:pt x="138" y="29"/>
                  </a:lnTo>
                  <a:lnTo>
                    <a:pt x="133" y="25"/>
                  </a:lnTo>
                  <a:lnTo>
                    <a:pt x="128" y="23"/>
                  </a:lnTo>
                  <a:lnTo>
                    <a:pt x="120" y="23"/>
                  </a:lnTo>
                  <a:lnTo>
                    <a:pt x="112" y="24"/>
                  </a:lnTo>
                  <a:lnTo>
                    <a:pt x="105" y="25"/>
                  </a:lnTo>
                  <a:lnTo>
                    <a:pt x="98" y="27"/>
                  </a:lnTo>
                  <a:lnTo>
                    <a:pt x="91" y="30"/>
                  </a:lnTo>
                  <a:lnTo>
                    <a:pt x="84" y="34"/>
                  </a:lnTo>
                  <a:lnTo>
                    <a:pt x="80" y="40"/>
                  </a:lnTo>
                  <a:lnTo>
                    <a:pt x="75" y="47"/>
                  </a:lnTo>
                  <a:lnTo>
                    <a:pt x="75" y="58"/>
                  </a:lnTo>
                  <a:lnTo>
                    <a:pt x="77" y="71"/>
                  </a:lnTo>
                  <a:lnTo>
                    <a:pt x="83" y="82"/>
                  </a:lnTo>
                  <a:lnTo>
                    <a:pt x="93" y="88"/>
                  </a:lnTo>
                  <a:lnTo>
                    <a:pt x="103" y="87"/>
                  </a:lnTo>
                  <a:lnTo>
                    <a:pt x="111" y="84"/>
                  </a:lnTo>
                  <a:lnTo>
                    <a:pt x="118" y="79"/>
                  </a:lnTo>
                  <a:lnTo>
                    <a:pt x="123" y="72"/>
                  </a:lnTo>
                  <a:lnTo>
                    <a:pt x="122" y="70"/>
                  </a:lnTo>
                  <a:lnTo>
                    <a:pt x="121" y="67"/>
                  </a:lnTo>
                  <a:lnTo>
                    <a:pt x="119" y="63"/>
                  </a:lnTo>
                  <a:lnTo>
                    <a:pt x="116" y="61"/>
                  </a:lnTo>
                  <a:lnTo>
                    <a:pt x="112" y="61"/>
                  </a:lnTo>
                  <a:lnTo>
                    <a:pt x="107" y="62"/>
                  </a:lnTo>
                  <a:lnTo>
                    <a:pt x="103" y="61"/>
                  </a:lnTo>
                  <a:lnTo>
                    <a:pt x="100" y="56"/>
                  </a:lnTo>
                  <a:lnTo>
                    <a:pt x="101" y="50"/>
                  </a:lnTo>
                  <a:lnTo>
                    <a:pt x="106" y="48"/>
                  </a:lnTo>
                  <a:lnTo>
                    <a:pt x="112" y="47"/>
                  </a:lnTo>
                  <a:lnTo>
                    <a:pt x="116" y="45"/>
                  </a:lnTo>
                  <a:lnTo>
                    <a:pt x="125" y="47"/>
                  </a:lnTo>
                  <a:lnTo>
                    <a:pt x="131" y="52"/>
                  </a:lnTo>
                  <a:lnTo>
                    <a:pt x="136" y="58"/>
                  </a:lnTo>
                  <a:lnTo>
                    <a:pt x="140" y="67"/>
                  </a:lnTo>
                  <a:lnTo>
                    <a:pt x="140" y="77"/>
                  </a:lnTo>
                  <a:lnTo>
                    <a:pt x="137" y="85"/>
                  </a:lnTo>
                  <a:lnTo>
                    <a:pt x="131" y="92"/>
                  </a:lnTo>
                  <a:lnTo>
                    <a:pt x="123" y="98"/>
                  </a:lnTo>
                  <a:lnTo>
                    <a:pt x="118" y="100"/>
                  </a:lnTo>
                  <a:lnTo>
                    <a:pt x="112" y="101"/>
                  </a:lnTo>
                  <a:lnTo>
                    <a:pt x="106" y="102"/>
                  </a:lnTo>
                  <a:lnTo>
                    <a:pt x="99" y="102"/>
                  </a:lnTo>
                  <a:lnTo>
                    <a:pt x="92" y="102"/>
                  </a:lnTo>
                  <a:lnTo>
                    <a:pt x="87" y="101"/>
                  </a:lnTo>
                  <a:lnTo>
                    <a:pt x="81" y="100"/>
                  </a:lnTo>
                  <a:lnTo>
                    <a:pt x="75" y="98"/>
                  </a:lnTo>
                  <a:lnTo>
                    <a:pt x="61" y="86"/>
                  </a:lnTo>
                  <a:lnTo>
                    <a:pt x="54" y="70"/>
                  </a:lnTo>
                  <a:lnTo>
                    <a:pt x="52" y="52"/>
                  </a:lnTo>
                  <a:lnTo>
                    <a:pt x="54" y="33"/>
                  </a:lnTo>
                  <a:lnTo>
                    <a:pt x="58" y="27"/>
                  </a:lnTo>
                  <a:lnTo>
                    <a:pt x="62" y="22"/>
                  </a:lnTo>
                  <a:lnTo>
                    <a:pt x="68" y="16"/>
                  </a:lnTo>
                  <a:lnTo>
                    <a:pt x="74" y="11"/>
                  </a:lnTo>
                  <a:lnTo>
                    <a:pt x="80" y="8"/>
                  </a:lnTo>
                  <a:lnTo>
                    <a:pt x="87" y="4"/>
                  </a:lnTo>
                  <a:lnTo>
                    <a:pt x="93" y="1"/>
                  </a:lnTo>
                  <a:lnTo>
                    <a:pt x="100" y="0"/>
                  </a:lnTo>
                  <a:lnTo>
                    <a:pt x="114" y="1"/>
                  </a:lnTo>
                  <a:lnTo>
                    <a:pt x="128" y="3"/>
                  </a:lnTo>
                  <a:lnTo>
                    <a:pt x="141" y="8"/>
                  </a:lnTo>
                  <a:lnTo>
                    <a:pt x="153" y="14"/>
                  </a:lnTo>
                  <a:lnTo>
                    <a:pt x="164" y="20"/>
                  </a:lnTo>
                  <a:lnTo>
                    <a:pt x="174" y="30"/>
                  </a:lnTo>
                  <a:lnTo>
                    <a:pt x="183" y="40"/>
                  </a:lnTo>
                  <a:lnTo>
                    <a:pt x="191" y="5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2594" y="2091"/>
              <a:ext cx="846" cy="629"/>
            </a:xfrm>
            <a:custGeom>
              <a:avLst/>
              <a:gdLst/>
              <a:ahLst/>
              <a:cxnLst>
                <a:cxn ang="0">
                  <a:pos x="324" y="1254"/>
                </a:cxn>
                <a:cxn ang="0">
                  <a:pos x="313" y="1235"/>
                </a:cxn>
                <a:cxn ang="0">
                  <a:pos x="318" y="1189"/>
                </a:cxn>
                <a:cxn ang="0">
                  <a:pos x="261" y="1148"/>
                </a:cxn>
                <a:cxn ang="0">
                  <a:pos x="185" y="1083"/>
                </a:cxn>
                <a:cxn ang="0">
                  <a:pos x="106" y="993"/>
                </a:cxn>
                <a:cxn ang="0">
                  <a:pos x="38" y="880"/>
                </a:cxn>
                <a:cxn ang="0">
                  <a:pos x="0" y="681"/>
                </a:cxn>
                <a:cxn ang="0">
                  <a:pos x="46" y="651"/>
                </a:cxn>
                <a:cxn ang="0">
                  <a:pos x="94" y="620"/>
                </a:cxn>
                <a:cxn ang="0">
                  <a:pos x="137" y="619"/>
                </a:cxn>
                <a:cxn ang="0">
                  <a:pos x="167" y="680"/>
                </a:cxn>
                <a:cxn ang="0">
                  <a:pos x="199" y="739"/>
                </a:cxn>
                <a:cxn ang="0">
                  <a:pos x="214" y="704"/>
                </a:cxn>
                <a:cxn ang="0">
                  <a:pos x="261" y="708"/>
                </a:cxn>
                <a:cxn ang="0">
                  <a:pos x="305" y="771"/>
                </a:cxn>
                <a:cxn ang="0">
                  <a:pos x="422" y="921"/>
                </a:cxn>
                <a:cxn ang="0">
                  <a:pos x="448" y="936"/>
                </a:cxn>
                <a:cxn ang="0">
                  <a:pos x="462" y="941"/>
                </a:cxn>
                <a:cxn ang="0">
                  <a:pos x="479" y="936"/>
                </a:cxn>
                <a:cxn ang="0">
                  <a:pos x="498" y="921"/>
                </a:cxn>
                <a:cxn ang="0">
                  <a:pos x="551" y="962"/>
                </a:cxn>
                <a:cxn ang="0">
                  <a:pos x="608" y="1000"/>
                </a:cxn>
                <a:cxn ang="0">
                  <a:pos x="665" y="1033"/>
                </a:cxn>
                <a:cxn ang="0">
                  <a:pos x="727" y="1060"/>
                </a:cxn>
                <a:cxn ang="0">
                  <a:pos x="789" y="1076"/>
                </a:cxn>
                <a:cxn ang="0">
                  <a:pos x="895" y="1080"/>
                </a:cxn>
                <a:cxn ang="0">
                  <a:pos x="985" y="1071"/>
                </a:cxn>
                <a:cxn ang="0">
                  <a:pos x="1044" y="1050"/>
                </a:cxn>
                <a:cxn ang="0">
                  <a:pos x="1092" y="1023"/>
                </a:cxn>
                <a:cxn ang="0">
                  <a:pos x="1144" y="993"/>
                </a:cxn>
                <a:cxn ang="0">
                  <a:pos x="1199" y="969"/>
                </a:cxn>
                <a:cxn ang="0">
                  <a:pos x="1233" y="957"/>
                </a:cxn>
                <a:cxn ang="0">
                  <a:pos x="1276" y="946"/>
                </a:cxn>
                <a:cxn ang="0">
                  <a:pos x="1320" y="935"/>
                </a:cxn>
                <a:cxn ang="0">
                  <a:pos x="1360" y="925"/>
                </a:cxn>
                <a:cxn ang="0">
                  <a:pos x="1392" y="916"/>
                </a:cxn>
                <a:cxn ang="0">
                  <a:pos x="1367" y="832"/>
                </a:cxn>
                <a:cxn ang="0">
                  <a:pos x="1349" y="741"/>
                </a:cxn>
                <a:cxn ang="0">
                  <a:pos x="1317" y="662"/>
                </a:cxn>
                <a:cxn ang="0">
                  <a:pos x="1284" y="587"/>
                </a:cxn>
                <a:cxn ang="0">
                  <a:pos x="1284" y="499"/>
                </a:cxn>
                <a:cxn ang="0">
                  <a:pos x="1290" y="442"/>
                </a:cxn>
                <a:cxn ang="0">
                  <a:pos x="1311" y="403"/>
                </a:cxn>
                <a:cxn ang="0">
                  <a:pos x="1346" y="380"/>
                </a:cxn>
                <a:cxn ang="0">
                  <a:pos x="1368" y="297"/>
                </a:cxn>
                <a:cxn ang="0">
                  <a:pos x="1382" y="180"/>
                </a:cxn>
                <a:cxn ang="0">
                  <a:pos x="1451" y="82"/>
                </a:cxn>
                <a:cxn ang="0">
                  <a:pos x="1489" y="56"/>
                </a:cxn>
                <a:cxn ang="0">
                  <a:pos x="1533" y="33"/>
                </a:cxn>
                <a:cxn ang="0">
                  <a:pos x="1579" y="16"/>
                </a:cxn>
                <a:cxn ang="0">
                  <a:pos x="1627" y="3"/>
                </a:cxn>
                <a:cxn ang="0">
                  <a:pos x="1676" y="0"/>
                </a:cxn>
              </a:cxnLst>
              <a:rect l="0" t="0" r="r" b="b"/>
              <a:pathLst>
                <a:path w="1692" h="1257">
                  <a:moveTo>
                    <a:pt x="1692" y="1257"/>
                  </a:moveTo>
                  <a:lnTo>
                    <a:pt x="333" y="1257"/>
                  </a:lnTo>
                  <a:lnTo>
                    <a:pt x="324" y="1254"/>
                  </a:lnTo>
                  <a:lnTo>
                    <a:pt x="318" y="1250"/>
                  </a:lnTo>
                  <a:lnTo>
                    <a:pt x="313" y="1244"/>
                  </a:lnTo>
                  <a:lnTo>
                    <a:pt x="313" y="1235"/>
                  </a:lnTo>
                  <a:lnTo>
                    <a:pt x="337" y="1201"/>
                  </a:lnTo>
                  <a:lnTo>
                    <a:pt x="329" y="1197"/>
                  </a:lnTo>
                  <a:lnTo>
                    <a:pt x="318" y="1189"/>
                  </a:lnTo>
                  <a:lnTo>
                    <a:pt x="301" y="1178"/>
                  </a:lnTo>
                  <a:lnTo>
                    <a:pt x="283" y="1165"/>
                  </a:lnTo>
                  <a:lnTo>
                    <a:pt x="261" y="1148"/>
                  </a:lnTo>
                  <a:lnTo>
                    <a:pt x="237" y="1130"/>
                  </a:lnTo>
                  <a:lnTo>
                    <a:pt x="212" y="1108"/>
                  </a:lnTo>
                  <a:lnTo>
                    <a:pt x="185" y="1083"/>
                  </a:lnTo>
                  <a:lnTo>
                    <a:pt x="159" y="1056"/>
                  </a:lnTo>
                  <a:lnTo>
                    <a:pt x="132" y="1026"/>
                  </a:lnTo>
                  <a:lnTo>
                    <a:pt x="106" y="993"/>
                  </a:lnTo>
                  <a:lnTo>
                    <a:pt x="81" y="958"/>
                  </a:lnTo>
                  <a:lnTo>
                    <a:pt x="58" y="920"/>
                  </a:lnTo>
                  <a:lnTo>
                    <a:pt x="38" y="880"/>
                  </a:lnTo>
                  <a:lnTo>
                    <a:pt x="19" y="836"/>
                  </a:lnTo>
                  <a:lnTo>
                    <a:pt x="5" y="791"/>
                  </a:lnTo>
                  <a:lnTo>
                    <a:pt x="0" y="681"/>
                  </a:lnTo>
                  <a:lnTo>
                    <a:pt x="15" y="670"/>
                  </a:lnTo>
                  <a:lnTo>
                    <a:pt x="30" y="661"/>
                  </a:lnTo>
                  <a:lnTo>
                    <a:pt x="46" y="651"/>
                  </a:lnTo>
                  <a:lnTo>
                    <a:pt x="62" y="640"/>
                  </a:lnTo>
                  <a:lnTo>
                    <a:pt x="78" y="630"/>
                  </a:lnTo>
                  <a:lnTo>
                    <a:pt x="94" y="620"/>
                  </a:lnTo>
                  <a:lnTo>
                    <a:pt x="109" y="609"/>
                  </a:lnTo>
                  <a:lnTo>
                    <a:pt x="125" y="599"/>
                  </a:lnTo>
                  <a:lnTo>
                    <a:pt x="137" y="619"/>
                  </a:lnTo>
                  <a:lnTo>
                    <a:pt x="147" y="638"/>
                  </a:lnTo>
                  <a:lnTo>
                    <a:pt x="157" y="659"/>
                  </a:lnTo>
                  <a:lnTo>
                    <a:pt x="167" y="680"/>
                  </a:lnTo>
                  <a:lnTo>
                    <a:pt x="177" y="699"/>
                  </a:lnTo>
                  <a:lnTo>
                    <a:pt x="187" y="720"/>
                  </a:lnTo>
                  <a:lnTo>
                    <a:pt x="199" y="739"/>
                  </a:lnTo>
                  <a:lnTo>
                    <a:pt x="212" y="758"/>
                  </a:lnTo>
                  <a:lnTo>
                    <a:pt x="214" y="760"/>
                  </a:lnTo>
                  <a:lnTo>
                    <a:pt x="214" y="704"/>
                  </a:lnTo>
                  <a:lnTo>
                    <a:pt x="231" y="693"/>
                  </a:lnTo>
                  <a:lnTo>
                    <a:pt x="247" y="697"/>
                  </a:lnTo>
                  <a:lnTo>
                    <a:pt x="261" y="708"/>
                  </a:lnTo>
                  <a:lnTo>
                    <a:pt x="276" y="726"/>
                  </a:lnTo>
                  <a:lnTo>
                    <a:pt x="290" y="748"/>
                  </a:lnTo>
                  <a:lnTo>
                    <a:pt x="305" y="771"/>
                  </a:lnTo>
                  <a:lnTo>
                    <a:pt x="320" y="791"/>
                  </a:lnTo>
                  <a:lnTo>
                    <a:pt x="335" y="807"/>
                  </a:lnTo>
                  <a:lnTo>
                    <a:pt x="422" y="921"/>
                  </a:lnTo>
                  <a:lnTo>
                    <a:pt x="434" y="928"/>
                  </a:lnTo>
                  <a:lnTo>
                    <a:pt x="442" y="933"/>
                  </a:lnTo>
                  <a:lnTo>
                    <a:pt x="448" y="936"/>
                  </a:lnTo>
                  <a:lnTo>
                    <a:pt x="454" y="939"/>
                  </a:lnTo>
                  <a:lnTo>
                    <a:pt x="457" y="940"/>
                  </a:lnTo>
                  <a:lnTo>
                    <a:pt x="462" y="941"/>
                  </a:lnTo>
                  <a:lnTo>
                    <a:pt x="466" y="942"/>
                  </a:lnTo>
                  <a:lnTo>
                    <a:pt x="473" y="943"/>
                  </a:lnTo>
                  <a:lnTo>
                    <a:pt x="479" y="936"/>
                  </a:lnTo>
                  <a:lnTo>
                    <a:pt x="483" y="930"/>
                  </a:lnTo>
                  <a:lnTo>
                    <a:pt x="489" y="924"/>
                  </a:lnTo>
                  <a:lnTo>
                    <a:pt x="498" y="921"/>
                  </a:lnTo>
                  <a:lnTo>
                    <a:pt x="516" y="935"/>
                  </a:lnTo>
                  <a:lnTo>
                    <a:pt x="533" y="949"/>
                  </a:lnTo>
                  <a:lnTo>
                    <a:pt x="551" y="962"/>
                  </a:lnTo>
                  <a:lnTo>
                    <a:pt x="570" y="976"/>
                  </a:lnTo>
                  <a:lnTo>
                    <a:pt x="588" y="988"/>
                  </a:lnTo>
                  <a:lnTo>
                    <a:pt x="608" y="1000"/>
                  </a:lnTo>
                  <a:lnTo>
                    <a:pt x="626" y="1012"/>
                  </a:lnTo>
                  <a:lnTo>
                    <a:pt x="646" y="1023"/>
                  </a:lnTo>
                  <a:lnTo>
                    <a:pt x="665" y="1033"/>
                  </a:lnTo>
                  <a:lnTo>
                    <a:pt x="686" y="1044"/>
                  </a:lnTo>
                  <a:lnTo>
                    <a:pt x="706" y="1052"/>
                  </a:lnTo>
                  <a:lnTo>
                    <a:pt x="727" y="1060"/>
                  </a:lnTo>
                  <a:lnTo>
                    <a:pt x="747" y="1067"/>
                  </a:lnTo>
                  <a:lnTo>
                    <a:pt x="768" y="1071"/>
                  </a:lnTo>
                  <a:lnTo>
                    <a:pt x="789" y="1076"/>
                  </a:lnTo>
                  <a:lnTo>
                    <a:pt x="809" y="1078"/>
                  </a:lnTo>
                  <a:lnTo>
                    <a:pt x="856" y="1080"/>
                  </a:lnTo>
                  <a:lnTo>
                    <a:pt x="895" y="1080"/>
                  </a:lnTo>
                  <a:lnTo>
                    <a:pt x="929" y="1078"/>
                  </a:lnTo>
                  <a:lnTo>
                    <a:pt x="959" y="1075"/>
                  </a:lnTo>
                  <a:lnTo>
                    <a:pt x="985" y="1071"/>
                  </a:lnTo>
                  <a:lnTo>
                    <a:pt x="1008" y="1065"/>
                  </a:lnTo>
                  <a:lnTo>
                    <a:pt x="1027" y="1059"/>
                  </a:lnTo>
                  <a:lnTo>
                    <a:pt x="1044" y="1050"/>
                  </a:lnTo>
                  <a:lnTo>
                    <a:pt x="1061" y="1041"/>
                  </a:lnTo>
                  <a:lnTo>
                    <a:pt x="1077" y="1033"/>
                  </a:lnTo>
                  <a:lnTo>
                    <a:pt x="1092" y="1023"/>
                  </a:lnTo>
                  <a:lnTo>
                    <a:pt x="1108" y="1014"/>
                  </a:lnTo>
                  <a:lnTo>
                    <a:pt x="1125" y="1003"/>
                  </a:lnTo>
                  <a:lnTo>
                    <a:pt x="1144" y="993"/>
                  </a:lnTo>
                  <a:lnTo>
                    <a:pt x="1165" y="983"/>
                  </a:lnTo>
                  <a:lnTo>
                    <a:pt x="1191" y="973"/>
                  </a:lnTo>
                  <a:lnTo>
                    <a:pt x="1199" y="969"/>
                  </a:lnTo>
                  <a:lnTo>
                    <a:pt x="1209" y="965"/>
                  </a:lnTo>
                  <a:lnTo>
                    <a:pt x="1221" y="961"/>
                  </a:lnTo>
                  <a:lnTo>
                    <a:pt x="1233" y="957"/>
                  </a:lnTo>
                  <a:lnTo>
                    <a:pt x="1247" y="953"/>
                  </a:lnTo>
                  <a:lnTo>
                    <a:pt x="1261" y="949"/>
                  </a:lnTo>
                  <a:lnTo>
                    <a:pt x="1276" y="946"/>
                  </a:lnTo>
                  <a:lnTo>
                    <a:pt x="1290" y="942"/>
                  </a:lnTo>
                  <a:lnTo>
                    <a:pt x="1305" y="939"/>
                  </a:lnTo>
                  <a:lnTo>
                    <a:pt x="1320" y="935"/>
                  </a:lnTo>
                  <a:lnTo>
                    <a:pt x="1334" y="932"/>
                  </a:lnTo>
                  <a:lnTo>
                    <a:pt x="1347" y="928"/>
                  </a:lnTo>
                  <a:lnTo>
                    <a:pt x="1360" y="925"/>
                  </a:lnTo>
                  <a:lnTo>
                    <a:pt x="1373" y="921"/>
                  </a:lnTo>
                  <a:lnTo>
                    <a:pt x="1383" y="919"/>
                  </a:lnTo>
                  <a:lnTo>
                    <a:pt x="1392" y="916"/>
                  </a:lnTo>
                  <a:lnTo>
                    <a:pt x="1383" y="888"/>
                  </a:lnTo>
                  <a:lnTo>
                    <a:pt x="1375" y="860"/>
                  </a:lnTo>
                  <a:lnTo>
                    <a:pt x="1367" y="832"/>
                  </a:lnTo>
                  <a:lnTo>
                    <a:pt x="1360" y="802"/>
                  </a:lnTo>
                  <a:lnTo>
                    <a:pt x="1353" y="772"/>
                  </a:lnTo>
                  <a:lnTo>
                    <a:pt x="1349" y="741"/>
                  </a:lnTo>
                  <a:lnTo>
                    <a:pt x="1345" y="711"/>
                  </a:lnTo>
                  <a:lnTo>
                    <a:pt x="1343" y="680"/>
                  </a:lnTo>
                  <a:lnTo>
                    <a:pt x="1317" y="662"/>
                  </a:lnTo>
                  <a:lnTo>
                    <a:pt x="1300" y="640"/>
                  </a:lnTo>
                  <a:lnTo>
                    <a:pt x="1289" y="616"/>
                  </a:lnTo>
                  <a:lnTo>
                    <a:pt x="1284" y="587"/>
                  </a:lnTo>
                  <a:lnTo>
                    <a:pt x="1282" y="559"/>
                  </a:lnTo>
                  <a:lnTo>
                    <a:pt x="1283" y="528"/>
                  </a:lnTo>
                  <a:lnTo>
                    <a:pt x="1284" y="499"/>
                  </a:lnTo>
                  <a:lnTo>
                    <a:pt x="1284" y="470"/>
                  </a:lnTo>
                  <a:lnTo>
                    <a:pt x="1286" y="456"/>
                  </a:lnTo>
                  <a:lnTo>
                    <a:pt x="1290" y="442"/>
                  </a:lnTo>
                  <a:lnTo>
                    <a:pt x="1296" y="428"/>
                  </a:lnTo>
                  <a:lnTo>
                    <a:pt x="1302" y="415"/>
                  </a:lnTo>
                  <a:lnTo>
                    <a:pt x="1311" y="403"/>
                  </a:lnTo>
                  <a:lnTo>
                    <a:pt x="1321" y="393"/>
                  </a:lnTo>
                  <a:lnTo>
                    <a:pt x="1332" y="385"/>
                  </a:lnTo>
                  <a:lnTo>
                    <a:pt x="1346" y="380"/>
                  </a:lnTo>
                  <a:lnTo>
                    <a:pt x="1362" y="377"/>
                  </a:lnTo>
                  <a:lnTo>
                    <a:pt x="1366" y="337"/>
                  </a:lnTo>
                  <a:lnTo>
                    <a:pt x="1368" y="297"/>
                  </a:lnTo>
                  <a:lnTo>
                    <a:pt x="1370" y="257"/>
                  </a:lnTo>
                  <a:lnTo>
                    <a:pt x="1374" y="218"/>
                  </a:lnTo>
                  <a:lnTo>
                    <a:pt x="1382" y="180"/>
                  </a:lnTo>
                  <a:lnTo>
                    <a:pt x="1396" y="144"/>
                  </a:lnTo>
                  <a:lnTo>
                    <a:pt x="1419" y="111"/>
                  </a:lnTo>
                  <a:lnTo>
                    <a:pt x="1451" y="82"/>
                  </a:lnTo>
                  <a:lnTo>
                    <a:pt x="1464" y="74"/>
                  </a:lnTo>
                  <a:lnTo>
                    <a:pt x="1476" y="64"/>
                  </a:lnTo>
                  <a:lnTo>
                    <a:pt x="1489" y="56"/>
                  </a:lnTo>
                  <a:lnTo>
                    <a:pt x="1503" y="48"/>
                  </a:lnTo>
                  <a:lnTo>
                    <a:pt x="1518" y="41"/>
                  </a:lnTo>
                  <a:lnTo>
                    <a:pt x="1533" y="33"/>
                  </a:lnTo>
                  <a:lnTo>
                    <a:pt x="1548" y="28"/>
                  </a:lnTo>
                  <a:lnTo>
                    <a:pt x="1563" y="21"/>
                  </a:lnTo>
                  <a:lnTo>
                    <a:pt x="1579" y="16"/>
                  </a:lnTo>
                  <a:lnTo>
                    <a:pt x="1595" y="11"/>
                  </a:lnTo>
                  <a:lnTo>
                    <a:pt x="1611" y="7"/>
                  </a:lnTo>
                  <a:lnTo>
                    <a:pt x="1627" y="3"/>
                  </a:lnTo>
                  <a:lnTo>
                    <a:pt x="1643" y="1"/>
                  </a:lnTo>
                  <a:lnTo>
                    <a:pt x="1660" y="0"/>
                  </a:lnTo>
                  <a:lnTo>
                    <a:pt x="1676" y="0"/>
                  </a:lnTo>
                  <a:lnTo>
                    <a:pt x="1692" y="1"/>
                  </a:lnTo>
                  <a:lnTo>
                    <a:pt x="1692" y="12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2778" y="2556"/>
              <a:ext cx="650" cy="156"/>
            </a:xfrm>
            <a:custGeom>
              <a:avLst/>
              <a:gdLst/>
              <a:ahLst/>
              <a:cxnLst>
                <a:cxn ang="0">
                  <a:pos x="23" y="285"/>
                </a:cxn>
                <a:cxn ang="0">
                  <a:pos x="67" y="217"/>
                </a:cxn>
                <a:cxn ang="0">
                  <a:pos x="105" y="146"/>
                </a:cxn>
                <a:cxn ang="0">
                  <a:pos x="128" y="99"/>
                </a:cxn>
                <a:cxn ang="0">
                  <a:pos x="151" y="208"/>
                </a:cxn>
                <a:cxn ang="0">
                  <a:pos x="219" y="132"/>
                </a:cxn>
                <a:cxn ang="0">
                  <a:pos x="230" y="137"/>
                </a:cxn>
                <a:cxn ang="0">
                  <a:pos x="241" y="140"/>
                </a:cxn>
                <a:cxn ang="0">
                  <a:pos x="247" y="147"/>
                </a:cxn>
                <a:cxn ang="0">
                  <a:pos x="233" y="232"/>
                </a:cxn>
                <a:cxn ang="0">
                  <a:pos x="301" y="162"/>
                </a:cxn>
                <a:cxn ang="0">
                  <a:pos x="309" y="161"/>
                </a:cxn>
                <a:cxn ang="0">
                  <a:pos x="319" y="163"/>
                </a:cxn>
                <a:cxn ang="0">
                  <a:pos x="332" y="171"/>
                </a:cxn>
                <a:cxn ang="0">
                  <a:pos x="321" y="254"/>
                </a:cxn>
                <a:cxn ang="0">
                  <a:pos x="393" y="193"/>
                </a:cxn>
                <a:cxn ang="0">
                  <a:pos x="403" y="194"/>
                </a:cxn>
                <a:cxn ang="0">
                  <a:pos x="415" y="199"/>
                </a:cxn>
                <a:cxn ang="0">
                  <a:pos x="426" y="202"/>
                </a:cxn>
                <a:cxn ang="0">
                  <a:pos x="422" y="277"/>
                </a:cxn>
                <a:cxn ang="0">
                  <a:pos x="486" y="213"/>
                </a:cxn>
                <a:cxn ang="0">
                  <a:pos x="497" y="213"/>
                </a:cxn>
                <a:cxn ang="0">
                  <a:pos x="508" y="213"/>
                </a:cxn>
                <a:cxn ang="0">
                  <a:pos x="522" y="214"/>
                </a:cxn>
                <a:cxn ang="0">
                  <a:pos x="542" y="271"/>
                </a:cxn>
                <a:cxn ang="0">
                  <a:pos x="619" y="211"/>
                </a:cxn>
                <a:cxn ang="0">
                  <a:pos x="668" y="209"/>
                </a:cxn>
                <a:cxn ang="0">
                  <a:pos x="680" y="202"/>
                </a:cxn>
                <a:cxn ang="0">
                  <a:pos x="696" y="195"/>
                </a:cxn>
                <a:cxn ang="0">
                  <a:pos x="711" y="192"/>
                </a:cxn>
                <a:cxn ang="0">
                  <a:pos x="719" y="191"/>
                </a:cxn>
                <a:cxn ang="0">
                  <a:pos x="773" y="183"/>
                </a:cxn>
                <a:cxn ang="0">
                  <a:pos x="782" y="179"/>
                </a:cxn>
                <a:cxn ang="0">
                  <a:pos x="791" y="177"/>
                </a:cxn>
                <a:cxn ang="0">
                  <a:pos x="801" y="173"/>
                </a:cxn>
                <a:cxn ang="0">
                  <a:pos x="811" y="170"/>
                </a:cxn>
                <a:cxn ang="0">
                  <a:pos x="855" y="156"/>
                </a:cxn>
                <a:cxn ang="0">
                  <a:pos x="866" y="148"/>
                </a:cxn>
                <a:cxn ang="0">
                  <a:pos x="886" y="137"/>
                </a:cxn>
                <a:cxn ang="0">
                  <a:pos x="940" y="118"/>
                </a:cxn>
                <a:cxn ang="0">
                  <a:pos x="952" y="104"/>
                </a:cxn>
                <a:cxn ang="0">
                  <a:pos x="965" y="94"/>
                </a:cxn>
                <a:cxn ang="0">
                  <a:pos x="978" y="87"/>
                </a:cxn>
                <a:cxn ang="0">
                  <a:pos x="984" y="84"/>
                </a:cxn>
                <a:cxn ang="0">
                  <a:pos x="1031" y="64"/>
                </a:cxn>
                <a:cxn ang="0">
                  <a:pos x="1043" y="56"/>
                </a:cxn>
                <a:cxn ang="0">
                  <a:pos x="1055" y="50"/>
                </a:cxn>
                <a:cxn ang="0">
                  <a:pos x="1069" y="46"/>
                </a:cxn>
                <a:cxn ang="0">
                  <a:pos x="1083" y="41"/>
                </a:cxn>
                <a:cxn ang="0">
                  <a:pos x="1137" y="23"/>
                </a:cxn>
                <a:cxn ang="0">
                  <a:pos x="1147" y="19"/>
                </a:cxn>
                <a:cxn ang="0">
                  <a:pos x="1159" y="17"/>
                </a:cxn>
                <a:cxn ang="0">
                  <a:pos x="1169" y="16"/>
                </a:cxn>
                <a:cxn ang="0">
                  <a:pos x="1181" y="13"/>
                </a:cxn>
                <a:cxn ang="0">
                  <a:pos x="1238" y="2"/>
                </a:cxn>
                <a:cxn ang="0">
                  <a:pos x="1256" y="77"/>
                </a:cxn>
                <a:cxn ang="0">
                  <a:pos x="1301" y="311"/>
                </a:cxn>
              </a:cxnLst>
              <a:rect l="0" t="0" r="r" b="b"/>
              <a:pathLst>
                <a:path w="1301" h="311">
                  <a:moveTo>
                    <a:pt x="0" y="311"/>
                  </a:moveTo>
                  <a:lnTo>
                    <a:pt x="23" y="285"/>
                  </a:lnTo>
                  <a:lnTo>
                    <a:pt x="45" y="253"/>
                  </a:lnTo>
                  <a:lnTo>
                    <a:pt x="67" y="217"/>
                  </a:lnTo>
                  <a:lnTo>
                    <a:pt x="88" y="180"/>
                  </a:lnTo>
                  <a:lnTo>
                    <a:pt x="105" y="146"/>
                  </a:lnTo>
                  <a:lnTo>
                    <a:pt x="119" y="118"/>
                  </a:lnTo>
                  <a:lnTo>
                    <a:pt x="128" y="99"/>
                  </a:lnTo>
                  <a:lnTo>
                    <a:pt x="131" y="92"/>
                  </a:lnTo>
                  <a:lnTo>
                    <a:pt x="151" y="208"/>
                  </a:lnTo>
                  <a:lnTo>
                    <a:pt x="214" y="130"/>
                  </a:lnTo>
                  <a:lnTo>
                    <a:pt x="219" y="132"/>
                  </a:lnTo>
                  <a:lnTo>
                    <a:pt x="225" y="134"/>
                  </a:lnTo>
                  <a:lnTo>
                    <a:pt x="230" y="137"/>
                  </a:lnTo>
                  <a:lnTo>
                    <a:pt x="236" y="138"/>
                  </a:lnTo>
                  <a:lnTo>
                    <a:pt x="241" y="140"/>
                  </a:lnTo>
                  <a:lnTo>
                    <a:pt x="244" y="144"/>
                  </a:lnTo>
                  <a:lnTo>
                    <a:pt x="247" y="147"/>
                  </a:lnTo>
                  <a:lnTo>
                    <a:pt x="245" y="152"/>
                  </a:lnTo>
                  <a:lnTo>
                    <a:pt x="233" y="232"/>
                  </a:lnTo>
                  <a:lnTo>
                    <a:pt x="297" y="164"/>
                  </a:lnTo>
                  <a:lnTo>
                    <a:pt x="301" y="162"/>
                  </a:lnTo>
                  <a:lnTo>
                    <a:pt x="305" y="161"/>
                  </a:lnTo>
                  <a:lnTo>
                    <a:pt x="309" y="161"/>
                  </a:lnTo>
                  <a:lnTo>
                    <a:pt x="315" y="162"/>
                  </a:lnTo>
                  <a:lnTo>
                    <a:pt x="319" y="163"/>
                  </a:lnTo>
                  <a:lnTo>
                    <a:pt x="325" y="167"/>
                  </a:lnTo>
                  <a:lnTo>
                    <a:pt x="332" y="171"/>
                  </a:lnTo>
                  <a:lnTo>
                    <a:pt x="339" y="177"/>
                  </a:lnTo>
                  <a:lnTo>
                    <a:pt x="321" y="254"/>
                  </a:lnTo>
                  <a:lnTo>
                    <a:pt x="387" y="193"/>
                  </a:lnTo>
                  <a:lnTo>
                    <a:pt x="393" y="193"/>
                  </a:lnTo>
                  <a:lnTo>
                    <a:pt x="398" y="193"/>
                  </a:lnTo>
                  <a:lnTo>
                    <a:pt x="403" y="194"/>
                  </a:lnTo>
                  <a:lnTo>
                    <a:pt x="409" y="197"/>
                  </a:lnTo>
                  <a:lnTo>
                    <a:pt x="415" y="199"/>
                  </a:lnTo>
                  <a:lnTo>
                    <a:pt x="421" y="201"/>
                  </a:lnTo>
                  <a:lnTo>
                    <a:pt x="426" y="202"/>
                  </a:lnTo>
                  <a:lnTo>
                    <a:pt x="432" y="202"/>
                  </a:lnTo>
                  <a:lnTo>
                    <a:pt x="422" y="277"/>
                  </a:lnTo>
                  <a:lnTo>
                    <a:pt x="480" y="213"/>
                  </a:lnTo>
                  <a:lnTo>
                    <a:pt x="486" y="213"/>
                  </a:lnTo>
                  <a:lnTo>
                    <a:pt x="491" y="213"/>
                  </a:lnTo>
                  <a:lnTo>
                    <a:pt x="497" y="213"/>
                  </a:lnTo>
                  <a:lnTo>
                    <a:pt x="502" y="213"/>
                  </a:lnTo>
                  <a:lnTo>
                    <a:pt x="508" y="213"/>
                  </a:lnTo>
                  <a:lnTo>
                    <a:pt x="515" y="213"/>
                  </a:lnTo>
                  <a:lnTo>
                    <a:pt x="522" y="214"/>
                  </a:lnTo>
                  <a:lnTo>
                    <a:pt x="529" y="214"/>
                  </a:lnTo>
                  <a:lnTo>
                    <a:pt x="542" y="271"/>
                  </a:lnTo>
                  <a:lnTo>
                    <a:pt x="581" y="216"/>
                  </a:lnTo>
                  <a:lnTo>
                    <a:pt x="619" y="211"/>
                  </a:lnTo>
                  <a:lnTo>
                    <a:pt x="629" y="269"/>
                  </a:lnTo>
                  <a:lnTo>
                    <a:pt x="668" y="209"/>
                  </a:lnTo>
                  <a:lnTo>
                    <a:pt x="673" y="206"/>
                  </a:lnTo>
                  <a:lnTo>
                    <a:pt x="680" y="202"/>
                  </a:lnTo>
                  <a:lnTo>
                    <a:pt x="688" y="199"/>
                  </a:lnTo>
                  <a:lnTo>
                    <a:pt x="696" y="195"/>
                  </a:lnTo>
                  <a:lnTo>
                    <a:pt x="704" y="193"/>
                  </a:lnTo>
                  <a:lnTo>
                    <a:pt x="711" y="192"/>
                  </a:lnTo>
                  <a:lnTo>
                    <a:pt x="715" y="191"/>
                  </a:lnTo>
                  <a:lnTo>
                    <a:pt x="719" y="191"/>
                  </a:lnTo>
                  <a:lnTo>
                    <a:pt x="710" y="270"/>
                  </a:lnTo>
                  <a:lnTo>
                    <a:pt x="773" y="183"/>
                  </a:lnTo>
                  <a:lnTo>
                    <a:pt x="778" y="182"/>
                  </a:lnTo>
                  <a:lnTo>
                    <a:pt x="782" y="179"/>
                  </a:lnTo>
                  <a:lnTo>
                    <a:pt x="787" y="178"/>
                  </a:lnTo>
                  <a:lnTo>
                    <a:pt x="791" y="177"/>
                  </a:lnTo>
                  <a:lnTo>
                    <a:pt x="796" y="176"/>
                  </a:lnTo>
                  <a:lnTo>
                    <a:pt x="801" y="173"/>
                  </a:lnTo>
                  <a:lnTo>
                    <a:pt x="805" y="172"/>
                  </a:lnTo>
                  <a:lnTo>
                    <a:pt x="811" y="170"/>
                  </a:lnTo>
                  <a:lnTo>
                    <a:pt x="823" y="243"/>
                  </a:lnTo>
                  <a:lnTo>
                    <a:pt x="855" y="156"/>
                  </a:lnTo>
                  <a:lnTo>
                    <a:pt x="859" y="152"/>
                  </a:lnTo>
                  <a:lnTo>
                    <a:pt x="866" y="148"/>
                  </a:lnTo>
                  <a:lnTo>
                    <a:pt x="876" y="144"/>
                  </a:lnTo>
                  <a:lnTo>
                    <a:pt x="886" y="137"/>
                  </a:lnTo>
                  <a:lnTo>
                    <a:pt x="901" y="215"/>
                  </a:lnTo>
                  <a:lnTo>
                    <a:pt x="940" y="118"/>
                  </a:lnTo>
                  <a:lnTo>
                    <a:pt x="945" y="111"/>
                  </a:lnTo>
                  <a:lnTo>
                    <a:pt x="952" y="104"/>
                  </a:lnTo>
                  <a:lnTo>
                    <a:pt x="959" y="99"/>
                  </a:lnTo>
                  <a:lnTo>
                    <a:pt x="965" y="94"/>
                  </a:lnTo>
                  <a:lnTo>
                    <a:pt x="972" y="89"/>
                  </a:lnTo>
                  <a:lnTo>
                    <a:pt x="978" y="87"/>
                  </a:lnTo>
                  <a:lnTo>
                    <a:pt x="982" y="85"/>
                  </a:lnTo>
                  <a:lnTo>
                    <a:pt x="984" y="84"/>
                  </a:lnTo>
                  <a:lnTo>
                    <a:pt x="994" y="172"/>
                  </a:lnTo>
                  <a:lnTo>
                    <a:pt x="1031" y="64"/>
                  </a:lnTo>
                  <a:lnTo>
                    <a:pt x="1037" y="59"/>
                  </a:lnTo>
                  <a:lnTo>
                    <a:pt x="1043" y="56"/>
                  </a:lnTo>
                  <a:lnTo>
                    <a:pt x="1050" y="53"/>
                  </a:lnTo>
                  <a:lnTo>
                    <a:pt x="1055" y="50"/>
                  </a:lnTo>
                  <a:lnTo>
                    <a:pt x="1062" y="48"/>
                  </a:lnTo>
                  <a:lnTo>
                    <a:pt x="1069" y="46"/>
                  </a:lnTo>
                  <a:lnTo>
                    <a:pt x="1076" y="43"/>
                  </a:lnTo>
                  <a:lnTo>
                    <a:pt x="1083" y="41"/>
                  </a:lnTo>
                  <a:lnTo>
                    <a:pt x="1084" y="125"/>
                  </a:lnTo>
                  <a:lnTo>
                    <a:pt x="1137" y="23"/>
                  </a:lnTo>
                  <a:lnTo>
                    <a:pt x="1143" y="21"/>
                  </a:lnTo>
                  <a:lnTo>
                    <a:pt x="1147" y="19"/>
                  </a:lnTo>
                  <a:lnTo>
                    <a:pt x="1153" y="18"/>
                  </a:lnTo>
                  <a:lnTo>
                    <a:pt x="1159" y="17"/>
                  </a:lnTo>
                  <a:lnTo>
                    <a:pt x="1164" y="16"/>
                  </a:lnTo>
                  <a:lnTo>
                    <a:pt x="1169" y="16"/>
                  </a:lnTo>
                  <a:lnTo>
                    <a:pt x="1175" y="15"/>
                  </a:lnTo>
                  <a:lnTo>
                    <a:pt x="1181" y="13"/>
                  </a:lnTo>
                  <a:lnTo>
                    <a:pt x="1184" y="87"/>
                  </a:lnTo>
                  <a:lnTo>
                    <a:pt x="1238" y="2"/>
                  </a:lnTo>
                  <a:lnTo>
                    <a:pt x="1264" y="0"/>
                  </a:lnTo>
                  <a:lnTo>
                    <a:pt x="1256" y="77"/>
                  </a:lnTo>
                  <a:lnTo>
                    <a:pt x="1299" y="21"/>
                  </a:lnTo>
                  <a:lnTo>
                    <a:pt x="1301" y="311"/>
                  </a:lnTo>
                  <a:lnTo>
                    <a:pt x="0" y="311"/>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2758" y="2595"/>
              <a:ext cx="55" cy="75"/>
            </a:xfrm>
            <a:custGeom>
              <a:avLst/>
              <a:gdLst/>
              <a:ahLst/>
              <a:cxnLst>
                <a:cxn ang="0">
                  <a:pos x="0" y="116"/>
                </a:cxn>
                <a:cxn ang="0">
                  <a:pos x="9" y="101"/>
                </a:cxn>
                <a:cxn ang="0">
                  <a:pos x="20" y="87"/>
                </a:cxn>
                <a:cxn ang="0">
                  <a:pos x="29" y="72"/>
                </a:cxn>
                <a:cxn ang="0">
                  <a:pos x="38" y="57"/>
                </a:cxn>
                <a:cxn ang="0">
                  <a:pos x="47" y="44"/>
                </a:cxn>
                <a:cxn ang="0">
                  <a:pos x="58" y="29"/>
                </a:cxn>
                <a:cxn ang="0">
                  <a:pos x="67" y="15"/>
                </a:cxn>
                <a:cxn ang="0">
                  <a:pos x="77" y="0"/>
                </a:cxn>
                <a:cxn ang="0">
                  <a:pos x="85" y="2"/>
                </a:cxn>
                <a:cxn ang="0">
                  <a:pos x="93" y="7"/>
                </a:cxn>
                <a:cxn ang="0">
                  <a:pos x="101" y="11"/>
                </a:cxn>
                <a:cxn ang="0">
                  <a:pos x="109" y="18"/>
                </a:cxn>
                <a:cxn ang="0">
                  <a:pos x="104" y="36"/>
                </a:cxn>
                <a:cxn ang="0">
                  <a:pos x="97" y="52"/>
                </a:cxn>
                <a:cxn ang="0">
                  <a:pos x="89" y="69"/>
                </a:cxn>
                <a:cxn ang="0">
                  <a:pos x="79" y="85"/>
                </a:cxn>
                <a:cxn ang="0">
                  <a:pos x="69" y="101"/>
                </a:cxn>
                <a:cxn ang="0">
                  <a:pos x="59" y="116"/>
                </a:cxn>
                <a:cxn ang="0">
                  <a:pos x="48" y="132"/>
                </a:cxn>
                <a:cxn ang="0">
                  <a:pos x="38" y="148"/>
                </a:cxn>
                <a:cxn ang="0">
                  <a:pos x="32" y="146"/>
                </a:cxn>
                <a:cxn ang="0">
                  <a:pos x="25" y="143"/>
                </a:cxn>
                <a:cxn ang="0">
                  <a:pos x="20" y="139"/>
                </a:cxn>
                <a:cxn ang="0">
                  <a:pos x="13" y="135"/>
                </a:cxn>
                <a:cxn ang="0">
                  <a:pos x="8" y="130"/>
                </a:cxn>
                <a:cxn ang="0">
                  <a:pos x="3" y="125"/>
                </a:cxn>
                <a:cxn ang="0">
                  <a:pos x="1" y="121"/>
                </a:cxn>
                <a:cxn ang="0">
                  <a:pos x="0" y="116"/>
                </a:cxn>
              </a:cxnLst>
              <a:rect l="0" t="0" r="r" b="b"/>
              <a:pathLst>
                <a:path w="109" h="148">
                  <a:moveTo>
                    <a:pt x="0" y="116"/>
                  </a:moveTo>
                  <a:lnTo>
                    <a:pt x="9" y="101"/>
                  </a:lnTo>
                  <a:lnTo>
                    <a:pt x="20" y="87"/>
                  </a:lnTo>
                  <a:lnTo>
                    <a:pt x="29" y="72"/>
                  </a:lnTo>
                  <a:lnTo>
                    <a:pt x="38" y="57"/>
                  </a:lnTo>
                  <a:lnTo>
                    <a:pt x="47" y="44"/>
                  </a:lnTo>
                  <a:lnTo>
                    <a:pt x="58" y="29"/>
                  </a:lnTo>
                  <a:lnTo>
                    <a:pt x="67" y="15"/>
                  </a:lnTo>
                  <a:lnTo>
                    <a:pt x="77" y="0"/>
                  </a:lnTo>
                  <a:lnTo>
                    <a:pt x="85" y="2"/>
                  </a:lnTo>
                  <a:lnTo>
                    <a:pt x="93" y="7"/>
                  </a:lnTo>
                  <a:lnTo>
                    <a:pt x="101" y="11"/>
                  </a:lnTo>
                  <a:lnTo>
                    <a:pt x="109" y="18"/>
                  </a:lnTo>
                  <a:lnTo>
                    <a:pt x="104" y="36"/>
                  </a:lnTo>
                  <a:lnTo>
                    <a:pt x="97" y="52"/>
                  </a:lnTo>
                  <a:lnTo>
                    <a:pt x="89" y="69"/>
                  </a:lnTo>
                  <a:lnTo>
                    <a:pt x="79" y="85"/>
                  </a:lnTo>
                  <a:lnTo>
                    <a:pt x="69" y="101"/>
                  </a:lnTo>
                  <a:lnTo>
                    <a:pt x="59" y="116"/>
                  </a:lnTo>
                  <a:lnTo>
                    <a:pt x="48" y="132"/>
                  </a:lnTo>
                  <a:lnTo>
                    <a:pt x="38" y="148"/>
                  </a:lnTo>
                  <a:lnTo>
                    <a:pt x="32" y="146"/>
                  </a:lnTo>
                  <a:lnTo>
                    <a:pt x="25" y="143"/>
                  </a:lnTo>
                  <a:lnTo>
                    <a:pt x="20" y="139"/>
                  </a:lnTo>
                  <a:lnTo>
                    <a:pt x="13" y="135"/>
                  </a:lnTo>
                  <a:lnTo>
                    <a:pt x="8" y="130"/>
                  </a:lnTo>
                  <a:lnTo>
                    <a:pt x="3" y="125"/>
                  </a:lnTo>
                  <a:lnTo>
                    <a:pt x="1" y="121"/>
                  </a:lnTo>
                  <a:lnTo>
                    <a:pt x="0" y="1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2613" y="2424"/>
              <a:ext cx="171" cy="218"/>
            </a:xfrm>
            <a:custGeom>
              <a:avLst/>
              <a:gdLst/>
              <a:ahLst/>
              <a:cxnLst>
                <a:cxn ang="0">
                  <a:pos x="13" y="67"/>
                </a:cxn>
                <a:cxn ang="0">
                  <a:pos x="28" y="113"/>
                </a:cxn>
                <a:cxn ang="0">
                  <a:pos x="44" y="158"/>
                </a:cxn>
                <a:cxn ang="0">
                  <a:pos x="69" y="198"/>
                </a:cxn>
                <a:cxn ang="0">
                  <a:pos x="88" y="214"/>
                </a:cxn>
                <a:cxn ang="0">
                  <a:pos x="92" y="208"/>
                </a:cxn>
                <a:cxn ang="0">
                  <a:pos x="85" y="184"/>
                </a:cxn>
                <a:cxn ang="0">
                  <a:pos x="65" y="141"/>
                </a:cxn>
                <a:cxn ang="0">
                  <a:pos x="47" y="98"/>
                </a:cxn>
                <a:cxn ang="0">
                  <a:pos x="33" y="52"/>
                </a:cxn>
                <a:cxn ang="0">
                  <a:pos x="40" y="24"/>
                </a:cxn>
                <a:cxn ang="0">
                  <a:pos x="54" y="70"/>
                </a:cxn>
                <a:cxn ang="0">
                  <a:pos x="70" y="114"/>
                </a:cxn>
                <a:cxn ang="0">
                  <a:pos x="89" y="156"/>
                </a:cxn>
                <a:cxn ang="0">
                  <a:pos x="117" y="194"/>
                </a:cxn>
                <a:cxn ang="0">
                  <a:pos x="125" y="192"/>
                </a:cxn>
                <a:cxn ang="0">
                  <a:pos x="132" y="184"/>
                </a:cxn>
                <a:cxn ang="0">
                  <a:pos x="108" y="144"/>
                </a:cxn>
                <a:cxn ang="0">
                  <a:pos x="87" y="100"/>
                </a:cxn>
                <a:cxn ang="0">
                  <a:pos x="72" y="55"/>
                </a:cxn>
                <a:cxn ang="0">
                  <a:pos x="61" y="7"/>
                </a:cxn>
                <a:cxn ang="0">
                  <a:pos x="79" y="31"/>
                </a:cxn>
                <a:cxn ang="0">
                  <a:pos x="108" y="91"/>
                </a:cxn>
                <a:cxn ang="0">
                  <a:pos x="143" y="146"/>
                </a:cxn>
                <a:cxn ang="0">
                  <a:pos x="188" y="197"/>
                </a:cxn>
                <a:cxn ang="0">
                  <a:pos x="218" y="215"/>
                </a:cxn>
                <a:cxn ang="0">
                  <a:pos x="220" y="193"/>
                </a:cxn>
                <a:cxn ang="0">
                  <a:pos x="216" y="168"/>
                </a:cxn>
                <a:cxn ang="0">
                  <a:pos x="213" y="108"/>
                </a:cxn>
                <a:cxn ang="0">
                  <a:pos x="236" y="101"/>
                </a:cxn>
                <a:cxn ang="0">
                  <a:pos x="269" y="158"/>
                </a:cxn>
                <a:cxn ang="0">
                  <a:pos x="298" y="219"/>
                </a:cxn>
                <a:cxn ang="0">
                  <a:pos x="328" y="277"/>
                </a:cxn>
                <a:cxn ang="0">
                  <a:pos x="336" y="322"/>
                </a:cxn>
                <a:cxn ang="0">
                  <a:pos x="319" y="355"/>
                </a:cxn>
                <a:cxn ang="0">
                  <a:pos x="298" y="388"/>
                </a:cxn>
                <a:cxn ang="0">
                  <a:pos x="277" y="419"/>
                </a:cxn>
                <a:cxn ang="0">
                  <a:pos x="239" y="417"/>
                </a:cxn>
                <a:cxn ang="0">
                  <a:pos x="186" y="376"/>
                </a:cxn>
                <a:cxn ang="0">
                  <a:pos x="135" y="330"/>
                </a:cxn>
                <a:cxn ang="0">
                  <a:pos x="89" y="281"/>
                </a:cxn>
                <a:cxn ang="0">
                  <a:pos x="50" y="229"/>
                </a:cxn>
                <a:cxn ang="0">
                  <a:pos x="20" y="176"/>
                </a:cxn>
                <a:cxn ang="0">
                  <a:pos x="3" y="123"/>
                </a:cxn>
                <a:cxn ang="0">
                  <a:pos x="1" y="70"/>
                </a:cxn>
              </a:cxnLst>
              <a:rect l="0" t="0" r="r" b="b"/>
              <a:pathLst>
                <a:path w="343" h="435">
                  <a:moveTo>
                    <a:pt x="5" y="45"/>
                  </a:moveTo>
                  <a:lnTo>
                    <a:pt x="13" y="67"/>
                  </a:lnTo>
                  <a:lnTo>
                    <a:pt x="20" y="90"/>
                  </a:lnTo>
                  <a:lnTo>
                    <a:pt x="28" y="113"/>
                  </a:lnTo>
                  <a:lnTo>
                    <a:pt x="35" y="136"/>
                  </a:lnTo>
                  <a:lnTo>
                    <a:pt x="44" y="158"/>
                  </a:lnTo>
                  <a:lnTo>
                    <a:pt x="55" y="178"/>
                  </a:lnTo>
                  <a:lnTo>
                    <a:pt x="69" y="198"/>
                  </a:lnTo>
                  <a:lnTo>
                    <a:pt x="85" y="215"/>
                  </a:lnTo>
                  <a:lnTo>
                    <a:pt x="88" y="214"/>
                  </a:lnTo>
                  <a:lnTo>
                    <a:pt x="91" y="212"/>
                  </a:lnTo>
                  <a:lnTo>
                    <a:pt x="92" y="208"/>
                  </a:lnTo>
                  <a:lnTo>
                    <a:pt x="94" y="206"/>
                  </a:lnTo>
                  <a:lnTo>
                    <a:pt x="85" y="184"/>
                  </a:lnTo>
                  <a:lnTo>
                    <a:pt x="74" y="163"/>
                  </a:lnTo>
                  <a:lnTo>
                    <a:pt x="65" y="141"/>
                  </a:lnTo>
                  <a:lnTo>
                    <a:pt x="56" y="120"/>
                  </a:lnTo>
                  <a:lnTo>
                    <a:pt x="47" y="98"/>
                  </a:lnTo>
                  <a:lnTo>
                    <a:pt x="40" y="75"/>
                  </a:lnTo>
                  <a:lnTo>
                    <a:pt x="33" y="52"/>
                  </a:lnTo>
                  <a:lnTo>
                    <a:pt x="28" y="27"/>
                  </a:lnTo>
                  <a:lnTo>
                    <a:pt x="40" y="24"/>
                  </a:lnTo>
                  <a:lnTo>
                    <a:pt x="47" y="47"/>
                  </a:lnTo>
                  <a:lnTo>
                    <a:pt x="54" y="70"/>
                  </a:lnTo>
                  <a:lnTo>
                    <a:pt x="61" y="92"/>
                  </a:lnTo>
                  <a:lnTo>
                    <a:pt x="70" y="114"/>
                  </a:lnTo>
                  <a:lnTo>
                    <a:pt x="79" y="136"/>
                  </a:lnTo>
                  <a:lnTo>
                    <a:pt x="89" y="156"/>
                  </a:lnTo>
                  <a:lnTo>
                    <a:pt x="102" y="176"/>
                  </a:lnTo>
                  <a:lnTo>
                    <a:pt x="117" y="194"/>
                  </a:lnTo>
                  <a:lnTo>
                    <a:pt x="122" y="194"/>
                  </a:lnTo>
                  <a:lnTo>
                    <a:pt x="125" y="192"/>
                  </a:lnTo>
                  <a:lnTo>
                    <a:pt x="129" y="188"/>
                  </a:lnTo>
                  <a:lnTo>
                    <a:pt x="132" y="184"/>
                  </a:lnTo>
                  <a:lnTo>
                    <a:pt x="119" y="164"/>
                  </a:lnTo>
                  <a:lnTo>
                    <a:pt x="108" y="144"/>
                  </a:lnTo>
                  <a:lnTo>
                    <a:pt x="96" y="123"/>
                  </a:lnTo>
                  <a:lnTo>
                    <a:pt x="87" y="100"/>
                  </a:lnTo>
                  <a:lnTo>
                    <a:pt x="79" y="78"/>
                  </a:lnTo>
                  <a:lnTo>
                    <a:pt x="72" y="55"/>
                  </a:lnTo>
                  <a:lnTo>
                    <a:pt x="65" y="31"/>
                  </a:lnTo>
                  <a:lnTo>
                    <a:pt x="61" y="7"/>
                  </a:lnTo>
                  <a:lnTo>
                    <a:pt x="67" y="0"/>
                  </a:lnTo>
                  <a:lnTo>
                    <a:pt x="79" y="31"/>
                  </a:lnTo>
                  <a:lnTo>
                    <a:pt x="93" y="62"/>
                  </a:lnTo>
                  <a:lnTo>
                    <a:pt x="108" y="91"/>
                  </a:lnTo>
                  <a:lnTo>
                    <a:pt x="124" y="118"/>
                  </a:lnTo>
                  <a:lnTo>
                    <a:pt x="143" y="146"/>
                  </a:lnTo>
                  <a:lnTo>
                    <a:pt x="165" y="171"/>
                  </a:lnTo>
                  <a:lnTo>
                    <a:pt x="188" y="197"/>
                  </a:lnTo>
                  <a:lnTo>
                    <a:pt x="215" y="220"/>
                  </a:lnTo>
                  <a:lnTo>
                    <a:pt x="218" y="215"/>
                  </a:lnTo>
                  <a:lnTo>
                    <a:pt x="220" y="205"/>
                  </a:lnTo>
                  <a:lnTo>
                    <a:pt x="220" y="193"/>
                  </a:lnTo>
                  <a:lnTo>
                    <a:pt x="220" y="185"/>
                  </a:lnTo>
                  <a:lnTo>
                    <a:pt x="216" y="168"/>
                  </a:lnTo>
                  <a:lnTo>
                    <a:pt x="213" y="140"/>
                  </a:lnTo>
                  <a:lnTo>
                    <a:pt x="213" y="108"/>
                  </a:lnTo>
                  <a:lnTo>
                    <a:pt x="217" y="75"/>
                  </a:lnTo>
                  <a:lnTo>
                    <a:pt x="236" y="101"/>
                  </a:lnTo>
                  <a:lnTo>
                    <a:pt x="253" y="129"/>
                  </a:lnTo>
                  <a:lnTo>
                    <a:pt x="269" y="158"/>
                  </a:lnTo>
                  <a:lnTo>
                    <a:pt x="284" y="188"/>
                  </a:lnTo>
                  <a:lnTo>
                    <a:pt x="298" y="219"/>
                  </a:lnTo>
                  <a:lnTo>
                    <a:pt x="313" y="249"/>
                  </a:lnTo>
                  <a:lnTo>
                    <a:pt x="328" y="277"/>
                  </a:lnTo>
                  <a:lnTo>
                    <a:pt x="343" y="305"/>
                  </a:lnTo>
                  <a:lnTo>
                    <a:pt x="336" y="322"/>
                  </a:lnTo>
                  <a:lnTo>
                    <a:pt x="327" y="338"/>
                  </a:lnTo>
                  <a:lnTo>
                    <a:pt x="319" y="355"/>
                  </a:lnTo>
                  <a:lnTo>
                    <a:pt x="308" y="372"/>
                  </a:lnTo>
                  <a:lnTo>
                    <a:pt x="298" y="388"/>
                  </a:lnTo>
                  <a:lnTo>
                    <a:pt x="287" y="404"/>
                  </a:lnTo>
                  <a:lnTo>
                    <a:pt x="277" y="419"/>
                  </a:lnTo>
                  <a:lnTo>
                    <a:pt x="266" y="435"/>
                  </a:lnTo>
                  <a:lnTo>
                    <a:pt x="239" y="417"/>
                  </a:lnTo>
                  <a:lnTo>
                    <a:pt x="213" y="397"/>
                  </a:lnTo>
                  <a:lnTo>
                    <a:pt x="186" y="376"/>
                  </a:lnTo>
                  <a:lnTo>
                    <a:pt x="161" y="355"/>
                  </a:lnTo>
                  <a:lnTo>
                    <a:pt x="135" y="330"/>
                  </a:lnTo>
                  <a:lnTo>
                    <a:pt x="111" y="306"/>
                  </a:lnTo>
                  <a:lnTo>
                    <a:pt x="89" y="281"/>
                  </a:lnTo>
                  <a:lnTo>
                    <a:pt x="69" y="255"/>
                  </a:lnTo>
                  <a:lnTo>
                    <a:pt x="50" y="229"/>
                  </a:lnTo>
                  <a:lnTo>
                    <a:pt x="34" y="202"/>
                  </a:lnTo>
                  <a:lnTo>
                    <a:pt x="20" y="176"/>
                  </a:lnTo>
                  <a:lnTo>
                    <a:pt x="10" y="149"/>
                  </a:lnTo>
                  <a:lnTo>
                    <a:pt x="3" y="123"/>
                  </a:lnTo>
                  <a:lnTo>
                    <a:pt x="0" y="97"/>
                  </a:lnTo>
                  <a:lnTo>
                    <a:pt x="1" y="70"/>
                  </a:lnTo>
                  <a:lnTo>
                    <a:pt x="5" y="45"/>
                  </a:lnTo>
                  <a:close/>
                </a:path>
              </a:pathLst>
            </a:custGeom>
            <a:solidFill>
              <a:srgbClr val="CCA58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3341" y="2468"/>
              <a:ext cx="88" cy="58"/>
            </a:xfrm>
            <a:custGeom>
              <a:avLst/>
              <a:gdLst/>
              <a:ahLst/>
              <a:cxnLst>
                <a:cxn ang="0">
                  <a:pos x="0" y="117"/>
                </a:cxn>
                <a:cxn ang="0">
                  <a:pos x="17" y="94"/>
                </a:cxn>
                <a:cxn ang="0">
                  <a:pos x="35" y="73"/>
                </a:cxn>
                <a:cxn ang="0">
                  <a:pos x="56" y="57"/>
                </a:cxn>
                <a:cxn ang="0">
                  <a:pos x="78" y="42"/>
                </a:cxn>
                <a:cxn ang="0">
                  <a:pos x="101" y="29"/>
                </a:cxn>
                <a:cxn ang="0">
                  <a:pos x="125" y="19"/>
                </a:cxn>
                <a:cxn ang="0">
                  <a:pos x="149" y="8"/>
                </a:cxn>
                <a:cxn ang="0">
                  <a:pos x="175" y="0"/>
                </a:cxn>
                <a:cxn ang="0">
                  <a:pos x="176" y="107"/>
                </a:cxn>
                <a:cxn ang="0">
                  <a:pos x="0" y="117"/>
                </a:cxn>
              </a:cxnLst>
              <a:rect l="0" t="0" r="r" b="b"/>
              <a:pathLst>
                <a:path w="176" h="117">
                  <a:moveTo>
                    <a:pt x="0" y="117"/>
                  </a:moveTo>
                  <a:lnTo>
                    <a:pt x="17" y="94"/>
                  </a:lnTo>
                  <a:lnTo>
                    <a:pt x="35" y="73"/>
                  </a:lnTo>
                  <a:lnTo>
                    <a:pt x="56" y="57"/>
                  </a:lnTo>
                  <a:lnTo>
                    <a:pt x="78" y="42"/>
                  </a:lnTo>
                  <a:lnTo>
                    <a:pt x="101" y="29"/>
                  </a:lnTo>
                  <a:lnTo>
                    <a:pt x="125" y="19"/>
                  </a:lnTo>
                  <a:lnTo>
                    <a:pt x="149" y="8"/>
                  </a:lnTo>
                  <a:lnTo>
                    <a:pt x="175" y="0"/>
                  </a:lnTo>
                  <a:lnTo>
                    <a:pt x="176" y="107"/>
                  </a:lnTo>
                  <a:lnTo>
                    <a:pt x="0" y="117"/>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3255" y="2302"/>
              <a:ext cx="174" cy="220"/>
            </a:xfrm>
            <a:custGeom>
              <a:avLst/>
              <a:gdLst/>
              <a:ahLst/>
              <a:cxnLst>
                <a:cxn ang="0">
                  <a:pos x="25" y="198"/>
                </a:cxn>
                <a:cxn ang="0">
                  <a:pos x="6" y="179"/>
                </a:cxn>
                <a:cxn ang="0">
                  <a:pos x="1" y="142"/>
                </a:cxn>
                <a:cxn ang="0">
                  <a:pos x="1" y="104"/>
                </a:cxn>
                <a:cxn ang="0">
                  <a:pos x="0" y="76"/>
                </a:cxn>
                <a:cxn ang="0">
                  <a:pos x="9" y="46"/>
                </a:cxn>
                <a:cxn ang="0">
                  <a:pos x="23" y="19"/>
                </a:cxn>
                <a:cxn ang="0">
                  <a:pos x="34" y="2"/>
                </a:cxn>
                <a:cxn ang="0">
                  <a:pos x="36" y="34"/>
                </a:cxn>
                <a:cxn ang="0">
                  <a:pos x="37" y="109"/>
                </a:cxn>
                <a:cxn ang="0">
                  <a:pos x="61" y="135"/>
                </a:cxn>
                <a:cxn ang="0">
                  <a:pos x="74" y="116"/>
                </a:cxn>
                <a:cxn ang="0">
                  <a:pos x="79" y="93"/>
                </a:cxn>
                <a:cxn ang="0">
                  <a:pos x="84" y="70"/>
                </a:cxn>
                <a:cxn ang="0">
                  <a:pos x="106" y="85"/>
                </a:cxn>
                <a:cxn ang="0">
                  <a:pos x="136" y="140"/>
                </a:cxn>
                <a:cxn ang="0">
                  <a:pos x="158" y="200"/>
                </a:cxn>
                <a:cxn ang="0">
                  <a:pos x="176" y="263"/>
                </a:cxn>
                <a:cxn ang="0">
                  <a:pos x="191" y="293"/>
                </a:cxn>
                <a:cxn ang="0">
                  <a:pos x="228" y="289"/>
                </a:cxn>
                <a:cxn ang="0">
                  <a:pos x="282" y="281"/>
                </a:cxn>
                <a:cxn ang="0">
                  <a:pos x="332" y="275"/>
                </a:cxn>
                <a:cxn ang="0">
                  <a:pos x="348" y="284"/>
                </a:cxn>
                <a:cxn ang="0">
                  <a:pos x="313" y="294"/>
                </a:cxn>
                <a:cxn ang="0">
                  <a:pos x="281" y="307"/>
                </a:cxn>
                <a:cxn ang="0">
                  <a:pos x="249" y="322"/>
                </a:cxn>
                <a:cxn ang="0">
                  <a:pos x="219" y="339"/>
                </a:cxn>
                <a:cxn ang="0">
                  <a:pos x="190" y="360"/>
                </a:cxn>
                <a:cxn ang="0">
                  <a:pos x="163" y="383"/>
                </a:cxn>
                <a:cxn ang="0">
                  <a:pos x="138" y="410"/>
                </a:cxn>
                <a:cxn ang="0">
                  <a:pos x="115" y="438"/>
                </a:cxn>
                <a:cxn ang="0">
                  <a:pos x="91" y="382"/>
                </a:cxn>
                <a:cxn ang="0">
                  <a:pos x="71" y="321"/>
                </a:cxn>
                <a:cxn ang="0">
                  <a:pos x="55" y="258"/>
                </a:cxn>
                <a:cxn ang="0">
                  <a:pos x="43" y="195"/>
                </a:cxn>
              </a:cxnLst>
              <a:rect l="0" t="0" r="r" b="b"/>
              <a:pathLst>
                <a:path w="348" h="438">
                  <a:moveTo>
                    <a:pt x="43" y="195"/>
                  </a:moveTo>
                  <a:lnTo>
                    <a:pt x="25" y="198"/>
                  </a:lnTo>
                  <a:lnTo>
                    <a:pt x="14" y="191"/>
                  </a:lnTo>
                  <a:lnTo>
                    <a:pt x="6" y="179"/>
                  </a:lnTo>
                  <a:lnTo>
                    <a:pt x="2" y="162"/>
                  </a:lnTo>
                  <a:lnTo>
                    <a:pt x="1" y="142"/>
                  </a:lnTo>
                  <a:lnTo>
                    <a:pt x="1" y="123"/>
                  </a:lnTo>
                  <a:lnTo>
                    <a:pt x="1" y="104"/>
                  </a:lnTo>
                  <a:lnTo>
                    <a:pt x="0" y="88"/>
                  </a:lnTo>
                  <a:lnTo>
                    <a:pt x="0" y="76"/>
                  </a:lnTo>
                  <a:lnTo>
                    <a:pt x="3" y="61"/>
                  </a:lnTo>
                  <a:lnTo>
                    <a:pt x="9" y="46"/>
                  </a:lnTo>
                  <a:lnTo>
                    <a:pt x="16" y="32"/>
                  </a:lnTo>
                  <a:lnTo>
                    <a:pt x="23" y="19"/>
                  </a:lnTo>
                  <a:lnTo>
                    <a:pt x="30" y="9"/>
                  </a:lnTo>
                  <a:lnTo>
                    <a:pt x="34" y="2"/>
                  </a:lnTo>
                  <a:lnTo>
                    <a:pt x="36" y="0"/>
                  </a:lnTo>
                  <a:lnTo>
                    <a:pt x="36" y="34"/>
                  </a:lnTo>
                  <a:lnTo>
                    <a:pt x="34" y="72"/>
                  </a:lnTo>
                  <a:lnTo>
                    <a:pt x="37" y="109"/>
                  </a:lnTo>
                  <a:lnTo>
                    <a:pt x="49" y="142"/>
                  </a:lnTo>
                  <a:lnTo>
                    <a:pt x="61" y="135"/>
                  </a:lnTo>
                  <a:lnTo>
                    <a:pt x="69" y="126"/>
                  </a:lnTo>
                  <a:lnTo>
                    <a:pt x="74" y="116"/>
                  </a:lnTo>
                  <a:lnTo>
                    <a:pt x="77" y="104"/>
                  </a:lnTo>
                  <a:lnTo>
                    <a:pt x="79" y="93"/>
                  </a:lnTo>
                  <a:lnTo>
                    <a:pt x="82" y="80"/>
                  </a:lnTo>
                  <a:lnTo>
                    <a:pt x="84" y="70"/>
                  </a:lnTo>
                  <a:lnTo>
                    <a:pt x="87" y="59"/>
                  </a:lnTo>
                  <a:lnTo>
                    <a:pt x="106" y="85"/>
                  </a:lnTo>
                  <a:lnTo>
                    <a:pt x="122" y="112"/>
                  </a:lnTo>
                  <a:lnTo>
                    <a:pt x="136" y="140"/>
                  </a:lnTo>
                  <a:lnTo>
                    <a:pt x="147" y="170"/>
                  </a:lnTo>
                  <a:lnTo>
                    <a:pt x="158" y="200"/>
                  </a:lnTo>
                  <a:lnTo>
                    <a:pt x="168" y="231"/>
                  </a:lnTo>
                  <a:lnTo>
                    <a:pt x="176" y="263"/>
                  </a:lnTo>
                  <a:lnTo>
                    <a:pt x="185" y="294"/>
                  </a:lnTo>
                  <a:lnTo>
                    <a:pt x="191" y="293"/>
                  </a:lnTo>
                  <a:lnTo>
                    <a:pt x="206" y="291"/>
                  </a:lnTo>
                  <a:lnTo>
                    <a:pt x="228" y="289"/>
                  </a:lnTo>
                  <a:lnTo>
                    <a:pt x="254" y="285"/>
                  </a:lnTo>
                  <a:lnTo>
                    <a:pt x="282" y="281"/>
                  </a:lnTo>
                  <a:lnTo>
                    <a:pt x="309" y="277"/>
                  </a:lnTo>
                  <a:lnTo>
                    <a:pt x="332" y="275"/>
                  </a:lnTo>
                  <a:lnTo>
                    <a:pt x="347" y="273"/>
                  </a:lnTo>
                  <a:lnTo>
                    <a:pt x="348" y="284"/>
                  </a:lnTo>
                  <a:lnTo>
                    <a:pt x="331" y="289"/>
                  </a:lnTo>
                  <a:lnTo>
                    <a:pt x="313" y="294"/>
                  </a:lnTo>
                  <a:lnTo>
                    <a:pt x="297" y="300"/>
                  </a:lnTo>
                  <a:lnTo>
                    <a:pt x="281" y="307"/>
                  </a:lnTo>
                  <a:lnTo>
                    <a:pt x="265" y="314"/>
                  </a:lnTo>
                  <a:lnTo>
                    <a:pt x="249" y="322"/>
                  </a:lnTo>
                  <a:lnTo>
                    <a:pt x="234" y="330"/>
                  </a:lnTo>
                  <a:lnTo>
                    <a:pt x="219" y="339"/>
                  </a:lnTo>
                  <a:lnTo>
                    <a:pt x="205" y="350"/>
                  </a:lnTo>
                  <a:lnTo>
                    <a:pt x="190" y="360"/>
                  </a:lnTo>
                  <a:lnTo>
                    <a:pt x="176" y="372"/>
                  </a:lnTo>
                  <a:lnTo>
                    <a:pt x="163" y="383"/>
                  </a:lnTo>
                  <a:lnTo>
                    <a:pt x="151" y="396"/>
                  </a:lnTo>
                  <a:lnTo>
                    <a:pt x="138" y="410"/>
                  </a:lnTo>
                  <a:lnTo>
                    <a:pt x="127" y="423"/>
                  </a:lnTo>
                  <a:lnTo>
                    <a:pt x="115" y="438"/>
                  </a:lnTo>
                  <a:lnTo>
                    <a:pt x="102" y="411"/>
                  </a:lnTo>
                  <a:lnTo>
                    <a:pt x="91" y="382"/>
                  </a:lnTo>
                  <a:lnTo>
                    <a:pt x="81" y="352"/>
                  </a:lnTo>
                  <a:lnTo>
                    <a:pt x="71" y="321"/>
                  </a:lnTo>
                  <a:lnTo>
                    <a:pt x="62" y="290"/>
                  </a:lnTo>
                  <a:lnTo>
                    <a:pt x="55" y="258"/>
                  </a:lnTo>
                  <a:lnTo>
                    <a:pt x="48" y="226"/>
                  </a:lnTo>
                  <a:lnTo>
                    <a:pt x="43" y="195"/>
                  </a:lnTo>
                  <a:close/>
                </a:path>
              </a:pathLst>
            </a:custGeom>
            <a:solidFill>
              <a:srgbClr val="CCA58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3309" y="2131"/>
              <a:ext cx="119" cy="293"/>
            </a:xfrm>
            <a:custGeom>
              <a:avLst/>
              <a:gdLst/>
              <a:ahLst/>
              <a:cxnLst>
                <a:cxn ang="0">
                  <a:pos x="239" y="569"/>
                </a:cxn>
                <a:cxn ang="0">
                  <a:pos x="224" y="570"/>
                </a:cxn>
                <a:cxn ang="0">
                  <a:pos x="209" y="572"/>
                </a:cxn>
                <a:cxn ang="0">
                  <a:pos x="194" y="573"/>
                </a:cxn>
                <a:cxn ang="0">
                  <a:pos x="179" y="575"/>
                </a:cxn>
                <a:cxn ang="0">
                  <a:pos x="164" y="576"/>
                </a:cxn>
                <a:cxn ang="0">
                  <a:pos x="149" y="580"/>
                </a:cxn>
                <a:cxn ang="0">
                  <a:pos x="135" y="583"/>
                </a:cxn>
                <a:cxn ang="0">
                  <a:pos x="120" y="588"/>
                </a:cxn>
                <a:cxn ang="0">
                  <a:pos x="110" y="558"/>
                </a:cxn>
                <a:cxn ang="0">
                  <a:pos x="98" y="527"/>
                </a:cxn>
                <a:cxn ang="0">
                  <a:pos x="85" y="496"/>
                </a:cxn>
                <a:cxn ang="0">
                  <a:pos x="72" y="464"/>
                </a:cxn>
                <a:cxn ang="0">
                  <a:pos x="55" y="433"/>
                </a:cxn>
                <a:cxn ang="0">
                  <a:pos x="39" y="403"/>
                </a:cxn>
                <a:cxn ang="0">
                  <a:pos x="21" y="377"/>
                </a:cxn>
                <a:cxn ang="0">
                  <a:pos x="1" y="352"/>
                </a:cxn>
                <a:cxn ang="0">
                  <a:pos x="0" y="317"/>
                </a:cxn>
                <a:cxn ang="0">
                  <a:pos x="0" y="282"/>
                </a:cxn>
                <a:cxn ang="0">
                  <a:pos x="1" y="249"/>
                </a:cxn>
                <a:cxn ang="0">
                  <a:pos x="4" y="216"/>
                </a:cxn>
                <a:cxn ang="0">
                  <a:pos x="8" y="183"/>
                </a:cxn>
                <a:cxn ang="0">
                  <a:pos x="15" y="151"/>
                </a:cxn>
                <a:cxn ang="0">
                  <a:pos x="23" y="119"/>
                </a:cxn>
                <a:cxn ang="0">
                  <a:pos x="34" y="87"/>
                </a:cxn>
                <a:cxn ang="0">
                  <a:pos x="43" y="75"/>
                </a:cxn>
                <a:cxn ang="0">
                  <a:pos x="52" y="65"/>
                </a:cxn>
                <a:cxn ang="0">
                  <a:pos x="62" y="56"/>
                </a:cxn>
                <a:cxn ang="0">
                  <a:pos x="73" y="46"/>
                </a:cxn>
                <a:cxn ang="0">
                  <a:pos x="83" y="39"/>
                </a:cxn>
                <a:cxn ang="0">
                  <a:pos x="95" y="33"/>
                </a:cxn>
                <a:cxn ang="0">
                  <a:pos x="107" y="26"/>
                </a:cxn>
                <a:cxn ang="0">
                  <a:pos x="120" y="20"/>
                </a:cxn>
                <a:cxn ang="0">
                  <a:pos x="133" y="15"/>
                </a:cxn>
                <a:cxn ang="0">
                  <a:pos x="146" y="11"/>
                </a:cxn>
                <a:cxn ang="0">
                  <a:pos x="160" y="8"/>
                </a:cxn>
                <a:cxn ang="0">
                  <a:pos x="174" y="5"/>
                </a:cxn>
                <a:cxn ang="0">
                  <a:pos x="189" y="3"/>
                </a:cxn>
                <a:cxn ang="0">
                  <a:pos x="205" y="1"/>
                </a:cxn>
                <a:cxn ang="0">
                  <a:pos x="220" y="0"/>
                </a:cxn>
                <a:cxn ang="0">
                  <a:pos x="236" y="0"/>
                </a:cxn>
                <a:cxn ang="0">
                  <a:pos x="239" y="569"/>
                </a:cxn>
              </a:cxnLst>
              <a:rect l="0" t="0" r="r" b="b"/>
              <a:pathLst>
                <a:path w="239" h="588">
                  <a:moveTo>
                    <a:pt x="239" y="569"/>
                  </a:moveTo>
                  <a:lnTo>
                    <a:pt x="224" y="570"/>
                  </a:lnTo>
                  <a:lnTo>
                    <a:pt x="209" y="572"/>
                  </a:lnTo>
                  <a:lnTo>
                    <a:pt x="194" y="573"/>
                  </a:lnTo>
                  <a:lnTo>
                    <a:pt x="179" y="575"/>
                  </a:lnTo>
                  <a:lnTo>
                    <a:pt x="164" y="576"/>
                  </a:lnTo>
                  <a:lnTo>
                    <a:pt x="149" y="580"/>
                  </a:lnTo>
                  <a:lnTo>
                    <a:pt x="135" y="583"/>
                  </a:lnTo>
                  <a:lnTo>
                    <a:pt x="120" y="588"/>
                  </a:lnTo>
                  <a:lnTo>
                    <a:pt x="110" y="558"/>
                  </a:lnTo>
                  <a:lnTo>
                    <a:pt x="98" y="527"/>
                  </a:lnTo>
                  <a:lnTo>
                    <a:pt x="85" y="496"/>
                  </a:lnTo>
                  <a:lnTo>
                    <a:pt x="72" y="464"/>
                  </a:lnTo>
                  <a:lnTo>
                    <a:pt x="55" y="433"/>
                  </a:lnTo>
                  <a:lnTo>
                    <a:pt x="39" y="403"/>
                  </a:lnTo>
                  <a:lnTo>
                    <a:pt x="21" y="377"/>
                  </a:lnTo>
                  <a:lnTo>
                    <a:pt x="1" y="352"/>
                  </a:lnTo>
                  <a:lnTo>
                    <a:pt x="0" y="317"/>
                  </a:lnTo>
                  <a:lnTo>
                    <a:pt x="0" y="282"/>
                  </a:lnTo>
                  <a:lnTo>
                    <a:pt x="1" y="249"/>
                  </a:lnTo>
                  <a:lnTo>
                    <a:pt x="4" y="216"/>
                  </a:lnTo>
                  <a:lnTo>
                    <a:pt x="8" y="183"/>
                  </a:lnTo>
                  <a:lnTo>
                    <a:pt x="15" y="151"/>
                  </a:lnTo>
                  <a:lnTo>
                    <a:pt x="23" y="119"/>
                  </a:lnTo>
                  <a:lnTo>
                    <a:pt x="34" y="87"/>
                  </a:lnTo>
                  <a:lnTo>
                    <a:pt x="43" y="75"/>
                  </a:lnTo>
                  <a:lnTo>
                    <a:pt x="52" y="65"/>
                  </a:lnTo>
                  <a:lnTo>
                    <a:pt x="62" y="56"/>
                  </a:lnTo>
                  <a:lnTo>
                    <a:pt x="73" y="46"/>
                  </a:lnTo>
                  <a:lnTo>
                    <a:pt x="83" y="39"/>
                  </a:lnTo>
                  <a:lnTo>
                    <a:pt x="95" y="33"/>
                  </a:lnTo>
                  <a:lnTo>
                    <a:pt x="107" y="26"/>
                  </a:lnTo>
                  <a:lnTo>
                    <a:pt x="120" y="20"/>
                  </a:lnTo>
                  <a:lnTo>
                    <a:pt x="133" y="15"/>
                  </a:lnTo>
                  <a:lnTo>
                    <a:pt x="146" y="11"/>
                  </a:lnTo>
                  <a:lnTo>
                    <a:pt x="160" y="8"/>
                  </a:lnTo>
                  <a:lnTo>
                    <a:pt x="174" y="5"/>
                  </a:lnTo>
                  <a:lnTo>
                    <a:pt x="189" y="3"/>
                  </a:lnTo>
                  <a:lnTo>
                    <a:pt x="205" y="1"/>
                  </a:lnTo>
                  <a:lnTo>
                    <a:pt x="220" y="0"/>
                  </a:lnTo>
                  <a:lnTo>
                    <a:pt x="236" y="0"/>
                  </a:lnTo>
                  <a:lnTo>
                    <a:pt x="239" y="569"/>
                  </a:lnTo>
                  <a:close/>
                </a:path>
              </a:pathLst>
            </a:custGeom>
            <a:solidFill>
              <a:srgbClr val="7F2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3352" y="2192"/>
              <a:ext cx="31" cy="138"/>
            </a:xfrm>
            <a:custGeom>
              <a:avLst/>
              <a:gdLst/>
              <a:ahLst/>
              <a:cxnLst>
                <a:cxn ang="0">
                  <a:pos x="44" y="277"/>
                </a:cxn>
                <a:cxn ang="0">
                  <a:pos x="19" y="245"/>
                </a:cxn>
                <a:cxn ang="0">
                  <a:pos x="5" y="203"/>
                </a:cxn>
                <a:cxn ang="0">
                  <a:pos x="0" y="157"/>
                </a:cxn>
                <a:cxn ang="0">
                  <a:pos x="3" y="111"/>
                </a:cxn>
                <a:cxn ang="0">
                  <a:pos x="10" y="68"/>
                </a:cxn>
                <a:cxn ang="0">
                  <a:pos x="18" y="34"/>
                </a:cxn>
                <a:cxn ang="0">
                  <a:pos x="25" y="10"/>
                </a:cxn>
                <a:cxn ang="0">
                  <a:pos x="27" y="0"/>
                </a:cxn>
                <a:cxn ang="0">
                  <a:pos x="30" y="3"/>
                </a:cxn>
                <a:cxn ang="0">
                  <a:pos x="36" y="5"/>
                </a:cxn>
                <a:cxn ang="0">
                  <a:pos x="41" y="5"/>
                </a:cxn>
                <a:cxn ang="0">
                  <a:pos x="47" y="5"/>
                </a:cxn>
                <a:cxn ang="0">
                  <a:pos x="51" y="5"/>
                </a:cxn>
                <a:cxn ang="0">
                  <a:pos x="56" y="6"/>
                </a:cxn>
                <a:cxn ang="0">
                  <a:pos x="60" y="10"/>
                </a:cxn>
                <a:cxn ang="0">
                  <a:pos x="63" y="15"/>
                </a:cxn>
                <a:cxn ang="0">
                  <a:pos x="49" y="72"/>
                </a:cxn>
                <a:cxn ang="0">
                  <a:pos x="42" y="124"/>
                </a:cxn>
                <a:cxn ang="0">
                  <a:pos x="38" y="169"/>
                </a:cxn>
                <a:cxn ang="0">
                  <a:pos x="40" y="207"/>
                </a:cxn>
                <a:cxn ang="0">
                  <a:pos x="42" y="237"/>
                </a:cxn>
                <a:cxn ang="0">
                  <a:pos x="44" y="258"/>
                </a:cxn>
                <a:cxn ang="0">
                  <a:pos x="45" y="272"/>
                </a:cxn>
                <a:cxn ang="0">
                  <a:pos x="44" y="277"/>
                </a:cxn>
              </a:cxnLst>
              <a:rect l="0" t="0" r="r" b="b"/>
              <a:pathLst>
                <a:path w="63" h="277">
                  <a:moveTo>
                    <a:pt x="44" y="277"/>
                  </a:moveTo>
                  <a:lnTo>
                    <a:pt x="19" y="245"/>
                  </a:lnTo>
                  <a:lnTo>
                    <a:pt x="5" y="203"/>
                  </a:lnTo>
                  <a:lnTo>
                    <a:pt x="0" y="157"/>
                  </a:lnTo>
                  <a:lnTo>
                    <a:pt x="3" y="111"/>
                  </a:lnTo>
                  <a:lnTo>
                    <a:pt x="10" y="68"/>
                  </a:lnTo>
                  <a:lnTo>
                    <a:pt x="18" y="34"/>
                  </a:lnTo>
                  <a:lnTo>
                    <a:pt x="25" y="10"/>
                  </a:lnTo>
                  <a:lnTo>
                    <a:pt x="27" y="0"/>
                  </a:lnTo>
                  <a:lnTo>
                    <a:pt x="30" y="3"/>
                  </a:lnTo>
                  <a:lnTo>
                    <a:pt x="36" y="5"/>
                  </a:lnTo>
                  <a:lnTo>
                    <a:pt x="41" y="5"/>
                  </a:lnTo>
                  <a:lnTo>
                    <a:pt x="47" y="5"/>
                  </a:lnTo>
                  <a:lnTo>
                    <a:pt x="51" y="5"/>
                  </a:lnTo>
                  <a:lnTo>
                    <a:pt x="56" y="6"/>
                  </a:lnTo>
                  <a:lnTo>
                    <a:pt x="60" y="10"/>
                  </a:lnTo>
                  <a:lnTo>
                    <a:pt x="63" y="15"/>
                  </a:lnTo>
                  <a:lnTo>
                    <a:pt x="49" y="72"/>
                  </a:lnTo>
                  <a:lnTo>
                    <a:pt x="42" y="124"/>
                  </a:lnTo>
                  <a:lnTo>
                    <a:pt x="38" y="169"/>
                  </a:lnTo>
                  <a:lnTo>
                    <a:pt x="40" y="207"/>
                  </a:lnTo>
                  <a:lnTo>
                    <a:pt x="42" y="237"/>
                  </a:lnTo>
                  <a:lnTo>
                    <a:pt x="44" y="258"/>
                  </a:lnTo>
                  <a:lnTo>
                    <a:pt x="45" y="272"/>
                  </a:lnTo>
                  <a:lnTo>
                    <a:pt x="44" y="2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48"/>
            <p:cNvSpPr>
              <a:spLocks/>
            </p:cNvSpPr>
            <p:nvPr/>
          </p:nvSpPr>
          <p:spPr bwMode="auto">
            <a:xfrm>
              <a:off x="2559" y="2313"/>
              <a:ext cx="11" cy="12"/>
            </a:xfrm>
            <a:custGeom>
              <a:avLst/>
              <a:gdLst/>
              <a:ahLst/>
              <a:cxnLst>
                <a:cxn ang="0">
                  <a:pos x="10" y="22"/>
                </a:cxn>
                <a:cxn ang="0">
                  <a:pos x="12" y="23"/>
                </a:cxn>
                <a:cxn ang="0">
                  <a:pos x="13" y="23"/>
                </a:cxn>
                <a:cxn ang="0">
                  <a:pos x="15" y="23"/>
                </a:cxn>
                <a:cxn ang="0">
                  <a:pos x="16" y="21"/>
                </a:cxn>
                <a:cxn ang="0">
                  <a:pos x="21" y="14"/>
                </a:cxn>
                <a:cxn ang="0">
                  <a:pos x="22" y="8"/>
                </a:cxn>
                <a:cxn ang="0">
                  <a:pos x="21" y="5"/>
                </a:cxn>
                <a:cxn ang="0">
                  <a:pos x="19" y="2"/>
                </a:cxn>
                <a:cxn ang="0">
                  <a:pos x="14" y="0"/>
                </a:cxn>
                <a:cxn ang="0">
                  <a:pos x="11" y="0"/>
                </a:cxn>
                <a:cxn ang="0">
                  <a:pos x="7" y="3"/>
                </a:cxn>
                <a:cxn ang="0">
                  <a:pos x="5" y="5"/>
                </a:cxn>
                <a:cxn ang="0">
                  <a:pos x="2" y="10"/>
                </a:cxn>
                <a:cxn ang="0">
                  <a:pos x="0" y="13"/>
                </a:cxn>
                <a:cxn ang="0">
                  <a:pos x="0" y="15"/>
                </a:cxn>
                <a:cxn ang="0">
                  <a:pos x="3" y="18"/>
                </a:cxn>
                <a:cxn ang="0">
                  <a:pos x="10" y="22"/>
                </a:cxn>
              </a:cxnLst>
              <a:rect l="0" t="0" r="r" b="b"/>
              <a:pathLst>
                <a:path w="22" h="23">
                  <a:moveTo>
                    <a:pt x="10" y="22"/>
                  </a:moveTo>
                  <a:lnTo>
                    <a:pt x="12" y="23"/>
                  </a:lnTo>
                  <a:lnTo>
                    <a:pt x="13" y="23"/>
                  </a:lnTo>
                  <a:lnTo>
                    <a:pt x="15" y="23"/>
                  </a:lnTo>
                  <a:lnTo>
                    <a:pt x="16" y="21"/>
                  </a:lnTo>
                  <a:lnTo>
                    <a:pt x="21" y="14"/>
                  </a:lnTo>
                  <a:lnTo>
                    <a:pt x="22" y="8"/>
                  </a:lnTo>
                  <a:lnTo>
                    <a:pt x="21" y="5"/>
                  </a:lnTo>
                  <a:lnTo>
                    <a:pt x="19" y="2"/>
                  </a:lnTo>
                  <a:lnTo>
                    <a:pt x="14" y="0"/>
                  </a:lnTo>
                  <a:lnTo>
                    <a:pt x="11" y="0"/>
                  </a:lnTo>
                  <a:lnTo>
                    <a:pt x="7" y="3"/>
                  </a:lnTo>
                  <a:lnTo>
                    <a:pt x="5" y="5"/>
                  </a:lnTo>
                  <a:lnTo>
                    <a:pt x="2" y="10"/>
                  </a:lnTo>
                  <a:lnTo>
                    <a:pt x="0" y="13"/>
                  </a:lnTo>
                  <a:lnTo>
                    <a:pt x="0" y="15"/>
                  </a:lnTo>
                  <a:lnTo>
                    <a:pt x="3" y="18"/>
                  </a:lnTo>
                  <a:lnTo>
                    <a:pt x="10" y="22"/>
                  </a:lnTo>
                  <a:close/>
                </a:path>
              </a:pathLst>
            </a:custGeom>
            <a:solidFill>
              <a:srgbClr val="FFFF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2593" y="2286"/>
              <a:ext cx="8" cy="9"/>
            </a:xfrm>
            <a:custGeom>
              <a:avLst/>
              <a:gdLst/>
              <a:ahLst/>
              <a:cxnLst>
                <a:cxn ang="0">
                  <a:pos x="15" y="5"/>
                </a:cxn>
                <a:cxn ang="0">
                  <a:pos x="16" y="4"/>
                </a:cxn>
                <a:cxn ang="0">
                  <a:pos x="16" y="2"/>
                </a:cxn>
                <a:cxn ang="0">
                  <a:pos x="16" y="1"/>
                </a:cxn>
                <a:cxn ang="0">
                  <a:pos x="15" y="1"/>
                </a:cxn>
                <a:cxn ang="0">
                  <a:pos x="13" y="0"/>
                </a:cxn>
                <a:cxn ang="0">
                  <a:pos x="10" y="0"/>
                </a:cxn>
                <a:cxn ang="0">
                  <a:pos x="6" y="1"/>
                </a:cxn>
                <a:cxn ang="0">
                  <a:pos x="3" y="4"/>
                </a:cxn>
                <a:cxn ang="0">
                  <a:pos x="0" y="8"/>
                </a:cxn>
                <a:cxn ang="0">
                  <a:pos x="0" y="13"/>
                </a:cxn>
                <a:cxn ang="0">
                  <a:pos x="1" y="16"/>
                </a:cxn>
                <a:cxn ang="0">
                  <a:pos x="3" y="19"/>
                </a:cxn>
                <a:cxn ang="0">
                  <a:pos x="4" y="19"/>
                </a:cxn>
                <a:cxn ang="0">
                  <a:pos x="5" y="19"/>
                </a:cxn>
                <a:cxn ang="0">
                  <a:pos x="6" y="16"/>
                </a:cxn>
                <a:cxn ang="0">
                  <a:pos x="7" y="15"/>
                </a:cxn>
                <a:cxn ang="0">
                  <a:pos x="15" y="5"/>
                </a:cxn>
              </a:cxnLst>
              <a:rect l="0" t="0" r="r" b="b"/>
              <a:pathLst>
                <a:path w="16" h="19">
                  <a:moveTo>
                    <a:pt x="15" y="5"/>
                  </a:moveTo>
                  <a:lnTo>
                    <a:pt x="16" y="4"/>
                  </a:lnTo>
                  <a:lnTo>
                    <a:pt x="16" y="2"/>
                  </a:lnTo>
                  <a:lnTo>
                    <a:pt x="16" y="1"/>
                  </a:lnTo>
                  <a:lnTo>
                    <a:pt x="15" y="1"/>
                  </a:lnTo>
                  <a:lnTo>
                    <a:pt x="13" y="0"/>
                  </a:lnTo>
                  <a:lnTo>
                    <a:pt x="10" y="0"/>
                  </a:lnTo>
                  <a:lnTo>
                    <a:pt x="6" y="1"/>
                  </a:lnTo>
                  <a:lnTo>
                    <a:pt x="3" y="4"/>
                  </a:lnTo>
                  <a:lnTo>
                    <a:pt x="0" y="8"/>
                  </a:lnTo>
                  <a:lnTo>
                    <a:pt x="0" y="13"/>
                  </a:lnTo>
                  <a:lnTo>
                    <a:pt x="1" y="16"/>
                  </a:lnTo>
                  <a:lnTo>
                    <a:pt x="3" y="19"/>
                  </a:lnTo>
                  <a:lnTo>
                    <a:pt x="4" y="19"/>
                  </a:lnTo>
                  <a:lnTo>
                    <a:pt x="5" y="19"/>
                  </a:lnTo>
                  <a:lnTo>
                    <a:pt x="6" y="16"/>
                  </a:lnTo>
                  <a:lnTo>
                    <a:pt x="7" y="15"/>
                  </a:lnTo>
                  <a:lnTo>
                    <a:pt x="15" y="5"/>
                  </a:lnTo>
                  <a:close/>
                </a:path>
              </a:pathLst>
            </a:custGeom>
            <a:solidFill>
              <a:srgbClr val="FFFF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2700" y="2148"/>
              <a:ext cx="8" cy="10"/>
            </a:xfrm>
            <a:custGeom>
              <a:avLst/>
              <a:gdLst/>
              <a:ahLst/>
              <a:cxnLst>
                <a:cxn ang="0">
                  <a:pos x="15" y="5"/>
                </a:cxn>
                <a:cxn ang="0">
                  <a:pos x="16" y="3"/>
                </a:cxn>
                <a:cxn ang="0">
                  <a:pos x="16" y="2"/>
                </a:cxn>
                <a:cxn ang="0">
                  <a:pos x="16" y="1"/>
                </a:cxn>
                <a:cxn ang="0">
                  <a:pos x="15" y="1"/>
                </a:cxn>
                <a:cxn ang="0">
                  <a:pos x="12" y="0"/>
                </a:cxn>
                <a:cxn ang="0">
                  <a:pos x="9" y="0"/>
                </a:cxn>
                <a:cxn ang="0">
                  <a:pos x="7" y="1"/>
                </a:cxn>
                <a:cxn ang="0">
                  <a:pos x="3" y="3"/>
                </a:cxn>
                <a:cxn ang="0">
                  <a:pos x="1" y="7"/>
                </a:cxn>
                <a:cxn ang="0">
                  <a:pos x="0" y="11"/>
                </a:cxn>
                <a:cxn ang="0">
                  <a:pos x="1" y="16"/>
                </a:cxn>
                <a:cxn ang="0">
                  <a:pos x="2" y="18"/>
                </a:cxn>
                <a:cxn ang="0">
                  <a:pos x="3" y="18"/>
                </a:cxn>
                <a:cxn ang="0">
                  <a:pos x="4" y="17"/>
                </a:cxn>
                <a:cxn ang="0">
                  <a:pos x="5" y="16"/>
                </a:cxn>
                <a:cxn ang="0">
                  <a:pos x="7" y="15"/>
                </a:cxn>
                <a:cxn ang="0">
                  <a:pos x="15" y="5"/>
                </a:cxn>
              </a:cxnLst>
              <a:rect l="0" t="0" r="r" b="b"/>
              <a:pathLst>
                <a:path w="16" h="18">
                  <a:moveTo>
                    <a:pt x="15" y="5"/>
                  </a:moveTo>
                  <a:lnTo>
                    <a:pt x="16" y="3"/>
                  </a:lnTo>
                  <a:lnTo>
                    <a:pt x="16" y="2"/>
                  </a:lnTo>
                  <a:lnTo>
                    <a:pt x="16" y="1"/>
                  </a:lnTo>
                  <a:lnTo>
                    <a:pt x="15" y="1"/>
                  </a:lnTo>
                  <a:lnTo>
                    <a:pt x="12" y="0"/>
                  </a:lnTo>
                  <a:lnTo>
                    <a:pt x="9" y="0"/>
                  </a:lnTo>
                  <a:lnTo>
                    <a:pt x="7" y="1"/>
                  </a:lnTo>
                  <a:lnTo>
                    <a:pt x="3" y="3"/>
                  </a:lnTo>
                  <a:lnTo>
                    <a:pt x="1" y="7"/>
                  </a:lnTo>
                  <a:lnTo>
                    <a:pt x="0" y="11"/>
                  </a:lnTo>
                  <a:lnTo>
                    <a:pt x="1" y="16"/>
                  </a:lnTo>
                  <a:lnTo>
                    <a:pt x="2" y="18"/>
                  </a:lnTo>
                  <a:lnTo>
                    <a:pt x="3" y="18"/>
                  </a:lnTo>
                  <a:lnTo>
                    <a:pt x="4" y="17"/>
                  </a:lnTo>
                  <a:lnTo>
                    <a:pt x="5" y="16"/>
                  </a:lnTo>
                  <a:lnTo>
                    <a:pt x="7" y="15"/>
                  </a:lnTo>
                  <a:lnTo>
                    <a:pt x="15" y="5"/>
                  </a:lnTo>
                  <a:close/>
                </a:path>
              </a:pathLst>
            </a:custGeom>
            <a:solidFill>
              <a:srgbClr val="FFFF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8000" b="1" i="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legitimately!</a:t>
            </a:r>
            <a:endParaRPr lang="en-US" sz="8000" b="1" i="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228600" y="1505930"/>
            <a:ext cx="8610600" cy="1470025"/>
          </a:xfrm>
        </p:spPr>
        <p:txBody>
          <a:bodyPr>
            <a:noAutofit/>
          </a:bodyPr>
          <a:lstStyle/>
          <a:p>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Quoting, Paraphrasing &amp; Summarizing Other’s Work …</a:t>
            </a:r>
            <a:endParaRPr lang="en-US"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itchFamily="34" charset="0"/>
              </a:rPr>
              <a:t>You will learn the answers to:</a:t>
            </a:r>
            <a:endParaRPr lang="en-US" b="1" dirty="0">
              <a:latin typeface="Arial Narrow" pitchFamily="34" charset="0"/>
            </a:endParaRPr>
          </a:p>
        </p:txBody>
      </p:sp>
      <p:sp>
        <p:nvSpPr>
          <p:cNvPr id="3" name="Text Placeholder 2"/>
          <p:cNvSpPr>
            <a:spLocks noGrp="1"/>
          </p:cNvSpPr>
          <p:nvPr>
            <p:ph type="body" idx="1"/>
          </p:nvPr>
        </p:nvSpPr>
        <p:spPr>
          <a:xfrm>
            <a:off x="722313" y="2547938"/>
            <a:ext cx="7772400" cy="3624262"/>
          </a:xfrm>
        </p:spPr>
        <p:txBody>
          <a:bodyPr>
            <a:normAutofit/>
          </a:bodyPr>
          <a:lstStyle/>
          <a:p>
            <a:pPr marL="457200" indent="-457200">
              <a:buFont typeface="Wingdings" pitchFamily="2" charset="2"/>
              <a:buChar char="Ø"/>
            </a:pPr>
            <a:r>
              <a:rPr lang="en-US" sz="3600" b="1"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Times New Roman" pitchFamily="18" charset="0"/>
              </a:rPr>
              <a:t>How are quotes, paraphrases and summaries introduced in an essay?</a:t>
            </a:r>
          </a:p>
          <a:p>
            <a:pPr marL="457200" indent="-457200">
              <a:buFont typeface="Wingdings" pitchFamily="2" charset="2"/>
              <a:buChar char="Ø"/>
            </a:pPr>
            <a:r>
              <a:rPr lang="en-US" sz="3600" b="1"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Times New Roman" pitchFamily="18" charset="0"/>
              </a:rPr>
              <a:t>When should I quote rather than paraphrase or summarize? </a:t>
            </a:r>
          </a:p>
          <a:p>
            <a:pPr marL="457200" indent="-457200">
              <a:buFont typeface="Wingdings" pitchFamily="2" charset="2"/>
              <a:buChar char="Ø"/>
            </a:pPr>
            <a:r>
              <a:rPr lang="en-US" sz="3600" b="1" dirty="0" smtClean="0">
                <a:solidFill>
                  <a:schemeClr val="accent2">
                    <a:lumMod val="75000"/>
                  </a:schemeClr>
                </a:solidFill>
                <a:effectLst>
                  <a:outerShdw blurRad="38100" dist="38100" dir="2700000" algn="tl">
                    <a:srgbClr val="000000">
                      <a:alpha val="43137"/>
                    </a:srgbClr>
                  </a:outerShdw>
                </a:effectLst>
                <a:latin typeface="Arial Narrow" pitchFamily="34" charset="0"/>
                <a:cs typeface="Times New Roman" pitchFamily="18" charset="0"/>
              </a:rPr>
              <a:t>When should I paraphrase or summarize?</a:t>
            </a:r>
          </a:p>
          <a:p>
            <a:pPr marL="457200" indent="-457200"/>
            <a:endParaRPr lang="en-US" dirty="0" smtClean="0">
              <a:solidFill>
                <a:srgbClr val="7030A0"/>
              </a:solidFill>
              <a:latin typeface="Times New Roman" pitchFamily="18" charset="0"/>
              <a:cs typeface="Times New Roman" pitchFamily="18" charset="0"/>
            </a:endParaRPr>
          </a:p>
          <a:p>
            <a:pPr marL="457200" indent="-457200">
              <a:buFont typeface="Wingdings" pitchFamily="2" charset="2"/>
              <a:buChar char="Ø"/>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2286000" y="304800"/>
            <a:ext cx="6324600" cy="2514600"/>
            <a:chOff x="1295400" y="304800"/>
            <a:chExt cx="6324600" cy="3352800"/>
          </a:xfrm>
        </p:grpSpPr>
        <p:sp>
          <p:nvSpPr>
            <p:cNvPr id="5" name="Oval Callout 4"/>
            <p:cNvSpPr/>
            <p:nvPr/>
          </p:nvSpPr>
          <p:spPr>
            <a:xfrm>
              <a:off x="1295400" y="304800"/>
              <a:ext cx="6324600" cy="3352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28800" y="914400"/>
              <a:ext cx="5334000" cy="2092880"/>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How are quotes, paraphrases and summaries introduced into an essay?</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952501"/>
            <a:ext cx="7772400" cy="800100"/>
          </a:xfrm>
        </p:spPr>
        <p:txBody>
          <a:bodyPr/>
          <a:lstStyle/>
          <a:p>
            <a:pPr algn="ctr"/>
            <a:r>
              <a:rPr lang="en-US" b="1" dirty="0" smtClean="0">
                <a:solidFill>
                  <a:schemeClr val="accent1">
                    <a:lumMod val="75000"/>
                  </a:schemeClr>
                </a:solidFill>
                <a:latin typeface="Arial Narrow" pitchFamily="34" charset="0"/>
              </a:rPr>
              <a:t>Introduce the Source Material</a:t>
            </a:r>
            <a:endParaRPr lang="en-US" b="1" dirty="0">
              <a:solidFill>
                <a:schemeClr val="accent1">
                  <a:lumMod val="75000"/>
                </a:schemeClr>
              </a:solidFill>
              <a:latin typeface="Arial Narrow" pitchFamily="34" charset="0"/>
            </a:endParaRPr>
          </a:p>
        </p:txBody>
      </p:sp>
      <p:sp>
        <p:nvSpPr>
          <p:cNvPr id="3" name="Text Placeholder 2"/>
          <p:cNvSpPr>
            <a:spLocks noGrp="1"/>
          </p:cNvSpPr>
          <p:nvPr>
            <p:ph type="body" idx="1"/>
          </p:nvPr>
        </p:nvSpPr>
        <p:spPr>
          <a:xfrm>
            <a:off x="722313" y="2667000"/>
            <a:ext cx="7772400" cy="3581400"/>
          </a:xfrm>
        </p:spPr>
        <p:txBody>
          <a:bodyPr>
            <a:normAutofit/>
          </a:bodyPr>
          <a:lstStyle/>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your</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own</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writing voice </a:t>
            </a:r>
            <a:r>
              <a:rPr lang="en-US" b="1" dirty="0" smtClean="0">
                <a:solidFill>
                  <a:srgbClr val="7030A0"/>
                </a:solidFill>
                <a:latin typeface="Times New Roman" pitchFamily="18" charset="0"/>
                <a:cs typeface="Times New Roman" pitchFamily="18" charset="0"/>
              </a:rPr>
              <a:t>to ease the way. </a:t>
            </a:r>
            <a:br>
              <a:rPr lang="en-US" b="1" dirty="0" smtClean="0">
                <a:solidFill>
                  <a:srgbClr val="7030A0"/>
                </a:solidFill>
                <a:latin typeface="Times New Roman" pitchFamily="18" charset="0"/>
                <a:cs typeface="Times New Roman" pitchFamily="18" charset="0"/>
              </a:rPr>
            </a:br>
            <a:r>
              <a:rPr lang="en-US" dirty="0" smtClean="0">
                <a:solidFill>
                  <a:srgbClr val="7030A0"/>
                </a:solidFill>
                <a:latin typeface="Times New Roman" pitchFamily="18" charset="0"/>
                <a:cs typeface="Times New Roman" pitchFamily="18" charset="0"/>
              </a:rPr>
              <a:t>Don’t “drop” the reader into another author’s work.</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signal phrases </a:t>
            </a:r>
            <a:r>
              <a:rPr lang="en-US" b="1" dirty="0" smtClean="0">
                <a:solidFill>
                  <a:srgbClr val="7030A0"/>
                </a:solidFill>
                <a:latin typeface="Times New Roman" pitchFamily="18" charset="0"/>
                <a:cs typeface="Times New Roman" pitchFamily="18" charset="0"/>
              </a:rPr>
              <a:t>to introduce the material.</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the best verb</a:t>
            </a:r>
            <a:r>
              <a:rPr lang="en-US" b="1" dirty="0" smtClean="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Is the other author stating a belief, relating an observation, complaining or arguing? </a:t>
            </a:r>
          </a:p>
          <a:p>
            <a:pPr marL="400050">
              <a:lnSpc>
                <a:spcPct val="110000"/>
              </a:lnSpc>
              <a:spcBef>
                <a:spcPts val="1200"/>
              </a:spcBef>
            </a:pPr>
            <a:r>
              <a:rPr lang="en-US" b="1" dirty="0" smtClean="0">
                <a:solidFill>
                  <a:schemeClr val="tx1"/>
                </a:solidFill>
                <a:latin typeface="Times New Roman" pitchFamily="18" charset="0"/>
                <a:cs typeface="Times New Roman" pitchFamily="18" charset="0"/>
              </a:rPr>
              <a:t>Study the verbs on the “Signal Phrase” sheet, and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use the best one for each piece of support.</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762000"/>
          </a:xfrm>
        </p:spPr>
        <p:txBody>
          <a:bodyPr>
            <a:normAutofit fontScale="90000"/>
          </a:bodyPr>
          <a:lstStyle/>
          <a:p>
            <a:r>
              <a:rPr lang="en-US" b="1" dirty="0" smtClean="0">
                <a:solidFill>
                  <a:schemeClr val="accent1">
                    <a:lumMod val="75000"/>
                  </a:schemeClr>
                </a:solidFill>
                <a:latin typeface="Arial Narrow" pitchFamily="34" charset="0"/>
              </a:rPr>
              <a:t>Don’t just </a:t>
            </a:r>
            <a:r>
              <a:rPr lang="en-US" sz="6700" b="1" baseline="-25000" dirty="0" smtClean="0">
                <a:solidFill>
                  <a:schemeClr val="accent1">
                    <a:lumMod val="75000"/>
                  </a:schemeClr>
                </a:solidFill>
                <a:latin typeface="Arial Narrow" pitchFamily="34" charset="0"/>
              </a:rPr>
              <a:t>drop</a:t>
            </a:r>
            <a:r>
              <a:rPr lang="en-US" b="1" dirty="0" smtClean="0">
                <a:solidFill>
                  <a:schemeClr val="accent1">
                    <a:lumMod val="75000"/>
                  </a:schemeClr>
                </a:solidFill>
                <a:latin typeface="Arial Narrow" pitchFamily="34" charset="0"/>
              </a:rPr>
              <a:t> other’s work into an essay</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447800"/>
            <a:ext cx="3505200" cy="4800600"/>
          </a:xfrm>
        </p:spPr>
        <p:txBody>
          <a:bodyPr>
            <a:normAutofit fontScale="77500" lnSpcReduction="20000"/>
          </a:bodyPr>
          <a:lstStyle/>
          <a:p>
            <a:pPr>
              <a:spcBef>
                <a:spcPts val="0"/>
              </a:spcBef>
              <a:buNone/>
            </a:pPr>
            <a:r>
              <a:rPr lang="en-US" b="1" dirty="0" smtClean="0">
                <a:solidFill>
                  <a:srgbClr val="7030A0"/>
                </a:solidFill>
                <a:latin typeface="Arial Narrow" pitchFamily="34" charset="0"/>
                <a:cs typeface="Times New Roman" pitchFamily="18" charset="0"/>
              </a:rPr>
              <a:t>Nicely introduced:</a:t>
            </a:r>
          </a:p>
          <a:p>
            <a:pPr>
              <a:spcBef>
                <a:spcPts val="0"/>
              </a:spcBef>
              <a:buNone/>
            </a:pPr>
            <a:endParaRPr lang="en-US" dirty="0" smtClean="0">
              <a:latin typeface="Times New Roman" pitchFamily="18" charset="0"/>
              <a:cs typeface="Times New Roman" pitchFamily="18" charset="0"/>
            </a:endParaRPr>
          </a:p>
          <a:p>
            <a:pPr marL="0" indent="0">
              <a:spcBef>
                <a:spcPts val="0"/>
              </a:spcBef>
              <a:buNone/>
            </a:pPr>
            <a:r>
              <a:rPr lang="en-US" sz="3100" b="1" dirty="0" smtClean="0">
                <a:latin typeface="Times New Roman" pitchFamily="18" charset="0"/>
                <a:cs typeface="Times New Roman" pitchFamily="18" charset="0"/>
              </a:rPr>
              <a:t>Advertisers take advantage of access to children via the Internet. </a:t>
            </a:r>
            <a:r>
              <a:rPr lang="en-US" sz="3100" b="1" dirty="0" smtClean="0">
                <a:solidFill>
                  <a:srgbClr val="7030A0"/>
                </a:solidFill>
                <a:latin typeface="Times New Roman" pitchFamily="18" charset="0"/>
                <a:cs typeface="Times New Roman" pitchFamily="18" charset="0"/>
              </a:rPr>
              <a:t>In a research study of children’s responses to advertising on  educational websites, </a:t>
            </a:r>
            <a:r>
              <a:rPr lang="en-US" sz="3100" b="1" dirty="0" smtClean="0">
                <a:effectLst>
                  <a:outerShdw blurRad="38100" dist="38100" dir="2700000" algn="tl">
                    <a:srgbClr val="000000">
                      <a:alpha val="43137"/>
                    </a:srgbClr>
                  </a:outerShdw>
                </a:effectLst>
                <a:latin typeface="Times New Roman" pitchFamily="18" charset="0"/>
                <a:cs typeface="Times New Roman" pitchFamily="18" charset="0"/>
              </a:rPr>
              <a:t>only one-fifth of the children under 8 years old knew that the advertisements were created to do something besides entertain or educate (Morrison 15).</a:t>
            </a:r>
            <a:endParaRPr lang="en-US" sz="31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4933950" y="1447800"/>
            <a:ext cx="3524250" cy="3810000"/>
          </a:xfrm>
        </p:spPr>
        <p:txBody>
          <a:bodyPr>
            <a:normAutofit fontScale="77500" lnSpcReduction="20000"/>
          </a:bodyPr>
          <a:lstStyle/>
          <a:p>
            <a:pPr marL="0" indent="0">
              <a:spcBef>
                <a:spcPts val="0"/>
              </a:spcBef>
              <a:buNone/>
            </a:pPr>
            <a:r>
              <a:rPr lang="en-US" b="1" dirty="0" smtClean="0">
                <a:solidFill>
                  <a:srgbClr val="7030A0"/>
                </a:solidFill>
                <a:latin typeface="Arial Narrow" pitchFamily="34" charset="0"/>
                <a:cs typeface="Times New Roman" pitchFamily="18" charset="0"/>
              </a:rPr>
              <a:t>“Dropped”:</a:t>
            </a:r>
          </a:p>
          <a:p>
            <a:pPr indent="0">
              <a:spcBef>
                <a:spcPts val="0"/>
              </a:spcBef>
              <a:buNone/>
            </a:pPr>
            <a:endParaRPr lang="en-US" dirty="0" smtClean="0">
              <a:latin typeface="Times New Roman" pitchFamily="18" charset="0"/>
              <a:cs typeface="Times New Roman" pitchFamily="18" charset="0"/>
            </a:endParaRPr>
          </a:p>
          <a:p>
            <a:pPr marL="0" indent="0">
              <a:spcBef>
                <a:spcPts val="0"/>
              </a:spcBef>
              <a:buNone/>
            </a:pPr>
            <a:r>
              <a:rPr lang="en-US" sz="3100" b="1" dirty="0" smtClean="0">
                <a:latin typeface="Times New Roman" pitchFamily="18" charset="0"/>
                <a:cs typeface="Times New Roman" pitchFamily="18" charset="0"/>
              </a:rPr>
              <a:t>Advertisers take advantage of access to children via the Internet. </a:t>
            </a:r>
            <a:r>
              <a:rPr lang="en-US" sz="3100" b="1" dirty="0" smtClean="0">
                <a:effectLst>
                  <a:outerShdw blurRad="38100" dist="38100" dir="2700000" algn="tl">
                    <a:srgbClr val="000000">
                      <a:alpha val="43137"/>
                    </a:srgbClr>
                  </a:outerShdw>
                </a:effectLst>
                <a:latin typeface="Times New Roman" pitchFamily="18" charset="0"/>
                <a:cs typeface="Times New Roman" pitchFamily="18" charset="0"/>
              </a:rPr>
              <a:t>Only one-fifth of children under 8 years old know that advertisements are created to do something besides entertain or educate (Morrison 15).</a:t>
            </a:r>
            <a:endParaRPr lang="en-US" sz="31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Arial Narrow" pitchFamily="34" charset="0"/>
                <a:cs typeface="Times New Roman" pitchFamily="18" charset="0"/>
              </a:rPr>
              <a:t>To be honest </a:t>
            </a:r>
            <a:r>
              <a:rPr lang="en-US" b="1" dirty="0" smtClean="0">
                <a:solidFill>
                  <a:schemeClr val="accent1"/>
                </a:solidFill>
                <a:latin typeface="Arial Narrow" pitchFamily="34" charset="0"/>
                <a:cs typeface="Times New Roman" pitchFamily="18" charset="0"/>
              </a:rPr>
              <a:t>. . . </a:t>
            </a:r>
            <a:endParaRPr lang="en-US" b="1" dirty="0">
              <a:solidFill>
                <a:schemeClr val="accent1"/>
              </a:solidFill>
              <a:latin typeface="Arial Narrow" pitchFamily="34" charset="0"/>
            </a:endParaRPr>
          </a:p>
        </p:txBody>
      </p:sp>
      <p:sp>
        <p:nvSpPr>
          <p:cNvPr id="3" name="Content Placeholder 2"/>
          <p:cNvSpPr>
            <a:spLocks noGrp="1"/>
          </p:cNvSpPr>
          <p:nvPr>
            <p:ph sz="quarter" idx="1"/>
          </p:nvPr>
        </p:nvSpPr>
        <p:spPr/>
        <p:txBody>
          <a:bodyPr>
            <a:normAutofit/>
          </a:bodyPr>
          <a:lstStyle/>
          <a:p>
            <a:pPr marL="228600" indent="-228600">
              <a:buNone/>
            </a:pPr>
            <a:r>
              <a:rPr lang="en-US" sz="3600" dirty="0" smtClean="0">
                <a:latin typeface="Times New Roman" pitchFamily="18" charset="0"/>
                <a:cs typeface="Times New Roman" pitchFamily="18" charset="0"/>
              </a:rPr>
              <a:t>You </a:t>
            </a:r>
            <a:r>
              <a:rPr lang="en-US" sz="3600" b="1" dirty="0" smtClean="0">
                <a:latin typeface="Times New Roman" pitchFamily="18" charset="0"/>
                <a:cs typeface="Times New Roman" pitchFamily="18" charset="0"/>
              </a:rPr>
              <a:t>must</a:t>
            </a:r>
            <a:r>
              <a:rPr lang="en-US" sz="3600" dirty="0" smtClean="0">
                <a:latin typeface="Times New Roman" pitchFamily="18" charset="0"/>
                <a:cs typeface="Times New Roman" pitchFamily="18" charset="0"/>
              </a:rPr>
              <a:t> also cite and document:</a:t>
            </a:r>
          </a:p>
          <a:p>
            <a:pPr marL="502920" lvl="1">
              <a:buFont typeface="Arial" pitchFamily="34" charset="0"/>
              <a:buChar char="•"/>
            </a:pPr>
            <a:r>
              <a:rPr lang="en-US" sz="3600" b="1" dirty="0" smtClean="0">
                <a:solidFill>
                  <a:srgbClr val="7030A0"/>
                </a:solidFill>
                <a:latin typeface="Times New Roman" pitchFamily="18" charset="0"/>
                <a:cs typeface="Times New Roman" pitchFamily="18" charset="0"/>
              </a:rPr>
              <a:t>A paraphrase or a summary of another’s ideas or words</a:t>
            </a:r>
          </a:p>
          <a:p>
            <a:pPr marL="228600" indent="-228600"/>
            <a:endParaRPr lang="en-US" sz="800" dirty="0" smtClean="0">
              <a:latin typeface="Times New Roman" pitchFamily="18" charset="0"/>
              <a:cs typeface="Times New Roman" pitchFamily="18" charset="0"/>
            </a:endParaRPr>
          </a:p>
          <a:p>
            <a:pPr marL="228600" indent="-228600">
              <a:buNone/>
            </a:pPr>
            <a:r>
              <a:rPr lang="en-US" sz="3600" dirty="0" smtClean="0">
                <a:latin typeface="Times New Roman" pitchFamily="18" charset="0"/>
                <a:cs typeface="Times New Roman" pitchFamily="18" charset="0"/>
              </a:rPr>
              <a:t>You may </a:t>
            </a:r>
            <a:r>
              <a:rPr lang="en-US" sz="3600" b="1" dirty="0" smtClean="0">
                <a:latin typeface="Times New Roman" pitchFamily="18" charset="0"/>
                <a:cs typeface="Times New Roman" pitchFamily="18" charset="0"/>
              </a:rPr>
              <a:t>not</a:t>
            </a:r>
            <a:r>
              <a:rPr lang="en-US" sz="3600" dirty="0" smtClean="0">
                <a:latin typeface="Times New Roman" pitchFamily="18" charset="0"/>
                <a:cs typeface="Times New Roman" pitchFamily="18" charset="0"/>
              </a:rPr>
              <a:t> use:</a:t>
            </a:r>
          </a:p>
          <a:p>
            <a:pPr marL="514350" indent="-228600">
              <a:buFont typeface="Arial" pitchFamily="34" charset="0"/>
              <a:buChar char="•"/>
            </a:pPr>
            <a:r>
              <a:rPr lang="en-US" sz="3600" b="1" dirty="0" smtClean="0">
                <a:solidFill>
                  <a:srgbClr val="7030A0"/>
                </a:solidFill>
                <a:latin typeface="Times New Roman" pitchFamily="18" charset="0"/>
                <a:cs typeface="Times New Roman" pitchFamily="18" charset="0"/>
              </a:rPr>
              <a:t>Your own work from another class </a:t>
            </a:r>
            <a:br>
              <a:rPr lang="en-US" sz="3600" b="1" dirty="0" smtClean="0">
                <a:solidFill>
                  <a:srgbClr val="7030A0"/>
                </a:solidFill>
                <a:latin typeface="Times New Roman" pitchFamily="18" charset="0"/>
                <a:cs typeface="Times New Roman" pitchFamily="18" charset="0"/>
              </a:rPr>
            </a:br>
            <a:r>
              <a:rPr lang="en-US" sz="3600" dirty="0" smtClean="0">
                <a:solidFill>
                  <a:srgbClr val="7030A0"/>
                </a:solidFill>
                <a:latin typeface="Times New Roman" pitchFamily="18" charset="0"/>
                <a:cs typeface="Times New Roman" pitchFamily="18" charset="0"/>
              </a:rPr>
              <a:t>(without instructor’s prior permission)</a:t>
            </a:r>
          </a:p>
        </p:txBody>
      </p:sp>
      <p:cxnSp>
        <p:nvCxnSpPr>
          <p:cNvPr id="5" name="Straight Connector 4"/>
          <p:cNvCxnSpPr/>
          <p:nvPr/>
        </p:nvCxnSpPr>
        <p:spPr>
          <a:xfrm>
            <a:off x="1066800" y="1371600"/>
            <a:ext cx="7315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7030A0"/>
                </a:solidFill>
                <a:latin typeface="Arial Narrow" pitchFamily="34" charset="0"/>
              </a:rPr>
              <a:t>How do I introduce a quotation?</a:t>
            </a:r>
            <a:endParaRPr lang="en-US" b="1" dirty="0">
              <a:solidFill>
                <a:srgbClr val="7030A0"/>
              </a:solidFill>
              <a:latin typeface="Arial Narrow" pitchFamily="34" charset="0"/>
            </a:endParaRPr>
          </a:p>
        </p:txBody>
      </p:sp>
      <p:sp>
        <p:nvSpPr>
          <p:cNvPr id="3" name="Text Placeholder 2"/>
          <p:cNvSpPr>
            <a:spLocks noGrp="1"/>
          </p:cNvSpPr>
          <p:nvPr>
            <p:ph type="body" idx="1"/>
          </p:nvPr>
        </p:nvSpPr>
        <p:spPr>
          <a:xfrm>
            <a:off x="762000" y="1676400"/>
            <a:ext cx="3886200" cy="838200"/>
          </a:xfrm>
        </p:spPr>
        <p:txBody>
          <a:bodyPr/>
          <a:lstStyle/>
          <a:p>
            <a:r>
              <a:rPr lang="en-US" dirty="0" smtClean="0">
                <a:latin typeface="Arial Narrow" pitchFamily="34" charset="0"/>
              </a:rPr>
              <a:t>A signal phrase often introduces the author: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886200" cy="914400"/>
          </a:xfrm>
        </p:spPr>
        <p:txBody>
          <a:bodyPr/>
          <a:lstStyle/>
          <a:p>
            <a:r>
              <a:rPr lang="en-US" dirty="0" smtClean="0">
                <a:latin typeface="Arial Narrow" pitchFamily="34" charset="0"/>
              </a:rPr>
              <a:t>If the author is repeated, only use the last name </a:t>
            </a:r>
            <a:r>
              <a:rPr lang="en-US" sz="2000" dirty="0" smtClean="0">
                <a:latin typeface="Arial Narrow" pitchFamily="34" charset="0"/>
              </a:rPr>
              <a:t>(or a pronoun)</a:t>
            </a:r>
            <a:r>
              <a:rPr lang="en-US" dirty="0" smtClean="0">
                <a:latin typeface="Arial Narrow" pitchFamily="34" charset="0"/>
              </a:rPr>
              <a:t>: </a:t>
            </a:r>
            <a:endParaRPr lang="en-US" dirty="0">
              <a:latin typeface="Arial Narrow" pitchFamily="34" charset="0"/>
            </a:endParaRPr>
          </a:p>
        </p:txBody>
      </p:sp>
      <p:sp>
        <p:nvSpPr>
          <p:cNvPr id="5" name="Content Placeholder 4"/>
          <p:cNvSpPr>
            <a:spLocks noGrp="1"/>
          </p:cNvSpPr>
          <p:nvPr>
            <p:ph sz="half" idx="2"/>
          </p:nvPr>
        </p:nvSpPr>
        <p:spPr>
          <a:xfrm>
            <a:off x="762000" y="3048000"/>
            <a:ext cx="3886200" cy="3009900"/>
          </a:xfrm>
        </p:spPr>
        <p:txBody>
          <a:bodyPr/>
          <a:lstStyle/>
          <a:p>
            <a:pPr marL="0" indent="0">
              <a:buNone/>
            </a:pPr>
            <a:r>
              <a:rPr lang="en-US" b="1" dirty="0" smtClean="0">
                <a:solidFill>
                  <a:srgbClr val="7030A0"/>
                </a:solidFill>
                <a:latin typeface="Times New Roman" pitchFamily="18" charset="0"/>
                <a:cs typeface="Times New Roman" pitchFamily="18" charset="0"/>
              </a:rPr>
              <a:t>Opera critic Leann </a:t>
            </a:r>
            <a:r>
              <a:rPr lang="en-US" b="1" dirty="0" err="1" smtClean="0">
                <a:solidFill>
                  <a:srgbClr val="7030A0"/>
                </a:solidFill>
                <a:latin typeface="Times New Roman" pitchFamily="18" charset="0"/>
                <a:cs typeface="Times New Roman" pitchFamily="18" charset="0"/>
              </a:rPr>
              <a:t>Alspaugh</a:t>
            </a:r>
            <a:r>
              <a:rPr lang="en-US" b="1" dirty="0" smtClean="0">
                <a:solidFill>
                  <a:srgbClr val="7030A0"/>
                </a:solidFill>
                <a:latin typeface="Times New Roman" pitchFamily="18" charset="0"/>
                <a:cs typeface="Times New Roman" pitchFamily="18" charset="0"/>
              </a:rPr>
              <a:t> describes </a:t>
            </a:r>
            <a:r>
              <a:rPr lang="en-US" b="1" dirty="0" smtClean="0">
                <a:latin typeface="Times New Roman" pitchFamily="18" charset="0"/>
                <a:cs typeface="Times New Roman" pitchFamily="18" charset="0"/>
              </a:rPr>
              <a:t>the composer’s characterizations as “complex” (14). </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3048000"/>
            <a:ext cx="4114800" cy="2286000"/>
          </a:xfrm>
        </p:spPr>
        <p:txBody>
          <a:bodyPr/>
          <a:lstStyle/>
          <a:p>
            <a:pPr marL="0" indent="0">
              <a:buNone/>
            </a:pPr>
            <a:r>
              <a:rPr lang="en-US" b="1" dirty="0" err="1" smtClean="0">
                <a:solidFill>
                  <a:srgbClr val="7030A0"/>
                </a:solidFill>
                <a:latin typeface="Times New Roman" pitchFamily="18" charset="0"/>
                <a:cs typeface="Times New Roman" pitchFamily="18" charset="0"/>
              </a:rPr>
              <a:t>Alspaugh</a:t>
            </a:r>
            <a:r>
              <a:rPr lang="en-US" b="1" dirty="0" smtClean="0">
                <a:solidFill>
                  <a:srgbClr val="7030A0"/>
                </a:solidFill>
                <a:latin typeface="Times New Roman" pitchFamily="18" charset="0"/>
                <a:cs typeface="Times New Roman" pitchFamily="18" charset="0"/>
              </a:rPr>
              <a:t> sees </a:t>
            </a:r>
            <a:r>
              <a:rPr lang="en-US" b="1" dirty="0" smtClean="0">
                <a:latin typeface="Times New Roman" pitchFamily="18" charset="0"/>
                <a:cs typeface="Times New Roman" pitchFamily="18" charset="0"/>
              </a:rPr>
              <a:t>poetry as Pablo Neruda’s “natural language and the means by which he interpreted the world” (14).</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600200"/>
            <a:ext cx="3733800" cy="914400"/>
          </a:xfrm>
        </p:spPr>
        <p:txBody>
          <a:bodyPr/>
          <a:lstStyle/>
          <a:p>
            <a:r>
              <a:rPr lang="en-US" dirty="0" smtClean="0">
                <a:latin typeface="Arial Narrow" pitchFamily="34" charset="0"/>
              </a:rPr>
              <a:t>A signal phrase might introduce the speaker: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733800" cy="914400"/>
          </a:xfrm>
        </p:spPr>
        <p:txBody>
          <a:bodyPr/>
          <a:lstStyle/>
          <a:p>
            <a:r>
              <a:rPr lang="en-US" dirty="0" smtClean="0">
                <a:latin typeface="Arial Narrow" pitchFamily="34" charset="0"/>
              </a:rPr>
              <a:t>Sometimes, the title is more important:</a:t>
            </a:r>
            <a:endParaRPr lang="en-US" dirty="0">
              <a:latin typeface="Arial Narrow" pitchFamily="34" charset="0"/>
            </a:endParaRPr>
          </a:p>
        </p:txBody>
      </p:sp>
      <p:sp>
        <p:nvSpPr>
          <p:cNvPr id="5" name="Content Placeholder 4"/>
          <p:cNvSpPr>
            <a:spLocks noGrp="1"/>
          </p:cNvSpPr>
          <p:nvPr>
            <p:ph sz="half" idx="2"/>
          </p:nvPr>
        </p:nvSpPr>
        <p:spPr>
          <a:xfrm>
            <a:off x="762000" y="2971800"/>
            <a:ext cx="3733800" cy="3314700"/>
          </a:xfrm>
        </p:spPr>
        <p:txBody>
          <a:bodyPr/>
          <a:lstStyle/>
          <a:p>
            <a:pPr marL="0" indent="0">
              <a:buNone/>
            </a:pPr>
            <a:r>
              <a:rPr lang="en-US" b="1" dirty="0" smtClean="0">
                <a:solidFill>
                  <a:srgbClr val="7030A0"/>
                </a:solidFill>
                <a:latin typeface="Times New Roman" pitchFamily="18" charset="0"/>
                <a:cs typeface="Times New Roman" pitchFamily="18" charset="0"/>
              </a:rPr>
              <a:t>Composer Daniel </a:t>
            </a:r>
            <a:r>
              <a:rPr lang="en-US" b="1" dirty="0" err="1" smtClean="0">
                <a:solidFill>
                  <a:srgbClr val="7030A0"/>
                </a:solidFill>
                <a:latin typeface="Times New Roman" pitchFamily="18" charset="0"/>
                <a:cs typeface="Times New Roman" pitchFamily="18" charset="0"/>
              </a:rPr>
              <a:t>Catán</a:t>
            </a:r>
            <a:r>
              <a:rPr lang="en-US" b="1" dirty="0" smtClean="0">
                <a:solidFill>
                  <a:srgbClr val="7030A0"/>
                </a:solidFill>
                <a:latin typeface="Times New Roman" pitchFamily="18" charset="0"/>
                <a:cs typeface="Times New Roman" pitchFamily="18" charset="0"/>
              </a:rPr>
              <a:t> appreciates </a:t>
            </a:r>
            <a:r>
              <a:rPr lang="en-US" b="1" dirty="0" smtClean="0">
                <a:latin typeface="Times New Roman" pitchFamily="18" charset="0"/>
                <a:cs typeface="Times New Roman" pitchFamily="18" charset="0"/>
              </a:rPr>
              <a:t>figurative language: “The metaphor is a tool that art forms use to help us acquire self-knowledge”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2971800"/>
            <a:ext cx="3657600" cy="2819400"/>
          </a:xfrm>
        </p:spPr>
        <p:txBody>
          <a:bodyPr>
            <a:normAutofit lnSpcReduction="10000"/>
          </a:bodyPr>
          <a:lstStyle/>
          <a:p>
            <a:pPr marL="0" indent="0">
              <a:buNone/>
            </a:pPr>
            <a:r>
              <a:rPr lang="en-US" b="1" dirty="0" smtClean="0">
                <a:latin typeface="Times New Roman" pitchFamily="18" charset="0"/>
                <a:cs typeface="Times New Roman" pitchFamily="18" charset="0"/>
              </a:rPr>
              <a:t>In the opera, </a:t>
            </a:r>
            <a:r>
              <a:rPr lang="en-US" b="1" i="1" dirty="0" smtClean="0">
                <a:latin typeface="Times New Roman" pitchFamily="18" charset="0"/>
                <a:cs typeface="Times New Roman" pitchFamily="18" charset="0"/>
              </a:rPr>
              <a:t>Il </a:t>
            </a:r>
            <a:r>
              <a:rPr lang="en-US" b="1" i="1" dirty="0" err="1" smtClean="0">
                <a:latin typeface="Times New Roman" pitchFamily="18" charset="0"/>
                <a:cs typeface="Times New Roman" pitchFamily="18" charset="0"/>
              </a:rPr>
              <a:t>Postino</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hero accidentally uses figurative language.  </a:t>
            </a:r>
            <a:r>
              <a:rPr lang="en-US" b="1" dirty="0" smtClean="0">
                <a:solidFill>
                  <a:srgbClr val="7030A0"/>
                </a:solidFill>
                <a:latin typeface="Times New Roman" pitchFamily="18" charset="0"/>
                <a:cs typeface="Times New Roman" pitchFamily="18" charset="0"/>
              </a:rPr>
              <a:t>He says</a:t>
            </a:r>
            <a:r>
              <a:rPr lang="en-US" b="1" dirty="0" smtClean="0">
                <a:latin typeface="Times New Roman" pitchFamily="18" charset="0"/>
                <a:cs typeface="Times New Roman" pitchFamily="18" charset="0"/>
              </a:rPr>
              <a:t>, “I felt like a boat tossing around on those words”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34290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4400" y="1295400"/>
            <a:ext cx="7467600" cy="1323439"/>
          </a:xfrm>
          <a:prstGeom prst="rect">
            <a:avLst/>
          </a:prstGeom>
          <a:noFill/>
        </p:spPr>
        <p:txBody>
          <a:bodyPr wrap="square" rtlCol="0">
            <a:spAutoFit/>
          </a:bodyPr>
          <a:lstStyle/>
          <a:p>
            <a:pPr algn="ctr"/>
            <a:r>
              <a:rPr lang="en-US" sz="4000" b="1" dirty="0" smtClean="0">
                <a:solidFill>
                  <a:srgbClr val="C00000"/>
                </a:solidFill>
                <a:latin typeface="Times New Roman" pitchFamily="18" charset="0"/>
                <a:cs typeface="Times New Roman" pitchFamily="18" charset="0"/>
              </a:rPr>
              <a:t>Look at the list of signal phrase verbs on the handout.</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smtClean="0">
                <a:solidFill>
                  <a:schemeClr val="accent1">
                    <a:lumMod val="75000"/>
                  </a:schemeClr>
                </a:solidFill>
                <a:latin typeface="Arial Narrow" pitchFamily="34" charset="0"/>
              </a:rPr>
              <a:t>Quoting</a:t>
            </a:r>
            <a:endParaRPr lang="en-US" sz="4400" b="1" dirty="0">
              <a:solidFill>
                <a:schemeClr val="accent1">
                  <a:lumMod val="75000"/>
                </a:schemeClr>
              </a:solidFill>
              <a:latin typeface="Arial Narrow" pitchFamily="34" charset="0"/>
            </a:endParaRPr>
          </a:p>
        </p:txBody>
      </p:sp>
      <p:sp>
        <p:nvSpPr>
          <p:cNvPr id="6" name="Content Placeholder 5"/>
          <p:cNvSpPr>
            <a:spLocks noGrp="1"/>
          </p:cNvSpPr>
          <p:nvPr>
            <p:ph type="body" idx="1"/>
          </p:nvPr>
        </p:nvSpPr>
        <p:spPr>
          <a:xfrm>
            <a:off x="722312" y="2547938"/>
            <a:ext cx="7888287" cy="3776662"/>
          </a:xfrm>
        </p:spPr>
        <p:txBody>
          <a:bodyPr>
            <a:normAutofit/>
          </a:bodyPr>
          <a:lstStyle/>
          <a:p>
            <a:pPr>
              <a:buNone/>
            </a:pPr>
            <a:r>
              <a:rPr lang="en-US" sz="3200" b="1" dirty="0" smtClean="0">
                <a:solidFill>
                  <a:srgbClr val="7030A0"/>
                </a:solidFill>
                <a:latin typeface="Times New Roman" pitchFamily="18" charset="0"/>
                <a:cs typeface="Times New Roman" pitchFamily="18" charset="0"/>
              </a:rPr>
              <a:t>Direct quotations match the source exactly.</a:t>
            </a:r>
          </a:p>
          <a:p>
            <a:endParaRPr lang="en-US" b="1" dirty="0" smtClean="0">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r>
              <a:rPr lang="en-US" sz="2800" b="1" dirty="0" smtClean="0">
                <a:solidFill>
                  <a:schemeClr val="accent1">
                    <a:lumMod val="75000"/>
                  </a:schemeClr>
                </a:solidFill>
                <a:latin typeface="Times New Roman" pitchFamily="18" charset="0"/>
                <a:cs typeface="Times New Roman" pitchFamily="18" charset="0"/>
              </a:rPr>
              <a:t>Be prepared to cite and document correctly . . .</a:t>
            </a:r>
          </a:p>
          <a:p>
            <a:pPr>
              <a:buNone/>
            </a:pPr>
            <a:endParaRPr lang="en-US" dirty="0" smtClean="0"/>
          </a:p>
          <a:p>
            <a:pPr>
              <a:buNone/>
            </a:pPr>
            <a:endParaRPr lang="en-US" dirty="0"/>
          </a:p>
        </p:txBody>
      </p:sp>
      <p:pic>
        <p:nvPicPr>
          <p:cNvPr id="1027" name="Picture 3" descr="C:\Documents and Settings\Mary\Local Settings\Temporary Internet Files\Content.IE5\SJ1IVO5V\MC900299129[1].wmf"/>
          <p:cNvPicPr>
            <a:picLocks noChangeAspect="1" noChangeArrowheads="1"/>
          </p:cNvPicPr>
          <p:nvPr/>
        </p:nvPicPr>
        <p:blipFill>
          <a:blip r:embed="rId2" cstate="print"/>
          <a:srcRect/>
          <a:stretch>
            <a:fillRect/>
          </a:stretch>
        </p:blipFill>
        <p:spPr bwMode="auto">
          <a:xfrm>
            <a:off x="5791200" y="3276600"/>
            <a:ext cx="1803197" cy="1057961"/>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228600" y="609600"/>
            <a:ext cx="8458200" cy="838200"/>
          </a:xfrm>
          <a:prstGeom prst="wedgeEllipseCallout">
            <a:avLst>
              <a:gd name="adj1" fmla="val 22298"/>
              <a:gd name="adj2" fmla="val -119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609600"/>
            <a:ext cx="8686800" cy="808038"/>
          </a:xfrm>
        </p:spPr>
        <p:txBody>
          <a:bodyPr>
            <a:noAutofit/>
          </a:bodyPr>
          <a:lstStyle/>
          <a:p>
            <a:pPr algn="ctr"/>
            <a:r>
              <a:rPr lang="en-US" sz="36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use a quotation? </a:t>
            </a:r>
            <a:endParaRPr lang="en-US" sz="3600" b="1" dirty="0">
              <a:solidFill>
                <a:srgbClr val="FFFF99"/>
              </a:solidFill>
              <a:effectLst>
                <a:outerShdw blurRad="38100" dist="38100" dir="2700000" algn="tl">
                  <a:srgbClr val="000000">
                    <a:alpha val="43137"/>
                  </a:srgbClr>
                </a:outerShdw>
              </a:effectLst>
              <a:latin typeface="Arial Narrow" pitchFamily="34" charset="0"/>
            </a:endParaRPr>
          </a:p>
        </p:txBody>
      </p:sp>
      <p:sp>
        <p:nvSpPr>
          <p:cNvPr id="3" name="Text Placeholder 2"/>
          <p:cNvSpPr>
            <a:spLocks noGrp="1"/>
          </p:cNvSpPr>
          <p:nvPr>
            <p:ph sz="quarter" idx="1"/>
          </p:nvPr>
        </p:nvSpPr>
        <p:spPr>
          <a:xfrm>
            <a:off x="914400" y="1447800"/>
            <a:ext cx="8001000" cy="4572000"/>
          </a:xfrm>
        </p:spPr>
        <p:txBody>
          <a:bodyPr>
            <a:noAutofit/>
          </a:bodyPr>
          <a:lstStyle/>
          <a:p>
            <a:pPr marL="228600" indent="-228600">
              <a:spcBef>
                <a:spcPts val="600"/>
              </a:spcBef>
              <a:spcAft>
                <a:spcPts val="600"/>
              </a:spcAft>
              <a:buNone/>
            </a:pPr>
            <a:r>
              <a:rPr lang="en-US" sz="3200" b="1" dirty="0" smtClean="0">
                <a:solidFill>
                  <a:srgbClr val="7030A0"/>
                </a:solidFill>
                <a:latin typeface="Times New Roman" pitchFamily="18" charset="0"/>
                <a:cs typeface="Times New Roman" pitchFamily="18" charset="0"/>
              </a:rPr>
              <a:t>Quote when the original is the best way to:</a:t>
            </a:r>
            <a:endParaRPr lang="en-US" sz="3200" b="1" dirty="0" smtClean="0">
              <a:solidFill>
                <a:schemeClr val="tx1"/>
              </a:solidFill>
              <a:latin typeface="Times New Roman" pitchFamily="18" charset="0"/>
              <a:cs typeface="Times New Roman" pitchFamily="18" charset="0"/>
            </a:endParaRPr>
          </a:p>
          <a:p>
            <a:pPr marL="457200" indent="-228600">
              <a:spcBef>
                <a:spcPts val="600"/>
              </a:spcBef>
              <a:spcAft>
                <a:spcPts val="600"/>
              </a:spcAft>
              <a:buFont typeface="Arial" pitchFamily="34" charset="0"/>
              <a:buChar char="•"/>
            </a:pPr>
            <a:r>
              <a:rPr lang="en-US" sz="3200" b="1" dirty="0" smtClean="0">
                <a:latin typeface="Times New Roman" pitchFamily="18" charset="0"/>
                <a:cs typeface="Times New Roman" pitchFamily="18" charset="0"/>
              </a:rPr>
              <a:t>Explain important work that led to your research</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Support a claim by how the quotation is written</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Convince your reader to disagree with the source</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Highlight the author’s eloquence</a:t>
            </a:r>
            <a:endParaRPr 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Some Ways to Quote</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p:txBody>
          <a:bodyPr>
            <a:normAutofit fontScale="92500" lnSpcReduction="10000"/>
          </a:bodyPr>
          <a:lstStyle/>
          <a:p>
            <a:pPr marL="0" indent="0">
              <a:buNone/>
            </a:pPr>
            <a:endParaRPr lang="en-US" sz="1200" b="1" dirty="0" smtClean="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Borrow a specific word:</a:t>
            </a:r>
          </a:p>
          <a:p>
            <a:pPr marL="228600" indent="0">
              <a:buNone/>
            </a:pPr>
            <a:r>
              <a:rPr lang="en-US" sz="3200" b="1" dirty="0" smtClean="0">
                <a:latin typeface="Times New Roman" pitchFamily="18" charset="0"/>
                <a:cs typeface="Times New Roman" pitchFamily="18" charset="0"/>
              </a:rPr>
              <a:t>Opera critic Leann Davis </a:t>
            </a: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describes the composer’s characterizations as </a:t>
            </a:r>
            <a:r>
              <a:rPr lang="en-US" sz="3200" b="1" dirty="0" smtClean="0">
                <a:solidFill>
                  <a:srgbClr val="7030A0"/>
                </a:solidFill>
                <a:latin typeface="Times New Roman" pitchFamily="18" charset="0"/>
                <a:cs typeface="Times New Roman" pitchFamily="18" charset="0"/>
              </a:rPr>
              <a:t>“complex” </a:t>
            </a:r>
            <a:r>
              <a:rPr lang="en-US" sz="3200" b="1" dirty="0" smtClean="0">
                <a:latin typeface="Times New Roman" pitchFamily="18" charset="0"/>
                <a:cs typeface="Times New Roman" pitchFamily="18" charset="0"/>
              </a:rPr>
              <a:t>(14). </a:t>
            </a:r>
          </a:p>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Incorporate a set of words:</a:t>
            </a:r>
          </a:p>
          <a:p>
            <a:pPr marL="228600" indent="0">
              <a:buNone/>
            </a:pP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sees poetry as Pablo Neruda’s </a:t>
            </a:r>
            <a:r>
              <a:rPr lang="en-US" sz="3200" b="1" dirty="0" smtClean="0">
                <a:solidFill>
                  <a:srgbClr val="7030A0"/>
                </a:solidFill>
                <a:latin typeface="Times New Roman" pitchFamily="18" charset="0"/>
                <a:cs typeface="Times New Roman" pitchFamily="18" charset="0"/>
              </a:rPr>
              <a:t>“natural language and the means by which he interpreted the world” </a:t>
            </a:r>
            <a:r>
              <a:rPr lang="en-US" sz="3200" b="1" dirty="0" smtClean="0">
                <a:latin typeface="Times New Roman" pitchFamily="18" charset="0"/>
                <a:cs typeface="Times New Roman" pitchFamily="18" charset="0"/>
              </a:rPr>
              <a:t>(14).</a:t>
            </a:r>
          </a:p>
          <a:p>
            <a:pPr marL="0" indent="0">
              <a:buNone/>
            </a:pPr>
            <a:endParaRPr lang="en-US" b="1" dirty="0" smtClean="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More Ways to Quote</a:t>
            </a:r>
            <a:endParaRPr lang="en-US" b="1" dirty="0">
              <a:latin typeface="Arial Narrow" pitchFamily="34" charset="0"/>
            </a:endParaRPr>
          </a:p>
        </p:txBody>
      </p:sp>
      <p:sp>
        <p:nvSpPr>
          <p:cNvPr id="3" name="Content Placeholder 2"/>
          <p:cNvSpPr>
            <a:spLocks noGrp="1"/>
          </p:cNvSpPr>
          <p:nvPr>
            <p:ph sz="quarter" idx="1"/>
          </p:nvPr>
        </p:nvSpPr>
        <p:spPr>
          <a:xfrm>
            <a:off x="914400" y="1676400"/>
            <a:ext cx="7772400" cy="4495800"/>
          </a:xfrm>
        </p:spPr>
        <p:txBody>
          <a:bodyPr>
            <a:normAutofit fontScale="92500" lnSpcReduction="10000"/>
          </a:bodyPr>
          <a:lstStyle/>
          <a:p>
            <a:pPr marL="0" indent="0">
              <a:spcBef>
                <a:spcPts val="0"/>
              </a:spcBef>
              <a:buNone/>
            </a:pPr>
            <a:r>
              <a:rPr lang="en-US" sz="3000" b="1" dirty="0" smtClean="0">
                <a:solidFill>
                  <a:srgbClr val="7030A0"/>
                </a:solidFill>
                <a:latin typeface="Times New Roman" pitchFamily="18" charset="0"/>
                <a:cs typeface="Times New Roman" pitchFamily="18" charset="0"/>
              </a:rPr>
              <a:t>Use a signal phrase verb:</a:t>
            </a:r>
          </a:p>
          <a:p>
            <a:pPr marL="342900" indent="0">
              <a:spcBef>
                <a:spcPts val="0"/>
              </a:spcBef>
              <a:buNone/>
            </a:pPr>
            <a:r>
              <a:rPr lang="en-US" sz="3000" b="1" dirty="0" smtClean="0">
                <a:latin typeface="Times New Roman" pitchFamily="18" charset="0"/>
                <a:cs typeface="Times New Roman" pitchFamily="18" charset="0"/>
              </a:rPr>
              <a:t>In the opera, </a:t>
            </a:r>
            <a:r>
              <a:rPr lang="en-US" sz="3000" b="1" i="1" dirty="0" smtClean="0">
                <a:latin typeface="Times New Roman" pitchFamily="18" charset="0"/>
                <a:cs typeface="Times New Roman" pitchFamily="18" charset="0"/>
              </a:rPr>
              <a:t>Il </a:t>
            </a:r>
            <a:r>
              <a:rPr lang="en-US" sz="3000" b="1" i="1" dirty="0" err="1" smtClean="0">
                <a:latin typeface="Times New Roman" pitchFamily="18" charset="0"/>
                <a:cs typeface="Times New Roman" pitchFamily="18" charset="0"/>
              </a:rPr>
              <a:t>Postino</a:t>
            </a:r>
            <a:r>
              <a:rPr lang="en-US" sz="3000" b="1" i="1"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the hero accidentally uses  figurative language.  He </a:t>
            </a:r>
            <a:r>
              <a:rPr lang="en-US" sz="3000" b="1" dirty="0" smtClean="0">
                <a:solidFill>
                  <a:schemeClr val="accent2">
                    <a:lumMod val="75000"/>
                  </a:schemeClr>
                </a:solidFill>
                <a:latin typeface="Times New Roman" pitchFamily="18" charset="0"/>
                <a:cs typeface="Times New Roman" pitchFamily="18" charset="0"/>
              </a:rPr>
              <a:t>says</a:t>
            </a:r>
            <a:r>
              <a:rPr lang="en-US" sz="3000" b="1" dirty="0" smtClean="0">
                <a:latin typeface="Times New Roman" pitchFamily="18" charset="0"/>
                <a:cs typeface="Times New Roman" pitchFamily="18" charset="0"/>
              </a:rPr>
              <a:t>, “I felt like a boat tossing around on those words” (</a:t>
            </a:r>
            <a:r>
              <a:rPr lang="en-US" sz="3000" b="1" dirty="0" err="1" smtClean="0">
                <a:latin typeface="Times New Roman" pitchFamily="18" charset="0"/>
                <a:cs typeface="Times New Roman" pitchFamily="18" charset="0"/>
              </a:rPr>
              <a:t>Alspaugh</a:t>
            </a:r>
            <a:r>
              <a:rPr lang="en-US" sz="3000" b="1" dirty="0" smtClean="0">
                <a:latin typeface="Times New Roman" pitchFamily="18" charset="0"/>
                <a:cs typeface="Times New Roman" pitchFamily="18" charset="0"/>
              </a:rPr>
              <a:t> 14).  </a:t>
            </a:r>
          </a:p>
          <a:p>
            <a:pPr>
              <a:spcBef>
                <a:spcPts val="0"/>
              </a:spcBef>
              <a:buNone/>
            </a:pPr>
            <a:endParaRPr lang="en-US" sz="3000" b="1" dirty="0" smtClean="0">
              <a:solidFill>
                <a:srgbClr val="7030A0"/>
              </a:solidFill>
              <a:latin typeface="Times New Roman" pitchFamily="18" charset="0"/>
              <a:cs typeface="Times New Roman" pitchFamily="18" charset="0"/>
            </a:endParaRPr>
          </a:p>
          <a:p>
            <a:pPr>
              <a:spcBef>
                <a:spcPts val="0"/>
              </a:spcBef>
              <a:buNone/>
            </a:pPr>
            <a:r>
              <a:rPr lang="en-US" sz="3000" b="1" dirty="0" smtClean="0">
                <a:solidFill>
                  <a:srgbClr val="7030A0"/>
                </a:solidFill>
                <a:latin typeface="Times New Roman" pitchFamily="18" charset="0"/>
                <a:cs typeface="Times New Roman" pitchFamily="18" charset="0"/>
              </a:rPr>
              <a:t>Introduce </a:t>
            </a:r>
            <a:r>
              <a:rPr lang="en-US" sz="3000" b="1" dirty="0" smtClean="0">
                <a:solidFill>
                  <a:srgbClr val="7030A0"/>
                </a:solidFill>
                <a:latin typeface="Times New Roman" pitchFamily="18" charset="0"/>
                <a:cs typeface="Times New Roman" pitchFamily="18" charset="0"/>
              </a:rPr>
              <a:t>a quote with a complete thought:</a:t>
            </a:r>
          </a:p>
          <a:p>
            <a:pPr marL="285750" indent="0">
              <a:spcBef>
                <a:spcPts val="0"/>
              </a:spcBef>
              <a:buNone/>
            </a:pPr>
            <a:r>
              <a:rPr lang="en-US" sz="3000" b="1" dirty="0" smtClean="0">
                <a:latin typeface="Times New Roman" pitchFamily="18" charset="0"/>
                <a:cs typeface="Times New Roman" pitchFamily="18" charset="0"/>
              </a:rPr>
              <a:t>Composer Daniel </a:t>
            </a:r>
            <a:r>
              <a:rPr lang="en-US" sz="3000" b="1" dirty="0" err="1" smtClean="0">
                <a:latin typeface="Times New Roman" pitchFamily="18" charset="0"/>
                <a:cs typeface="Times New Roman" pitchFamily="18" charset="0"/>
              </a:rPr>
              <a:t>Catán</a:t>
            </a:r>
            <a:r>
              <a:rPr lang="en-US" sz="3000" b="1" dirty="0" smtClean="0">
                <a:latin typeface="Times New Roman" pitchFamily="18" charset="0"/>
                <a:cs typeface="Times New Roman" pitchFamily="18" charset="0"/>
              </a:rPr>
              <a:t> appreciates figurative language</a:t>
            </a:r>
            <a:r>
              <a:rPr lang="en-US" sz="3000" b="1" dirty="0" smtClean="0">
                <a:solidFill>
                  <a:schemeClr val="accent2">
                    <a:lumMod val="75000"/>
                  </a:schemeClr>
                </a:solidFill>
                <a:latin typeface="Times New Roman" pitchFamily="18" charset="0"/>
                <a:cs typeface="Times New Roman" pitchFamily="18" charset="0"/>
              </a:rPr>
              <a:t>:</a:t>
            </a:r>
            <a:r>
              <a:rPr lang="en-US" sz="3000" b="1" dirty="0" smtClean="0">
                <a:latin typeface="Times New Roman" pitchFamily="18" charset="0"/>
                <a:cs typeface="Times New Roman" pitchFamily="18" charset="0"/>
              </a:rPr>
              <a:t> “The metaphor is a tool that art forms use to help us acquire self-knowledge” (</a:t>
            </a:r>
            <a:r>
              <a:rPr lang="en-US" sz="3000" b="1" dirty="0" err="1" smtClean="0">
                <a:latin typeface="Times New Roman" pitchFamily="18" charset="0"/>
                <a:cs typeface="Times New Roman" pitchFamily="18" charset="0"/>
              </a:rPr>
              <a:t>Alspaugh</a:t>
            </a:r>
            <a:r>
              <a:rPr lang="en-US" sz="3000" b="1" dirty="0" smtClean="0">
                <a:latin typeface="Times New Roman" pitchFamily="18" charset="0"/>
                <a:cs typeface="Times New Roman" pitchFamily="18" charset="0"/>
              </a:rPr>
              <a:t> 14).</a:t>
            </a:r>
          </a:p>
          <a:p>
            <a:pPr marL="285750" indent="0">
              <a:spcBef>
                <a:spcPts val="0"/>
              </a:spcBef>
              <a:buNone/>
            </a:pPr>
            <a:endParaRPr lang="en-US" sz="1200" b="1"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Mary\Local Settings\Temporary Internet Files\Content.IE5\DWV85EKC\MC900441382[1].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271456">
            <a:off x="5105400" y="2299224"/>
            <a:ext cx="3733800" cy="3048000"/>
          </a:xfrm>
          <a:prstGeom prst="rect">
            <a:avLst/>
          </a:prstGeom>
          <a:noFill/>
        </p:spPr>
      </p:pic>
      <p:sp>
        <p:nvSpPr>
          <p:cNvPr id="3" name="Content Placeholder 2"/>
          <p:cNvSpPr>
            <a:spLocks noGrp="1"/>
          </p:cNvSpPr>
          <p:nvPr>
            <p:ph type="body" idx="1"/>
          </p:nvPr>
        </p:nvSpPr>
        <p:spPr>
          <a:xfrm>
            <a:off x="722313" y="2547938"/>
            <a:ext cx="7772400" cy="3700462"/>
          </a:xfrm>
        </p:spPr>
        <p:txBody>
          <a:bodyPr>
            <a:normAutofit/>
          </a:bodyPr>
          <a:lstStyle/>
          <a:p>
            <a:pPr indent="12700">
              <a:lnSpc>
                <a:spcPct val="150000"/>
              </a:lnSpc>
              <a:buNone/>
            </a:pPr>
            <a:r>
              <a:rPr lang="en-US" sz="3500" b="1" dirty="0" smtClean="0">
                <a:solidFill>
                  <a:srgbClr val="7030A0"/>
                </a:solidFill>
                <a:latin typeface="Times New Roman" pitchFamily="18" charset="0"/>
                <a:cs typeface="Times New Roman" pitchFamily="18" charset="0"/>
              </a:rPr>
              <a:t>A paraphrase is a rephrasing of someone’s  thoughts  into  </a:t>
            </a:r>
            <a:r>
              <a:rPr lang="en-US" sz="3600" b="1" dirty="0" smtClean="0">
                <a:solidFill>
                  <a:srgbClr val="7030A0"/>
                </a:solidFill>
                <a:latin typeface="Times New Roman" pitchFamily="18" charset="0"/>
                <a:cs typeface="Times New Roman" pitchFamily="18" charset="0"/>
              </a:rPr>
              <a:t>your own </a:t>
            </a:r>
            <a:r>
              <a:rPr lang="en-US" sz="3500" b="1" dirty="0" smtClean="0">
                <a:solidFill>
                  <a:srgbClr val="7030A0"/>
                </a:solidFill>
                <a:latin typeface="Times New Roman" pitchFamily="18" charset="0"/>
                <a:cs typeface="Times New Roman" pitchFamily="18" charset="0"/>
              </a:rPr>
              <a:t>words and sentence style. </a:t>
            </a:r>
          </a:p>
          <a:p>
            <a:pPr marL="273050" indent="12700" algn="ctr">
              <a:buNone/>
            </a:pPr>
            <a:endParaRPr lang="en-US" b="1" dirty="0" smtClean="0">
              <a:solidFill>
                <a:schemeClr val="accent2">
                  <a:lumMod val="75000"/>
                </a:schemeClr>
              </a:solidFill>
              <a:latin typeface="Times New Roman" pitchFamily="18" charset="0"/>
              <a:cs typeface="Times New Roman" pitchFamily="18" charset="0"/>
            </a:endParaRPr>
          </a:p>
          <a:p>
            <a:pPr marL="273050" indent="12700" algn="ctr">
              <a:buNone/>
            </a:pPr>
            <a:r>
              <a:rPr lang="en-US" sz="2800" b="1" dirty="0" smtClean="0">
                <a:solidFill>
                  <a:schemeClr val="accent1">
                    <a:lumMod val="75000"/>
                  </a:schemeClr>
                </a:solidFill>
                <a:latin typeface="Times New Roman" pitchFamily="18" charset="0"/>
                <a:cs typeface="Times New Roman" pitchFamily="18" charset="0"/>
              </a:rPr>
              <a:t>Introduce, document, and cite your source.</a:t>
            </a:r>
          </a:p>
          <a:p>
            <a:pPr marL="273050" indent="12700">
              <a:buNone/>
            </a:pPr>
            <a:endParaRPr lang="en-US" b="1"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Paraphrasing</a:t>
            </a:r>
            <a:endParaRPr lang="en-US" b="1" dirty="0">
              <a:solidFill>
                <a:schemeClr val="accent1">
                  <a:lumMod val="75000"/>
                </a:schemeClr>
              </a:solidFill>
              <a:latin typeface="Arial Narrow" pitchFamily="34" charset="0"/>
            </a:endParaRPr>
          </a:p>
        </p:txBody>
      </p:sp>
      <p:sp>
        <p:nvSpPr>
          <p:cNvPr id="4" name="Right Arrow 3"/>
          <p:cNvSpPr/>
          <p:nvPr/>
        </p:nvSpPr>
        <p:spPr>
          <a:xfrm>
            <a:off x="381000" y="5535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8013192" y="553516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828800" y="304800"/>
            <a:ext cx="7162800" cy="2971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paraphrase?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7030A0"/>
                </a:solidFill>
                <a:latin typeface="Arial Narrow" pitchFamily="34" charset="0"/>
                <a:cs typeface="Times New Roman" pitchFamily="18" charset="0"/>
              </a:rPr>
              <a:t>Paraphrase when you want to:</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details more briefly than quoting</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Understand and explain a passage better</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important points in your voice</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Avoid quoting too much</a:t>
            </a:r>
          </a:p>
          <a:p>
            <a:pPr marL="225425" indent="-225425">
              <a:buFont typeface="Arial" pitchFamily="34" charset="0"/>
              <a:buChar char="•"/>
            </a:pPr>
            <a:endParaRPr lang="en-US" sz="32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09600"/>
            <a:ext cx="7772400" cy="808038"/>
          </a:xfrm>
        </p:spPr>
        <p:txBody>
          <a:bodyPr/>
          <a:lstStyle/>
          <a:p>
            <a:r>
              <a:rPr lang="en-US" b="1" dirty="0" smtClean="0">
                <a:solidFill>
                  <a:schemeClr val="accent1">
                    <a:lumMod val="75000"/>
                  </a:schemeClr>
                </a:solidFill>
                <a:latin typeface="Arial Narrow" pitchFamily="34" charset="0"/>
              </a:rPr>
              <a:t>It is also dishonest to:</a:t>
            </a:r>
            <a:endParaRPr lang="en-US" b="1" dirty="0">
              <a:solidFill>
                <a:schemeClr val="accent1">
                  <a:lumMod val="75000"/>
                </a:schemeClr>
              </a:solidFill>
              <a:latin typeface="Arial Narrow" pitchFamily="34" charset="0"/>
            </a:endParaRPr>
          </a:p>
        </p:txBody>
      </p:sp>
      <p:sp>
        <p:nvSpPr>
          <p:cNvPr id="5" name="Text Placeholder 4"/>
          <p:cNvSpPr>
            <a:spLocks noGrp="1"/>
          </p:cNvSpPr>
          <p:nvPr>
            <p:ph sz="quarter" idx="1"/>
          </p:nvPr>
        </p:nvSpPr>
        <p:spPr>
          <a:xfrm>
            <a:off x="990600" y="1676400"/>
            <a:ext cx="7772400" cy="3810000"/>
          </a:xfrm>
        </p:spPr>
        <p:txBody>
          <a:bodyPr>
            <a:normAutofit/>
          </a:bodyPr>
          <a:lstStyle/>
          <a:p>
            <a:pPr marL="228600" indent="-228600">
              <a:spcBef>
                <a:spcPts val="1800"/>
              </a:spcBef>
            </a:pPr>
            <a:r>
              <a:rPr lang="en-US" sz="3300" b="1" dirty="0" smtClean="0">
                <a:latin typeface="Times New Roman" pitchFamily="18" charset="0"/>
                <a:cs typeface="Times New Roman" pitchFamily="18" charset="0"/>
              </a:rPr>
              <a:t>Omit quotation marks around another person’s words, even if the source is cited and documented</a:t>
            </a:r>
          </a:p>
          <a:p>
            <a:pPr marL="228600" indent="-228600">
              <a:spcBef>
                <a:spcPts val="1800"/>
              </a:spcBef>
            </a:pPr>
            <a:r>
              <a:rPr lang="en-US" sz="3300" b="1" dirty="0" smtClean="0">
                <a:latin typeface="Times New Roman" pitchFamily="18" charset="0"/>
                <a:cs typeface="Times New Roman" pitchFamily="18" charset="0"/>
              </a:rPr>
              <a:t>Omit the in-text citation, even if the source is documented on the Works Cited page</a:t>
            </a:r>
          </a:p>
        </p:txBody>
      </p:sp>
      <p:cxnSp>
        <p:nvCxnSpPr>
          <p:cNvPr id="7" name="Straight Connector 6"/>
          <p:cNvCxnSpPr/>
          <p:nvPr/>
        </p:nvCxnSpPr>
        <p:spPr>
          <a:xfrm>
            <a:off x="990600" y="1371600"/>
            <a:ext cx="716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C:\Documents and Settings\Mary\Local Settings\Temporary Internet Files\Content.IE5\XSNE02CK\MC900441734[1].png"/>
          <p:cNvPicPr>
            <a:picLocks noChangeAspect="1" noChangeArrowheads="1"/>
          </p:cNvPicPr>
          <p:nvPr/>
        </p:nvPicPr>
        <p:blipFill>
          <a:blip r:embed="rId2" cstate="print"/>
          <a:srcRect/>
          <a:stretch>
            <a:fillRect/>
          </a:stretch>
        </p:blipFill>
        <p:spPr bwMode="auto">
          <a:xfrm>
            <a:off x="6781800" y="5029200"/>
            <a:ext cx="1828800" cy="18288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Arial Narrow" pitchFamily="34" charset="0"/>
              </a:rPr>
              <a:t>Paraphrasing Example</a:t>
            </a:r>
            <a:endParaRPr lang="en-US" dirty="0">
              <a:solidFill>
                <a:srgbClr val="7030A0"/>
              </a:solidFill>
              <a:latin typeface="Arial Narrow" pitchFamily="34" charset="0"/>
            </a:endParaRPr>
          </a:p>
        </p:txBody>
      </p:sp>
      <p:sp>
        <p:nvSpPr>
          <p:cNvPr id="3" name="Text Placeholder 2"/>
          <p:cNvSpPr>
            <a:spLocks noGrp="1"/>
          </p:cNvSpPr>
          <p:nvPr>
            <p:ph type="body" idx="1"/>
          </p:nvPr>
        </p:nvSpPr>
        <p:spPr/>
        <p:txBody>
          <a:bodyPr/>
          <a:lstStyle/>
          <a:p>
            <a:r>
              <a:rPr lang="en-US" dirty="0" smtClean="0">
                <a:solidFill>
                  <a:schemeClr val="accent1">
                    <a:lumMod val="75000"/>
                  </a:schemeClr>
                </a:solidFill>
              </a:rPr>
              <a:t>Quoted</a:t>
            </a:r>
            <a:endParaRPr lang="en-US" dirty="0">
              <a:solidFill>
                <a:schemeClr val="accent1">
                  <a:lumMod val="75000"/>
                </a:schemeClr>
              </a:solidFill>
            </a:endParaRPr>
          </a:p>
        </p:txBody>
      </p:sp>
      <p:sp>
        <p:nvSpPr>
          <p:cNvPr id="4" name="Text Placeholder 3"/>
          <p:cNvSpPr>
            <a:spLocks noGrp="1"/>
          </p:cNvSpPr>
          <p:nvPr>
            <p:ph type="body" sz="half" idx="3"/>
          </p:nvPr>
        </p:nvSpPr>
        <p:spPr/>
        <p:txBody>
          <a:bodyPr/>
          <a:lstStyle/>
          <a:p>
            <a:r>
              <a:rPr lang="en-US" dirty="0" smtClean="0">
                <a:solidFill>
                  <a:schemeClr val="accent1">
                    <a:lumMod val="75000"/>
                  </a:schemeClr>
                </a:solidFill>
              </a:rPr>
              <a:t>Paraphrased </a:t>
            </a:r>
            <a:endParaRPr lang="en-US" dirty="0">
              <a:solidFill>
                <a:schemeClr val="accent1">
                  <a:lumMod val="75000"/>
                </a:schemeClr>
              </a:solidFill>
            </a:endParaRPr>
          </a:p>
        </p:txBody>
      </p:sp>
      <p:sp>
        <p:nvSpPr>
          <p:cNvPr id="5" name="Content Placeholder 4"/>
          <p:cNvSpPr>
            <a:spLocks noGrp="1"/>
          </p:cNvSpPr>
          <p:nvPr>
            <p:ph sz="half" idx="2"/>
          </p:nvPr>
        </p:nvSpPr>
        <p:spPr/>
        <p:txBody>
          <a:bodyPr/>
          <a:lstStyle/>
          <a:p>
            <a:pPr marL="0" indent="0">
              <a:buNone/>
            </a:pPr>
            <a:r>
              <a:rPr lang="en-US" b="1" dirty="0" smtClean="0">
                <a:latin typeface="Times New Roman" pitchFamily="18" charset="0"/>
                <a:cs typeface="Times New Roman" pitchFamily="18" charset="0"/>
              </a:rPr>
              <a:t>According to music critic Ed Morales,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was a slower, cooler samba that flowed lazily like the West Coast groove of Chet Baker and Gerry Mulligan, which directly influenced it” (205).</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p:txBody>
          <a:bodyPr/>
          <a:lstStyle/>
          <a:p>
            <a:pPr marL="0" indent="12700">
              <a:buNone/>
            </a:pPr>
            <a:r>
              <a:rPr lang="en-US" b="1" dirty="0" smtClean="0">
                <a:latin typeface="Times New Roman" pitchFamily="18" charset="0"/>
                <a:cs typeface="Times New Roman" pitchFamily="18" charset="0"/>
              </a:rPr>
              <a:t>In </a:t>
            </a:r>
            <a:r>
              <a:rPr lang="en-US" b="1" i="1" dirty="0" smtClean="0">
                <a:latin typeface="Times New Roman" pitchFamily="18" charset="0"/>
                <a:cs typeface="Times New Roman" pitchFamily="18" charset="0"/>
              </a:rPr>
              <a:t>The Latin Beat, </a:t>
            </a:r>
            <a:r>
              <a:rPr lang="en-US" b="1" dirty="0" smtClean="0">
                <a:latin typeface="Times New Roman" pitchFamily="18" charset="0"/>
                <a:cs typeface="Times New Roman" pitchFamily="18" charset="0"/>
              </a:rPr>
              <a:t>Ed Morales credits Chet Baker and Gerry Mulligan’s rhythmic innovations for the slower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beat (205).</a:t>
            </a:r>
            <a:endParaRPr lang="en-US" b="1"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arenR"/>
            </a:pPr>
            <a:r>
              <a:rPr lang="en-US" sz="3200" b="1" dirty="0" smtClean="0">
                <a:latin typeface="Times New Roman" pitchFamily="18" charset="0"/>
                <a:cs typeface="Times New Roman" pitchFamily="18" charset="0"/>
              </a:rPr>
              <a:t>Reread until you understand.</a:t>
            </a:r>
          </a:p>
          <a:p>
            <a:pPr marL="514350" indent="-514350">
              <a:buFont typeface="+mj-lt"/>
              <a:buAutoNum type="arabicParenR"/>
            </a:pPr>
            <a:r>
              <a:rPr lang="en-US" sz="3200" b="1" dirty="0" smtClean="0">
                <a:latin typeface="Times New Roman" pitchFamily="18" charset="0"/>
                <a:cs typeface="Times New Roman" pitchFamily="18" charset="0"/>
              </a:rPr>
              <a:t>Without looking at the source, write down the meaning in your own way.</a:t>
            </a:r>
          </a:p>
          <a:p>
            <a:pPr marL="514350" indent="-514350">
              <a:buFont typeface="+mj-lt"/>
              <a:buAutoNum type="arabicParenR"/>
            </a:pPr>
            <a:r>
              <a:rPr lang="en-US" sz="3200" b="1" dirty="0" smtClean="0">
                <a:latin typeface="Times New Roman" pitchFamily="18" charset="0"/>
                <a:cs typeface="Times New Roman" pitchFamily="18" charset="0"/>
              </a:rPr>
              <a:t>Compare it to the original: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Is it complete? Is it a new form?</a:t>
            </a:r>
          </a:p>
          <a:p>
            <a:pPr marL="514350" indent="-514350">
              <a:buFont typeface="+mj-lt"/>
              <a:buAutoNum type="arabicParenR"/>
            </a:pPr>
            <a:r>
              <a:rPr lang="en-US" sz="3200" b="1" dirty="0" smtClean="0">
                <a:latin typeface="Times New Roman" pitchFamily="18" charset="0"/>
                <a:cs typeface="Times New Roman" pitchFamily="18" charset="0"/>
              </a:rPr>
              <a:t>Add quotation marks to any words or phrases that you can’t replace with your own.</a:t>
            </a:r>
            <a:endParaRPr lang="en-US" sz="32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 </a:t>
            </a:r>
            <a:r>
              <a:rPr lang="en-US" sz="2800" b="1" dirty="0" smtClean="0">
                <a:solidFill>
                  <a:srgbClr val="7030A0"/>
                </a:solidFill>
                <a:latin typeface="Arial Narrow" pitchFamily="34" charset="0"/>
              </a:rPr>
              <a:t>(cont.)</a:t>
            </a:r>
            <a:endParaRPr lang="en-US" sz="2800"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None/>
            </a:pPr>
            <a:r>
              <a:rPr lang="en-US" sz="3200" b="1" dirty="0" smtClean="0">
                <a:latin typeface="Times New Roman" pitchFamily="18" charset="0"/>
                <a:cs typeface="Times New Roman" pitchFamily="18" charset="0"/>
              </a:rPr>
              <a:t>Finally, write down:</a:t>
            </a:r>
          </a:p>
          <a:p>
            <a:pPr marL="742950" indent="-276225"/>
            <a:r>
              <a:rPr lang="en-US" sz="3200" dirty="0" smtClean="0">
                <a:latin typeface="Times New Roman" pitchFamily="18" charset="0"/>
                <a:cs typeface="Times New Roman" pitchFamily="18" charset="0"/>
              </a:rPr>
              <a:t>the documentation and citation information</a:t>
            </a:r>
          </a:p>
          <a:p>
            <a:pPr marL="742950" indent="-276225"/>
            <a:r>
              <a:rPr lang="en-US" sz="3200" dirty="0" smtClean="0">
                <a:latin typeface="Times New Roman" pitchFamily="18" charset="0"/>
                <a:cs typeface="Times New Roman" pitchFamily="18" charset="0"/>
              </a:rPr>
              <a:t>the context/subject of the paraphrase</a:t>
            </a:r>
          </a:p>
          <a:p>
            <a:pPr marL="742950" indent="-276225"/>
            <a:r>
              <a:rPr lang="en-US" sz="3200" dirty="0" smtClean="0">
                <a:latin typeface="Times New Roman" pitchFamily="18" charset="0"/>
                <a:cs typeface="Times New Roman" pitchFamily="18" charset="0"/>
              </a:rPr>
              <a:t>a note about how you’ll use this information to support a point in your essay.</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Documents and Settings\Mary\Local Settings\Temporary Internet Files\Content.IE5\TY1AOOHJ\MC900088978[1].wmf"/>
          <p:cNvPicPr>
            <a:picLocks noChangeAspect="1" noChangeArrowheads="1"/>
          </p:cNvPicPr>
          <p:nvPr/>
        </p:nvPicPr>
        <p:blipFill>
          <a:blip r:embed="rId2" cstate="print"/>
          <a:srcRect/>
          <a:stretch>
            <a:fillRect/>
          </a:stretch>
        </p:blipFill>
        <p:spPr bwMode="auto">
          <a:xfrm flipH="1">
            <a:off x="6172199" y="2590800"/>
            <a:ext cx="2667000" cy="2352368"/>
          </a:xfrm>
          <a:prstGeom prst="rect">
            <a:avLst/>
          </a:prstGeom>
          <a:noFill/>
        </p:spPr>
      </p:pic>
      <p:sp>
        <p:nvSpPr>
          <p:cNvPr id="3" name="Content Placeholder 2"/>
          <p:cNvSpPr>
            <a:spLocks noGrp="1"/>
          </p:cNvSpPr>
          <p:nvPr>
            <p:ph type="body" idx="1"/>
          </p:nvPr>
        </p:nvSpPr>
        <p:spPr>
          <a:xfrm>
            <a:off x="722312" y="2547938"/>
            <a:ext cx="8116888" cy="3624262"/>
          </a:xfrm>
        </p:spPr>
        <p:txBody>
          <a:bodyPr>
            <a:normAutofit/>
          </a:bodyPr>
          <a:lstStyle/>
          <a:p>
            <a:pPr marL="0" indent="0">
              <a:spcBef>
                <a:spcPts val="600"/>
              </a:spcBef>
              <a:buNone/>
            </a:pPr>
            <a:endParaRPr lang="en-US" sz="800" b="1" dirty="0" smtClean="0">
              <a:solidFill>
                <a:srgbClr val="7030A0"/>
              </a:solidFill>
              <a:latin typeface="Times New Roman" pitchFamily="18" charset="0"/>
              <a:cs typeface="Times New Roman" pitchFamily="18" charset="0"/>
            </a:endParaRPr>
          </a:p>
          <a:p>
            <a:pPr marL="0" indent="0">
              <a:spcBef>
                <a:spcPts val="600"/>
              </a:spcBef>
              <a:buNone/>
            </a:pPr>
            <a:r>
              <a:rPr lang="en-US" sz="2800" b="1" dirty="0" smtClean="0">
                <a:solidFill>
                  <a:srgbClr val="7030A0"/>
                </a:solidFill>
                <a:latin typeface="Times New Roman" pitchFamily="18" charset="0"/>
                <a:cs typeface="Times New Roman" pitchFamily="18" charset="0"/>
              </a:rPr>
              <a:t>A summary is main ideas and points in  your words. </a:t>
            </a:r>
          </a:p>
          <a:p>
            <a:pPr marL="0" indent="0">
              <a:buNone/>
            </a:pPr>
            <a:endParaRPr lang="en-US" sz="1200" dirty="0" smtClean="0">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lgn="r">
              <a:buNone/>
            </a:pPr>
            <a:r>
              <a:rPr lang="en-US"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Again, the authors of the ideas get credit! </a:t>
            </a:r>
            <a:r>
              <a:rPr lang="en-US" b="1" dirty="0" smtClean="0">
                <a:solidFill>
                  <a:schemeClr val="accent1">
                    <a:lumMod val="75000"/>
                  </a:schemeClr>
                </a:solidFill>
                <a:latin typeface="Times New Roman" pitchFamily="18" charset="0"/>
                <a:cs typeface="Times New Roman" pitchFamily="18" charset="0"/>
              </a:rPr>
              <a:t/>
            </a:r>
            <a:br>
              <a:rPr lang="en-US" b="1" dirty="0" smtClean="0">
                <a:solidFill>
                  <a:schemeClr val="accent1">
                    <a:lumMod val="75000"/>
                  </a:schemeClr>
                </a:solidFill>
                <a:latin typeface="Times New Roman" pitchFamily="18" charset="0"/>
                <a:cs typeface="Times New Roman" pitchFamily="18" charset="0"/>
              </a:rPr>
            </a:br>
            <a:r>
              <a:rPr lang="en-US" b="1" dirty="0" smtClean="0">
                <a:solidFill>
                  <a:schemeClr val="accent1">
                    <a:lumMod val="75000"/>
                  </a:schemeClr>
                </a:solidFill>
                <a:latin typeface="Times New Roman" pitchFamily="18" charset="0"/>
                <a:cs typeface="Times New Roman" pitchFamily="18" charset="0"/>
              </a:rPr>
              <a:t>Cite and document the source.</a:t>
            </a:r>
          </a:p>
          <a:p>
            <a:pPr marL="228600" indent="-228600">
              <a:buNone/>
            </a:pPr>
            <a:endParaRPr lang="en-US" b="1" dirty="0" smtClean="0">
              <a:solidFill>
                <a:schemeClr val="accent1">
                  <a:lumMod val="75000"/>
                </a:schemeClr>
              </a:solidFill>
              <a:latin typeface="Times New Roman" pitchFamily="18" charset="0"/>
              <a:cs typeface="Times New Roman" pitchFamily="18" charset="0"/>
            </a:endParaRPr>
          </a:p>
          <a:p>
            <a:pPr marL="228600" indent="-228600"/>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Summarizing</a:t>
            </a:r>
            <a:endParaRPr lang="en-US" b="1" dirty="0">
              <a:solidFill>
                <a:schemeClr val="accent1">
                  <a:lumMod val="75000"/>
                </a:schemeClr>
              </a:solidFill>
              <a:latin typeface="Arial Narrow"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52400" y="304800"/>
            <a:ext cx="6781800" cy="2514600"/>
          </a:xfrm>
          <a:prstGeom prst="wedgeEllipseCallout">
            <a:avLst>
              <a:gd name="adj1" fmla="val 40488"/>
              <a:gd name="adj2" fmla="val 78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FF99"/>
                </a:solidFill>
                <a:effectLst>
                  <a:outerShdw blurRad="38100" dist="38100" dir="2700000" algn="tl">
                    <a:srgbClr val="000000">
                      <a:alpha val="43137"/>
                    </a:srgbClr>
                  </a:outerShdw>
                </a:effectLst>
                <a:latin typeface="Arial Narrow" pitchFamily="34" charset="0"/>
              </a:rPr>
              <a:t>When should I summarize?</a:t>
            </a:r>
            <a:endParaRPr lang="en-US" sz="3600" dirty="0">
              <a:solidFill>
                <a:srgbClr val="FFFF99"/>
              </a:solidFill>
              <a:effectLst>
                <a:outerShdw blurRad="38100" dist="38100" dir="2700000" algn="tl">
                  <a:srgbClr val="000000">
                    <a:alpha val="43137"/>
                  </a:srgbClr>
                </a:outerShdw>
              </a:effectLst>
              <a:latin typeface="Arial Narrow"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08038"/>
          </a:xfrm>
        </p:spPr>
        <p:txBody>
          <a:bodyPr>
            <a:normAutofit/>
          </a:bodyPr>
          <a:lstStyle/>
          <a:p>
            <a:r>
              <a:rPr lang="en-US" b="1" dirty="0" smtClean="0">
                <a:solidFill>
                  <a:srgbClr val="7030A0"/>
                </a:solidFill>
                <a:latin typeface="Arial Narrow" pitchFamily="34" charset="0"/>
                <a:cs typeface="Times New Roman" pitchFamily="18" charset="0"/>
              </a:rPr>
              <a:t>A summary can provide: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457200" indent="-228600"/>
            <a:endParaRPr lang="en-US" sz="1200" b="1" dirty="0" smtClean="0">
              <a:latin typeface="Times New Roman" pitchFamily="18" charset="0"/>
              <a:cs typeface="Times New Roman" pitchFamily="18" charset="0"/>
            </a:endParaRPr>
          </a:p>
          <a:p>
            <a:pPr marL="457200" indent="-228600">
              <a:lnSpc>
                <a:spcPct val="200000"/>
              </a:lnSpc>
            </a:pPr>
            <a:r>
              <a:rPr lang="en-US" sz="3200" b="1" dirty="0" smtClean="0">
                <a:latin typeface="Times New Roman" pitchFamily="18" charset="0"/>
                <a:cs typeface="Times New Roman" pitchFamily="18" charset="0"/>
              </a:rPr>
              <a:t>an overview of the material</a:t>
            </a:r>
          </a:p>
          <a:p>
            <a:pPr marL="457200" indent="-228600">
              <a:lnSpc>
                <a:spcPct val="200000"/>
              </a:lnSpc>
            </a:pPr>
            <a:r>
              <a:rPr lang="en-US" sz="3200" b="1" dirty="0" smtClean="0">
                <a:latin typeface="Times New Roman" pitchFamily="18" charset="0"/>
                <a:cs typeface="Times New Roman" pitchFamily="18" charset="0"/>
              </a:rPr>
              <a:t>background information on a topic</a:t>
            </a:r>
          </a:p>
          <a:p>
            <a:pPr marL="457200" indent="-228600">
              <a:lnSpc>
                <a:spcPct val="200000"/>
              </a:lnSpc>
            </a:pPr>
            <a:r>
              <a:rPr lang="en-US" sz="3200" b="1" dirty="0" smtClean="0">
                <a:latin typeface="Times New Roman" pitchFamily="18" charset="0"/>
                <a:cs typeface="Times New Roman" pitchFamily="18" charset="0"/>
              </a:rPr>
              <a:t>information from several sources</a:t>
            </a:r>
          </a:p>
        </p:txBody>
      </p:sp>
      <p:pic>
        <p:nvPicPr>
          <p:cNvPr id="3076" name="Picture 4" descr="C:\Documents and Settings\Mary\Local Settings\Temporary Internet Files\Content.IE5\SJ1IVO5V\MC900037061[1].wmf"/>
          <p:cNvPicPr>
            <a:picLocks noChangeAspect="1" noChangeArrowheads="1"/>
          </p:cNvPicPr>
          <p:nvPr/>
        </p:nvPicPr>
        <p:blipFill>
          <a:blip r:embed="rId2" cstate="print"/>
          <a:srcRect/>
          <a:stretch>
            <a:fillRect/>
          </a:stretch>
        </p:blipFill>
        <p:spPr bwMode="auto">
          <a:xfrm>
            <a:off x="7162800" y="1524000"/>
            <a:ext cx="1752600" cy="43434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Summarize: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914400" y="1447800"/>
            <a:ext cx="7924800" cy="4876800"/>
          </a:xfrm>
        </p:spPr>
        <p:txBody>
          <a:bodyPr>
            <a:normAutofit lnSpcReduction="10000"/>
          </a:bodyPr>
          <a:lstStyle/>
          <a:p>
            <a:r>
              <a:rPr lang="en-US" b="1" dirty="0" smtClean="0">
                <a:latin typeface="Times New Roman" pitchFamily="18" charset="0"/>
                <a:cs typeface="Times New Roman" pitchFamily="18" charset="0"/>
              </a:rPr>
              <a:t>Read and reread. Look up unfamiliar words.</a:t>
            </a:r>
          </a:p>
          <a:p>
            <a:r>
              <a:rPr lang="en-US" b="1" dirty="0" smtClean="0">
                <a:latin typeface="Times New Roman" pitchFamily="18" charset="0"/>
                <a:cs typeface="Times New Roman" pitchFamily="18" charset="0"/>
              </a:rPr>
              <a:t>Paraphrase the main idea of each section or paragraph.</a:t>
            </a:r>
          </a:p>
          <a:p>
            <a:r>
              <a:rPr lang="en-US" b="1" dirty="0" smtClean="0">
                <a:latin typeface="Times New Roman" pitchFamily="18" charset="0"/>
                <a:cs typeface="Times New Roman" pitchFamily="18" charset="0"/>
              </a:rPr>
              <a:t>List the main supports for these main ideas.</a:t>
            </a:r>
          </a:p>
          <a:p>
            <a:r>
              <a:rPr lang="en-US" b="1" dirty="0" smtClean="0">
                <a:latin typeface="Times New Roman" pitchFamily="18" charset="0"/>
                <a:cs typeface="Times New Roman" pitchFamily="18" charset="0"/>
              </a:rPr>
              <a:t>Look over this summary of ideas and support.</a:t>
            </a:r>
          </a:p>
          <a:p>
            <a:r>
              <a:rPr lang="en-US" b="1" dirty="0" smtClean="0">
                <a:latin typeface="Times New Roman" pitchFamily="18" charset="0"/>
                <a:cs typeface="Times New Roman" pitchFamily="18" charset="0"/>
              </a:rPr>
              <a:t>Write an original topic sentence for your summary.</a:t>
            </a:r>
          </a:p>
          <a:p>
            <a:r>
              <a:rPr lang="en-US" b="1" dirty="0" smtClean="0">
                <a:latin typeface="Times New Roman" pitchFamily="18" charset="0"/>
                <a:cs typeface="Times New Roman" pitchFamily="18" charset="0"/>
              </a:rPr>
              <a:t>Is your summary in your own words? </a:t>
            </a:r>
          </a:p>
          <a:p>
            <a:r>
              <a:rPr lang="en-US" b="1" dirty="0" smtClean="0">
                <a:latin typeface="Times New Roman" pitchFamily="18" charset="0"/>
                <a:cs typeface="Times New Roman" pitchFamily="18" charset="0"/>
              </a:rPr>
              <a:t>Is it in your own style?</a:t>
            </a:r>
          </a:p>
          <a:p>
            <a:r>
              <a:rPr lang="en-US" b="1" dirty="0" smtClean="0">
                <a:latin typeface="Times New Roman" pitchFamily="18" charset="0"/>
                <a:cs typeface="Times New Roman" pitchFamily="18" charset="0"/>
              </a:rPr>
              <a:t>Edit your sentences for unity and sentence style.</a:t>
            </a:r>
          </a:p>
          <a:p>
            <a:r>
              <a:rPr lang="en-US" b="1" dirty="0" smtClean="0">
                <a:latin typeface="Times New Roman" pitchFamily="18" charset="0"/>
                <a:cs typeface="Times New Roman" pitchFamily="18" charset="0"/>
              </a:rPr>
              <a:t>Write down the author, title, publication info, and page number(s).</a:t>
            </a:r>
            <a:endParaRPr lang="en-US" b="1"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47244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90600" y="1905000"/>
            <a:ext cx="7467600" cy="1508105"/>
          </a:xfrm>
          <a:prstGeom prst="rect">
            <a:avLst/>
          </a:prstGeom>
          <a:noFill/>
        </p:spPr>
        <p:txBody>
          <a:bodyPr wrap="square" rtlCol="0">
            <a:spAutoFit/>
          </a:bodyPr>
          <a:lstStyle/>
          <a:p>
            <a:pPr algn="ctr"/>
            <a:r>
              <a:rPr lang="en-US" sz="1200" b="1" dirty="0" smtClean="0">
                <a:solidFill>
                  <a:srgbClr val="C00000"/>
                </a:solidFill>
                <a:latin typeface="Times New Roman" pitchFamily="18" charset="0"/>
                <a:cs typeface="Times New Roman" pitchFamily="18" charset="0"/>
              </a:rPr>
              <a:t> </a:t>
            </a:r>
          </a:p>
          <a:p>
            <a:pPr algn="ctr"/>
            <a:r>
              <a:rPr lang="en-US" sz="4000" b="1" dirty="0" smtClean="0">
                <a:solidFill>
                  <a:srgbClr val="C00000"/>
                </a:solidFill>
                <a:latin typeface="Times New Roman" pitchFamily="18" charset="0"/>
                <a:cs typeface="Times New Roman" pitchFamily="18" charset="0"/>
              </a:rPr>
              <a:t>Your workshop facilitator will check your understanding . . .</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19200"/>
            <a:ext cx="6705600" cy="1323439"/>
          </a:xfrm>
          <a:prstGeom prst="rect">
            <a:avLst/>
          </a:prstGeom>
          <a:noFill/>
        </p:spPr>
        <p:txBody>
          <a:bodyPr wrap="square" rtlCol="0">
            <a:spAutoFit/>
          </a:bodyPr>
          <a:lstStyle/>
          <a:p>
            <a:pPr algn="ctr"/>
            <a:r>
              <a:rPr lang="en-US" sz="4000" b="1" dirty="0" smtClean="0">
                <a:solidFill>
                  <a:schemeClr val="accent1">
                    <a:lumMod val="75000"/>
                  </a:schemeClr>
                </a:solidFill>
                <a:latin typeface="Arial Narrow" pitchFamily="34" charset="0"/>
                <a:cs typeface="Times New Roman" pitchFamily="18" charset="0"/>
              </a:rPr>
              <a:t>Complete the activities for this workshop.</a:t>
            </a:r>
            <a:endParaRPr lang="en-US" sz="4000" b="1" dirty="0">
              <a:solidFill>
                <a:schemeClr val="accent1">
                  <a:lumMod val="75000"/>
                </a:schemeClr>
              </a:solidFill>
              <a:latin typeface="Arial Narrow" pitchFamily="34" charset="0"/>
              <a:cs typeface="Times New Roman" pitchFamily="18" charset="0"/>
            </a:endParaRPr>
          </a:p>
        </p:txBody>
      </p:sp>
      <p:pic>
        <p:nvPicPr>
          <p:cNvPr id="9218" name="Picture 2" descr="C:\Documents and Settings\Mary\Local Settings\Temporary Internet Files\Content.IE5\SSTMRAXF\MC900231635[1].wmf"/>
          <p:cNvPicPr>
            <a:picLocks noChangeAspect="1" noChangeArrowheads="1"/>
          </p:cNvPicPr>
          <p:nvPr/>
        </p:nvPicPr>
        <p:blipFill>
          <a:blip r:embed="rId2" cstate="print"/>
          <a:srcRect/>
          <a:stretch>
            <a:fillRect/>
          </a:stretch>
        </p:blipFill>
        <p:spPr bwMode="auto">
          <a:xfrm>
            <a:off x="2286000" y="2590800"/>
            <a:ext cx="4436752" cy="31536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Arial Narrow" pitchFamily="34" charset="0"/>
              </a:rPr>
              <a:t>Possible Consequences</a:t>
            </a:r>
            <a:endParaRPr lang="en-US" b="1" dirty="0">
              <a:solidFill>
                <a:schemeClr val="accent2"/>
              </a:solidFill>
              <a:latin typeface="Arial Narrow" pitchFamily="34" charset="0"/>
            </a:endParaRPr>
          </a:p>
        </p:txBody>
      </p:sp>
      <p:sp>
        <p:nvSpPr>
          <p:cNvPr id="3" name="Content Placeholder 2"/>
          <p:cNvSpPr>
            <a:spLocks noGrp="1"/>
          </p:cNvSpPr>
          <p:nvPr>
            <p:ph sz="quarter" idx="1"/>
          </p:nvPr>
        </p:nvSpPr>
        <p:spPr>
          <a:xfrm>
            <a:off x="914400" y="1447800"/>
            <a:ext cx="7772400" cy="3505200"/>
          </a:xfrm>
        </p:spPr>
        <p:txBody>
          <a:bodyPr/>
          <a:lstStyle/>
          <a:p>
            <a:r>
              <a:rPr lang="en-US" sz="3300" b="1" dirty="0" smtClean="0">
                <a:latin typeface="Times New Roman" pitchFamily="18" charset="0"/>
                <a:cs typeface="Times New Roman" pitchFamily="18" charset="0"/>
              </a:rPr>
              <a:t>Earning a “0” on your assignment</a:t>
            </a:r>
          </a:p>
          <a:p>
            <a:endParaRPr lang="en-US" sz="3300" b="1" dirty="0" smtClean="0">
              <a:latin typeface="Times New Roman" pitchFamily="18" charset="0"/>
              <a:cs typeface="Times New Roman" pitchFamily="18" charset="0"/>
            </a:endParaRPr>
          </a:p>
          <a:p>
            <a:r>
              <a:rPr lang="en-US" sz="3300" b="1" dirty="0" smtClean="0">
                <a:latin typeface="Times New Roman" pitchFamily="18" charset="0"/>
                <a:cs typeface="Times New Roman" pitchFamily="18" charset="0"/>
              </a:rPr>
              <a:t>Having an academic dishonesty note on your record</a:t>
            </a:r>
          </a:p>
          <a:p>
            <a:endParaRPr lang="en-US" sz="3300" b="1" dirty="0" smtClean="0">
              <a:latin typeface="Times New Roman" pitchFamily="18" charset="0"/>
              <a:cs typeface="Times New Roman" pitchFamily="18" charset="0"/>
            </a:endParaRPr>
          </a:p>
          <a:p>
            <a:r>
              <a:rPr lang="en-US" sz="3300" b="1" dirty="0" smtClean="0">
                <a:latin typeface="Times New Roman" pitchFamily="18" charset="0"/>
                <a:cs typeface="Times New Roman" pitchFamily="18" charset="0"/>
              </a:rPr>
              <a:t>Being dismissed from your school </a:t>
            </a:r>
          </a:p>
          <a:p>
            <a:pPr algn="r">
              <a:buNone/>
            </a:pPr>
            <a:endParaRPr lang="en-US" b="1" dirty="0" smtClean="0">
              <a:solidFill>
                <a:schemeClr val="accent2"/>
              </a:solidFill>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1028" name="Picture 4" descr="C:\Documents and Settings\Mary\Local Settings\Temporary Internet Files\Content.IE5\SSTMRAXF\MC900054722[1].wmf"/>
          <p:cNvPicPr>
            <a:picLocks noChangeAspect="1" noChangeArrowheads="1"/>
          </p:cNvPicPr>
          <p:nvPr/>
        </p:nvPicPr>
        <p:blipFill>
          <a:blip r:embed="rId2" cstate="print"/>
          <a:srcRect/>
          <a:stretch>
            <a:fillRect/>
          </a:stretch>
        </p:blipFill>
        <p:spPr bwMode="auto">
          <a:xfrm>
            <a:off x="6858000" y="4876800"/>
            <a:ext cx="1719577" cy="1726844"/>
          </a:xfrm>
          <a:prstGeom prst="rect">
            <a:avLst/>
          </a:prstGeom>
          <a:noFill/>
        </p:spPr>
      </p:pic>
      <p:cxnSp>
        <p:nvCxnSpPr>
          <p:cNvPr id="7" name="Straight Connector 6"/>
          <p:cNvCxnSpPr/>
          <p:nvPr/>
        </p:nvCxnSpPr>
        <p:spPr>
          <a:xfrm>
            <a:off x="990600" y="1371600"/>
            <a:ext cx="716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More Consequences </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600200"/>
            <a:ext cx="7772400" cy="4572000"/>
          </a:xfrm>
        </p:spPr>
        <p:txBody>
          <a:bodyPr>
            <a:normAutofit fontScale="92500" lnSpcReduction="20000"/>
          </a:bodyPr>
          <a:lstStyle/>
          <a:p>
            <a:r>
              <a:rPr lang="en-US" sz="3600" b="1" dirty="0" smtClean="0">
                <a:latin typeface="Times New Roman" pitchFamily="18" charset="0"/>
                <a:cs typeface="Times New Roman" pitchFamily="18" charset="0"/>
              </a:rPr>
              <a:t>Being rejected for university transfer</a:t>
            </a:r>
          </a:p>
          <a:p>
            <a:endParaRPr lang="en-US" sz="3600" b="1"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Losing your college degree</a:t>
            </a:r>
          </a:p>
          <a:p>
            <a:endParaRPr lang="en-US" sz="3600" b="1"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Being fired from your job</a:t>
            </a:r>
          </a:p>
          <a:p>
            <a:endParaRPr lang="en-US" sz="3600" b="1"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Losing a campaign for public office</a:t>
            </a:r>
          </a:p>
          <a:p>
            <a:pPr>
              <a:buNone/>
            </a:pPr>
            <a:endParaRPr lang="en-US" sz="2800" b="1" dirty="0" smtClean="0">
              <a:latin typeface="Times New Roman" pitchFamily="18" charset="0"/>
              <a:cs typeface="Times New Roman" pitchFamily="18" charset="0"/>
            </a:endParaRPr>
          </a:p>
          <a:p>
            <a:pPr>
              <a:buNone/>
            </a:pPr>
            <a:r>
              <a:rPr lang="en-US" sz="2800" b="1" cap="small"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Don’t Lose Your Reputation for Honesty</a:t>
            </a:r>
          </a:p>
          <a:p>
            <a:pPr>
              <a:buNone/>
            </a:pPr>
            <a:endParaRPr lang="en-US" sz="3600" dirty="0"/>
          </a:p>
        </p:txBody>
      </p:sp>
      <p:sp>
        <p:nvSpPr>
          <p:cNvPr id="5" name="&quot;No&quot; Symbol 4"/>
          <p:cNvSpPr/>
          <p:nvPr/>
        </p:nvSpPr>
        <p:spPr>
          <a:xfrm>
            <a:off x="6858000" y="2133600"/>
            <a:ext cx="1981200" cy="20574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C:\Documents and Settings\Mary\Local Settings\Temporary Internet Files\Content.IE5\6GF1N9R3\MC900183712[1].wmf"/>
          <p:cNvPicPr>
            <a:picLocks noChangeAspect="1" noChangeArrowheads="1"/>
          </p:cNvPicPr>
          <p:nvPr/>
        </p:nvPicPr>
        <p:blipFill>
          <a:blip r:embed="rId2" cstate="print"/>
          <a:srcRect/>
          <a:stretch>
            <a:fillRect/>
          </a:stretch>
        </p:blipFill>
        <p:spPr bwMode="auto">
          <a:xfrm>
            <a:off x="7162800" y="2819400"/>
            <a:ext cx="1371600" cy="1012161"/>
          </a:xfrm>
          <a:prstGeom prst="rect">
            <a:avLst/>
          </a:prstGeom>
          <a:noFill/>
        </p:spPr>
      </p:pic>
      <p:cxnSp>
        <p:nvCxnSpPr>
          <p:cNvPr id="7" name="Straight Connector 6"/>
          <p:cNvCxnSpPr/>
          <p:nvPr/>
        </p:nvCxnSpPr>
        <p:spPr>
          <a:xfrm>
            <a:off x="990600" y="1371600"/>
            <a:ext cx="716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Preserve Your Academic Reputation</a:t>
            </a:r>
            <a:endParaRPr lang="en-US" b="1" dirty="0">
              <a:solidFill>
                <a:srgbClr val="7030A0"/>
              </a:solidFill>
              <a:latin typeface="Arial Narrow" pitchFamily="34" charset="0"/>
            </a:endParaRPr>
          </a:p>
        </p:txBody>
      </p:sp>
      <p:sp>
        <p:nvSpPr>
          <p:cNvPr id="3" name="Text Placeholder 2"/>
          <p:cNvSpPr>
            <a:spLocks noGrp="1"/>
          </p:cNvSpPr>
          <p:nvPr>
            <p:ph sz="quarter" idx="1"/>
          </p:nvPr>
        </p:nvSpPr>
        <p:spPr>
          <a:xfrm>
            <a:off x="914400" y="1524000"/>
            <a:ext cx="7772400" cy="4648200"/>
          </a:xfrm>
        </p:spPr>
        <p:txBody>
          <a:bodyPr>
            <a:noAutofit/>
          </a:bodyPr>
          <a:lstStyle/>
          <a:p>
            <a:pPr marL="457200" indent="-457200">
              <a:buNone/>
            </a:pPr>
            <a:r>
              <a:rPr lang="en-US" sz="3200" b="1" dirty="0" smtClean="0">
                <a:latin typeface="Times New Roman" pitchFamily="18" charset="0"/>
                <a:cs typeface="Times New Roman" pitchFamily="18" charset="0"/>
              </a:rPr>
              <a:t>Give your writing more authority:</a:t>
            </a:r>
            <a:br>
              <a:rPr lang="en-US" sz="3200" b="1" dirty="0" smtClean="0">
                <a:latin typeface="Times New Roman" pitchFamily="18" charset="0"/>
                <a:cs typeface="Times New Roman" pitchFamily="18" charset="0"/>
              </a:rPr>
            </a:br>
            <a:r>
              <a:rPr lang="en-US" sz="3200" b="1" dirty="0" smtClean="0">
                <a:solidFill>
                  <a:schemeClr val="accent1">
                    <a:lumMod val="75000"/>
                  </a:schemeClr>
                </a:solidFill>
                <a:latin typeface="Times New Roman" pitchFamily="18" charset="0"/>
                <a:cs typeface="Times New Roman" pitchFamily="18" charset="0"/>
              </a:rPr>
              <a:t>Cite your supporting material.</a:t>
            </a:r>
          </a:p>
          <a:p>
            <a:pPr marL="457200" indent="-457200">
              <a:buNone/>
            </a:pPr>
            <a:endParaRPr lang="en-US" sz="1800" b="1" dirty="0" smtClean="0">
              <a:latin typeface="Times New Roman" pitchFamily="18" charset="0"/>
              <a:cs typeface="Times New Roman" pitchFamily="18" charset="0"/>
            </a:endParaRPr>
          </a:p>
          <a:p>
            <a:pPr marL="457200" indent="-457200">
              <a:buNone/>
            </a:pPr>
            <a:r>
              <a:rPr lang="en-US" sz="3200" b="1" dirty="0" smtClean="0">
                <a:solidFill>
                  <a:schemeClr val="tx1"/>
                </a:solidFill>
                <a:latin typeface="Times New Roman" pitchFamily="18" charset="0"/>
                <a:cs typeface="Times New Roman" pitchFamily="18" charset="0"/>
              </a:rPr>
              <a:t>Learn how to give credit: </a:t>
            </a:r>
            <a:br>
              <a:rPr lang="en-US" sz="3200" b="1" dirty="0" smtClean="0">
                <a:solidFill>
                  <a:schemeClr val="tx1"/>
                </a:solidFill>
                <a:latin typeface="Times New Roman" pitchFamily="18" charset="0"/>
                <a:cs typeface="Times New Roman" pitchFamily="18" charset="0"/>
              </a:rPr>
            </a:br>
            <a:r>
              <a:rPr lang="en-US" sz="3200" b="1" dirty="0" smtClean="0">
                <a:solidFill>
                  <a:schemeClr val="accent1">
                    <a:lumMod val="75000"/>
                  </a:schemeClr>
                </a:solidFill>
                <a:latin typeface="Times New Roman" pitchFamily="18" charset="0"/>
                <a:cs typeface="Times New Roman" pitchFamily="18" charset="0"/>
              </a:rPr>
              <a:t>Use quotation marks, in-text citations, and reference page entries correctly.</a:t>
            </a:r>
          </a:p>
          <a:p>
            <a:pPr marL="0" indent="0" algn="ctr">
              <a:buNone/>
            </a:pPr>
            <a:r>
              <a:rPr lang="en-US" sz="1800" b="1" dirty="0" smtClean="0">
                <a:solidFill>
                  <a:schemeClr val="tx1"/>
                </a:solidFill>
                <a:latin typeface="Times New Roman" pitchFamily="18" charset="0"/>
                <a:cs typeface="Times New Roman" pitchFamily="18" charset="0"/>
              </a:rPr>
              <a:t> </a:t>
            </a:r>
            <a:r>
              <a:rPr lang="en-US" sz="3600" b="1" dirty="0" smtClean="0">
                <a:solidFill>
                  <a:schemeClr val="tx1"/>
                </a:solidFill>
                <a:latin typeface="Times New Roman" pitchFamily="18" charset="0"/>
                <a:cs typeface="Times New Roman" pitchFamily="18" charset="0"/>
              </a:rPr>
              <a:t/>
            </a:r>
            <a:br>
              <a:rPr lang="en-US" sz="3600" b="1" dirty="0" smtClean="0">
                <a:solidFill>
                  <a:schemeClr val="tx1"/>
                </a:solidFill>
                <a:latin typeface="Times New Roman" pitchFamily="18" charset="0"/>
                <a:cs typeface="Times New Roman" pitchFamily="18" charset="0"/>
              </a:rPr>
            </a:br>
            <a:r>
              <a:rPr lang="en-US" sz="3200" b="1" dirty="0" smtClean="0">
                <a:solidFill>
                  <a:srgbClr val="7030A0"/>
                </a:solidFill>
                <a:latin typeface="Times New Roman" pitchFamily="18" charset="0"/>
                <a:cs typeface="Times New Roman" pitchFamily="18" charset="0"/>
              </a:rPr>
              <a:t>Even careless paraphrasing or poor documentation can damage your future.</a:t>
            </a:r>
          </a:p>
          <a:p>
            <a:endParaRPr lang="en-US" sz="3600" dirty="0" smtClean="0">
              <a:solidFill>
                <a:schemeClr val="tx1"/>
              </a:solidFill>
              <a:latin typeface="Times New Roman" pitchFamily="18" charset="0"/>
              <a:cs typeface="Times New Roman" pitchFamily="18" charset="0"/>
            </a:endParaRPr>
          </a:p>
          <a:p>
            <a:endParaRPr lang="en-US" sz="3600" dirty="0">
              <a:solidFill>
                <a:schemeClr val="tx1"/>
              </a:solidFill>
              <a:latin typeface="Times New Roman" pitchFamily="18" charset="0"/>
              <a:cs typeface="Times New Roman" pitchFamily="18" charset="0"/>
            </a:endParaRPr>
          </a:p>
        </p:txBody>
      </p:sp>
      <p:cxnSp>
        <p:nvCxnSpPr>
          <p:cNvPr id="4" name="Straight Connector 3"/>
          <p:cNvCxnSpPr/>
          <p:nvPr/>
        </p:nvCxnSpPr>
        <p:spPr>
          <a:xfrm>
            <a:off x="990600" y="1371600"/>
            <a:ext cx="716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C:\Documents and Settings\Mary\Local Settings\Temporary Internet Files\Content.IE5\SSTMRAXF\MC900435546[1].wmf"/>
          <p:cNvPicPr>
            <a:picLocks noChangeAspect="1" noChangeArrowheads="1"/>
          </p:cNvPicPr>
          <p:nvPr/>
        </p:nvPicPr>
        <p:blipFill>
          <a:blip r:embed="rId2" cstate="print"/>
          <a:srcRect/>
          <a:stretch>
            <a:fillRect/>
          </a:stretch>
        </p:blipFill>
        <p:spPr bwMode="auto">
          <a:xfrm>
            <a:off x="6934200" y="2286000"/>
            <a:ext cx="1771650" cy="1066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solidFill>
                  <a:schemeClr val="accent1">
                    <a:lumMod val="75000"/>
                  </a:schemeClr>
                </a:solidFill>
                <a:latin typeface="Arial Narrow" pitchFamily="34" charset="0"/>
              </a:rPr>
              <a:t>What about things I already know?</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219200"/>
            <a:ext cx="7772400" cy="4419600"/>
          </a:xfrm>
        </p:spPr>
        <p:txBody>
          <a:bodyPr>
            <a:normAutofit/>
          </a:bodyPr>
          <a:lstStyle/>
          <a:p>
            <a:pPr marL="0" lvl="1" indent="0">
              <a:spcBef>
                <a:spcPts val="0"/>
              </a:spcBef>
              <a:buNone/>
            </a:pPr>
            <a:r>
              <a:rPr lang="en-US" sz="3600" b="1" dirty="0" smtClean="0">
                <a:solidFill>
                  <a:srgbClr val="7030A0"/>
                </a:solidFill>
                <a:latin typeface="Times New Roman" pitchFamily="18" charset="0"/>
                <a:cs typeface="Times New Roman" pitchFamily="18" charset="0"/>
              </a:rPr>
              <a:t>You do </a:t>
            </a:r>
            <a:r>
              <a:rPr lang="en-US" sz="3600" b="1" dirty="0" smtClean="0">
                <a:solidFill>
                  <a:schemeClr val="accent1">
                    <a:lumMod val="75000"/>
                  </a:schemeClr>
                </a:solidFill>
                <a:latin typeface="Times New Roman" pitchFamily="18" charset="0"/>
                <a:cs typeface="Times New Roman" pitchFamily="18" charset="0"/>
              </a:rPr>
              <a:t>not</a:t>
            </a:r>
            <a:r>
              <a:rPr lang="en-US" sz="3600" b="1" dirty="0" smtClean="0">
                <a:solidFill>
                  <a:srgbClr val="7030A0"/>
                </a:solidFill>
                <a:latin typeface="Times New Roman" pitchFamily="18" charset="0"/>
                <a:cs typeface="Times New Roman" pitchFamily="18" charset="0"/>
              </a:rPr>
              <a:t> have to document:</a:t>
            </a:r>
          </a:p>
          <a:p>
            <a:pPr marL="547688" lvl="1" indent="-457200">
              <a:spcBef>
                <a:spcPts val="0"/>
              </a:spcBef>
              <a:spcAft>
                <a:spcPts val="600"/>
              </a:spcAft>
            </a:pPr>
            <a:r>
              <a:rPr lang="en-US" sz="3200" b="1" dirty="0" smtClean="0">
                <a:solidFill>
                  <a:schemeClr val="accent1">
                    <a:lumMod val="75000"/>
                  </a:schemeClr>
                </a:solidFill>
                <a:latin typeface="Times New Roman" pitchFamily="18" charset="0"/>
                <a:cs typeface="Times New Roman" pitchFamily="18" charset="0"/>
              </a:rPr>
              <a:t>Your</a:t>
            </a:r>
            <a:r>
              <a:rPr lang="en-US" sz="3200" b="1" dirty="0" smtClean="0">
                <a:solidFill>
                  <a:srgbClr val="7030A0"/>
                </a:solidFill>
                <a:latin typeface="Times New Roman" pitchFamily="18" charset="0"/>
                <a:cs typeface="Times New Roman" pitchFamily="18" charset="0"/>
              </a:rPr>
              <a:t> observations, experiences, or reactions</a:t>
            </a:r>
          </a:p>
          <a:p>
            <a:pPr marL="547688" lvl="1" indent="-457200">
              <a:spcBef>
                <a:spcPts val="0"/>
              </a:spcBef>
              <a:spcAft>
                <a:spcPts val="600"/>
              </a:spcAft>
            </a:pPr>
            <a:r>
              <a:rPr lang="en-US" sz="3200" b="1" dirty="0" smtClean="0">
                <a:solidFill>
                  <a:schemeClr val="accent1">
                    <a:lumMod val="75000"/>
                  </a:schemeClr>
                </a:solidFill>
                <a:latin typeface="Times New Roman" pitchFamily="18" charset="0"/>
                <a:cs typeface="Times New Roman" pitchFamily="18" charset="0"/>
              </a:rPr>
              <a:t>Your </a:t>
            </a:r>
            <a:r>
              <a:rPr lang="en-US" sz="3200" b="1" dirty="0" smtClean="0">
                <a:solidFill>
                  <a:srgbClr val="7030A0"/>
                </a:solidFill>
                <a:latin typeface="Times New Roman" pitchFamily="18" charset="0"/>
                <a:cs typeface="Times New Roman" pitchFamily="18" charset="0"/>
              </a:rPr>
              <a:t>research experiment data/conclusions</a:t>
            </a:r>
          </a:p>
          <a:p>
            <a:pPr marL="547688" lvl="1" indent="-457200">
              <a:spcBef>
                <a:spcPts val="0"/>
              </a:spcBef>
              <a:spcAft>
                <a:spcPts val="600"/>
              </a:spcAft>
            </a:pPr>
            <a:r>
              <a:rPr lang="en-US" sz="3200" b="1" dirty="0" smtClean="0">
                <a:solidFill>
                  <a:srgbClr val="7030A0"/>
                </a:solidFill>
                <a:latin typeface="Times New Roman" pitchFamily="18" charset="0"/>
                <a:cs typeface="Times New Roman" pitchFamily="18" charset="0"/>
              </a:rPr>
              <a:t>Established </a:t>
            </a:r>
            <a:r>
              <a:rPr lang="en-US" sz="3200" b="1" dirty="0" smtClean="0">
                <a:solidFill>
                  <a:schemeClr val="accent1">
                    <a:lumMod val="75000"/>
                  </a:schemeClr>
                </a:solidFill>
                <a:latin typeface="Times New Roman" pitchFamily="18" charset="0"/>
                <a:cs typeface="Times New Roman" pitchFamily="18" charset="0"/>
              </a:rPr>
              <a:t>facts</a:t>
            </a:r>
            <a:r>
              <a:rPr lang="en-US" sz="3200" b="1" dirty="0" smtClean="0">
                <a:solidFill>
                  <a:srgbClr val="7030A0"/>
                </a:solidFill>
                <a:latin typeface="Times New Roman" pitchFamily="18" charset="0"/>
                <a:cs typeface="Times New Roman" pitchFamily="18" charset="0"/>
              </a:rPr>
              <a:t> that are well known</a:t>
            </a:r>
          </a:p>
          <a:p>
            <a:pPr marL="547688" lvl="1" indent="-457200">
              <a:spcBef>
                <a:spcPts val="0"/>
              </a:spcBef>
              <a:spcAft>
                <a:spcPts val="600"/>
              </a:spcAft>
            </a:pPr>
            <a:r>
              <a:rPr lang="en-US" sz="3200" b="1" dirty="0" smtClean="0">
                <a:solidFill>
                  <a:srgbClr val="7030A0"/>
                </a:solidFill>
                <a:latin typeface="Times New Roman" pitchFamily="18" charset="0"/>
                <a:cs typeface="Times New Roman" pitchFamily="18" charset="0"/>
              </a:rPr>
              <a:t>Analysis or conclusions </a:t>
            </a:r>
            <a:r>
              <a:rPr lang="en-US" sz="3200" b="1" dirty="0" smtClean="0">
                <a:solidFill>
                  <a:schemeClr val="accent1">
                    <a:lumMod val="75000"/>
                  </a:schemeClr>
                </a:solidFill>
                <a:latin typeface="Times New Roman" pitchFamily="18" charset="0"/>
                <a:cs typeface="Times New Roman" pitchFamily="18" charset="0"/>
              </a:rPr>
              <a:t>widely established as being true</a:t>
            </a:r>
            <a:endParaRPr lang="en-US" dirty="0"/>
          </a:p>
        </p:txBody>
      </p:sp>
      <p:sp>
        <p:nvSpPr>
          <p:cNvPr id="4" name="AutoShape 6"/>
          <p:cNvSpPr>
            <a:spLocks noChangeArrowheads="1"/>
          </p:cNvSpPr>
          <p:nvPr/>
        </p:nvSpPr>
        <p:spPr bwMode="auto">
          <a:xfrm flipH="1">
            <a:off x="4876800" y="5410200"/>
            <a:ext cx="3352800" cy="990600"/>
          </a:xfrm>
          <a:prstGeom prst="wedgeEllipseCallout">
            <a:avLst>
              <a:gd name="adj1" fmla="val -63306"/>
              <a:gd name="adj2" fmla="val 39472"/>
            </a:avLst>
          </a:prstGeom>
          <a:solidFill>
            <a:srgbClr val="7030A0"/>
          </a:solidFill>
          <a:ln w="9525">
            <a:solidFill>
              <a:schemeClr val="tx1"/>
            </a:solidFill>
            <a:miter lim="800000"/>
            <a:headEnd/>
            <a:tailEnd/>
          </a:ln>
          <a:effectLst/>
        </p:spPr>
        <p:txBody>
          <a:bodyPr wrap="none" anchor="ctr"/>
          <a:lstStyle/>
          <a:p>
            <a:pPr algn="ctr"/>
            <a:r>
              <a:rPr lang="en-US" sz="2000" b="1" dirty="0" smtClean="0">
                <a:solidFill>
                  <a:srgbClr val="FFFF00"/>
                </a:solidFill>
                <a:latin typeface="Arial Narrow" pitchFamily="34" charset="0"/>
                <a:cs typeface="Times New Roman" pitchFamily="18" charset="0"/>
              </a:rPr>
              <a:t>It’s common knowledge…</a:t>
            </a:r>
            <a:endParaRPr lang="en-US" sz="2000" b="1" dirty="0">
              <a:solidFill>
                <a:srgbClr val="FFFF00"/>
              </a:solidFill>
              <a:latin typeface="Arial Narrow" pitchFamily="34" charset="0"/>
            </a:endParaRPr>
          </a:p>
        </p:txBody>
      </p:sp>
      <p:cxnSp>
        <p:nvCxnSpPr>
          <p:cNvPr id="5" name="Straight Connector 4"/>
          <p:cNvCxnSpPr/>
          <p:nvPr/>
        </p:nvCxnSpPr>
        <p:spPr>
          <a:xfrm>
            <a:off x="838200" y="990600"/>
            <a:ext cx="746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oting, Paraphrasing &amp;amp; Summarizing Other’s Work …&amp;quot;&quot;/&gt;&lt;property id=&quot;20307&quot; value=&quot;256&quot;/&gt;&lt;/object&gt;&lt;object type=&quot;3&quot; unique_id=&quot;10005&quot;&gt;&lt;property id=&quot;20148&quot; value=&quot;5&quot;/&gt;&lt;property id=&quot;20300&quot; value=&quot;Slide 2 - &amp;quot;What is the purpose of including material from other sources?&amp;quot;&quot;/&gt;&lt;property id=&quot;20307&quot; value=&quot;258&quot;/&gt;&lt;/object&gt;&lt;object type=&quot;3&quot; unique_id=&quot;10006&quot;&gt;&lt;property id=&quot;20148&quot; value=&quot;5&quot;/&gt;&lt;property id=&quot;20300&quot; value=&quot;Slide 3 - &amp;quot;Purpose, continued&amp;quot;&quot;/&gt;&lt;property id=&quot;20307&quot; value=&quot;261&quot;/&gt;&lt;/object&gt;&lt;object type=&quot;3&quot; unique_id=&quot;10007&quot;&gt;&lt;property id=&quot;20148&quot; value=&quot;5&quot;/&gt;&lt;property id=&quot;20300&quot; value=&quot;Slide 4 - &amp;quot;What about things I already know?&amp;quot;&quot;/&gt;&lt;property id=&quot;20307&quot; value=&quot;262&quot;/&gt;&lt;/object&gt;&lt;object type=&quot;3&quot; unique_id=&quot;10008&quot;&gt;&lt;property id=&quot;20148&quot; value=&quot;5&quot;/&gt;&lt;property id=&quot;20300&quot; value=&quot;Slide 5 - &amp;quot;Introduce the Source Material&amp;quot;&quot;/&gt;&lt;property id=&quot;20307&quot; value=&quot;260&quot;/&gt;&lt;/object&gt;&lt;object type=&quot;3&quot; unique_id=&quot;10009&quot;&gt;&lt;property id=&quot;20148&quot; value=&quot;5&quot;/&gt;&lt;property id=&quot;20300&quot; value=&quot;Slide 6 - &amp;quot;How do I start?&amp;quot;&quot;/&gt;&lt;property id=&quot;20307&quot; value=&quot;264&quot;/&gt;&lt;/object&gt;&lt;object type=&quot;3&quot; unique_id=&quot;10010&quot;&gt;&lt;property id=&quot;20148&quot; value=&quot;5&quot;/&gt;&lt;property id=&quot;20300&quot; value=&quot;Slide 7 - &amp;quot;How do I start?&amp;quot;&quot;/&gt;&lt;property id=&quot;20307&quot; value=&quot;265&quot;/&gt;&lt;/object&gt;&lt;object type=&quot;3&quot; unique_id=&quot;10011&quot;&gt;&lt;property id=&quot;20148&quot; value=&quot;5&quot;/&gt;&lt;property id=&quot;20300&quot; value=&quot;Slide 8 - &amp;quot;Don’t just drop other people’s work into your essay&amp;quot;&quot;/&gt;&lt;property id=&quot;20307&quot; value=&quot;259&quot;/&gt;&lt;/object&gt;&lt;object type=&quot;3&quot; unique_id=&quot;10012&quot;&gt;&lt;property id=&quot;20148&quot; value=&quot;5&quot;/&gt;&lt;property id=&quot;20300&quot; value=&quot;Slide 9 - &amp;quot;How much material from other sources should I include?&amp;quot;&quot;/&gt;&lt;property id=&quot;20307&quot; value=&quot;257&quot;/&gt;&lt;/object&gt;&lt;object type=&quot;3&quot; unique_id=&quot;10013&quot;&gt;&lt;property id=&quot;20148&quot; value=&quot;5&quot;/&gt;&lt;property id=&quot;20300&quot; value=&quot;Slide 10 - &amp;quot;Quoting&amp;quot;&quot;/&gt;&lt;property id=&quot;20307&quot; value=&quot;266&quot;/&gt;&lt;/object&gt;&lt;object type=&quot;3&quot; unique_id=&quot;10014&quot;&gt;&lt;property id=&quot;20148&quot; value=&quot;5&quot;/&gt;&lt;property id=&quot;20300&quot; value=&quot;Slide 11 - &amp;quot;Quote when the original is the best way to:&amp;quot;&quot;/&gt;&lt;property id=&quot;20307&quot; value=&quot;276&quot;/&gt;&lt;/object&gt;&lt;object type=&quot;3&quot; unique_id=&quot;10015&quot;&gt;&lt;property id=&quot;20148&quot; value=&quot;5&quot;/&gt;&lt;property id=&quot;20300&quot; value=&quot;Slide 12 - &amp;quot;While taking notes: &amp;quot;&quot;/&gt;&lt;property id=&quot;20307&quot; value=&quot;267&quot;/&gt;&lt;/object&gt;&lt;object type=&quot;3&quot; unique_id=&quot;10016&quot;&gt;&lt;property id=&quot;20148&quot; value=&quot;5&quot;/&gt;&lt;property id=&quot;20300&quot; value=&quot;Slide 13 - &amp;quot;Some Ways to Quote&amp;quot;&quot;/&gt;&lt;property id=&quot;20307&quot; value=&quot;268&quot;/&gt;&lt;/object&gt;&lt;object type=&quot;3&quot; unique_id=&quot;10017&quot;&gt;&lt;property id=&quot;20148&quot; value=&quot;5&quot;/&gt;&lt;property id=&quot;20300&quot; value=&quot;Slide 14 - &amp;quot;More Ways to Quote&amp;quot;&quot;/&gt;&lt;property id=&quot;20307&quot; value=&quot;269&quot;/&gt;&lt;/object&gt;&lt;object type=&quot;3&quot; unique_id=&quot;10018&quot;&gt;&lt;property id=&quot;20148&quot; value=&quot;5&quot;/&gt;&lt;property id=&quot;20300&quot; value=&quot;Slide 15 - &amp;quot;Paraphrasing&amp;quot;&quot;/&gt;&lt;property id=&quot;20307&quot; value=&quot;270&quot;/&gt;&lt;/object&gt;&lt;object type=&quot;3&quot; unique_id=&quot;10019&quot;&gt;&lt;property id=&quot;20148&quot; value=&quot;5&quot;/&gt;&lt;property id=&quot;20300&quot; value=&quot;Slide 16 - &amp;quot;Paraphrase when you want to:&amp;quot;&quot;/&gt;&lt;property id=&quot;20307&quot; value=&quot;275&quot;/&gt;&lt;/object&gt;&lt;object type=&quot;3&quot; unique_id=&quot;10020&quot;&gt;&lt;property id=&quot;20148&quot; value=&quot;5&quot;/&gt;&lt;property id=&quot;20300&quot; value=&quot;Slide 17 - &amp;quot;Paraphrasing Example&amp;quot;&quot;/&gt;&lt;property id=&quot;20307&quot; value=&quot;271&quot;/&gt;&lt;/object&gt;&lt;object type=&quot;3&quot; unique_id=&quot;10021&quot;&gt;&lt;property id=&quot;20148&quot; value=&quot;5&quot;/&gt;&lt;property id=&quot;20300&quot; value=&quot;Slide 18 - &amp;quot;The Way to Paraphrase&amp;quot;&quot;/&gt;&lt;property id=&quot;20307&quot; value=&quot;272&quot;/&gt;&lt;/object&gt;&lt;object type=&quot;3&quot; unique_id=&quot;10022&quot;&gt;&lt;property id=&quot;20148&quot; value=&quot;5&quot;/&gt;&lt;property id=&quot;20300&quot; value=&quot;Slide 19 - &amp;quot;Summarizing&amp;quot;&quot;/&gt;&lt;property id=&quot;20307&quot; value=&quot;273&quot;/&gt;&lt;/object&gt;&lt;object type=&quot;3&quot; unique_id=&quot;10023&quot;&gt;&lt;property id=&quot;20148&quot; value=&quot;5&quot;/&gt;&lt;property id=&quot;20300&quot; value=&quot;Slide 20 - &amp;quot;A summary can provide:&amp;quot;&quot;/&gt;&lt;property id=&quot;20307&quot; value=&quot;274&quot;/&gt;&lt;/object&gt;&lt;object type=&quot;3&quot; unique_id=&quot;10024&quot;&gt;&lt;property id=&quot;20148&quot; value=&quot;5&quot;/&gt;&lt;property id=&quot;20300&quot; value=&quot;Slide 21 - &amp;quot;How to Summarize:&amp;quot;&quot;/&gt;&lt;property id=&quot;20307&quot; value=&quot;277&quot;/&gt;&lt;/object&gt;&lt;object type=&quot;3&quot; unique_id=&quot;10025&quot;&gt;&lt;property id=&quot;20148&quot; value=&quot;5&quot;/&gt;&lt;property id=&quot;20300&quot; value=&quot;Slide 22 - &amp;quot;Plagiarism&amp;quot;&quot;/&gt;&lt;property id=&quot;20307&quot; value=&quot;278&quot;/&gt;&lt;/object&gt;&lt;object type=&quot;3&quot; unique_id=&quot;10026&quot;&gt;&lt;property id=&quot;20148&quot; value=&quot;5&quot;/&gt;&lt;property id=&quot;20300&quot; value=&quot;Slide 23 - &amp;quot;It is also dishonest to:&amp;quot;&quot;/&gt;&lt;property id=&quot;20307&quot; value=&quot;27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6626</TotalTime>
  <Words>2314</Words>
  <Application>Microsoft Office PowerPoint</Application>
  <PresentationFormat>On-screen Show (4:3)</PresentationFormat>
  <Paragraphs>313</Paragraphs>
  <Slides>58</Slides>
  <Notes>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Equity</vt:lpstr>
      <vt:lpstr>Avoiding Plagiarism</vt:lpstr>
      <vt:lpstr>You will learn the answers to:</vt:lpstr>
      <vt:lpstr>Plagiarism is . . .</vt:lpstr>
      <vt:lpstr>To be honest . . . </vt:lpstr>
      <vt:lpstr>It is also dishonest to:</vt:lpstr>
      <vt:lpstr>Possible Consequences</vt:lpstr>
      <vt:lpstr>More Consequences </vt:lpstr>
      <vt:lpstr>Preserve Your Academic Reputation</vt:lpstr>
      <vt:lpstr>What about things I already know?</vt:lpstr>
      <vt:lpstr>Some Plagiarism Examples</vt:lpstr>
      <vt:lpstr>A quotation:      Its source:</vt:lpstr>
      <vt:lpstr>Quotation:     Plagiarism:</vt:lpstr>
      <vt:lpstr>Moving words around  is still plagiarism.</vt:lpstr>
      <vt:lpstr>Quotation:     Plagiarism:</vt:lpstr>
      <vt:lpstr>Quotation:     Incorrect citation:</vt:lpstr>
      <vt:lpstr>Quotation:     Incorrect citation:</vt:lpstr>
      <vt:lpstr>Some Correct Uses of the Quotation:</vt:lpstr>
      <vt:lpstr>Plus:</vt:lpstr>
      <vt:lpstr>Slide 19</vt:lpstr>
      <vt:lpstr>In-text citations</vt:lpstr>
      <vt:lpstr>Cite:</vt:lpstr>
      <vt:lpstr>Cite:</vt:lpstr>
      <vt:lpstr>Cite:</vt:lpstr>
      <vt:lpstr>Slide 24</vt:lpstr>
      <vt:lpstr>Documenting Sources includes creating a Works Cited or Reference page.</vt:lpstr>
      <vt:lpstr>Slide 26</vt:lpstr>
      <vt:lpstr>While you are taking notes: </vt:lpstr>
      <vt:lpstr>After you take notes:  Incorporate research material carefully</vt:lpstr>
      <vt:lpstr>Don’t Procrastinate:  Practice Time Management </vt:lpstr>
      <vt:lpstr>Time Management: Start Early</vt:lpstr>
      <vt:lpstr>Time Management: Estimate</vt:lpstr>
      <vt:lpstr>Time Management: First Steps </vt:lpstr>
      <vt:lpstr>Practice Time Management: Last Weeks</vt:lpstr>
      <vt:lpstr>When in doubt . . . </vt:lpstr>
      <vt:lpstr>Quoting, Paraphrasing &amp; Summarizing Other’s Work …</vt:lpstr>
      <vt:lpstr>You will learn the answers to:</vt:lpstr>
      <vt:lpstr>Slide 37</vt:lpstr>
      <vt:lpstr>Introduce the Source Material</vt:lpstr>
      <vt:lpstr>Don’t just drop other’s work into an essay</vt:lpstr>
      <vt:lpstr>How do I introduce a quotation?</vt:lpstr>
      <vt:lpstr>Slide 41</vt:lpstr>
      <vt:lpstr>Slide 42</vt:lpstr>
      <vt:lpstr>Quoting</vt:lpstr>
      <vt:lpstr>When should I use a quotation? </vt:lpstr>
      <vt:lpstr>Some Ways to Quote</vt:lpstr>
      <vt:lpstr>More Ways to Quote</vt:lpstr>
      <vt:lpstr>Paraphrasing</vt:lpstr>
      <vt:lpstr>Slide 48</vt:lpstr>
      <vt:lpstr>Paraphrase when you want to:</vt:lpstr>
      <vt:lpstr>Paraphrasing Example</vt:lpstr>
      <vt:lpstr>A Safe Way to Paraphrase</vt:lpstr>
      <vt:lpstr>A Safe Way to Paraphrase (cont.)</vt:lpstr>
      <vt:lpstr>Summarizing</vt:lpstr>
      <vt:lpstr>Slide 54</vt:lpstr>
      <vt:lpstr>A summary can provide:</vt:lpstr>
      <vt:lpstr>A Safe Way to Summarize:</vt:lpstr>
      <vt:lpstr>Slide 57</vt:lpstr>
      <vt:lpstr>Slide 58</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supporting details from other’s work--</dc:title>
  <dc:creator>Mary Courtney</dc:creator>
  <cp:lastModifiedBy>Mary Courtney</cp:lastModifiedBy>
  <cp:revision>636</cp:revision>
  <dcterms:created xsi:type="dcterms:W3CDTF">2010-10-22T23:05:10Z</dcterms:created>
  <dcterms:modified xsi:type="dcterms:W3CDTF">2011-11-14T07:25:39Z</dcterms:modified>
</cp:coreProperties>
</file>