
<file path=[Content_Types].xml><?xml version="1.0" encoding="utf-8"?>
<Types xmlns="http://schemas.openxmlformats.org/package/2006/content-types">
  <Override PartName="/ppt/slides/slide1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docProps/core.xml" ContentType="application/vnd.openxmlformats-package.core-properties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90" r:id="rId5"/>
    <p:sldId id="259" r:id="rId6"/>
    <p:sldId id="260" r:id="rId7"/>
    <p:sldId id="261" r:id="rId8"/>
    <p:sldId id="292" r:id="rId9"/>
    <p:sldId id="262" r:id="rId10"/>
    <p:sldId id="263" r:id="rId11"/>
    <p:sldId id="291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852" autoAdjust="0"/>
    <p:restoredTop sz="94660"/>
  </p:normalViewPr>
  <p:slideViewPr>
    <p:cSldViewPr>
      <p:cViewPr>
        <p:scale>
          <a:sx n="125" d="100"/>
          <a:sy n="125" d="100"/>
        </p:scale>
        <p:origin x="-512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theme" Target="theme/theme1.xml"/><Relationship Id="rId14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28" Type="http://schemas.openxmlformats.org/officeDocument/2006/relationships/tableStyles" Target="tableStyles.xml"/><Relationship Id="rId26" Type="http://schemas.openxmlformats.org/officeDocument/2006/relationships/viewProps" Target="viewProps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3EEC2-4A81-834C-8329-C94EC72124BF}" type="datetimeFigureOut">
              <a:rPr lang="en-US" smtClean="0"/>
              <a:t>2/25/11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2A388-948A-6348-8EAC-C172D3680C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2A388-948A-6348-8EAC-C172D3680C2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2A7-78B9-40E7-AF6B-69202257E1C9}" type="datetimeFigureOut">
              <a:rPr lang="en-US" smtClean="0"/>
              <a:pPr/>
              <a:t>2/23/11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5304-2CF2-4BB3-8C14-40CA164DD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2A7-78B9-40E7-AF6B-69202257E1C9}" type="datetimeFigureOut">
              <a:rPr lang="en-US" smtClean="0"/>
              <a:pPr/>
              <a:t>2/23/11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5304-2CF2-4BB3-8C14-40CA164DD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2A7-78B9-40E7-AF6B-69202257E1C9}" type="datetimeFigureOut">
              <a:rPr lang="en-US" smtClean="0"/>
              <a:pPr/>
              <a:t>2/23/11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5304-2CF2-4BB3-8C14-40CA164DD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2A7-78B9-40E7-AF6B-69202257E1C9}" type="datetimeFigureOut">
              <a:rPr lang="en-US" smtClean="0"/>
              <a:pPr/>
              <a:t>2/23/11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5304-2CF2-4BB3-8C14-40CA164DD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2A7-78B9-40E7-AF6B-69202257E1C9}" type="datetimeFigureOut">
              <a:rPr lang="en-US" smtClean="0"/>
              <a:pPr/>
              <a:t>2/23/11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5304-2CF2-4BB3-8C14-40CA164DD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2A7-78B9-40E7-AF6B-69202257E1C9}" type="datetimeFigureOut">
              <a:rPr lang="en-US" smtClean="0"/>
              <a:pPr/>
              <a:t>2/23/11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5304-2CF2-4BB3-8C14-40CA164DD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2A7-78B9-40E7-AF6B-69202257E1C9}" type="datetimeFigureOut">
              <a:rPr lang="en-US" smtClean="0"/>
              <a:pPr/>
              <a:t>2/23/11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5304-2CF2-4BB3-8C14-40CA164DD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2A7-78B9-40E7-AF6B-69202257E1C9}" type="datetimeFigureOut">
              <a:rPr lang="en-US" smtClean="0"/>
              <a:pPr/>
              <a:t>2/23/11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5304-2CF2-4BB3-8C14-40CA164DD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2A7-78B9-40E7-AF6B-69202257E1C9}" type="datetimeFigureOut">
              <a:rPr lang="en-US" smtClean="0"/>
              <a:pPr/>
              <a:t>2/23/11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5304-2CF2-4BB3-8C14-40CA164DD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2A7-78B9-40E7-AF6B-69202257E1C9}" type="datetimeFigureOut">
              <a:rPr lang="en-US" smtClean="0"/>
              <a:pPr/>
              <a:t>2/23/11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5304-2CF2-4BB3-8C14-40CA164DD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2A7-78B9-40E7-AF6B-69202257E1C9}" type="datetimeFigureOut">
              <a:rPr lang="en-US" smtClean="0"/>
              <a:pPr/>
              <a:t>2/23/11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5304-2CF2-4BB3-8C14-40CA164DD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812A7-78B9-40E7-AF6B-69202257E1C9}" type="datetimeFigureOut">
              <a:rPr lang="en-US" smtClean="0"/>
              <a:pPr/>
              <a:t>2/23/11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A5304-2CF2-4BB3-8C14-40CA164DD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Guided Learning Activity</a:t>
            </a:r>
            <a:br>
              <a:rPr lang="en-US" dirty="0" smtClean="0"/>
            </a:br>
            <a:r>
              <a:rPr lang="en-US" dirty="0" smtClean="0"/>
              <a:t>College of the Canyons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b="1" dirty="0" smtClean="0"/>
              <a:t>Conversions and Dimensional Analysis</a:t>
            </a:r>
          </a:p>
          <a:p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Step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Example: Convert 78.9 mg to </a:t>
            </a:r>
            <a:r>
              <a:rPr lang="en-US" dirty="0" err="1" smtClean="0"/>
              <a:t>g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(Step 1)</a:t>
            </a:r>
            <a:r>
              <a:rPr lang="en-US" dirty="0" smtClean="0"/>
              <a:t>	Given: 78.9 mg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(Step 2)</a:t>
            </a:r>
            <a:r>
              <a:rPr lang="en-US" dirty="0" smtClean="0"/>
              <a:t>	Find: </a:t>
            </a:r>
            <a:r>
              <a:rPr lang="en-US" dirty="0" err="1" smtClean="0"/>
              <a:t>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(Step 3)  </a:t>
            </a:r>
            <a:r>
              <a:rPr lang="en-US" dirty="0" smtClean="0"/>
              <a:t>Conversion Factor: 1000 mg = 1 </a:t>
            </a:r>
            <a:r>
              <a:rPr lang="en-US" dirty="0" err="1" smtClean="0"/>
              <a:t>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(Steps 4 &amp; 5)   </a:t>
            </a:r>
            <a:r>
              <a:rPr lang="en-US" dirty="0" smtClean="0"/>
              <a:t>78.9 mg X   </a:t>
            </a:r>
            <a:r>
              <a:rPr lang="en-US" u="sng" dirty="0" smtClean="0"/>
              <a:t>     1 </a:t>
            </a:r>
            <a:r>
              <a:rPr lang="en-US" u="sng" dirty="0" err="1" smtClean="0"/>
              <a:t>g</a:t>
            </a:r>
            <a:r>
              <a:rPr lang="en-US" u="sng" dirty="0" smtClean="0"/>
              <a:t>  </a:t>
            </a:r>
            <a:r>
              <a:rPr lang="en-US" dirty="0" smtClean="0"/>
              <a:t>    = 0.0789  </a:t>
            </a:r>
            <a:r>
              <a:rPr lang="en-US" dirty="0" err="1" smtClean="0"/>
              <a:t>g</a:t>
            </a:r>
            <a:r>
              <a:rPr lang="en-US" dirty="0" smtClean="0"/>
              <a:t>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                                            1000 mg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(Step 6) </a:t>
            </a:r>
            <a:r>
              <a:rPr lang="en-US" dirty="0" smtClean="0"/>
              <a:t>    7.89 </a:t>
            </a:r>
            <a:r>
              <a:rPr lang="en-US" dirty="0" err="1" smtClean="0"/>
              <a:t>x</a:t>
            </a:r>
            <a:r>
              <a:rPr lang="en-US" dirty="0" smtClean="0"/>
              <a:t> 10</a:t>
            </a:r>
            <a:r>
              <a:rPr lang="en-US" baseline="30000" dirty="0" smtClean="0"/>
              <a:t>-2</a:t>
            </a:r>
            <a:r>
              <a:rPr lang="en-US" dirty="0" smtClean="0"/>
              <a:t> </a:t>
            </a:r>
            <a:r>
              <a:rPr lang="en-US" dirty="0" err="1" smtClean="0"/>
              <a:t>g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4191000" y="4114800"/>
            <a:ext cx="3810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6096000" y="4648200"/>
            <a:ext cx="3810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14600" y="5105400"/>
            <a:ext cx="22098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you try to solve a problem.</a:t>
            </a:r>
          </a:p>
          <a:p>
            <a:r>
              <a:rPr lang="en-US" dirty="0" smtClean="0"/>
              <a:t>Be sure to follow the steps on Slide 9.</a:t>
            </a:r>
          </a:p>
          <a:p>
            <a:r>
              <a:rPr lang="en-US" dirty="0" smtClean="0"/>
              <a:t>Check your set-up and answer with the tutor before going on.</a:t>
            </a:r>
          </a:p>
          <a:p>
            <a:pPr>
              <a:buNone/>
            </a:pPr>
            <a:r>
              <a:rPr lang="en-US" dirty="0" smtClean="0"/>
              <a:t>			Convert 693.4 nm to </a:t>
            </a:r>
            <a:r>
              <a:rPr lang="en-US" dirty="0" err="1" smtClean="0"/>
              <a:t>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you</a:t>
            </a:r>
            <a:r>
              <a:rPr lang="en-US" dirty="0" smtClean="0"/>
              <a:t> solve another </a:t>
            </a:r>
            <a:r>
              <a:rPr lang="en-US" dirty="0" smtClean="0"/>
              <a:t>problem.</a:t>
            </a:r>
          </a:p>
          <a:p>
            <a:r>
              <a:rPr lang="en-US" dirty="0" smtClean="0"/>
              <a:t>Be sure to follow the steps on Slide</a:t>
            </a:r>
            <a:r>
              <a:rPr lang="en-US" dirty="0" smtClean="0"/>
              <a:t> 9.</a:t>
            </a:r>
            <a:endParaRPr lang="en-US" dirty="0" smtClean="0"/>
          </a:p>
          <a:p>
            <a:r>
              <a:rPr lang="en-US" dirty="0" smtClean="0"/>
              <a:t>Check your set-up and answer with the </a:t>
            </a:r>
            <a:r>
              <a:rPr lang="en-US" dirty="0" smtClean="0"/>
              <a:t>tutor before going on.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Convert</a:t>
            </a:r>
            <a:r>
              <a:rPr lang="en-US" dirty="0" smtClean="0"/>
              <a:t> 54 mi to km.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Multistep </a:t>
            </a:r>
            <a:r>
              <a:rPr lang="en-US" dirty="0" smtClean="0"/>
              <a:t>Unit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solve</a:t>
            </a:r>
            <a:r>
              <a:rPr lang="en-US" dirty="0" smtClean="0"/>
              <a:t> multistep </a:t>
            </a:r>
            <a:r>
              <a:rPr lang="en-US" dirty="0" smtClean="0"/>
              <a:t>conversions</a:t>
            </a:r>
            <a:r>
              <a:rPr lang="en-US" dirty="0" smtClean="0"/>
              <a:t>, </a:t>
            </a:r>
            <a:r>
              <a:rPr lang="en-US" i="1" dirty="0" smtClean="0"/>
              <a:t>where there is more than one conversion factor</a:t>
            </a:r>
            <a:r>
              <a:rPr lang="en-US" dirty="0" smtClean="0"/>
              <a:t>, </a:t>
            </a:r>
            <a:r>
              <a:rPr lang="en-US" dirty="0" smtClean="0"/>
              <a:t>follow these steps: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Write down given quantity and units.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Write down the quantity you want to find (desired quantity).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Write down the appropriate conversion </a:t>
            </a:r>
            <a:r>
              <a:rPr lang="en-US" dirty="0" smtClean="0"/>
              <a:t>factors.</a:t>
            </a:r>
            <a:endParaRPr lang="en-US" dirty="0" smtClean="0"/>
          </a:p>
          <a:p>
            <a:pPr marL="971550" lvl="1" indent="-514350">
              <a:buAutoNum type="arabicPeriod"/>
            </a:pPr>
            <a:r>
              <a:rPr lang="en-US" dirty="0" smtClean="0"/>
              <a:t>Set up your dimensional analysis beginning with the given quantity and unit.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Multiply by the appropriate conversion factor, so that the given unit is canceled by the desired unit.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Round your answer to the correct number of significant figures and use Scientific Notation.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Multistep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Convert 1789 ft to km.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Step 1)</a:t>
            </a:r>
            <a:r>
              <a:rPr lang="en-US" dirty="0" smtClean="0"/>
              <a:t>	Given:</a:t>
            </a:r>
            <a:r>
              <a:rPr lang="en-US" dirty="0" smtClean="0"/>
              <a:t> 1789 ft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(Step 2)</a:t>
            </a:r>
            <a:r>
              <a:rPr lang="en-US" dirty="0" smtClean="0"/>
              <a:t>	Find:</a:t>
            </a:r>
            <a:r>
              <a:rPr lang="en-US" dirty="0" smtClean="0"/>
              <a:t> km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(Step 3)  </a:t>
            </a:r>
            <a:r>
              <a:rPr lang="en-US" dirty="0" smtClean="0"/>
              <a:t>Conversion </a:t>
            </a:r>
            <a:r>
              <a:rPr lang="en-US" dirty="0" smtClean="0"/>
              <a:t>Factors: </a:t>
            </a:r>
            <a:br>
              <a:rPr lang="en-US" dirty="0" smtClean="0"/>
            </a:br>
            <a:r>
              <a:rPr lang="en-US" dirty="0" smtClean="0"/>
              <a:t>1 ft = 12 in, 1 </a:t>
            </a:r>
            <a:r>
              <a:rPr lang="en-US" dirty="0" err="1" smtClean="0"/>
              <a:t>m</a:t>
            </a:r>
            <a:r>
              <a:rPr lang="en-US" dirty="0" smtClean="0"/>
              <a:t>= 39.37 in, 1 km = 1000 </a:t>
            </a:r>
            <a:r>
              <a:rPr lang="en-US" dirty="0" err="1" smtClean="0"/>
              <a:t>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(Steps 4 &amp; 5)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/>
              <a:t>1789 ft </a:t>
            </a:r>
            <a:r>
              <a:rPr lang="en-US" dirty="0" smtClean="0"/>
              <a:t>X   </a:t>
            </a:r>
            <a:r>
              <a:rPr lang="en-US" u="sng" dirty="0" smtClean="0"/>
              <a:t>   12 in   </a:t>
            </a:r>
            <a:r>
              <a:rPr lang="en-US" dirty="0" smtClean="0"/>
              <a:t>  X </a:t>
            </a:r>
            <a:r>
              <a:rPr lang="en-US" u="sng" dirty="0" smtClean="0"/>
              <a:t>      1 </a:t>
            </a:r>
            <a:r>
              <a:rPr lang="en-US" u="sng" dirty="0" err="1" smtClean="0"/>
              <a:t>m</a:t>
            </a:r>
            <a:r>
              <a:rPr lang="en-US" u="sng" dirty="0" smtClean="0"/>
              <a:t>     </a:t>
            </a:r>
            <a:r>
              <a:rPr lang="en-US" dirty="0" smtClean="0"/>
              <a:t>  X  </a:t>
            </a:r>
            <a:r>
              <a:rPr lang="en-US" u="sng" dirty="0" smtClean="0"/>
              <a:t>1 km  </a:t>
            </a:r>
            <a:r>
              <a:rPr lang="en-US" dirty="0" smtClean="0"/>
              <a:t>    = </a:t>
            </a:r>
          </a:p>
          <a:p>
            <a:pPr>
              <a:buNone/>
            </a:pPr>
            <a:r>
              <a:rPr lang="en-US" dirty="0" smtClean="0"/>
              <a:t>			     1 ft            39.37 in      1000 </a:t>
            </a:r>
            <a:r>
              <a:rPr lang="en-US" dirty="0" err="1" smtClean="0"/>
              <a:t>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(Step 6) </a:t>
            </a:r>
            <a:r>
              <a:rPr lang="en-US" dirty="0" smtClean="0"/>
              <a:t>  0.5452 km = 5.452 </a:t>
            </a:r>
            <a:r>
              <a:rPr lang="en-US" dirty="0" err="1" smtClean="0"/>
              <a:t>x</a:t>
            </a:r>
            <a:r>
              <a:rPr lang="en-US" dirty="0" smtClean="0"/>
              <a:t> 10</a:t>
            </a:r>
            <a:r>
              <a:rPr lang="en-US" baseline="30000" dirty="0" smtClean="0"/>
              <a:t>-1</a:t>
            </a:r>
            <a:r>
              <a:rPr lang="en-US" dirty="0" smtClean="0"/>
              <a:t> km</a:t>
            </a:r>
          </a:p>
          <a:p>
            <a:pPr algn="ctr">
              <a:buNone/>
            </a:pPr>
            <a:endParaRPr lang="en-US" dirty="0" smtClean="0"/>
          </a:p>
          <a:p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rot="5400000" flipH="1" flipV="1">
            <a:off x="1714500" y="4533900"/>
            <a:ext cx="3048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3086100" y="4991100"/>
            <a:ext cx="3048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3238500" y="4533900"/>
            <a:ext cx="3048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5372100" y="4991100"/>
            <a:ext cx="3048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5067300" y="4533900"/>
            <a:ext cx="3048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6972300" y="4991100"/>
            <a:ext cx="3048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67200" y="5334000"/>
            <a:ext cx="2438400" cy="45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Multistep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429" dirty="0" smtClean="0"/>
              <a:t>Ethylene </a:t>
            </a:r>
            <a:r>
              <a:rPr lang="en-US" sz="3429" dirty="0" smtClean="0"/>
              <a:t>glycol has a density of 1.11 g/cm</a:t>
            </a:r>
            <a:r>
              <a:rPr lang="en-US" sz="3429" baseline="30000" dirty="0" smtClean="0"/>
              <a:t>3</a:t>
            </a:r>
            <a:r>
              <a:rPr lang="en-US" sz="3429" dirty="0" smtClean="0"/>
              <a:t>. What is the volume in liters of 7.9 kg of this liquid?</a:t>
            </a:r>
            <a:endParaRPr lang="en-US" sz="3429" dirty="0" smtClean="0"/>
          </a:p>
          <a:p>
            <a:pPr>
              <a:buNone/>
            </a:pPr>
            <a:r>
              <a:rPr lang="en-US" sz="3429" dirty="0" smtClean="0">
                <a:solidFill>
                  <a:schemeClr val="bg1">
                    <a:lumMod val="75000"/>
                  </a:schemeClr>
                </a:solidFill>
              </a:rPr>
              <a:t>	(</a:t>
            </a:r>
            <a:r>
              <a:rPr lang="en-US" sz="3429" dirty="0" smtClean="0">
                <a:solidFill>
                  <a:schemeClr val="bg1">
                    <a:lumMod val="75000"/>
                  </a:schemeClr>
                </a:solidFill>
              </a:rPr>
              <a:t>Step 1)</a:t>
            </a:r>
            <a:r>
              <a:rPr lang="en-US" sz="3429" dirty="0" smtClean="0"/>
              <a:t>	Given:</a:t>
            </a:r>
            <a:r>
              <a:rPr lang="en-US" sz="3429" dirty="0" smtClean="0"/>
              <a:t> 7.9 kg</a:t>
            </a:r>
          </a:p>
          <a:p>
            <a:pPr>
              <a:buNone/>
            </a:pPr>
            <a:r>
              <a:rPr lang="en-US" sz="3429" dirty="0" smtClean="0"/>
              <a:t>	</a:t>
            </a:r>
            <a:r>
              <a:rPr lang="en-US" sz="3429" dirty="0" smtClean="0">
                <a:solidFill>
                  <a:schemeClr val="bg1">
                    <a:lumMod val="75000"/>
                  </a:schemeClr>
                </a:solidFill>
              </a:rPr>
              <a:t>(Step 2)</a:t>
            </a:r>
            <a:r>
              <a:rPr lang="en-US" sz="3429" dirty="0" smtClean="0"/>
              <a:t>	Find:</a:t>
            </a:r>
            <a:r>
              <a:rPr lang="en-US" sz="3429" dirty="0" smtClean="0"/>
              <a:t> L</a:t>
            </a:r>
          </a:p>
          <a:p>
            <a:pPr>
              <a:buNone/>
            </a:pPr>
            <a:r>
              <a:rPr lang="en-US" sz="3429" dirty="0" smtClean="0"/>
              <a:t>	</a:t>
            </a:r>
            <a:r>
              <a:rPr lang="en-US" sz="3429" dirty="0" smtClean="0">
                <a:solidFill>
                  <a:schemeClr val="bg1">
                    <a:lumMod val="75000"/>
                  </a:schemeClr>
                </a:solidFill>
              </a:rPr>
              <a:t>(Step 3)  </a:t>
            </a:r>
            <a:r>
              <a:rPr lang="en-US" sz="3429" dirty="0" smtClean="0"/>
              <a:t>Conversion Factors: </a:t>
            </a:r>
            <a:br>
              <a:rPr lang="en-US" sz="3429" dirty="0" smtClean="0"/>
            </a:br>
            <a:r>
              <a:rPr lang="en-US" sz="3429" dirty="0" smtClean="0"/>
              <a:t>1.11 </a:t>
            </a:r>
            <a:r>
              <a:rPr lang="en-US" sz="3429" dirty="0" err="1" smtClean="0"/>
              <a:t>g</a:t>
            </a:r>
            <a:r>
              <a:rPr lang="en-US" sz="3429" dirty="0" smtClean="0"/>
              <a:t> </a:t>
            </a:r>
            <a:r>
              <a:rPr lang="en-US" sz="3429" dirty="0" smtClean="0"/>
              <a:t>=</a:t>
            </a:r>
            <a:r>
              <a:rPr lang="en-US" sz="3429" dirty="0" smtClean="0"/>
              <a:t> 1 cm</a:t>
            </a:r>
            <a:r>
              <a:rPr lang="en-US" sz="3429" baseline="30000" dirty="0" smtClean="0"/>
              <a:t>3</a:t>
            </a:r>
            <a:r>
              <a:rPr lang="en-US" sz="3429" dirty="0" smtClean="0"/>
              <a:t>, 1 </a:t>
            </a:r>
            <a:r>
              <a:rPr lang="en-US" sz="3429" dirty="0" err="1" smtClean="0"/>
              <a:t>mL</a:t>
            </a:r>
            <a:r>
              <a:rPr lang="en-US" sz="3429" dirty="0" smtClean="0"/>
              <a:t> = 1 </a:t>
            </a:r>
            <a:r>
              <a:rPr lang="en-US" sz="3429" dirty="0" smtClean="0"/>
              <a:t>cm</a:t>
            </a:r>
            <a:r>
              <a:rPr lang="en-US" sz="3429" baseline="30000" dirty="0" smtClean="0"/>
              <a:t>3</a:t>
            </a:r>
            <a:r>
              <a:rPr lang="en-US" sz="3429" dirty="0" smtClean="0"/>
              <a:t>, 1 L = 1000 </a:t>
            </a:r>
            <a:r>
              <a:rPr lang="en-US" sz="3429" dirty="0" err="1" smtClean="0"/>
              <a:t>mL</a:t>
            </a:r>
            <a:r>
              <a:rPr lang="en-US" sz="3429" dirty="0" smtClean="0"/>
              <a:t>, 1 kg = 1000 </a:t>
            </a:r>
            <a:r>
              <a:rPr lang="en-US" sz="3429" dirty="0" err="1" smtClean="0"/>
              <a:t>g</a:t>
            </a:r>
            <a:endParaRPr lang="en-US" sz="3429" dirty="0" smtClean="0"/>
          </a:p>
          <a:p>
            <a:pPr>
              <a:buNone/>
            </a:pPr>
            <a:r>
              <a:rPr lang="en-US" sz="3429" dirty="0" smtClean="0"/>
              <a:t>	</a:t>
            </a:r>
            <a:r>
              <a:rPr lang="en-US" sz="3429" dirty="0" smtClean="0">
                <a:solidFill>
                  <a:schemeClr val="bg1">
                    <a:lumMod val="75000"/>
                  </a:schemeClr>
                </a:solidFill>
              </a:rPr>
              <a:t>(Steps 4 &amp; 5)   </a:t>
            </a:r>
            <a:r>
              <a:rPr lang="en-US" sz="3429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3429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429" dirty="0" smtClean="0"/>
              <a:t>7.9 kg  X   </a:t>
            </a:r>
            <a:r>
              <a:rPr lang="en-US" sz="3429" u="sng" dirty="0" smtClean="0"/>
              <a:t>   1000 </a:t>
            </a:r>
            <a:r>
              <a:rPr lang="en-US" sz="3429" u="sng" dirty="0" err="1" smtClean="0"/>
              <a:t>g</a:t>
            </a:r>
            <a:r>
              <a:rPr lang="en-US" sz="3429" u="sng" dirty="0" smtClean="0"/>
              <a:t>   </a:t>
            </a:r>
            <a:r>
              <a:rPr lang="en-US" sz="3429" dirty="0" smtClean="0"/>
              <a:t>  </a:t>
            </a:r>
            <a:r>
              <a:rPr lang="en-US" sz="3429" dirty="0" smtClean="0"/>
              <a:t>X </a:t>
            </a:r>
            <a:r>
              <a:rPr lang="en-US" sz="3429" u="sng" dirty="0" smtClean="0"/>
              <a:t>      1</a:t>
            </a:r>
            <a:r>
              <a:rPr lang="en-US" sz="3429" u="sng" dirty="0" smtClean="0"/>
              <a:t> </a:t>
            </a:r>
            <a:r>
              <a:rPr lang="en-US" sz="3429" u="sng" dirty="0" smtClean="0"/>
              <a:t>cm</a:t>
            </a:r>
            <a:r>
              <a:rPr lang="en-US" sz="3429" u="sng" baseline="30000" dirty="0" smtClean="0"/>
              <a:t>3</a:t>
            </a:r>
            <a:r>
              <a:rPr lang="en-US" sz="3429" u="sng" dirty="0" smtClean="0"/>
              <a:t>     </a:t>
            </a:r>
            <a:r>
              <a:rPr lang="en-US" sz="3429" dirty="0" smtClean="0"/>
              <a:t>  </a:t>
            </a:r>
            <a:r>
              <a:rPr lang="en-US" sz="3429" dirty="0" smtClean="0"/>
              <a:t>X </a:t>
            </a:r>
            <a:r>
              <a:rPr lang="en-US" sz="3429" dirty="0" smtClean="0"/>
              <a:t>  </a:t>
            </a:r>
            <a:r>
              <a:rPr lang="en-US" sz="3429" u="sng" dirty="0" smtClean="0"/>
              <a:t>1 </a:t>
            </a:r>
            <a:r>
              <a:rPr lang="en-US" sz="3429" u="sng" dirty="0" err="1" smtClean="0"/>
              <a:t>mL</a:t>
            </a:r>
            <a:r>
              <a:rPr lang="en-US" sz="3429" u="sng" dirty="0" smtClean="0"/>
              <a:t>  </a:t>
            </a:r>
            <a:r>
              <a:rPr lang="en-US" sz="3429" dirty="0" smtClean="0"/>
              <a:t>   </a:t>
            </a:r>
            <a:r>
              <a:rPr lang="en-US" sz="3429" dirty="0" smtClean="0"/>
              <a:t>X</a:t>
            </a:r>
            <a:r>
              <a:rPr lang="en-US" sz="3429" dirty="0" smtClean="0"/>
              <a:t>   </a:t>
            </a:r>
            <a:r>
              <a:rPr lang="en-US" sz="3429" u="sng" dirty="0" smtClean="0"/>
              <a:t>   1 L      </a:t>
            </a:r>
            <a:r>
              <a:rPr lang="en-US" sz="3429" dirty="0" smtClean="0"/>
              <a:t>  = </a:t>
            </a:r>
            <a:endParaRPr lang="en-US" sz="3429" dirty="0" smtClean="0"/>
          </a:p>
          <a:p>
            <a:pPr>
              <a:buNone/>
            </a:pPr>
            <a:r>
              <a:rPr lang="en-US" sz="3429" dirty="0" smtClean="0"/>
              <a:t>		</a:t>
            </a:r>
            <a:r>
              <a:rPr lang="en-US" sz="3429" dirty="0" smtClean="0"/>
              <a:t>	  1 kg                1.11 </a:t>
            </a:r>
            <a:r>
              <a:rPr lang="en-US" sz="3429" dirty="0" err="1" smtClean="0"/>
              <a:t>g</a:t>
            </a:r>
            <a:r>
              <a:rPr lang="en-US" sz="3429" dirty="0" smtClean="0"/>
              <a:t>            1 cm</a:t>
            </a:r>
            <a:r>
              <a:rPr lang="en-US" sz="3429" baseline="30000" dirty="0" smtClean="0"/>
              <a:t>3           </a:t>
            </a:r>
            <a:r>
              <a:rPr lang="en-US" sz="3429" dirty="0" smtClean="0"/>
              <a:t>1000 </a:t>
            </a:r>
            <a:r>
              <a:rPr lang="en-US" sz="3429" dirty="0" err="1" smtClean="0"/>
              <a:t>mL</a:t>
            </a:r>
            <a:r>
              <a:rPr lang="en-US" sz="3429" dirty="0" smtClean="0"/>
              <a:t/>
            </a:r>
            <a:br>
              <a:rPr lang="en-US" sz="3429" dirty="0" smtClean="0"/>
            </a:br>
            <a:endParaRPr lang="en-US" sz="3429" dirty="0" smtClean="0"/>
          </a:p>
          <a:p>
            <a:pPr>
              <a:buNone/>
            </a:pPr>
            <a:r>
              <a:rPr lang="en-US" sz="3429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3429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sz="3429" dirty="0" smtClean="0">
                <a:solidFill>
                  <a:schemeClr val="bg1">
                    <a:lumMod val="75000"/>
                  </a:schemeClr>
                </a:solidFill>
              </a:rPr>
              <a:t>Step 6) </a:t>
            </a:r>
            <a:r>
              <a:rPr lang="en-US" sz="3429" dirty="0" smtClean="0"/>
              <a:t>  </a:t>
            </a:r>
            <a:r>
              <a:rPr lang="en-US" sz="3429" dirty="0" smtClean="0"/>
              <a:t>  7.1 L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71600" y="4114800"/>
            <a:ext cx="3810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743200" y="4495800"/>
            <a:ext cx="3810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895600" y="4038600"/>
            <a:ext cx="3810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648200" y="4419600"/>
            <a:ext cx="3810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95800" y="4038600"/>
            <a:ext cx="3810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943600" y="4343400"/>
            <a:ext cx="3810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867400" y="4038600"/>
            <a:ext cx="3810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620000" y="4419600"/>
            <a:ext cx="3810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57400" y="5029200"/>
            <a:ext cx="9144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try </a:t>
            </a:r>
            <a:r>
              <a:rPr lang="en-US" dirty="0" smtClean="0"/>
              <a:t>a multistep conversion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Be sure to look up all </a:t>
            </a:r>
            <a:r>
              <a:rPr lang="en-US" dirty="0" smtClean="0"/>
              <a:t>appropriate conversions and follow steps on Slide 13.</a:t>
            </a:r>
          </a:p>
          <a:p>
            <a:r>
              <a:rPr lang="en-US" dirty="0" smtClean="0"/>
              <a:t>Check your set-up and answer with tutor before going on.</a:t>
            </a:r>
          </a:p>
          <a:p>
            <a:pPr>
              <a:buNone/>
            </a:pPr>
            <a:r>
              <a:rPr lang="en-US" dirty="0" smtClean="0"/>
              <a:t>			Convert 0.35 oz to </a:t>
            </a:r>
            <a:r>
              <a:rPr lang="en-US" dirty="0" smtClean="0">
                <a:latin typeface="Symbol"/>
              </a:rPr>
              <a:t>m</a:t>
            </a:r>
            <a:r>
              <a:rPr lang="en-US" dirty="0" smtClean="0"/>
              <a:t>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you try </a:t>
            </a:r>
            <a:r>
              <a:rPr lang="en-US" dirty="0" smtClean="0"/>
              <a:t>another </a:t>
            </a:r>
            <a:r>
              <a:rPr lang="en-US" dirty="0" smtClean="0"/>
              <a:t>multistep conversion.  </a:t>
            </a:r>
          </a:p>
          <a:p>
            <a:r>
              <a:rPr lang="en-US" dirty="0" smtClean="0"/>
              <a:t>Be sure to look up all appropriate conversions and follow steps on Slide 13.</a:t>
            </a:r>
          </a:p>
          <a:p>
            <a:r>
              <a:rPr lang="en-US" dirty="0" smtClean="0"/>
              <a:t>Check your set-up and answer with tutor before going on.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A car has a mileage rating of 42 miles per gallon of gasoline. How many liters of gasoline are needed for the car to travel 75.5 km?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Conversions with Units Raised to a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you will need to convert units that are raised to a power, such as cm</a:t>
            </a:r>
            <a:r>
              <a:rPr lang="en-US" baseline="30000" dirty="0" smtClean="0"/>
              <a:t>3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To do such, the conversion factor must also be raised to that power:</a:t>
            </a:r>
          </a:p>
          <a:p>
            <a:pPr>
              <a:buNone/>
            </a:pPr>
            <a:r>
              <a:rPr lang="en-US" dirty="0" smtClean="0"/>
              <a:t>				 100 cm = 1 </a:t>
            </a:r>
            <a:r>
              <a:rPr lang="en-US" dirty="0" err="1" smtClean="0"/>
              <a:t>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     (100)</a:t>
            </a:r>
            <a:r>
              <a:rPr lang="en-US" baseline="30000" dirty="0" smtClean="0"/>
              <a:t>3</a:t>
            </a:r>
            <a:r>
              <a:rPr lang="en-US" dirty="0" smtClean="0"/>
              <a:t> cm</a:t>
            </a:r>
            <a:r>
              <a:rPr lang="en-US" baseline="30000" dirty="0" smtClean="0"/>
              <a:t>3</a:t>
            </a:r>
            <a:r>
              <a:rPr lang="en-US" dirty="0" smtClean="0"/>
              <a:t> = 1</a:t>
            </a:r>
            <a:r>
              <a:rPr lang="en-US" baseline="30000" dirty="0" smtClean="0"/>
              <a:t>3</a:t>
            </a:r>
            <a:r>
              <a:rPr lang="en-US" dirty="0" smtClean="0"/>
              <a:t> m</a:t>
            </a:r>
            <a:r>
              <a:rPr lang="en-US" baseline="30000" dirty="0" smtClean="0"/>
              <a:t>3</a:t>
            </a:r>
            <a:endParaRPr lang="en-US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Conversions with Units Raised to a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solve</a:t>
            </a:r>
            <a:r>
              <a:rPr lang="en-US" dirty="0" smtClean="0"/>
              <a:t> these conversions</a:t>
            </a:r>
            <a:r>
              <a:rPr lang="en-US" dirty="0" smtClean="0"/>
              <a:t> </a:t>
            </a:r>
            <a:r>
              <a:rPr lang="en-US" dirty="0" smtClean="0"/>
              <a:t>follow </a:t>
            </a:r>
            <a:r>
              <a:rPr lang="en-US" dirty="0" smtClean="0"/>
              <a:t>these steps: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Write down given quantity and units.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Write down the quantity you want to find (desired quantity).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Write down the appropriate conversion </a:t>
            </a:r>
            <a:r>
              <a:rPr lang="en-US" dirty="0" err="1" smtClean="0"/>
              <a:t>factor(s</a:t>
            </a:r>
            <a:r>
              <a:rPr lang="en-US" dirty="0" smtClean="0"/>
              <a:t>).</a:t>
            </a:r>
            <a:endParaRPr lang="en-US" dirty="0" smtClean="0"/>
          </a:p>
          <a:p>
            <a:pPr marL="971550" lvl="1" indent="-514350">
              <a:buAutoNum type="arabicPeriod"/>
            </a:pPr>
            <a:r>
              <a:rPr lang="en-US" dirty="0" smtClean="0"/>
              <a:t>Set up your dimensional analysis beginning with the given quantity and unit</a:t>
            </a:r>
            <a:r>
              <a:rPr lang="en-US" dirty="0" smtClean="0"/>
              <a:t>. Be sure to raise the conversion factor by the same power as needed.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Multiply by the appropriate conversion factor, so that the given unit is canceled by the desired unit.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Round your answer to the correct number of significant figures and use Scientific Notation.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 method for unit conversions.</a:t>
            </a:r>
          </a:p>
          <a:p>
            <a:r>
              <a:rPr lang="en-US" dirty="0" smtClean="0"/>
              <a:t>When we are given a quantity in some units, we can convert these to another unit: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2400" i="1" dirty="0" smtClean="0"/>
              <a:t>Information given X conversion </a:t>
            </a:r>
            <a:r>
              <a:rPr lang="en-US" sz="2400" i="1" dirty="0" err="1" smtClean="0"/>
              <a:t>factor(s</a:t>
            </a:r>
            <a:r>
              <a:rPr lang="en-US" sz="2400" i="1" dirty="0" smtClean="0"/>
              <a:t>) = information sought</a:t>
            </a:r>
          </a:p>
          <a:p>
            <a:pPr>
              <a:buNone/>
            </a:pPr>
            <a:r>
              <a:rPr lang="en-US" sz="2400" i="1" dirty="0" smtClean="0"/>
              <a:t>					or</a:t>
            </a:r>
          </a:p>
          <a:p>
            <a:pPr>
              <a:buNone/>
            </a:pPr>
            <a:r>
              <a:rPr lang="en-US" sz="2400" i="1" dirty="0" smtClean="0"/>
              <a:t>		given unit X </a:t>
            </a:r>
            <a:r>
              <a:rPr lang="en-US" sz="2400" i="1" u="sng" dirty="0" smtClean="0"/>
              <a:t>desired unit</a:t>
            </a:r>
            <a:r>
              <a:rPr lang="en-US" sz="2400" i="1" dirty="0" smtClean="0"/>
              <a:t>   =  desired unit</a:t>
            </a:r>
            <a:br>
              <a:rPr lang="en-US" sz="2400" i="1" dirty="0" smtClean="0"/>
            </a:br>
            <a:r>
              <a:rPr lang="en-US" sz="2400" i="1" dirty="0" smtClean="0"/>
              <a:t>			given unit</a:t>
            </a:r>
            <a:br>
              <a:rPr lang="en-US" sz="2400" i="1" dirty="0" smtClean="0"/>
            </a:b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*notice the “given unit” will cancel out, resulting in desired unit.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447800" y="4648200"/>
            <a:ext cx="114300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352800" y="5105400"/>
            <a:ext cx="114300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 Raised to a </a:t>
            </a:r>
            <a:r>
              <a:rPr lang="en-US" dirty="0" smtClean="0"/>
              <a:t>Power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Let’s see an example of this:</a:t>
            </a:r>
          </a:p>
          <a:p>
            <a:pPr>
              <a:buNone/>
            </a:pPr>
            <a:r>
              <a:rPr lang="en-US" dirty="0" smtClean="0"/>
              <a:t>	Convert 75 acres to square meters (m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(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Step 1)</a:t>
            </a:r>
            <a:r>
              <a:rPr lang="en-US" dirty="0" smtClean="0"/>
              <a:t>	Given:</a:t>
            </a:r>
            <a:r>
              <a:rPr lang="en-US" dirty="0" smtClean="0"/>
              <a:t> 75 acres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(Step 2)</a:t>
            </a:r>
            <a:r>
              <a:rPr lang="en-US" dirty="0" smtClean="0"/>
              <a:t>	Find:</a:t>
            </a:r>
            <a:r>
              <a:rPr lang="en-US" dirty="0" smtClean="0"/>
              <a:t> </a:t>
            </a:r>
            <a:r>
              <a:rPr lang="en-US" dirty="0" smtClean="0"/>
              <a:t>m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(Step 3)  </a:t>
            </a:r>
            <a:r>
              <a:rPr lang="en-US" dirty="0" smtClean="0"/>
              <a:t>Conversion Factors: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 acre </a:t>
            </a:r>
            <a:r>
              <a:rPr lang="en-US" dirty="0" smtClean="0"/>
              <a:t>=</a:t>
            </a:r>
            <a:r>
              <a:rPr lang="en-US" dirty="0" smtClean="0"/>
              <a:t> 43,560 ft</a:t>
            </a:r>
            <a:r>
              <a:rPr lang="en-US" baseline="30000" dirty="0" smtClean="0"/>
              <a:t>2</a:t>
            </a:r>
            <a:r>
              <a:rPr lang="en-US" dirty="0" smtClean="0"/>
              <a:t>, 1 ft = 30.48 cm, 1 </a:t>
            </a:r>
            <a:r>
              <a:rPr lang="en-US" dirty="0" err="1" smtClean="0"/>
              <a:t>m</a:t>
            </a:r>
            <a:r>
              <a:rPr lang="en-US" dirty="0" smtClean="0"/>
              <a:t> = 100 cm, 1 km = 1000 </a:t>
            </a:r>
            <a:r>
              <a:rPr lang="en-US" dirty="0" err="1" smtClean="0"/>
              <a:t>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(Steps 4 &amp; 5)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/>
              <a:t>75 acres  </a:t>
            </a:r>
            <a:r>
              <a:rPr lang="en-US" dirty="0" smtClean="0"/>
              <a:t>X  </a:t>
            </a:r>
            <a:r>
              <a:rPr lang="en-US" dirty="0" smtClean="0"/>
              <a:t> </a:t>
            </a:r>
            <a:r>
              <a:rPr lang="en-US" u="sng" dirty="0" smtClean="0"/>
              <a:t> 43560 ft</a:t>
            </a:r>
            <a:r>
              <a:rPr lang="en-US" u="sng" baseline="30000" dirty="0" smtClean="0"/>
              <a:t>2</a:t>
            </a:r>
            <a:r>
              <a:rPr lang="en-US" u="sng" dirty="0" smtClean="0"/>
              <a:t> </a:t>
            </a:r>
            <a:r>
              <a:rPr lang="en-US" dirty="0" smtClean="0"/>
              <a:t>  </a:t>
            </a:r>
            <a:r>
              <a:rPr lang="en-US" dirty="0" smtClean="0"/>
              <a:t>X </a:t>
            </a:r>
            <a:r>
              <a:rPr lang="en-US" u="sng" dirty="0" smtClean="0"/>
              <a:t> (30.48)</a:t>
            </a:r>
            <a:r>
              <a:rPr lang="en-US" u="sng" baseline="30000" dirty="0" smtClean="0"/>
              <a:t>2</a:t>
            </a:r>
            <a:r>
              <a:rPr lang="en-US" u="sng" dirty="0" smtClean="0"/>
              <a:t> cm</a:t>
            </a:r>
            <a:r>
              <a:rPr lang="en-US" u="sng" baseline="30000" dirty="0" smtClean="0"/>
              <a:t>2</a:t>
            </a:r>
            <a:r>
              <a:rPr lang="en-US" dirty="0" smtClean="0"/>
              <a:t>  </a:t>
            </a:r>
            <a:r>
              <a:rPr lang="en-US" dirty="0" smtClean="0"/>
              <a:t>X   </a:t>
            </a:r>
            <a:r>
              <a:rPr lang="en-US" u="sng" dirty="0" smtClean="0"/>
              <a:t>1</a:t>
            </a:r>
            <a:r>
              <a:rPr lang="en-US" u="sng" baseline="30000" dirty="0" smtClean="0"/>
              <a:t>2</a:t>
            </a:r>
            <a:r>
              <a:rPr lang="en-US" u="sng" dirty="0" smtClean="0"/>
              <a:t> m</a:t>
            </a:r>
            <a:r>
              <a:rPr lang="en-US" u="sng" baseline="30000" dirty="0" smtClean="0"/>
              <a:t>2</a:t>
            </a:r>
            <a:r>
              <a:rPr lang="en-US" u="sng" dirty="0" smtClean="0"/>
              <a:t>  </a:t>
            </a:r>
            <a:r>
              <a:rPr lang="en-US" dirty="0" smtClean="0"/>
              <a:t>   </a:t>
            </a:r>
            <a:r>
              <a:rPr lang="en-US" dirty="0" smtClean="0"/>
              <a:t>X   </a:t>
            </a:r>
            <a:r>
              <a:rPr lang="en-US" u="sng" dirty="0" smtClean="0"/>
              <a:t>  </a:t>
            </a:r>
            <a:r>
              <a:rPr lang="en-US" u="sng" dirty="0" smtClean="0"/>
              <a:t> </a:t>
            </a:r>
            <a:r>
              <a:rPr lang="en-US" u="sng" dirty="0" smtClean="0"/>
              <a:t>1</a:t>
            </a:r>
            <a:r>
              <a:rPr lang="en-US" u="sng" baseline="30000" dirty="0" smtClean="0"/>
              <a:t>2</a:t>
            </a:r>
            <a:r>
              <a:rPr lang="en-US" u="sng" dirty="0" smtClean="0"/>
              <a:t> km</a:t>
            </a:r>
            <a:r>
              <a:rPr lang="en-US" u="sng" baseline="30000" dirty="0" smtClean="0"/>
              <a:t>2</a:t>
            </a:r>
            <a:r>
              <a:rPr lang="en-US" u="sng" dirty="0" smtClean="0"/>
              <a:t>      </a:t>
            </a:r>
            <a:r>
              <a:rPr lang="en-US" dirty="0" smtClean="0"/>
              <a:t>  </a:t>
            </a:r>
            <a:r>
              <a:rPr lang="en-US" dirty="0" smtClean="0"/>
              <a:t>= </a:t>
            </a:r>
          </a:p>
          <a:p>
            <a:pPr>
              <a:buNone/>
            </a:pPr>
            <a:r>
              <a:rPr lang="en-US" dirty="0" smtClean="0"/>
              <a:t>			  1</a:t>
            </a:r>
            <a:r>
              <a:rPr lang="en-US" dirty="0" smtClean="0"/>
              <a:t> acre              1</a:t>
            </a:r>
            <a:r>
              <a:rPr lang="en-US" baseline="30000" dirty="0" smtClean="0"/>
              <a:t>2</a:t>
            </a:r>
            <a:r>
              <a:rPr lang="en-US" dirty="0" smtClean="0"/>
              <a:t> ft</a:t>
            </a:r>
            <a:r>
              <a:rPr lang="en-US" baseline="30000" dirty="0" smtClean="0"/>
              <a:t>2</a:t>
            </a:r>
            <a:r>
              <a:rPr lang="en-US" dirty="0" smtClean="0"/>
              <a:t>             (100)</a:t>
            </a:r>
            <a:r>
              <a:rPr lang="en-US" baseline="30000" dirty="0" smtClean="0"/>
              <a:t> 2</a:t>
            </a:r>
            <a:r>
              <a:rPr lang="en-US" dirty="0" smtClean="0"/>
              <a:t> cm</a:t>
            </a:r>
            <a:r>
              <a:rPr lang="en-US" baseline="30000" dirty="0" smtClean="0"/>
              <a:t>2           </a:t>
            </a:r>
            <a:r>
              <a:rPr lang="en-US" dirty="0" smtClean="0"/>
              <a:t>(1000)</a:t>
            </a:r>
            <a:r>
              <a:rPr lang="en-US" baseline="30000" dirty="0" smtClean="0"/>
              <a:t> 2</a:t>
            </a:r>
            <a:r>
              <a:rPr lang="en-US" dirty="0" smtClean="0"/>
              <a:t> m</a:t>
            </a:r>
            <a:r>
              <a:rPr lang="en-US" baseline="30000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(Step 6) </a:t>
            </a:r>
            <a:r>
              <a:rPr lang="en-US" dirty="0" smtClean="0"/>
              <a:t>                      </a:t>
            </a:r>
            <a:r>
              <a:rPr lang="en-US" dirty="0" smtClean="0"/>
              <a:t>   0.30 km</a:t>
            </a:r>
            <a:r>
              <a:rPr lang="en-US" baseline="30000" dirty="0" smtClean="0"/>
              <a:t>2</a:t>
            </a:r>
            <a:r>
              <a:rPr lang="en-US" dirty="0" smtClean="0"/>
              <a:t> = 3.0 </a:t>
            </a:r>
            <a:r>
              <a:rPr lang="en-US" dirty="0" err="1" smtClean="0"/>
              <a:t>x</a:t>
            </a:r>
            <a:r>
              <a:rPr lang="en-US" dirty="0" smtClean="0"/>
              <a:t> 10</a:t>
            </a:r>
            <a:r>
              <a:rPr lang="en-US" baseline="30000" dirty="0" smtClean="0"/>
              <a:t>-1</a:t>
            </a:r>
            <a:r>
              <a:rPr lang="en-US" dirty="0" smtClean="0"/>
              <a:t> km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 flipH="1">
            <a:off x="1981200" y="55626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the conversion factors are squared so that ft</a:t>
            </a:r>
            <a:r>
              <a:rPr lang="en-US" baseline="30000" dirty="0" smtClean="0"/>
              <a:t>2</a:t>
            </a:r>
            <a:r>
              <a:rPr lang="en-US" dirty="0" smtClean="0"/>
              <a:t>, cm</a:t>
            </a:r>
            <a:r>
              <a:rPr lang="en-US" baseline="30000" dirty="0" smtClean="0"/>
              <a:t>2</a:t>
            </a:r>
            <a:r>
              <a:rPr lang="en-US" dirty="0" smtClean="0"/>
              <a:t> and m</a:t>
            </a:r>
            <a:r>
              <a:rPr lang="en-US" baseline="30000" dirty="0" smtClean="0"/>
              <a:t>2</a:t>
            </a:r>
            <a:r>
              <a:rPr lang="en-US" dirty="0" smtClean="0"/>
              <a:t> cancels.</a:t>
            </a:r>
            <a:endParaRPr lang="en-US" dirty="0"/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4191000" y="4495800"/>
            <a:ext cx="3352800" cy="1219200"/>
          </a:xfrm>
          <a:prstGeom prst="curvedConnector3">
            <a:avLst>
              <a:gd name="adj1" fmla="val 1206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5400000" flipH="1" flipV="1">
            <a:off x="2705100" y="4381500"/>
            <a:ext cx="1447800" cy="1066800"/>
          </a:xfrm>
          <a:prstGeom prst="curvedConnector3">
            <a:avLst>
              <a:gd name="adj1" fmla="val 626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6477000" y="4419600"/>
            <a:ext cx="10668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try a multistep conversion.  </a:t>
            </a:r>
          </a:p>
          <a:p>
            <a:r>
              <a:rPr lang="en-US" dirty="0" smtClean="0"/>
              <a:t>Be sure to look up all appropriate conversions and follow steps on Slide </a:t>
            </a:r>
            <a:r>
              <a:rPr lang="en-US" dirty="0" smtClean="0"/>
              <a:t>19.</a:t>
            </a:r>
            <a:endParaRPr lang="en-US" dirty="0" smtClean="0"/>
          </a:p>
          <a:p>
            <a:r>
              <a:rPr lang="en-US" dirty="0" smtClean="0"/>
              <a:t>Check your set-up and answer with tutor before going on.</a:t>
            </a:r>
          </a:p>
          <a:p>
            <a:pPr>
              <a:buNone/>
            </a:pPr>
            <a:r>
              <a:rPr lang="en-US" dirty="0" smtClean="0"/>
              <a:t>			Convert</a:t>
            </a:r>
            <a:r>
              <a:rPr lang="en-US" dirty="0" smtClean="0"/>
              <a:t> 4637 nm</a:t>
            </a:r>
            <a:r>
              <a:rPr lang="en-US" baseline="30000" dirty="0" smtClean="0"/>
              <a:t>3</a:t>
            </a:r>
            <a:r>
              <a:rPr lang="en-US" dirty="0" smtClean="0"/>
              <a:t> to in</a:t>
            </a:r>
            <a:r>
              <a:rPr lang="en-US" baseline="30000" dirty="0" smtClean="0"/>
              <a:t>3</a:t>
            </a:r>
            <a:r>
              <a:rPr lang="en-US" dirty="0" smtClean="0"/>
              <a:t>.</a:t>
            </a: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a fraction quantity used to convert units.</a:t>
            </a:r>
            <a:endParaRPr lang="en-US" dirty="0" smtClean="0"/>
          </a:p>
          <a:p>
            <a:r>
              <a:rPr lang="en-US" dirty="0" smtClean="0"/>
              <a:t>Let’s take an </a:t>
            </a:r>
            <a:r>
              <a:rPr lang="en-US" dirty="0" smtClean="0"/>
              <a:t>example:  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smtClean="0"/>
              <a:t>1 in = 2.54 cm</a:t>
            </a:r>
          </a:p>
          <a:p>
            <a:r>
              <a:rPr lang="en-US" dirty="0" smtClean="0"/>
              <a:t>Depending on wha</a:t>
            </a:r>
            <a:r>
              <a:rPr lang="en-US" dirty="0" smtClean="0"/>
              <a:t>t the desired unit is, this conversion factor can be used as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 </a:t>
            </a:r>
            <a:r>
              <a:rPr lang="en-US" u="sng" dirty="0" smtClean="0"/>
              <a:t>  1 in      </a:t>
            </a:r>
            <a:r>
              <a:rPr lang="en-US" dirty="0" smtClean="0"/>
              <a:t>	or	</a:t>
            </a:r>
            <a:r>
              <a:rPr lang="en-US" u="sng" dirty="0" smtClean="0"/>
              <a:t>2.54 cm</a:t>
            </a:r>
            <a:br>
              <a:rPr lang="en-US" u="sng" dirty="0" smtClean="0"/>
            </a:br>
            <a:r>
              <a:rPr lang="en-US" dirty="0" smtClean="0"/>
              <a:t>	  2.54 cm		   1 in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Dimensional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1816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Let’s convert 56.0 cm to inches.</a:t>
            </a:r>
          </a:p>
          <a:p>
            <a:pPr>
              <a:buNone/>
            </a:pPr>
            <a:r>
              <a:rPr lang="en-US" dirty="0" smtClean="0"/>
              <a:t>			56.0 </a:t>
            </a:r>
            <a:r>
              <a:rPr lang="en-US" dirty="0" smtClean="0"/>
              <a:t>cm X  </a:t>
            </a:r>
            <a:r>
              <a:rPr lang="en-US" u="sng" dirty="0" smtClean="0"/>
              <a:t>    1 in   </a:t>
            </a:r>
            <a:r>
              <a:rPr lang="en-US" dirty="0" smtClean="0"/>
              <a:t>  X = 22.0 in</a:t>
            </a:r>
            <a:br>
              <a:rPr lang="en-US" dirty="0" smtClean="0"/>
            </a:br>
            <a:r>
              <a:rPr lang="en-US" dirty="0" smtClean="0"/>
              <a:t>		  </a:t>
            </a:r>
            <a:r>
              <a:rPr lang="en-US" dirty="0" smtClean="0"/>
              <a:t> 		2.54 </a:t>
            </a:r>
            <a:r>
              <a:rPr lang="en-US" dirty="0" smtClean="0"/>
              <a:t>cm</a:t>
            </a:r>
            <a:endParaRPr lang="en-US" dirty="0" smtClean="0"/>
          </a:p>
          <a:p>
            <a:r>
              <a:rPr lang="en-US" dirty="0" smtClean="0"/>
              <a:t>Notice the given unit, cm,  is located in the denominator for the conversion factor (1 in = 2.54 cm), so cm units cancel out. </a:t>
            </a:r>
          </a:p>
          <a:p>
            <a:r>
              <a:rPr lang="en-US" dirty="0" smtClean="0"/>
              <a:t>Notice the desired unit, in, is located in the numerator, so it is the unit for the answer.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667000" y="2667000"/>
            <a:ext cx="5334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572000" y="3048000"/>
            <a:ext cx="4572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and their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are common measurements and their units:</a:t>
            </a:r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819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Measurement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meters (</a:t>
                      </a:r>
                      <a:r>
                        <a:rPr lang="en-US" dirty="0" err="1" smtClean="0"/>
                        <a:t>m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grams (</a:t>
                      </a:r>
                      <a:r>
                        <a:rPr lang="en-US" dirty="0" err="1" smtClean="0"/>
                        <a:t>g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seconds (</a:t>
                      </a:r>
                      <a:r>
                        <a:rPr lang="en-US" dirty="0" err="1" smtClean="0"/>
                        <a:t>s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liters (L)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Kelvin (K)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Energy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Joules (J)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square</a:t>
                      </a:r>
                      <a:r>
                        <a:rPr lang="en-US" baseline="0" dirty="0" smtClean="0"/>
                        <a:t> meters (m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It will be common to convert units within the Metric System, so you will need to </a:t>
            </a:r>
            <a:r>
              <a:rPr lang="en-US" dirty="0" smtClean="0"/>
              <a:t>familiar with this system.</a:t>
            </a:r>
          </a:p>
          <a:p>
            <a:r>
              <a:rPr lang="en-US" dirty="0" smtClean="0"/>
              <a:t>Metric System multipliers greater than 1: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Therefore, 1 kg = 1000 </a:t>
            </a:r>
            <a:r>
              <a:rPr lang="en-US" dirty="0" err="1" smtClean="0"/>
              <a:t>g</a:t>
            </a:r>
            <a:r>
              <a:rPr lang="en-US" dirty="0" smtClean="0"/>
              <a:t> or 1 kg = 1 </a:t>
            </a:r>
            <a:r>
              <a:rPr lang="en-US" dirty="0" err="1" smtClean="0"/>
              <a:t>x</a:t>
            </a:r>
            <a:r>
              <a:rPr lang="en-US" dirty="0" smtClean="0"/>
              <a:t> 10</a:t>
            </a:r>
            <a:r>
              <a:rPr lang="en-US" baseline="30000" dirty="0" smtClean="0"/>
              <a:t>3 </a:t>
            </a:r>
            <a:r>
              <a:rPr lang="en-US" dirty="0" err="1" smtClean="0"/>
              <a:t>g</a:t>
            </a:r>
            <a:r>
              <a:rPr lang="en-US" dirty="0" smtClean="0"/>
              <a:t> </a:t>
            </a:r>
          </a:p>
          <a:p>
            <a:r>
              <a:rPr lang="en-US" dirty="0" smtClean="0"/>
              <a:t>Or 1 Gm = 1 </a:t>
            </a:r>
            <a:r>
              <a:rPr lang="en-US" dirty="0" err="1" smtClean="0"/>
              <a:t>x</a:t>
            </a:r>
            <a:r>
              <a:rPr lang="en-US" dirty="0" smtClean="0"/>
              <a:t> 10</a:t>
            </a:r>
            <a:r>
              <a:rPr lang="en-US" baseline="30000" dirty="0" smtClean="0"/>
              <a:t>9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667002"/>
          <a:ext cx="6096000" cy="215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426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Mulitplier</a:t>
                      </a:r>
                      <a:endParaRPr lang="en-US" dirty="0"/>
                    </a:p>
                  </a:txBody>
                  <a:tcPr/>
                </a:tc>
              </a:tr>
              <a:tr h="4319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tera</a:t>
                      </a:r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</a:t>
                      </a:r>
                      <a:r>
                        <a:rPr lang="en-US" baseline="0" dirty="0" smtClean="0"/>
                        <a:t> 10</a:t>
                      </a:r>
                      <a:r>
                        <a:rPr lang="en-US" baseline="30000" dirty="0" smtClean="0"/>
                        <a:t>12</a:t>
                      </a:r>
                      <a:endParaRPr lang="en-US" baseline="30000" dirty="0"/>
                    </a:p>
                  </a:txBody>
                  <a:tcPr/>
                </a:tc>
              </a:tr>
              <a:tr h="4319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giga</a:t>
                      </a:r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x</a:t>
                      </a:r>
                      <a:r>
                        <a:rPr lang="en-US" dirty="0" smtClean="0"/>
                        <a:t> 10</a:t>
                      </a:r>
                      <a:r>
                        <a:rPr lang="en-US" baseline="30000" dirty="0" smtClean="0"/>
                        <a:t>9</a:t>
                      </a:r>
                      <a:endParaRPr lang="en-US" baseline="30000" dirty="0"/>
                    </a:p>
                  </a:txBody>
                  <a:tcPr/>
                </a:tc>
              </a:tr>
              <a:tr h="4319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mega-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x</a:t>
                      </a:r>
                      <a:r>
                        <a:rPr lang="en-US" dirty="0" smtClean="0"/>
                        <a:t> 10</a:t>
                      </a:r>
                      <a:r>
                        <a:rPr lang="en-US" baseline="30000" dirty="0" smtClean="0"/>
                        <a:t>6</a:t>
                      </a:r>
                      <a:endParaRPr lang="en-US" baseline="30000" dirty="0"/>
                    </a:p>
                  </a:txBody>
                  <a:tcPr/>
                </a:tc>
              </a:tr>
              <a:tr h="4319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kilo-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x</a:t>
                      </a:r>
                      <a:r>
                        <a:rPr lang="en-US" dirty="0" smtClean="0"/>
                        <a:t> 10</a:t>
                      </a:r>
                      <a:r>
                        <a:rPr lang="en-US" baseline="30000" dirty="0" smtClean="0"/>
                        <a:t>3</a:t>
                      </a:r>
                      <a:endParaRPr lang="en-US" baseline="30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602163"/>
          </a:xfrm>
        </p:spPr>
        <p:txBody>
          <a:bodyPr>
            <a:normAutofit fontScale="40000" lnSpcReduction="20000"/>
          </a:bodyPr>
          <a:lstStyle/>
          <a:p>
            <a:r>
              <a:rPr lang="en-US" sz="5500" dirty="0" smtClean="0"/>
              <a:t>Metric </a:t>
            </a:r>
            <a:r>
              <a:rPr lang="en-US" sz="5500" dirty="0" smtClean="0"/>
              <a:t>System multipliers</a:t>
            </a:r>
            <a:r>
              <a:rPr lang="en-US" sz="5500" dirty="0" smtClean="0"/>
              <a:t> less </a:t>
            </a:r>
            <a:r>
              <a:rPr lang="en-US" sz="5500" dirty="0" smtClean="0"/>
              <a:t>than 1: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5500" dirty="0" smtClean="0"/>
              <a:t>So </a:t>
            </a:r>
            <a:r>
              <a:rPr lang="en-US" sz="5500" dirty="0" smtClean="0"/>
              <a:t>1</a:t>
            </a:r>
            <a:r>
              <a:rPr lang="en-US" sz="5500" dirty="0" smtClean="0"/>
              <a:t> mg </a:t>
            </a:r>
            <a:r>
              <a:rPr lang="en-US" sz="5500" dirty="0" smtClean="0"/>
              <a:t>=</a:t>
            </a:r>
            <a:r>
              <a:rPr lang="en-US" sz="5500" dirty="0" smtClean="0"/>
              <a:t> 0.001 </a:t>
            </a:r>
            <a:r>
              <a:rPr lang="en-US" sz="5500" dirty="0" err="1" smtClean="0"/>
              <a:t>g</a:t>
            </a:r>
            <a:r>
              <a:rPr lang="en-US" sz="5500" dirty="0" smtClean="0"/>
              <a:t> or 1 </a:t>
            </a:r>
            <a:r>
              <a:rPr lang="en-US" sz="5500" dirty="0" err="1" smtClean="0"/>
              <a:t>x</a:t>
            </a:r>
            <a:r>
              <a:rPr lang="en-US" sz="5500" dirty="0" smtClean="0"/>
              <a:t> </a:t>
            </a:r>
            <a:r>
              <a:rPr lang="en-US" sz="5500" dirty="0" smtClean="0"/>
              <a:t>10</a:t>
            </a:r>
            <a:r>
              <a:rPr lang="en-US" sz="5500" baseline="30000" dirty="0" smtClean="0"/>
              <a:t>-3 </a:t>
            </a:r>
            <a:r>
              <a:rPr lang="en-US" sz="5500" dirty="0" err="1" smtClean="0"/>
              <a:t>g</a:t>
            </a:r>
            <a:r>
              <a:rPr lang="en-US" sz="5500" dirty="0" smtClean="0"/>
              <a:t> (</a:t>
            </a:r>
            <a:r>
              <a:rPr lang="en-US" sz="5500" i="1" dirty="0" smtClean="0"/>
              <a:t>or this can be treated as 1 </a:t>
            </a:r>
            <a:r>
              <a:rPr lang="en-US" sz="5500" i="1" dirty="0" err="1" smtClean="0"/>
              <a:t>g</a:t>
            </a:r>
            <a:r>
              <a:rPr lang="en-US" sz="5500" i="1" dirty="0" smtClean="0"/>
              <a:t> = 1000 mg since there are 1000 </a:t>
            </a:r>
            <a:r>
              <a:rPr lang="en-US" sz="5500" i="1" dirty="0" err="1" smtClean="0"/>
              <a:t>milli</a:t>
            </a:r>
            <a:r>
              <a:rPr lang="en-US" sz="5500" i="1" dirty="0" smtClean="0"/>
              <a:t> units needed to make up 1</a:t>
            </a:r>
            <a:r>
              <a:rPr lang="en-US" sz="5500" dirty="0" smtClean="0"/>
              <a:t>).</a:t>
            </a:r>
          </a:p>
          <a:p>
            <a:r>
              <a:rPr lang="en-US" sz="5500" dirty="0" smtClean="0"/>
              <a:t>So </a:t>
            </a:r>
            <a:r>
              <a:rPr lang="en-US" sz="5500" dirty="0" smtClean="0"/>
              <a:t>1 nm = 1 </a:t>
            </a:r>
            <a:r>
              <a:rPr lang="en-US" sz="5500" dirty="0" err="1" smtClean="0"/>
              <a:t>x</a:t>
            </a:r>
            <a:r>
              <a:rPr lang="en-US" sz="5500" dirty="0" smtClean="0"/>
              <a:t> 10</a:t>
            </a:r>
            <a:r>
              <a:rPr lang="en-US" sz="5500" baseline="30000" dirty="0" smtClean="0"/>
              <a:t>-9 </a:t>
            </a:r>
            <a:r>
              <a:rPr lang="en-US" sz="5500" dirty="0" err="1" smtClean="0"/>
              <a:t>m</a:t>
            </a:r>
            <a:r>
              <a:rPr lang="en-US" sz="5500" dirty="0" smtClean="0"/>
              <a:t> (</a:t>
            </a:r>
            <a:r>
              <a:rPr lang="en-US" sz="5500" i="1" dirty="0" smtClean="0"/>
              <a:t>or this can be treated as 1 </a:t>
            </a:r>
            <a:r>
              <a:rPr lang="en-US" sz="5500" i="1" dirty="0" err="1" smtClean="0"/>
              <a:t>m</a:t>
            </a:r>
            <a:r>
              <a:rPr lang="en-US" sz="5500" i="1" dirty="0" smtClean="0"/>
              <a:t> = 1 </a:t>
            </a:r>
            <a:r>
              <a:rPr lang="en-US" sz="5500" i="1" dirty="0" err="1" smtClean="0"/>
              <a:t>x</a:t>
            </a:r>
            <a:r>
              <a:rPr lang="en-US" sz="5500" i="1" dirty="0" smtClean="0"/>
              <a:t> 10</a:t>
            </a:r>
            <a:r>
              <a:rPr lang="en-US" sz="5500" i="1" baseline="30000" dirty="0" smtClean="0"/>
              <a:t>9</a:t>
            </a:r>
            <a:r>
              <a:rPr lang="en-US" sz="5500" i="1" dirty="0" smtClean="0"/>
              <a:t> nm </a:t>
            </a:r>
            <a:r>
              <a:rPr lang="en-US" sz="5500" dirty="0" smtClean="0"/>
              <a:t>).</a:t>
            </a:r>
            <a:endParaRPr lang="en-US" sz="55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28800" y="1981200"/>
          <a:ext cx="5638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600"/>
                <a:gridCol w="1879600"/>
                <a:gridCol w="1879600"/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Multiplier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deci</a:t>
                      </a:r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centi</a:t>
                      </a:r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milli</a:t>
                      </a:r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 or 1 </a:t>
                      </a:r>
                      <a:r>
                        <a:rPr lang="en-US" dirty="0" err="1" smtClean="0"/>
                        <a:t>x</a:t>
                      </a:r>
                      <a:r>
                        <a:rPr lang="en-US" baseline="0" dirty="0" smtClean="0"/>
                        <a:t> 10</a:t>
                      </a:r>
                      <a:r>
                        <a:rPr lang="en-US" baseline="30000" dirty="0" smtClean="0"/>
                        <a:t>-3</a:t>
                      </a:r>
                      <a:endParaRPr lang="en-US" baseline="30000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micro-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Symbol"/>
                        </a:rPr>
                        <a:t>m</a:t>
                      </a:r>
                      <a:endParaRPr lang="en-US" dirty="0">
                        <a:latin typeface="Symbo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x</a:t>
                      </a:r>
                      <a:r>
                        <a:rPr lang="en-US" baseline="0" dirty="0" smtClean="0"/>
                        <a:t> 10</a:t>
                      </a:r>
                      <a:r>
                        <a:rPr lang="en-US" baseline="30000" dirty="0" smtClean="0"/>
                        <a:t>-6</a:t>
                      </a:r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nano</a:t>
                      </a:r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x</a:t>
                      </a:r>
                      <a:r>
                        <a:rPr lang="en-US" baseline="0" dirty="0" smtClean="0"/>
                        <a:t> 10</a:t>
                      </a:r>
                      <a:r>
                        <a:rPr lang="en-US" baseline="30000" dirty="0" smtClean="0"/>
                        <a:t>-9</a:t>
                      </a:r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pico</a:t>
                      </a:r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x</a:t>
                      </a:r>
                      <a:r>
                        <a:rPr lang="en-US" baseline="0" dirty="0" smtClean="0"/>
                        <a:t> 10</a:t>
                      </a:r>
                      <a:r>
                        <a:rPr lang="en-US" baseline="30000" dirty="0" smtClean="0"/>
                        <a:t>-12</a:t>
                      </a:r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femto</a:t>
                      </a:r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x</a:t>
                      </a:r>
                      <a:r>
                        <a:rPr lang="en-US" baseline="0" dirty="0" smtClean="0"/>
                        <a:t> 10</a:t>
                      </a:r>
                      <a:r>
                        <a:rPr lang="en-US" baseline="30000" dirty="0" smtClean="0"/>
                        <a:t>-15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Units &amp; Equivalents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 </a:t>
            </a:r>
            <a:r>
              <a:rPr lang="en-US" sz="2400" dirty="0" smtClean="0"/>
              <a:t>will also </a:t>
            </a:r>
            <a:r>
              <a:rPr lang="en-US" sz="2400" dirty="0" smtClean="0"/>
              <a:t>be</a:t>
            </a:r>
            <a:r>
              <a:rPr lang="en-US" sz="2400" dirty="0" smtClean="0"/>
              <a:t> common </a:t>
            </a:r>
            <a:r>
              <a:rPr lang="en-US" sz="2400" dirty="0" smtClean="0"/>
              <a:t>to convert units</a:t>
            </a:r>
            <a:r>
              <a:rPr lang="en-US" sz="2400" dirty="0" smtClean="0"/>
              <a:t> from the English/US System to </a:t>
            </a:r>
            <a:r>
              <a:rPr lang="en-US" sz="2400" dirty="0" smtClean="0"/>
              <a:t>the Metric System, so</a:t>
            </a:r>
            <a:r>
              <a:rPr lang="en-US" sz="2400" dirty="0" smtClean="0"/>
              <a:t> here are some common conversions: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52600" y="3124200"/>
          <a:ext cx="6096000" cy="3337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 km = 0.6214 mi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1 hr = 60 min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m</a:t>
                      </a:r>
                      <a:r>
                        <a:rPr lang="en-US" dirty="0" smtClean="0"/>
                        <a:t> = 39.37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min = 60 sec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m</a:t>
                      </a:r>
                      <a:r>
                        <a:rPr lang="en-US" dirty="0" smtClean="0"/>
                        <a:t> = 1.097 yd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cal = 4.184 J (exact)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ft = 30.48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US gal = 3.785 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in = 2.54 cm (exact)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atm</a:t>
                      </a:r>
                      <a:r>
                        <a:rPr lang="en-US" dirty="0" smtClean="0"/>
                        <a:t> = 760 mmHg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acre = 43,560 ft</a:t>
                      </a:r>
                      <a:r>
                        <a:rPr lang="en-US" baseline="30000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atm</a:t>
                      </a:r>
                      <a:r>
                        <a:rPr lang="en-US" dirty="0" smtClean="0"/>
                        <a:t> = 760 </a:t>
                      </a:r>
                      <a:r>
                        <a:rPr lang="en-US" dirty="0" err="1" smtClean="0"/>
                        <a:t>torr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kg = 2.205 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L = 1000 </a:t>
                      </a:r>
                      <a:r>
                        <a:rPr lang="en-US" dirty="0" err="1" smtClean="0"/>
                        <a:t>mL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lb = 453.59 </a:t>
                      </a:r>
                      <a:r>
                        <a:rPr lang="en-US" dirty="0" err="1" smtClean="0"/>
                        <a:t>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L = 1000 cm</a:t>
                      </a:r>
                      <a:r>
                        <a:rPr lang="en-US" baseline="30000" dirty="0" smtClean="0"/>
                        <a:t>3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oz = 28.35 </a:t>
                      </a:r>
                      <a:r>
                        <a:rPr lang="en-US" dirty="0" err="1" smtClean="0"/>
                        <a:t>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L = 1.057 qt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Single Step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solve single step conversions, follow these steps: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Write down given quantity and units.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Write down the quantity you want to find (</a:t>
            </a:r>
            <a:r>
              <a:rPr lang="en-US" dirty="0" smtClean="0"/>
              <a:t>desired quantity).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Write down the appropriate conversion factor.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Set up your dimensional analysis beginning with the given quantity and unit.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Multiply by the appropriate conversion factor, so that the given unit is canceled by the desired unit.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Round your answer to the correct number of significant figures and use </a:t>
            </a:r>
            <a:r>
              <a:rPr lang="en-US" dirty="0" smtClean="0"/>
              <a:t>Scientific Notation.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4376</TotalTime>
  <Words>1659</Words>
  <Application>Microsoft Macintosh PowerPoint</Application>
  <PresentationFormat>On-screen Show (4:3)</PresentationFormat>
  <Paragraphs>219</Paragraphs>
  <Slides>21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Guided Learning Activity College of the Canyons</vt:lpstr>
      <vt:lpstr>Dimensional Analysis</vt:lpstr>
      <vt:lpstr>Conversion Factors</vt:lpstr>
      <vt:lpstr>Example of Dimensional Analysis</vt:lpstr>
      <vt:lpstr>Measurement and their Units</vt:lpstr>
      <vt:lpstr>Metric System</vt:lpstr>
      <vt:lpstr>Metric System</vt:lpstr>
      <vt:lpstr>Common Units &amp; Equivalents</vt:lpstr>
      <vt:lpstr>Single Step Conversions</vt:lpstr>
      <vt:lpstr>Single Step Conversions</vt:lpstr>
      <vt:lpstr>Practice 1</vt:lpstr>
      <vt:lpstr>Practice 2</vt:lpstr>
      <vt:lpstr>Multistep Unit Conversions</vt:lpstr>
      <vt:lpstr>Multistep Example 1</vt:lpstr>
      <vt:lpstr>Multistep Example 2</vt:lpstr>
      <vt:lpstr>Practice 3</vt:lpstr>
      <vt:lpstr>Practice 4</vt:lpstr>
      <vt:lpstr>Conversions with Units Raised to a Power</vt:lpstr>
      <vt:lpstr>Conversions with Units Raised to a Power</vt:lpstr>
      <vt:lpstr>Units Raised to a Power Example</vt:lpstr>
      <vt:lpstr>Practice 5</vt:lpstr>
    </vt:vector>
  </TitlesOfParts>
  <Company>Colleg of the Canyons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Learning Activity College of the Canyons</dc:title>
  <dc:creator>teachout_m</dc:creator>
  <cp:lastModifiedBy>Erich Wohlhieter</cp:lastModifiedBy>
  <cp:revision>89</cp:revision>
  <cp:lastPrinted>2011-02-26T19:13:20Z</cp:lastPrinted>
  <dcterms:created xsi:type="dcterms:W3CDTF">2011-02-23T21:19:50Z</dcterms:created>
  <dcterms:modified xsi:type="dcterms:W3CDTF">2011-02-26T19:14:12Z</dcterms:modified>
</cp:coreProperties>
</file>