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59"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6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4E8E60-54F0-4F24-8841-4E10BD5FCD23}" type="datetimeFigureOut">
              <a:rPr lang="en-US" smtClean="0"/>
              <a:pPr/>
              <a:t>11/7/2010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275E13-EFC9-4CA9-AE7A-21D1060E5B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E8E60-54F0-4F24-8841-4E10BD5FCD23}" type="datetimeFigureOut">
              <a:rPr lang="en-US" smtClean="0"/>
              <a:pPr/>
              <a:t>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E8E60-54F0-4F24-8841-4E10BD5FCD23}" type="datetimeFigureOut">
              <a:rPr lang="en-US" smtClean="0"/>
              <a:pPr/>
              <a:t>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4E8E60-54F0-4F24-8841-4E10BD5FCD23}" type="datetimeFigureOut">
              <a:rPr lang="en-US" smtClean="0"/>
              <a:pPr/>
              <a:t>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94E8E60-54F0-4F24-8841-4E10BD5FCD23}" type="datetimeFigureOut">
              <a:rPr lang="en-US" smtClean="0"/>
              <a:pPr/>
              <a:t>11/7/2010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75E13-EFC9-4CA9-AE7A-21D1060E5B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E8E60-54F0-4F24-8841-4E10BD5FCD23}" type="datetimeFigureOut">
              <a:rPr lang="en-US" smtClean="0"/>
              <a:pPr/>
              <a:t>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4E8E60-54F0-4F24-8841-4E10BD5FCD23}" type="datetimeFigureOut">
              <a:rPr lang="en-US" smtClean="0"/>
              <a:pPr/>
              <a:t>11/7/2010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4E8E60-54F0-4F24-8841-4E10BD5FCD23}" type="datetimeFigureOut">
              <a:rPr lang="en-US" smtClean="0"/>
              <a:pPr/>
              <a:t>11/7/2010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E8E60-54F0-4F24-8841-4E10BD5FCD23}" type="datetimeFigureOut">
              <a:rPr lang="en-US" smtClean="0"/>
              <a:pPr/>
              <a:t>11/7/2010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4E8E60-54F0-4F24-8841-4E10BD5FCD23}" type="datetimeFigureOut">
              <a:rPr lang="en-US" smtClean="0"/>
              <a:pPr/>
              <a:t>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75E13-EFC9-4CA9-AE7A-21D1060E5B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4E8E60-54F0-4F24-8841-4E10BD5FCD23}" type="datetimeFigureOut">
              <a:rPr lang="en-US" smtClean="0"/>
              <a:pPr/>
              <a:t>11/7/2010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275E13-EFC9-4CA9-AE7A-21D1060E5B2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4E8E60-54F0-4F24-8841-4E10BD5FCD23}" type="datetimeFigureOut">
              <a:rPr lang="en-US" smtClean="0"/>
              <a:pPr/>
              <a:t>11/7/2010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275E13-EFC9-4CA9-AE7A-21D1060E5B2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Guided Learning Activity</a:t>
            </a:r>
            <a:br>
              <a:rPr lang="en-US" dirty="0" smtClean="0"/>
            </a:br>
            <a:r>
              <a:rPr lang="en-US" dirty="0" smtClean="0"/>
              <a:t>College of the Canyons</a:t>
            </a:r>
            <a:endParaRPr lang="en-US" dirty="0"/>
          </a:p>
        </p:txBody>
      </p:sp>
      <p:sp>
        <p:nvSpPr>
          <p:cNvPr id="3" name="Subtitle 2"/>
          <p:cNvSpPr>
            <a:spLocks noGrp="1"/>
          </p:cNvSpPr>
          <p:nvPr>
            <p:ph type="subTitle" idx="1"/>
          </p:nvPr>
        </p:nvSpPr>
        <p:spPr/>
        <p:txBody>
          <a:bodyPr>
            <a:normAutofit/>
          </a:bodyPr>
          <a:lstStyle/>
          <a:p>
            <a:r>
              <a:rPr lang="en-US" sz="5400" dirty="0" smtClean="0"/>
              <a:t>Rational Equations</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Example 2</a:t>
            </a:r>
            <a:endParaRPr lang="en-US" dirty="0"/>
          </a:p>
        </p:txBody>
      </p:sp>
      <p:sp>
        <p:nvSpPr>
          <p:cNvPr id="3" name="Content Placeholder 2"/>
          <p:cNvSpPr>
            <a:spLocks noGrp="1"/>
          </p:cNvSpPr>
          <p:nvPr>
            <p:ph sz="half" idx="1"/>
          </p:nvPr>
        </p:nvSpPr>
        <p:spPr/>
        <p:txBody>
          <a:bodyPr/>
          <a:lstStyle/>
          <a:p>
            <a:pPr algn="ctr">
              <a:buNone/>
            </a:pPr>
            <a:endParaRPr lang="en-US" dirty="0"/>
          </a:p>
        </p:txBody>
      </p:sp>
      <p:sp>
        <p:nvSpPr>
          <p:cNvPr id="4" name="Content Placeholder 3"/>
          <p:cNvSpPr>
            <a:spLocks noGrp="1"/>
          </p:cNvSpPr>
          <p:nvPr>
            <p:ph sz="half" idx="2"/>
          </p:nvPr>
        </p:nvSpPr>
        <p:spPr/>
        <p:txBody>
          <a:bodyPr/>
          <a:lstStyle/>
          <a:p>
            <a:r>
              <a:rPr lang="en-US" dirty="0" smtClean="0"/>
              <a:t>By multiplying both sides of the equation by the LCD, we are able to eliminate all of the fractions.</a:t>
            </a:r>
          </a:p>
          <a:p>
            <a:r>
              <a:rPr lang="en-US" dirty="0" smtClean="0"/>
              <a:t>Now solve the remaining equation.</a:t>
            </a:r>
          </a:p>
          <a:p>
            <a:r>
              <a:rPr lang="en-US" dirty="0" smtClean="0"/>
              <a:t>Remember to check </a:t>
            </a:r>
            <a:r>
              <a:rPr lang="en-US" smtClean="0"/>
              <a:t>your answer.</a:t>
            </a:r>
            <a:endParaRPr lang="en-US" dirty="0"/>
          </a:p>
        </p:txBody>
      </p:sp>
      <p:graphicFrame>
        <p:nvGraphicFramePr>
          <p:cNvPr id="5" name="Object 4"/>
          <p:cNvGraphicFramePr>
            <a:graphicFrameLocks noChangeAspect="1"/>
          </p:cNvGraphicFramePr>
          <p:nvPr/>
        </p:nvGraphicFramePr>
        <p:xfrm>
          <a:off x="457200" y="2660650"/>
          <a:ext cx="4038600" cy="2768600"/>
        </p:xfrm>
        <a:graphic>
          <a:graphicData uri="http://schemas.openxmlformats.org/presentationml/2006/ole">
            <p:oleObj spid="_x0000_s22530" name="Equation" r:id="rId3" imgW="3809880" imgH="2768400" progId="Equation.DSMT4">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#1</a:t>
            </a:r>
            <a:endParaRPr lang="en-US" dirty="0"/>
          </a:p>
        </p:txBody>
      </p:sp>
      <p:sp>
        <p:nvSpPr>
          <p:cNvPr id="3" name="Content Placeholder 2"/>
          <p:cNvSpPr>
            <a:spLocks noGrp="1"/>
          </p:cNvSpPr>
          <p:nvPr>
            <p:ph idx="1"/>
          </p:nvPr>
        </p:nvSpPr>
        <p:spPr/>
        <p:txBody>
          <a:bodyPr/>
          <a:lstStyle/>
          <a:p>
            <a:r>
              <a:rPr lang="en-US" dirty="0" smtClean="0"/>
              <a:t>Now it is time for you to try to solve a problem on your own.  Solve the following equation for “</a:t>
            </a:r>
            <a:r>
              <a:rPr lang="en-US" i="1" dirty="0" smtClean="0"/>
              <a:t>w” </a:t>
            </a:r>
            <a:r>
              <a:rPr lang="en-US" dirty="0" smtClean="0"/>
              <a:t>on a separate sheet of paper before moving on to the next slide.  Remember to check your answer.</a:t>
            </a:r>
          </a:p>
          <a:p>
            <a:pPr algn="ctr">
              <a:buNone/>
            </a:pPr>
            <a:endParaRPr lang="en-US" dirty="0" smtClean="0"/>
          </a:p>
          <a:p>
            <a:pPr algn="ctr">
              <a:buNone/>
            </a:pPr>
            <a:endParaRPr lang="en-US" dirty="0"/>
          </a:p>
        </p:txBody>
      </p:sp>
      <p:graphicFrame>
        <p:nvGraphicFramePr>
          <p:cNvPr id="5" name="Object 4"/>
          <p:cNvGraphicFramePr>
            <a:graphicFrameLocks noChangeAspect="1"/>
          </p:cNvGraphicFramePr>
          <p:nvPr/>
        </p:nvGraphicFramePr>
        <p:xfrm>
          <a:off x="2074863" y="4572000"/>
          <a:ext cx="4462462" cy="1219200"/>
        </p:xfrm>
        <a:graphic>
          <a:graphicData uri="http://schemas.openxmlformats.org/presentationml/2006/ole">
            <p:oleObj spid="_x0000_s23555" name="Equation" r:id="rId3" imgW="1460160" imgH="393480" progId="Equation.DSMT4">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#1 Solution</a:t>
            </a:r>
            <a:endParaRPr lang="en-US" dirty="0"/>
          </a:p>
        </p:txBody>
      </p:sp>
      <p:sp>
        <p:nvSpPr>
          <p:cNvPr id="3" name="Content Placeholder 2"/>
          <p:cNvSpPr>
            <a:spLocks noGrp="1"/>
          </p:cNvSpPr>
          <p:nvPr>
            <p:ph sz="half" idx="1"/>
          </p:nvPr>
        </p:nvSpPr>
        <p:spPr/>
        <p:txBody>
          <a:bodyPr>
            <a:normAutofit/>
          </a:bodyPr>
          <a:lstStyle/>
          <a:p>
            <a:pPr algn="ctr">
              <a:buNone/>
            </a:pPr>
            <a:endParaRPr lang="en-US" dirty="0"/>
          </a:p>
        </p:txBody>
      </p:sp>
      <p:sp>
        <p:nvSpPr>
          <p:cNvPr id="4" name="Content Placeholder 3"/>
          <p:cNvSpPr>
            <a:spLocks noGrp="1"/>
          </p:cNvSpPr>
          <p:nvPr>
            <p:ph sz="half" idx="2"/>
          </p:nvPr>
        </p:nvSpPr>
        <p:spPr/>
        <p:txBody>
          <a:bodyPr>
            <a:normAutofit/>
          </a:bodyPr>
          <a:lstStyle/>
          <a:p>
            <a:r>
              <a:rPr lang="en-US" dirty="0" smtClean="0"/>
              <a:t>By factoring the denominators we find that the LCD=w(w-2).</a:t>
            </a:r>
          </a:p>
          <a:p>
            <a:r>
              <a:rPr lang="en-US" dirty="0" smtClean="0"/>
              <a:t>Multiply both sides by the LCD eliminates the fractions.</a:t>
            </a:r>
          </a:p>
          <a:p>
            <a:r>
              <a:rPr lang="en-US" dirty="0" smtClean="0"/>
              <a:t>Solve the remaining higher degree equation by factoring.</a:t>
            </a:r>
          </a:p>
          <a:p>
            <a:r>
              <a:rPr lang="en-US" dirty="0" smtClean="0"/>
              <a:t>Do both answers work?</a:t>
            </a:r>
            <a:endParaRPr lang="en-US" dirty="0"/>
          </a:p>
        </p:txBody>
      </p:sp>
      <p:graphicFrame>
        <p:nvGraphicFramePr>
          <p:cNvPr id="5" name="Object 4"/>
          <p:cNvGraphicFramePr>
            <a:graphicFrameLocks noChangeAspect="1"/>
          </p:cNvGraphicFramePr>
          <p:nvPr/>
        </p:nvGraphicFramePr>
        <p:xfrm>
          <a:off x="4489450" y="2320925"/>
          <a:ext cx="114300" cy="177800"/>
        </p:xfrm>
        <a:graphic>
          <a:graphicData uri="http://schemas.openxmlformats.org/presentationml/2006/ole">
            <p:oleObj spid="_x0000_s24578" name="Equation" r:id="rId3" imgW="114120" imgH="177480" progId="Equation.DSMT4">
              <p:embed/>
            </p:oleObj>
          </a:graphicData>
        </a:graphic>
      </p:graphicFrame>
      <p:graphicFrame>
        <p:nvGraphicFramePr>
          <p:cNvPr id="6" name="Object 5"/>
          <p:cNvGraphicFramePr>
            <a:graphicFrameLocks noChangeAspect="1"/>
          </p:cNvGraphicFramePr>
          <p:nvPr/>
        </p:nvGraphicFramePr>
        <p:xfrm>
          <a:off x="457200" y="1600200"/>
          <a:ext cx="4038600" cy="4572000"/>
        </p:xfrm>
        <a:graphic>
          <a:graphicData uri="http://schemas.openxmlformats.org/presentationml/2006/ole">
            <p:oleObj spid="_x0000_s24579" name="Equation" r:id="rId4" imgW="3009600" imgH="3200400" progId="Equation.DSMT4">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Practice Problem #1</a:t>
            </a:r>
            <a:endParaRPr lang="en-US" dirty="0"/>
          </a:p>
        </p:txBody>
      </p:sp>
      <p:sp>
        <p:nvSpPr>
          <p:cNvPr id="3" name="Content Placeholder 2"/>
          <p:cNvSpPr>
            <a:spLocks noGrp="1"/>
          </p:cNvSpPr>
          <p:nvPr>
            <p:ph sz="half" idx="1"/>
          </p:nvPr>
        </p:nvSpPr>
        <p:spPr/>
        <p:txBody>
          <a:bodyPr>
            <a:normAutofit/>
          </a:bodyPr>
          <a:lstStyle/>
          <a:p>
            <a:pPr>
              <a:buNone/>
            </a:pPr>
            <a:endParaRPr lang="en-US" dirty="0"/>
          </a:p>
        </p:txBody>
      </p:sp>
      <p:sp>
        <p:nvSpPr>
          <p:cNvPr id="4" name="Content Placeholder 3"/>
          <p:cNvSpPr>
            <a:spLocks noGrp="1"/>
          </p:cNvSpPr>
          <p:nvPr>
            <p:ph sz="half" idx="2"/>
          </p:nvPr>
        </p:nvSpPr>
        <p:spPr/>
        <p:txBody>
          <a:bodyPr>
            <a:normAutofit/>
          </a:bodyPr>
          <a:lstStyle/>
          <a:p>
            <a:r>
              <a:rPr lang="en-US" dirty="0" smtClean="0"/>
              <a:t>Let’s check the answers and see if they work.</a:t>
            </a:r>
          </a:p>
          <a:p>
            <a:r>
              <a:rPr lang="en-US" dirty="0" smtClean="0"/>
              <a:t>Notice when we plug in w=-1, the equation is true.  So -1 is a solution.</a:t>
            </a:r>
          </a:p>
          <a:p>
            <a:r>
              <a:rPr lang="en-US" dirty="0" smtClean="0"/>
              <a:t>But when we plug in w=0, the rational expressions are undefined. Hence 0 is not a solution.</a:t>
            </a:r>
            <a:endParaRPr lang="en-US" dirty="0"/>
          </a:p>
        </p:txBody>
      </p:sp>
      <p:graphicFrame>
        <p:nvGraphicFramePr>
          <p:cNvPr id="5" name="Object 4"/>
          <p:cNvGraphicFramePr>
            <a:graphicFrameLocks noChangeAspect="1"/>
          </p:cNvGraphicFramePr>
          <p:nvPr/>
        </p:nvGraphicFramePr>
        <p:xfrm>
          <a:off x="457200" y="1600200"/>
          <a:ext cx="4038600" cy="4572000"/>
        </p:xfrm>
        <a:graphic>
          <a:graphicData uri="http://schemas.openxmlformats.org/presentationml/2006/ole">
            <p:oleObj spid="_x0000_s25602" name="Equation" r:id="rId3" imgW="2145960" imgH="327636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Proportions</a:t>
            </a:r>
            <a:endParaRPr lang="en-US" dirty="0"/>
          </a:p>
        </p:txBody>
      </p:sp>
      <p:sp>
        <p:nvSpPr>
          <p:cNvPr id="3" name="Content Placeholder 2"/>
          <p:cNvSpPr>
            <a:spLocks noGrp="1"/>
          </p:cNvSpPr>
          <p:nvPr>
            <p:ph idx="1"/>
          </p:nvPr>
        </p:nvSpPr>
        <p:spPr/>
        <p:txBody>
          <a:bodyPr/>
          <a:lstStyle/>
          <a:p>
            <a:r>
              <a:rPr lang="en-US" dirty="0" smtClean="0"/>
              <a:t>A proportion is when two fractions are set equal to each other.  This is another type of rational equation.  </a:t>
            </a:r>
          </a:p>
          <a:p>
            <a:r>
              <a:rPr lang="en-US" dirty="0" smtClean="0"/>
              <a:t>An easy way to eliminate the fractions in a proportion is to set the cross products equal (i.e. “cross multiply”)</a:t>
            </a:r>
          </a:p>
          <a:p>
            <a:pPr algn="ctr">
              <a:buNone/>
            </a:pPr>
            <a:endParaRPr lang="en-US" dirty="0" smtClean="0"/>
          </a:p>
          <a:p>
            <a:pPr>
              <a:buNone/>
            </a:pPr>
            <a:endParaRPr lang="en-US" dirty="0"/>
          </a:p>
        </p:txBody>
      </p:sp>
      <p:graphicFrame>
        <p:nvGraphicFramePr>
          <p:cNvPr id="4" name="Object 3"/>
          <p:cNvGraphicFramePr>
            <a:graphicFrameLocks noChangeAspect="1"/>
          </p:cNvGraphicFramePr>
          <p:nvPr/>
        </p:nvGraphicFramePr>
        <p:xfrm>
          <a:off x="2667001" y="4800600"/>
          <a:ext cx="2438400" cy="1295400"/>
        </p:xfrm>
        <a:graphic>
          <a:graphicData uri="http://schemas.openxmlformats.org/presentationml/2006/ole">
            <p:oleObj spid="_x0000_s26626" name="Equation" r:id="rId3" imgW="901440" imgH="58392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r>
              <a:rPr lang="en-US" dirty="0" smtClean="0"/>
              <a:t>Let’s look at the following example of a proportion.</a:t>
            </a:r>
          </a:p>
          <a:p>
            <a:r>
              <a:rPr lang="en-US" dirty="0" smtClean="0"/>
              <a:t>Solve the following proportion for </a:t>
            </a:r>
            <a:r>
              <a:rPr lang="en-US" i="1" dirty="0" smtClean="0"/>
              <a:t>“x”.</a:t>
            </a:r>
          </a:p>
          <a:p>
            <a:pPr algn="ctr">
              <a:buNone/>
            </a:pPr>
            <a:endParaRPr lang="en-US" dirty="0"/>
          </a:p>
        </p:txBody>
      </p:sp>
      <p:graphicFrame>
        <p:nvGraphicFramePr>
          <p:cNvPr id="4" name="Object 3"/>
          <p:cNvGraphicFramePr>
            <a:graphicFrameLocks noChangeAspect="1"/>
          </p:cNvGraphicFramePr>
          <p:nvPr/>
        </p:nvGraphicFramePr>
        <p:xfrm>
          <a:off x="2362200" y="3429000"/>
          <a:ext cx="4038600" cy="1600200"/>
        </p:xfrm>
        <a:graphic>
          <a:graphicData uri="http://schemas.openxmlformats.org/presentationml/2006/ole">
            <p:oleObj spid="_x0000_s27650" name="Equation" r:id="rId3" imgW="850680" imgH="393480" progId="Equation.DSMT4">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Example #3</a:t>
            </a:r>
            <a:endParaRPr lang="en-US" dirty="0"/>
          </a:p>
        </p:txBody>
      </p:sp>
      <p:sp>
        <p:nvSpPr>
          <p:cNvPr id="3" name="Content Placeholder 2"/>
          <p:cNvSpPr>
            <a:spLocks noGrp="1"/>
          </p:cNvSpPr>
          <p:nvPr>
            <p:ph sz="half" idx="1"/>
          </p:nvPr>
        </p:nvSpPr>
        <p:spPr/>
        <p:txBody>
          <a:bodyPr/>
          <a:lstStyle/>
          <a:p>
            <a:pPr>
              <a:buNone/>
            </a:pPr>
            <a:endParaRPr lang="en-US" dirty="0"/>
          </a:p>
        </p:txBody>
      </p:sp>
      <p:sp>
        <p:nvSpPr>
          <p:cNvPr id="4" name="Content Placeholder 3"/>
          <p:cNvSpPr>
            <a:spLocks noGrp="1"/>
          </p:cNvSpPr>
          <p:nvPr>
            <p:ph sz="half" idx="2"/>
          </p:nvPr>
        </p:nvSpPr>
        <p:spPr/>
        <p:txBody>
          <a:bodyPr/>
          <a:lstStyle/>
          <a:p>
            <a:r>
              <a:rPr lang="en-US" dirty="0" smtClean="0"/>
              <a:t>By setting the cross products equal we eliminate the fractions.</a:t>
            </a:r>
          </a:p>
          <a:p>
            <a:r>
              <a:rPr lang="en-US" dirty="0" smtClean="0"/>
              <a:t>Since it is a higher degree equation, we set it to zero and factor.</a:t>
            </a:r>
          </a:p>
          <a:p>
            <a:r>
              <a:rPr lang="en-US" dirty="0" smtClean="0"/>
              <a:t>Setting each factor = 0 , we get our solutions.</a:t>
            </a:r>
            <a:endParaRPr lang="en-US" dirty="0"/>
          </a:p>
        </p:txBody>
      </p:sp>
      <p:graphicFrame>
        <p:nvGraphicFramePr>
          <p:cNvPr id="5" name="Object 4"/>
          <p:cNvGraphicFramePr>
            <a:graphicFrameLocks noChangeAspect="1"/>
          </p:cNvGraphicFramePr>
          <p:nvPr/>
        </p:nvGraphicFramePr>
        <p:xfrm>
          <a:off x="533400" y="1600200"/>
          <a:ext cx="3886200" cy="4572000"/>
        </p:xfrm>
        <a:graphic>
          <a:graphicData uri="http://schemas.openxmlformats.org/presentationml/2006/ole">
            <p:oleObj spid="_x0000_s28674" name="Equation" r:id="rId3" imgW="1396800" imgH="2260440" progId="Equation.DSMT4">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Example#3</a:t>
            </a:r>
            <a:endParaRPr lang="en-US" dirty="0"/>
          </a:p>
        </p:txBody>
      </p:sp>
      <p:sp>
        <p:nvSpPr>
          <p:cNvPr id="3" name="Content Placeholder 2"/>
          <p:cNvSpPr>
            <a:spLocks noGrp="1"/>
          </p:cNvSpPr>
          <p:nvPr>
            <p:ph sz="half" idx="1"/>
          </p:nvPr>
        </p:nvSpPr>
        <p:spPr/>
        <p:txBody>
          <a:bodyPr/>
          <a:lstStyle/>
          <a:p>
            <a:pPr>
              <a:buNone/>
            </a:pPr>
            <a:endParaRPr lang="en-US" dirty="0"/>
          </a:p>
        </p:txBody>
      </p:sp>
      <p:sp>
        <p:nvSpPr>
          <p:cNvPr id="4" name="Content Placeholder 3"/>
          <p:cNvSpPr>
            <a:spLocks noGrp="1"/>
          </p:cNvSpPr>
          <p:nvPr>
            <p:ph sz="half" idx="2"/>
          </p:nvPr>
        </p:nvSpPr>
        <p:spPr/>
        <p:txBody>
          <a:bodyPr/>
          <a:lstStyle/>
          <a:p>
            <a:r>
              <a:rPr lang="en-US" dirty="0" smtClean="0"/>
              <a:t>As with any rational equation, it is important to check your answers.</a:t>
            </a:r>
          </a:p>
          <a:p>
            <a:r>
              <a:rPr lang="en-US" dirty="0" smtClean="0"/>
              <a:t>In this example, both solutions work.</a:t>
            </a:r>
            <a:endParaRPr lang="en-US" dirty="0"/>
          </a:p>
        </p:txBody>
      </p:sp>
      <p:graphicFrame>
        <p:nvGraphicFramePr>
          <p:cNvPr id="5" name="Object 4"/>
          <p:cNvGraphicFramePr>
            <a:graphicFrameLocks noChangeAspect="1"/>
          </p:cNvGraphicFramePr>
          <p:nvPr/>
        </p:nvGraphicFramePr>
        <p:xfrm>
          <a:off x="457200" y="1582738"/>
          <a:ext cx="3657600" cy="4608512"/>
        </p:xfrm>
        <a:graphic>
          <a:graphicData uri="http://schemas.openxmlformats.org/presentationml/2006/ole">
            <p:oleObj spid="_x0000_s29698" name="Equation" r:id="rId3" imgW="1511280" imgH="316224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#2</a:t>
            </a:r>
            <a:endParaRPr lang="en-US" dirty="0"/>
          </a:p>
        </p:txBody>
      </p:sp>
      <p:sp>
        <p:nvSpPr>
          <p:cNvPr id="3" name="Content Placeholder 2"/>
          <p:cNvSpPr>
            <a:spLocks noGrp="1"/>
          </p:cNvSpPr>
          <p:nvPr>
            <p:ph idx="1"/>
          </p:nvPr>
        </p:nvSpPr>
        <p:spPr/>
        <p:txBody>
          <a:bodyPr/>
          <a:lstStyle/>
          <a:p>
            <a:r>
              <a:rPr lang="en-US" dirty="0" smtClean="0"/>
              <a:t>Now you can try to solve a proportion.</a:t>
            </a:r>
          </a:p>
          <a:p>
            <a:r>
              <a:rPr lang="en-US" dirty="0" smtClean="0"/>
              <a:t>Solve the following equation for </a:t>
            </a:r>
            <a:r>
              <a:rPr lang="en-US" i="1" dirty="0" smtClean="0"/>
              <a:t>“y” </a:t>
            </a:r>
            <a:r>
              <a:rPr lang="en-US" dirty="0" smtClean="0"/>
              <a:t>on a separate sheet of paper before moving on to the next slide.</a:t>
            </a:r>
            <a:endParaRPr lang="en-US" i="1" dirty="0" smtClean="0"/>
          </a:p>
          <a:p>
            <a:pPr>
              <a:buNone/>
            </a:pPr>
            <a:endParaRPr lang="en-US" dirty="0"/>
          </a:p>
        </p:txBody>
      </p:sp>
      <p:graphicFrame>
        <p:nvGraphicFramePr>
          <p:cNvPr id="4" name="Object 3"/>
          <p:cNvGraphicFramePr>
            <a:graphicFrameLocks noChangeAspect="1"/>
          </p:cNvGraphicFramePr>
          <p:nvPr/>
        </p:nvGraphicFramePr>
        <p:xfrm>
          <a:off x="3200400" y="4419600"/>
          <a:ext cx="1630363" cy="1143000"/>
        </p:xfrm>
        <a:graphic>
          <a:graphicData uri="http://schemas.openxmlformats.org/presentationml/2006/ole">
            <p:oleObj spid="_x0000_s30722" name="Equation" r:id="rId3" imgW="622080" imgH="419040" progId="Equation.DSMT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Practice Problem#2</a:t>
            </a:r>
            <a:endParaRPr lang="en-US" dirty="0"/>
          </a:p>
        </p:txBody>
      </p:sp>
      <p:sp>
        <p:nvSpPr>
          <p:cNvPr id="3" name="Content Placeholder 2"/>
          <p:cNvSpPr>
            <a:spLocks noGrp="1"/>
          </p:cNvSpPr>
          <p:nvPr>
            <p:ph sz="half" idx="1"/>
          </p:nvPr>
        </p:nvSpPr>
        <p:spPr/>
        <p:txBody>
          <a:bodyPr/>
          <a:lstStyle/>
          <a:p>
            <a:pPr>
              <a:buNone/>
            </a:pPr>
            <a:endParaRPr lang="en-US" dirty="0"/>
          </a:p>
        </p:txBody>
      </p:sp>
      <p:sp>
        <p:nvSpPr>
          <p:cNvPr id="4" name="Content Placeholder 3"/>
          <p:cNvSpPr>
            <a:spLocks noGrp="1"/>
          </p:cNvSpPr>
          <p:nvPr>
            <p:ph sz="half" idx="2"/>
          </p:nvPr>
        </p:nvSpPr>
        <p:spPr/>
        <p:txBody>
          <a:bodyPr/>
          <a:lstStyle/>
          <a:p>
            <a:r>
              <a:rPr lang="en-US" dirty="0" smtClean="0"/>
              <a:t>By cross multiplying, we eliminate the fractions.  </a:t>
            </a:r>
          </a:p>
          <a:p>
            <a:r>
              <a:rPr lang="en-US" dirty="0" smtClean="0"/>
              <a:t>Distribute the 3 and solving gives us an answer of 5.</a:t>
            </a:r>
          </a:p>
          <a:p>
            <a:r>
              <a:rPr lang="en-US" dirty="0" smtClean="0"/>
              <a:t>Checking the answer, shows that 5 </a:t>
            </a:r>
            <a:r>
              <a:rPr lang="en-US" smtClean="0"/>
              <a:t>is correct</a:t>
            </a:r>
            <a:r>
              <a:rPr lang="en-US" dirty="0" smtClean="0"/>
              <a:t>.</a:t>
            </a:r>
            <a:endParaRPr lang="en-US" dirty="0"/>
          </a:p>
        </p:txBody>
      </p:sp>
      <p:graphicFrame>
        <p:nvGraphicFramePr>
          <p:cNvPr id="5" name="Object 4"/>
          <p:cNvGraphicFramePr>
            <a:graphicFrameLocks noChangeAspect="1"/>
          </p:cNvGraphicFramePr>
          <p:nvPr/>
        </p:nvGraphicFramePr>
        <p:xfrm>
          <a:off x="1066800" y="1600200"/>
          <a:ext cx="2438400" cy="4572000"/>
        </p:xfrm>
        <a:graphic>
          <a:graphicData uri="http://schemas.openxmlformats.org/presentationml/2006/ole">
            <p:oleObj spid="_x0000_s31746" name="Equation" r:id="rId3" imgW="965160" imgH="288288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Rational Equations are equations with fractions</a:t>
            </a:r>
            <a:endParaRPr lang="en-US" sz="2800" dirty="0"/>
          </a:p>
        </p:txBody>
      </p:sp>
      <p:sp>
        <p:nvSpPr>
          <p:cNvPr id="3" name="Content Placeholder 2"/>
          <p:cNvSpPr>
            <a:spLocks noGrp="1"/>
          </p:cNvSpPr>
          <p:nvPr>
            <p:ph idx="1"/>
          </p:nvPr>
        </p:nvSpPr>
        <p:spPr/>
        <p:txBody>
          <a:bodyPr/>
          <a:lstStyle/>
          <a:p>
            <a:r>
              <a:rPr lang="en-US" dirty="0" smtClean="0"/>
              <a:t>Here is an example</a:t>
            </a:r>
          </a:p>
          <a:p>
            <a:pPr>
              <a:buNone/>
            </a:pPr>
            <a:endParaRPr lang="en-US" dirty="0" smtClean="0"/>
          </a:p>
          <a:p>
            <a:pPr algn="ctr">
              <a:buNone/>
            </a:pPr>
            <a:endParaRPr lang="en-US" dirty="0"/>
          </a:p>
        </p:txBody>
      </p:sp>
      <p:graphicFrame>
        <p:nvGraphicFramePr>
          <p:cNvPr id="4" name="Object 3"/>
          <p:cNvGraphicFramePr>
            <a:graphicFrameLocks noChangeAspect="1"/>
          </p:cNvGraphicFramePr>
          <p:nvPr/>
        </p:nvGraphicFramePr>
        <p:xfrm>
          <a:off x="2590800" y="2971800"/>
          <a:ext cx="3824594" cy="1824037"/>
        </p:xfrm>
        <a:graphic>
          <a:graphicData uri="http://schemas.openxmlformats.org/presentationml/2006/ole">
            <p:oleObj spid="_x0000_s1026" name="Equation" r:id="rId3" imgW="825480" imgH="39348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a:t>
            </a:r>
            <a:endParaRPr lang="en-US" dirty="0"/>
          </a:p>
        </p:txBody>
      </p:sp>
      <p:sp>
        <p:nvSpPr>
          <p:cNvPr id="3" name="Content Placeholder 2"/>
          <p:cNvSpPr>
            <a:spLocks noGrp="1"/>
          </p:cNvSpPr>
          <p:nvPr>
            <p:ph idx="1"/>
          </p:nvPr>
        </p:nvSpPr>
        <p:spPr/>
        <p:txBody>
          <a:bodyPr/>
          <a:lstStyle/>
          <a:p>
            <a:r>
              <a:rPr lang="en-US" dirty="0" smtClean="0"/>
              <a:t>To solve a rational equations remember a few key things.</a:t>
            </a:r>
          </a:p>
          <a:p>
            <a:pPr marL="514350" indent="-514350">
              <a:buAutoNum type="arabicPeriod"/>
            </a:pPr>
            <a:r>
              <a:rPr lang="en-US" dirty="0" smtClean="0"/>
              <a:t>Our goal is find the value of the variable that makes the equation true.</a:t>
            </a:r>
          </a:p>
          <a:p>
            <a:pPr marL="514350" indent="-514350">
              <a:buAutoNum type="arabicPeriod"/>
            </a:pPr>
            <a:r>
              <a:rPr lang="en-US" dirty="0" smtClean="0"/>
              <a:t>The key to solving equations with fractions is to find the least common denominator (LCD) and multiply both sides of the equation by the LCD in order to eliminate the fractions.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a:t>
            </a:r>
            <a:endParaRPr lang="en-US" dirty="0"/>
          </a:p>
        </p:txBody>
      </p:sp>
      <p:sp>
        <p:nvSpPr>
          <p:cNvPr id="3" name="Content Placeholder 2"/>
          <p:cNvSpPr>
            <a:spLocks noGrp="1"/>
          </p:cNvSpPr>
          <p:nvPr>
            <p:ph idx="1"/>
          </p:nvPr>
        </p:nvSpPr>
        <p:spPr/>
        <p:txBody>
          <a:bodyPr>
            <a:normAutofit/>
          </a:bodyPr>
          <a:lstStyle/>
          <a:p>
            <a:pPr>
              <a:buNone/>
            </a:pPr>
            <a:r>
              <a:rPr lang="en-US" dirty="0" smtClean="0"/>
              <a:t>3. Since we can not have zero in the denominator of fractions, we will need to check our possible answers very carefully and make sure they are not restrictions (i.e. they don’t make the denominators zero.)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pPr algn="ctr">
              <a:buNone/>
            </a:pPr>
            <a:r>
              <a:rPr lang="en-US" dirty="0" smtClean="0"/>
              <a:t>Solve the following equation for x</a:t>
            </a:r>
          </a:p>
          <a:p>
            <a:pPr algn="ctr">
              <a:buNone/>
            </a:pPr>
            <a:r>
              <a:rPr lang="en-US" dirty="0" smtClean="0"/>
              <a:t>and check your answer</a:t>
            </a:r>
          </a:p>
          <a:p>
            <a:pPr algn="ctr">
              <a:buNone/>
            </a:pPr>
            <a:endParaRPr lang="en-US" dirty="0" smtClean="0"/>
          </a:p>
          <a:p>
            <a:pPr algn="ctr">
              <a:buNone/>
            </a:pPr>
            <a:endParaRPr lang="en-US" dirty="0"/>
          </a:p>
        </p:txBody>
      </p:sp>
      <p:graphicFrame>
        <p:nvGraphicFramePr>
          <p:cNvPr id="4" name="Object 3"/>
          <p:cNvGraphicFramePr>
            <a:graphicFrameLocks noChangeAspect="1"/>
          </p:cNvGraphicFramePr>
          <p:nvPr/>
        </p:nvGraphicFramePr>
        <p:xfrm>
          <a:off x="4489450" y="2320925"/>
          <a:ext cx="114300" cy="177800"/>
        </p:xfrm>
        <a:graphic>
          <a:graphicData uri="http://schemas.openxmlformats.org/presentationml/2006/ole">
            <p:oleObj spid="_x0000_s4098" name="Equation" r:id="rId3" imgW="114120" imgH="177480" progId="Equation.DSMT4">
              <p:embed/>
            </p:oleObj>
          </a:graphicData>
        </a:graphic>
      </p:graphicFrame>
      <p:graphicFrame>
        <p:nvGraphicFramePr>
          <p:cNvPr id="5" name="Object 4"/>
          <p:cNvGraphicFramePr>
            <a:graphicFrameLocks noChangeAspect="1"/>
          </p:cNvGraphicFramePr>
          <p:nvPr/>
        </p:nvGraphicFramePr>
        <p:xfrm>
          <a:off x="2971800" y="3200400"/>
          <a:ext cx="2971800" cy="1155700"/>
        </p:xfrm>
        <a:graphic>
          <a:graphicData uri="http://schemas.openxmlformats.org/presentationml/2006/ole">
            <p:oleObj spid="_x0000_s4099" name="Equation" r:id="rId4" imgW="634680" imgH="393480" progId="Equation.DSMT4">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Solving Example 1</a:t>
            </a:r>
            <a:endParaRPr lang="en-US" dirty="0"/>
          </a:p>
        </p:txBody>
      </p:sp>
      <p:graphicFrame>
        <p:nvGraphicFramePr>
          <p:cNvPr id="2052" name="Object 4"/>
          <p:cNvGraphicFramePr>
            <a:graphicFrameLocks noChangeAspect="1"/>
          </p:cNvGraphicFramePr>
          <p:nvPr>
            <p:ph sz="half" idx="1"/>
          </p:nvPr>
        </p:nvGraphicFramePr>
        <p:xfrm>
          <a:off x="1074738" y="1600200"/>
          <a:ext cx="3032125" cy="4495800"/>
        </p:xfrm>
        <a:graphic>
          <a:graphicData uri="http://schemas.openxmlformats.org/presentationml/2006/ole">
            <p:oleObj spid="_x0000_s2052" name="Equation" r:id="rId3" imgW="1447560" imgH="2145960" progId="Equation.DSMT4">
              <p:embed/>
            </p:oleObj>
          </a:graphicData>
        </a:graphic>
      </p:graphicFrame>
      <p:sp>
        <p:nvSpPr>
          <p:cNvPr id="4" name="Content Placeholder 3"/>
          <p:cNvSpPr>
            <a:spLocks noGrp="1"/>
          </p:cNvSpPr>
          <p:nvPr>
            <p:ph sz="half" idx="2"/>
          </p:nvPr>
        </p:nvSpPr>
        <p:spPr/>
        <p:txBody>
          <a:bodyPr/>
          <a:lstStyle/>
          <a:p>
            <a:r>
              <a:rPr lang="en-US" dirty="0" smtClean="0"/>
              <a:t>Find the LCD of all fractions (10x) and multiply both sides of the equation.</a:t>
            </a:r>
          </a:p>
          <a:p>
            <a:r>
              <a:rPr lang="en-US" dirty="0" smtClean="0"/>
              <a:t>Cancel the fractions</a:t>
            </a:r>
          </a:p>
          <a:p>
            <a:r>
              <a:rPr lang="en-US" dirty="0" smtClean="0"/>
              <a:t>Bring variable terms to one side, non-variable terms to the other.</a:t>
            </a:r>
          </a:p>
          <a:p>
            <a:r>
              <a:rPr lang="en-US" dirty="0" smtClean="0"/>
              <a:t>Isolate the variable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the </a:t>
            </a:r>
            <a:r>
              <a:rPr lang="en-US" smtClean="0"/>
              <a:t>solution to Example </a:t>
            </a:r>
            <a:r>
              <a:rPr lang="en-US" dirty="0" smtClean="0"/>
              <a:t>1</a:t>
            </a:r>
            <a:endParaRPr lang="en-US" dirty="0"/>
          </a:p>
        </p:txBody>
      </p:sp>
      <p:graphicFrame>
        <p:nvGraphicFramePr>
          <p:cNvPr id="3074" name="Object 2"/>
          <p:cNvGraphicFramePr>
            <a:graphicFrameLocks noChangeAspect="1"/>
          </p:cNvGraphicFramePr>
          <p:nvPr>
            <p:ph sz="half" idx="1"/>
          </p:nvPr>
        </p:nvGraphicFramePr>
        <p:xfrm>
          <a:off x="1936750" y="2919413"/>
          <a:ext cx="1079500" cy="2438400"/>
        </p:xfrm>
        <a:graphic>
          <a:graphicData uri="http://schemas.openxmlformats.org/presentationml/2006/ole">
            <p:oleObj spid="_x0000_s3074" name="Equation" r:id="rId3" imgW="1079280" imgH="2438280" progId="Equation.DSMT4">
              <p:embed/>
            </p:oleObj>
          </a:graphicData>
        </a:graphic>
      </p:graphicFrame>
      <p:sp>
        <p:nvSpPr>
          <p:cNvPr id="4" name="Content Placeholder 3"/>
          <p:cNvSpPr>
            <a:spLocks noGrp="1"/>
          </p:cNvSpPr>
          <p:nvPr>
            <p:ph sz="half" idx="2"/>
          </p:nvPr>
        </p:nvSpPr>
        <p:spPr/>
        <p:txBody>
          <a:bodyPr>
            <a:normAutofit lnSpcReduction="10000"/>
          </a:bodyPr>
          <a:lstStyle/>
          <a:p>
            <a:r>
              <a:rPr lang="en-US" dirty="0" smtClean="0"/>
              <a:t>It is very important to check the answer.  Does -20 make the equation true?</a:t>
            </a:r>
          </a:p>
          <a:p>
            <a:r>
              <a:rPr lang="en-US" dirty="0" smtClean="0"/>
              <a:t>Plug in -20 for x</a:t>
            </a:r>
          </a:p>
          <a:p>
            <a:r>
              <a:rPr lang="en-US" dirty="0" smtClean="0"/>
              <a:t>By getting a common denominator and adding the fractions we see the two sides of the equation are equal.</a:t>
            </a:r>
          </a:p>
          <a:p>
            <a:r>
              <a:rPr lang="en-US" dirty="0" smtClean="0"/>
              <a:t>So -20 is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Example 2</a:t>
            </a:r>
            <a:endParaRPr lang="en-US" dirty="0"/>
          </a:p>
        </p:txBody>
      </p:sp>
      <p:sp>
        <p:nvSpPr>
          <p:cNvPr id="3" name="Content Placeholder 2"/>
          <p:cNvSpPr>
            <a:spLocks noGrp="1"/>
          </p:cNvSpPr>
          <p:nvPr>
            <p:ph idx="1"/>
          </p:nvPr>
        </p:nvSpPr>
        <p:spPr/>
        <p:txBody>
          <a:bodyPr/>
          <a:lstStyle/>
          <a:p>
            <a:pPr algn="ctr">
              <a:buNone/>
            </a:pPr>
            <a:r>
              <a:rPr lang="en-US" dirty="0" smtClean="0"/>
              <a:t>Solve the following equation for x</a:t>
            </a:r>
          </a:p>
          <a:p>
            <a:pPr algn="ctr">
              <a:buNone/>
            </a:pPr>
            <a:r>
              <a:rPr lang="en-US" dirty="0" smtClean="0"/>
              <a:t>and check your answer</a:t>
            </a:r>
          </a:p>
          <a:p>
            <a:pPr algn="ctr">
              <a:buNone/>
            </a:pPr>
            <a:endParaRPr lang="en-US" dirty="0" smtClean="0"/>
          </a:p>
          <a:p>
            <a:pPr algn="ctr">
              <a:buNone/>
            </a:pPr>
            <a:endParaRPr lang="en-US" dirty="0" smtClean="0"/>
          </a:p>
          <a:p>
            <a:pPr algn="ctr">
              <a:buNone/>
            </a:pPr>
            <a:endParaRPr lang="en-US" dirty="0"/>
          </a:p>
        </p:txBody>
      </p:sp>
      <p:graphicFrame>
        <p:nvGraphicFramePr>
          <p:cNvPr id="4" name="Object 3"/>
          <p:cNvGraphicFramePr>
            <a:graphicFrameLocks noChangeAspect="1"/>
          </p:cNvGraphicFramePr>
          <p:nvPr/>
        </p:nvGraphicFramePr>
        <p:xfrm>
          <a:off x="1219200" y="3276600"/>
          <a:ext cx="6629400" cy="1600200"/>
        </p:xfrm>
        <a:graphic>
          <a:graphicData uri="http://schemas.openxmlformats.org/presentationml/2006/ole">
            <p:oleObj spid="_x0000_s20482" name="Equation" r:id="rId3" imgW="1612800" imgH="39348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Example 2</a:t>
            </a:r>
            <a:endParaRPr lang="en-US" dirty="0"/>
          </a:p>
        </p:txBody>
      </p:sp>
      <p:sp>
        <p:nvSpPr>
          <p:cNvPr id="3" name="Content Placeholder 2"/>
          <p:cNvSpPr>
            <a:spLocks noGrp="1"/>
          </p:cNvSpPr>
          <p:nvPr>
            <p:ph sz="half" idx="1"/>
          </p:nvPr>
        </p:nvSpPr>
        <p:spPr/>
        <p:txBody>
          <a:bodyPr/>
          <a:lstStyle/>
          <a:p>
            <a:pPr algn="ctr">
              <a:buNone/>
            </a:pPr>
            <a:endParaRPr lang="en-US" dirty="0"/>
          </a:p>
        </p:txBody>
      </p:sp>
      <p:sp>
        <p:nvSpPr>
          <p:cNvPr id="4" name="Content Placeholder 3"/>
          <p:cNvSpPr>
            <a:spLocks noGrp="1"/>
          </p:cNvSpPr>
          <p:nvPr>
            <p:ph sz="half" idx="2"/>
          </p:nvPr>
        </p:nvSpPr>
        <p:spPr/>
        <p:txBody>
          <a:bodyPr/>
          <a:lstStyle/>
          <a:p>
            <a:r>
              <a:rPr lang="en-US" dirty="0" smtClean="0"/>
              <a:t>The difficult part of this problem is finding the least common denominator.  If we factor the denominators, it can help us recognize the LCD.</a:t>
            </a:r>
          </a:p>
          <a:p>
            <a:r>
              <a:rPr lang="en-US" dirty="0" smtClean="0"/>
              <a:t>Notice the LCD is </a:t>
            </a:r>
            <a:br>
              <a:rPr lang="en-US" dirty="0" smtClean="0"/>
            </a:br>
            <a:r>
              <a:rPr lang="en-US" dirty="0" smtClean="0"/>
              <a:t>(x-2)(x-3)</a:t>
            </a:r>
          </a:p>
        </p:txBody>
      </p:sp>
      <p:graphicFrame>
        <p:nvGraphicFramePr>
          <p:cNvPr id="7" name="Object 6"/>
          <p:cNvGraphicFramePr>
            <a:graphicFrameLocks noChangeAspect="1"/>
          </p:cNvGraphicFramePr>
          <p:nvPr/>
        </p:nvGraphicFramePr>
        <p:xfrm>
          <a:off x="457200" y="2971800"/>
          <a:ext cx="4038600" cy="2209800"/>
        </p:xfrm>
        <a:graphic>
          <a:graphicData uri="http://schemas.openxmlformats.org/presentationml/2006/ole">
            <p:oleObj spid="_x0000_s21507" name="Equation" r:id="rId3" imgW="1790640" imgH="863280" progId="Equation.DSMT4">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661</Words>
  <Application>Microsoft Office PowerPoint</Application>
  <PresentationFormat>On-screen Show (4:3)</PresentationFormat>
  <Paragraphs>65</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Flow</vt:lpstr>
      <vt:lpstr>Equation</vt:lpstr>
      <vt:lpstr>MathType 6.0 Equation</vt:lpstr>
      <vt:lpstr>Guided Learning Activity College of the Canyons</vt:lpstr>
      <vt:lpstr>Rational Equations are equations with fractions</vt:lpstr>
      <vt:lpstr>How to Solve?</vt:lpstr>
      <vt:lpstr>How to Solve?</vt:lpstr>
      <vt:lpstr>Example 1</vt:lpstr>
      <vt:lpstr>Solving Example 1</vt:lpstr>
      <vt:lpstr>Checking the solution to Example 1</vt:lpstr>
      <vt:lpstr>Let’s try Example 2</vt:lpstr>
      <vt:lpstr>Solving Example 2</vt:lpstr>
      <vt:lpstr>Solving Example 2</vt:lpstr>
      <vt:lpstr>Practice Problem #1</vt:lpstr>
      <vt:lpstr>Practice Problem #1 Solution</vt:lpstr>
      <vt:lpstr>Checking Practice Problem #1</vt:lpstr>
      <vt:lpstr>Proportions</vt:lpstr>
      <vt:lpstr>Example #3</vt:lpstr>
      <vt:lpstr>Solving Example #3</vt:lpstr>
      <vt:lpstr>Checking Example#3</vt:lpstr>
      <vt:lpstr>Practice Problem #2</vt:lpstr>
      <vt:lpstr>Solution to Practice Problem#2</vt:lpstr>
    </vt:vector>
  </TitlesOfParts>
  <Company>Colleg of the Canyons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Learning Activity College of the Canyons</dc:title>
  <dc:creator>teachout_m</dc:creator>
  <cp:lastModifiedBy>teachout_m</cp:lastModifiedBy>
  <cp:revision>38</cp:revision>
  <dcterms:created xsi:type="dcterms:W3CDTF">2010-11-01T22:34:20Z</dcterms:created>
  <dcterms:modified xsi:type="dcterms:W3CDTF">2010-11-08T01:20:39Z</dcterms:modified>
</cp:coreProperties>
</file>