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 id="2147483715" r:id="rId2"/>
    <p:sldMasterId id="2147483756" r:id="rId3"/>
  </p:sldMasterIdLst>
  <p:notesMasterIdLst>
    <p:notesMasterId r:id="rId33"/>
  </p:notesMasterIdLst>
  <p:sldIdLst>
    <p:sldId id="256" r:id="rId4"/>
    <p:sldId id="273" r:id="rId5"/>
    <p:sldId id="277" r:id="rId6"/>
    <p:sldId id="279" r:id="rId7"/>
    <p:sldId id="257" r:id="rId8"/>
    <p:sldId id="289" r:id="rId9"/>
    <p:sldId id="290" r:id="rId10"/>
    <p:sldId id="281" r:id="rId11"/>
    <p:sldId id="291" r:id="rId12"/>
    <p:sldId id="280" r:id="rId13"/>
    <p:sldId id="261" r:id="rId14"/>
    <p:sldId id="262" r:id="rId15"/>
    <p:sldId id="282" r:id="rId16"/>
    <p:sldId id="283" r:id="rId17"/>
    <p:sldId id="292" r:id="rId18"/>
    <p:sldId id="293" r:id="rId19"/>
    <p:sldId id="264" r:id="rId20"/>
    <p:sldId id="266" r:id="rId21"/>
    <p:sldId id="265" r:id="rId22"/>
    <p:sldId id="272" r:id="rId23"/>
    <p:sldId id="276" r:id="rId24"/>
    <p:sldId id="286" r:id="rId25"/>
    <p:sldId id="267" r:id="rId26"/>
    <p:sldId id="287" r:id="rId27"/>
    <p:sldId id="294" r:id="rId28"/>
    <p:sldId id="275" r:id="rId29"/>
    <p:sldId id="270" r:id="rId30"/>
    <p:sldId id="271" r:id="rId31"/>
    <p:sldId id="274" r:id="rId32"/>
  </p:sldIdLst>
  <p:sldSz cx="9144000" cy="6858000" type="screen4x3"/>
  <p:notesSz cx="7086600" cy="9080500"/>
  <p:custDataLst>
    <p:tags r:id="rId34"/>
  </p:custDataLst>
  <p:defaultTextStyle>
    <a:defPPr>
      <a:defRPr lang="en-US"/>
    </a:defPPr>
    <a:lvl1pPr algn="l" rtl="0" fontAlgn="base">
      <a:spcBef>
        <a:spcPct val="0"/>
      </a:spcBef>
      <a:spcAft>
        <a:spcPct val="0"/>
      </a:spcAft>
      <a:defRPr sz="2400" kern="1200">
        <a:solidFill>
          <a:schemeClr val="tx1"/>
        </a:solidFill>
        <a:latin typeface="Times New Roman" charset="0"/>
        <a:ea typeface="+mn-ea"/>
        <a:cs typeface="Times New Roman" charset="0"/>
      </a:defRPr>
    </a:lvl1pPr>
    <a:lvl2pPr marL="457200" algn="l" rtl="0" fontAlgn="base">
      <a:spcBef>
        <a:spcPct val="0"/>
      </a:spcBef>
      <a:spcAft>
        <a:spcPct val="0"/>
      </a:spcAft>
      <a:defRPr sz="2400" kern="1200">
        <a:solidFill>
          <a:schemeClr val="tx1"/>
        </a:solidFill>
        <a:latin typeface="Times New Roman" charset="0"/>
        <a:ea typeface="+mn-ea"/>
        <a:cs typeface="Times New Roman" charset="0"/>
      </a:defRPr>
    </a:lvl2pPr>
    <a:lvl3pPr marL="914400" algn="l" rtl="0" fontAlgn="base">
      <a:spcBef>
        <a:spcPct val="0"/>
      </a:spcBef>
      <a:spcAft>
        <a:spcPct val="0"/>
      </a:spcAft>
      <a:defRPr sz="2400" kern="1200">
        <a:solidFill>
          <a:schemeClr val="tx1"/>
        </a:solidFill>
        <a:latin typeface="Times New Roman" charset="0"/>
        <a:ea typeface="+mn-ea"/>
        <a:cs typeface="Times New Roman" charset="0"/>
      </a:defRPr>
    </a:lvl3pPr>
    <a:lvl4pPr marL="1371600" algn="l" rtl="0" fontAlgn="base">
      <a:spcBef>
        <a:spcPct val="0"/>
      </a:spcBef>
      <a:spcAft>
        <a:spcPct val="0"/>
      </a:spcAft>
      <a:defRPr sz="2400" kern="1200">
        <a:solidFill>
          <a:schemeClr val="tx1"/>
        </a:solidFill>
        <a:latin typeface="Times New Roman" charset="0"/>
        <a:ea typeface="+mn-ea"/>
        <a:cs typeface="Times New Roman" charset="0"/>
      </a:defRPr>
    </a:lvl4pPr>
    <a:lvl5pPr marL="1828800" algn="l" rtl="0" fontAlgn="base">
      <a:spcBef>
        <a:spcPct val="0"/>
      </a:spcBef>
      <a:spcAft>
        <a:spcPct val="0"/>
      </a:spcAft>
      <a:defRPr sz="2400" kern="1200">
        <a:solidFill>
          <a:schemeClr val="tx1"/>
        </a:solidFill>
        <a:latin typeface="Times New Roman" charset="0"/>
        <a:ea typeface="+mn-ea"/>
        <a:cs typeface="Times New Roman" charset="0"/>
      </a:defRPr>
    </a:lvl5pPr>
    <a:lvl6pPr marL="2286000" algn="l" defTabSz="914400" rtl="0" eaLnBrk="1" latinLnBrk="0" hangingPunct="1">
      <a:defRPr sz="2400" kern="1200">
        <a:solidFill>
          <a:schemeClr val="tx1"/>
        </a:solidFill>
        <a:latin typeface="Times New Roman" charset="0"/>
        <a:ea typeface="+mn-ea"/>
        <a:cs typeface="Times New Roman" charset="0"/>
      </a:defRPr>
    </a:lvl6pPr>
    <a:lvl7pPr marL="2743200" algn="l" defTabSz="914400" rtl="0" eaLnBrk="1" latinLnBrk="0" hangingPunct="1">
      <a:defRPr sz="2400" kern="1200">
        <a:solidFill>
          <a:schemeClr val="tx1"/>
        </a:solidFill>
        <a:latin typeface="Times New Roman" charset="0"/>
        <a:ea typeface="+mn-ea"/>
        <a:cs typeface="Times New Roman" charset="0"/>
      </a:defRPr>
    </a:lvl7pPr>
    <a:lvl8pPr marL="3200400" algn="l" defTabSz="914400" rtl="0" eaLnBrk="1" latinLnBrk="0" hangingPunct="1">
      <a:defRPr sz="2400" kern="1200">
        <a:solidFill>
          <a:schemeClr val="tx1"/>
        </a:solidFill>
        <a:latin typeface="Times New Roman" charset="0"/>
        <a:ea typeface="+mn-ea"/>
        <a:cs typeface="Times New Roman" charset="0"/>
      </a:defRPr>
    </a:lvl8pPr>
    <a:lvl9pPr marL="3657600" algn="l" defTabSz="914400" rtl="0" eaLnBrk="1" latinLnBrk="0" hangingPunct="1">
      <a:defRPr sz="2400" kern="1200">
        <a:solidFill>
          <a:schemeClr val="tx1"/>
        </a:solidFill>
        <a:latin typeface="Times New Roman" charset="0"/>
        <a:ea typeface="+mn-ea"/>
        <a:cs typeface="Times New Roman"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7355" autoAdjust="0"/>
    <p:restoredTop sz="97002" autoAdjust="0"/>
  </p:normalViewPr>
  <p:slideViewPr>
    <p:cSldViewPr>
      <p:cViewPr>
        <p:scale>
          <a:sx n="50" d="100"/>
          <a:sy n="50" d="100"/>
        </p:scale>
        <p:origin x="-414" y="-5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84"/>
    </p:cViewPr>
  </p:sorterViewPr>
  <p:notesViewPr>
    <p:cSldViewPr>
      <p:cViewPr>
        <p:scale>
          <a:sx n="70" d="100"/>
          <a:sy n="70" d="100"/>
        </p:scale>
        <p:origin x="-1470" y="-72"/>
      </p:cViewPr>
      <p:guideLst>
        <p:guide orient="horz" pos="2860"/>
        <p:guide pos="2232"/>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070225" cy="454025"/>
          </a:xfrm>
          <a:prstGeom prst="rect">
            <a:avLst/>
          </a:prstGeom>
          <a:noFill/>
          <a:ln w="9525">
            <a:noFill/>
            <a:miter lim="800000"/>
            <a:headEnd/>
            <a:tailEnd/>
          </a:ln>
          <a:effectLst/>
        </p:spPr>
        <p:txBody>
          <a:bodyPr vert="horz" wrap="square" lIns="94375" tIns="47188" rIns="94375" bIns="47188" numCol="1" anchor="t" anchorCtr="0" compatLnSpc="1">
            <a:prstTxWarp prst="textNoShape">
              <a:avLst/>
            </a:prstTxWarp>
          </a:bodyPr>
          <a:lstStyle>
            <a:lvl1pPr>
              <a:defRPr sz="1200"/>
            </a:lvl1pPr>
          </a:lstStyle>
          <a:p>
            <a:pPr>
              <a:defRPr/>
            </a:pPr>
            <a:endParaRPr lang="en-US"/>
          </a:p>
        </p:txBody>
      </p:sp>
      <p:sp>
        <p:nvSpPr>
          <p:cNvPr id="51203" name="Rectangle 3"/>
          <p:cNvSpPr>
            <a:spLocks noGrp="1" noChangeArrowheads="1"/>
          </p:cNvSpPr>
          <p:nvPr>
            <p:ph type="dt" idx="1"/>
          </p:nvPr>
        </p:nvSpPr>
        <p:spPr bwMode="auto">
          <a:xfrm>
            <a:off x="4016375" y="0"/>
            <a:ext cx="3070225" cy="454025"/>
          </a:xfrm>
          <a:prstGeom prst="rect">
            <a:avLst/>
          </a:prstGeom>
          <a:noFill/>
          <a:ln w="9525">
            <a:noFill/>
            <a:miter lim="800000"/>
            <a:headEnd/>
            <a:tailEnd/>
          </a:ln>
          <a:effectLst/>
        </p:spPr>
        <p:txBody>
          <a:bodyPr vert="horz" wrap="square" lIns="94375" tIns="47188" rIns="94375" bIns="47188" numCol="1" anchor="t" anchorCtr="0" compatLnSpc="1">
            <a:prstTxWarp prst="textNoShape">
              <a:avLst/>
            </a:prstTxWarp>
          </a:bodyPr>
          <a:lstStyle>
            <a:lvl1pPr algn="r">
              <a:defRPr sz="1200"/>
            </a:lvl1pPr>
          </a:lstStyle>
          <a:p>
            <a:pPr>
              <a:defRPr/>
            </a:pPr>
            <a:fld id="{D3BD1E67-D1B0-47FC-BA85-2855CD4F8A25}" type="datetime1">
              <a:rPr lang="en-US"/>
              <a:pPr>
                <a:defRPr/>
              </a:pPr>
              <a:t>8/26/2013</a:t>
            </a:fld>
            <a:endParaRPr lang="en-US" dirty="0"/>
          </a:p>
        </p:txBody>
      </p:sp>
      <p:sp>
        <p:nvSpPr>
          <p:cNvPr id="40964" name="Rectangle 4"/>
          <p:cNvSpPr>
            <a:spLocks noGrp="1" noRot="1" noChangeAspect="1" noChangeArrowheads="1" noTextEdit="1"/>
          </p:cNvSpPr>
          <p:nvPr>
            <p:ph type="sldImg" idx="2"/>
          </p:nvPr>
        </p:nvSpPr>
        <p:spPr bwMode="auto">
          <a:xfrm>
            <a:off x="2476500" y="425450"/>
            <a:ext cx="1965325" cy="1473994"/>
          </a:xfrm>
          <a:prstGeom prst="rect">
            <a:avLst/>
          </a:prstGeom>
          <a:noFill/>
          <a:ln w="9525">
            <a:solidFill>
              <a:srgbClr val="000000"/>
            </a:solidFill>
            <a:miter lim="800000"/>
            <a:headEnd/>
            <a:tailEnd/>
          </a:ln>
        </p:spPr>
      </p:sp>
      <p:sp>
        <p:nvSpPr>
          <p:cNvPr id="51205" name="Rectangle 5"/>
          <p:cNvSpPr>
            <a:spLocks noGrp="1" noChangeArrowheads="1"/>
          </p:cNvSpPr>
          <p:nvPr>
            <p:ph type="body" sz="quarter" idx="3"/>
          </p:nvPr>
        </p:nvSpPr>
        <p:spPr bwMode="auto">
          <a:xfrm>
            <a:off x="342901" y="1949450"/>
            <a:ext cx="6324600" cy="6450013"/>
          </a:xfrm>
          <a:prstGeom prst="rect">
            <a:avLst/>
          </a:prstGeom>
          <a:noFill/>
          <a:ln w="9525">
            <a:noFill/>
            <a:miter lim="800000"/>
            <a:headEnd/>
            <a:tailEnd/>
          </a:ln>
          <a:effectLst/>
        </p:spPr>
        <p:txBody>
          <a:bodyPr vert="horz" wrap="square" lIns="94375" tIns="47188" rIns="94375" bIns="47188"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51206" name="Rectangle 6"/>
          <p:cNvSpPr>
            <a:spLocks noGrp="1" noChangeArrowheads="1"/>
          </p:cNvSpPr>
          <p:nvPr>
            <p:ph type="ftr" sz="quarter" idx="4"/>
          </p:nvPr>
        </p:nvSpPr>
        <p:spPr bwMode="auto">
          <a:xfrm>
            <a:off x="0" y="8626475"/>
            <a:ext cx="3070225" cy="454025"/>
          </a:xfrm>
          <a:prstGeom prst="rect">
            <a:avLst/>
          </a:prstGeom>
          <a:noFill/>
          <a:ln w="9525">
            <a:noFill/>
            <a:miter lim="800000"/>
            <a:headEnd/>
            <a:tailEnd/>
          </a:ln>
          <a:effectLst/>
        </p:spPr>
        <p:txBody>
          <a:bodyPr vert="horz" wrap="square" lIns="94375" tIns="47188" rIns="94375" bIns="47188" numCol="1" anchor="b" anchorCtr="0" compatLnSpc="1">
            <a:prstTxWarp prst="textNoShape">
              <a:avLst/>
            </a:prstTxWarp>
          </a:bodyPr>
          <a:lstStyle>
            <a:lvl1pPr>
              <a:defRPr sz="1200"/>
            </a:lvl1pPr>
          </a:lstStyle>
          <a:p>
            <a:pPr>
              <a:defRPr/>
            </a:pPr>
            <a:endParaRPr lang="en-US"/>
          </a:p>
        </p:txBody>
      </p:sp>
      <p:sp>
        <p:nvSpPr>
          <p:cNvPr id="51207" name="Rectangle 7"/>
          <p:cNvSpPr>
            <a:spLocks noGrp="1" noChangeArrowheads="1"/>
          </p:cNvSpPr>
          <p:nvPr>
            <p:ph type="sldNum" sz="quarter" idx="5"/>
          </p:nvPr>
        </p:nvSpPr>
        <p:spPr bwMode="auto">
          <a:xfrm>
            <a:off x="4016375" y="8626475"/>
            <a:ext cx="3070225" cy="454025"/>
          </a:xfrm>
          <a:prstGeom prst="rect">
            <a:avLst/>
          </a:prstGeom>
          <a:noFill/>
          <a:ln w="9525">
            <a:noFill/>
            <a:miter lim="800000"/>
            <a:headEnd/>
            <a:tailEnd/>
          </a:ln>
          <a:effectLst/>
        </p:spPr>
        <p:txBody>
          <a:bodyPr vert="horz" wrap="square" lIns="94375" tIns="47188" rIns="94375" bIns="47188" numCol="1" anchor="b" anchorCtr="0" compatLnSpc="1">
            <a:prstTxWarp prst="textNoShape">
              <a:avLst/>
            </a:prstTxWarp>
          </a:bodyPr>
          <a:lstStyle>
            <a:lvl1pPr algn="r">
              <a:defRPr sz="1200"/>
            </a:lvl1pPr>
          </a:lstStyle>
          <a:p>
            <a:pPr>
              <a:defRPr/>
            </a:pPr>
            <a:fld id="{E37AA160-BB90-4F5A-9FF0-5B66273C9FB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600" kern="1200">
        <a:solidFill>
          <a:schemeClr val="tx1"/>
        </a:solidFill>
        <a:latin typeface="Times New Roman" charset="0"/>
        <a:ea typeface="+mn-ea"/>
        <a:cs typeface="Times New Roman" charset="0"/>
      </a:defRPr>
    </a:lvl1pPr>
    <a:lvl2pPr marL="457200" algn="l" rtl="0" eaLnBrk="0" fontAlgn="base" hangingPunct="0">
      <a:spcBef>
        <a:spcPct val="30000"/>
      </a:spcBef>
      <a:spcAft>
        <a:spcPct val="0"/>
      </a:spcAft>
      <a:defRPr kumimoji="1" sz="1600" kern="1200">
        <a:solidFill>
          <a:schemeClr val="tx1"/>
        </a:solidFill>
        <a:latin typeface="Times New Roman" charset="0"/>
        <a:ea typeface="+mn-ea"/>
        <a:cs typeface="Times New Roman" charset="0"/>
      </a:defRPr>
    </a:lvl2pPr>
    <a:lvl3pPr marL="914400" algn="l" rtl="0" eaLnBrk="0" fontAlgn="base" hangingPunct="0">
      <a:spcBef>
        <a:spcPct val="30000"/>
      </a:spcBef>
      <a:spcAft>
        <a:spcPct val="0"/>
      </a:spcAft>
      <a:defRPr kumimoji="1" sz="1600" kern="1200">
        <a:solidFill>
          <a:schemeClr val="tx1"/>
        </a:solidFill>
        <a:latin typeface="Times New Roman" charset="0"/>
        <a:ea typeface="+mn-ea"/>
        <a:cs typeface="Times New Roman" charset="0"/>
      </a:defRPr>
    </a:lvl3pPr>
    <a:lvl4pPr marL="1371600" algn="l" rtl="0" eaLnBrk="0" fontAlgn="base" hangingPunct="0">
      <a:spcBef>
        <a:spcPct val="30000"/>
      </a:spcBef>
      <a:spcAft>
        <a:spcPct val="0"/>
      </a:spcAft>
      <a:defRPr kumimoji="1" sz="1600" kern="1200">
        <a:solidFill>
          <a:schemeClr val="tx1"/>
        </a:solidFill>
        <a:latin typeface="Times New Roman" charset="0"/>
        <a:ea typeface="+mn-ea"/>
        <a:cs typeface="Times New Roman" charset="0"/>
      </a:defRPr>
    </a:lvl4pPr>
    <a:lvl5pPr marL="1828800" algn="l" rtl="0" eaLnBrk="0" fontAlgn="base" hangingPunct="0">
      <a:spcBef>
        <a:spcPct val="30000"/>
      </a:spcBef>
      <a:spcAft>
        <a:spcPct val="0"/>
      </a:spcAft>
      <a:defRPr kumimoji="1" sz="1600" kern="1200">
        <a:solidFill>
          <a:schemeClr val="tx1"/>
        </a:solidFill>
        <a:latin typeface="Times New Roman" charset="0"/>
        <a:ea typeface="+mn-ea"/>
        <a:cs typeface="Times New Roman"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psychology.vanguard.edu/faculty/douglas-degelman/apa-style/"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psychology.vanguard.edu/wp-content/uploads/2010/12/paper.pdf"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psychology.vanguard.edu/wp-content/uploads/2010/12/paper.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psychology.vanguard.edu/wp-content/uploads/2010/12/paper.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psychology.vanguard.edu/wp-content/uploads/2010/12/paper.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r>
              <a:rPr lang="en-US" dirty="0" smtClean="0">
                <a:hlinkClick r:id="rId3"/>
              </a:rPr>
              <a:t>http://psychology.vanguard.edu/faculty/douglas-degelman/apa-style/</a:t>
            </a:r>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Both articles used in </a:t>
            </a:r>
            <a:r>
              <a:rPr lang="en-US" smtClean="0"/>
              <a:t>this tutorial are </a:t>
            </a:r>
            <a:r>
              <a:rPr lang="en-US" dirty="0" smtClean="0"/>
              <a:t>located on </a:t>
            </a:r>
            <a:r>
              <a:rPr lang="en-US" dirty="0" err="1" smtClean="0"/>
              <a:t>Degelman’s</a:t>
            </a:r>
            <a:r>
              <a:rPr lang="en-US" dirty="0" smtClean="0"/>
              <a:t> website (above)</a:t>
            </a:r>
          </a:p>
        </p:txBody>
      </p:sp>
      <p:sp>
        <p:nvSpPr>
          <p:cNvPr id="41988" name="Slide Number Placeholder 3"/>
          <p:cNvSpPr>
            <a:spLocks noGrp="1"/>
          </p:cNvSpPr>
          <p:nvPr>
            <p:ph type="sldNum" sz="quarter" idx="5"/>
          </p:nvPr>
        </p:nvSpPr>
        <p:spPr>
          <a:noFill/>
        </p:spPr>
        <p:txBody>
          <a:bodyPr/>
          <a:lstStyle/>
          <a:p>
            <a:fld id="{2B365EA8-96E0-4796-BBD4-E3E69374D90B}"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2476500" y="425450"/>
            <a:ext cx="1965325" cy="1474788"/>
          </a:xfrm>
          <a:ln/>
        </p:spPr>
      </p:sp>
      <p:sp>
        <p:nvSpPr>
          <p:cNvPr id="32771" name="Notes Placeholder 2"/>
          <p:cNvSpPr>
            <a:spLocks noGrp="1"/>
          </p:cNvSpPr>
          <p:nvPr>
            <p:ph type="body" idx="1"/>
          </p:nvPr>
        </p:nvSpPr>
        <p:spPr>
          <a:ln/>
        </p:spPr>
        <p:txBody>
          <a:bodyPr/>
          <a:lstStyle/>
          <a:p>
            <a:pPr marL="609600" indent="-609600" eaLnBrk="1" hangingPunct="1">
              <a:defRPr/>
            </a:pPr>
            <a:endParaRPr lang="en-US" dirty="0" smtClean="0"/>
          </a:p>
          <a:p>
            <a:pPr marL="609600" indent="-609600" eaLnBrk="1" hangingPunct="1">
              <a:defRPr/>
            </a:pPr>
            <a:r>
              <a:rPr lang="en-US" dirty="0" smtClean="0">
                <a:hlinkClick r:id="rId3"/>
              </a:rPr>
              <a:t>http://psychology.vanguard.edu/wp-content/uploads/2010/12/paper.pdf</a:t>
            </a:r>
            <a:endParaRPr lang="en-US" dirty="0" smtClean="0"/>
          </a:p>
          <a:p>
            <a:pPr marL="609600" indent="-609600" eaLnBrk="1" hangingPunct="1">
              <a:defRPr/>
            </a:pPr>
            <a:endParaRPr lang="en-US" dirty="0" smtClean="0"/>
          </a:p>
        </p:txBody>
      </p:sp>
      <p:sp>
        <p:nvSpPr>
          <p:cNvPr id="49156" name="Slide Number Placeholder 3"/>
          <p:cNvSpPr>
            <a:spLocks noGrp="1"/>
          </p:cNvSpPr>
          <p:nvPr>
            <p:ph type="sldNum" sz="quarter" idx="5"/>
          </p:nvPr>
        </p:nvSpPr>
        <p:spPr>
          <a:noFill/>
        </p:spPr>
        <p:txBody>
          <a:bodyPr/>
          <a:lstStyle/>
          <a:p>
            <a:fld id="{DCF73F8B-81B7-40CE-8F83-A5E3A588AF7B}"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2476500" y="425450"/>
            <a:ext cx="1965325" cy="1474788"/>
          </a:xfrm>
          <a:ln/>
        </p:spPr>
      </p:sp>
      <p:sp>
        <p:nvSpPr>
          <p:cNvPr id="50179" name="Notes Placeholder 2"/>
          <p:cNvSpPr>
            <a:spLocks noGrp="1"/>
          </p:cNvSpPr>
          <p:nvPr>
            <p:ph type="body" idx="1"/>
          </p:nvPr>
        </p:nvSpPr>
        <p:spPr>
          <a:noFill/>
          <a:ln/>
        </p:spPr>
        <p:txBody>
          <a:bodyPr/>
          <a:lstStyle/>
          <a:p>
            <a:pPr eaLnBrk="1" hangingPunct="1"/>
            <a:r>
              <a:rPr lang="en-US" dirty="0" smtClean="0">
                <a:hlinkClick r:id="rId3"/>
              </a:rPr>
              <a:t>http://psychology.vanguard.edu/wp-content/uploads/2010/12/paper.pdf</a:t>
            </a:r>
            <a:endParaRPr lang="en-US" dirty="0" smtClean="0"/>
          </a:p>
          <a:p>
            <a:pPr eaLnBrk="1" hangingPunct="1"/>
            <a:endParaRPr lang="en-US" dirty="0" smtClean="0"/>
          </a:p>
        </p:txBody>
      </p:sp>
      <p:sp>
        <p:nvSpPr>
          <p:cNvPr id="50180" name="Slide Number Placeholder 3"/>
          <p:cNvSpPr>
            <a:spLocks noGrp="1"/>
          </p:cNvSpPr>
          <p:nvPr>
            <p:ph type="sldNum" sz="quarter" idx="5"/>
          </p:nvPr>
        </p:nvSpPr>
        <p:spPr>
          <a:noFill/>
        </p:spPr>
        <p:txBody>
          <a:bodyPr/>
          <a:lstStyle/>
          <a:p>
            <a:fld id="{96043607-2E39-4BE3-9B42-ECF302D8191F}"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pPr eaLnBrk="1" hangingPunct="1"/>
            <a:r>
              <a:rPr lang="en-US" dirty="0" smtClean="0"/>
              <a:t>http://psychology.vanguard.edu/wp-content/uploads/2010/12/paper.pdf</a:t>
            </a:r>
          </a:p>
          <a:p>
            <a:pPr eaLnBrk="1" hangingPunct="1"/>
            <a:endParaRPr lang="en-US" dirty="0" smtClean="0"/>
          </a:p>
        </p:txBody>
      </p:sp>
      <p:sp>
        <p:nvSpPr>
          <p:cNvPr id="51204" name="Slide Number Placeholder 3"/>
          <p:cNvSpPr>
            <a:spLocks noGrp="1"/>
          </p:cNvSpPr>
          <p:nvPr>
            <p:ph type="sldNum" sz="quarter" idx="5"/>
          </p:nvPr>
        </p:nvSpPr>
        <p:spPr>
          <a:noFill/>
        </p:spPr>
        <p:txBody>
          <a:bodyPr/>
          <a:lstStyle/>
          <a:p>
            <a:fld id="{6BD57B6E-05AB-403B-98C5-98B99133CE62}"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eaLnBrk="1" hangingPunct="1"/>
            <a:endParaRPr lang="en-US" smtClean="0"/>
          </a:p>
        </p:txBody>
      </p:sp>
      <p:sp>
        <p:nvSpPr>
          <p:cNvPr id="52228" name="Slide Number Placeholder 3"/>
          <p:cNvSpPr>
            <a:spLocks noGrp="1"/>
          </p:cNvSpPr>
          <p:nvPr>
            <p:ph type="sldNum" sz="quarter" idx="5"/>
          </p:nvPr>
        </p:nvSpPr>
        <p:spPr>
          <a:noFill/>
        </p:spPr>
        <p:txBody>
          <a:bodyPr/>
          <a:lstStyle/>
          <a:p>
            <a:fld id="{1F9930A3-395E-49F9-A6F3-9124FF7A48EE}"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xfrm>
            <a:off x="647700" y="2178050"/>
            <a:ext cx="5670550" cy="6599238"/>
          </a:xfrm>
          <a:noFill/>
          <a:ln/>
        </p:spPr>
        <p:txBody>
          <a:bodyPr/>
          <a:lstStyle/>
          <a:p>
            <a:pPr eaLnBrk="1" hangingPunct="1">
              <a:lnSpc>
                <a:spcPct val="90000"/>
              </a:lnSpc>
            </a:pPr>
            <a:endParaRPr lang="en-US" dirty="0" smtClean="0">
              <a:ea typeface="ＭＳ Ｐゴシック" pitchFamily="-65" charset="-128"/>
            </a:endParaRPr>
          </a:p>
          <a:p>
            <a:pPr eaLnBrk="1" hangingPunct="1">
              <a:lnSpc>
                <a:spcPct val="90000"/>
              </a:lnSpc>
            </a:pPr>
            <a:r>
              <a:rPr lang="en-US" dirty="0" smtClean="0">
                <a:ea typeface="ＭＳ Ｐゴシック" pitchFamily="-65" charset="-128"/>
              </a:rPr>
              <a:t>In-text citations help establish credibility of the writer, show respect to someone else’s intellectual property (and consequently, avoid plagiarism). </a:t>
            </a:r>
          </a:p>
          <a:p>
            <a:pPr eaLnBrk="1" hangingPunct="1">
              <a:lnSpc>
                <a:spcPct val="90000"/>
              </a:lnSpc>
            </a:pPr>
            <a:r>
              <a:rPr lang="en-US" dirty="0" smtClean="0">
                <a:ea typeface="ＭＳ Ｐゴシック" pitchFamily="-65" charset="-128"/>
              </a:rPr>
              <a:t>More practically, in-text citations help readers locate the cited source in the references page. Thus, keep the in-text citation brief and make sure that the information provided in the body of the paper should be just enough so that a reader could easily cross-reference the citation with its matching entry on the reference page; i.e., the body of the paper and the in-text citation together contains the author’s name and the year of publication. </a:t>
            </a:r>
          </a:p>
          <a:p>
            <a:pPr eaLnBrk="1" hangingPunct="1">
              <a:lnSpc>
                <a:spcPct val="90000"/>
              </a:lnSpc>
            </a:pPr>
            <a:endParaRPr lang="en-US" dirty="0" smtClean="0">
              <a:ea typeface="ＭＳ Ｐゴシック" pitchFamily="-65" charset="-128"/>
            </a:endParaRPr>
          </a:p>
          <a:p>
            <a:pPr eaLnBrk="1" hangingPunct="1">
              <a:lnSpc>
                <a:spcPct val="90000"/>
              </a:lnSpc>
            </a:pPr>
            <a:endParaRPr lang="en-US" dirty="0" smtClean="0">
              <a:ea typeface="ＭＳ Ｐゴシック" pitchFamily="-65" charset="-128"/>
            </a:endParaRPr>
          </a:p>
          <a:p>
            <a:pPr eaLnBrk="1" hangingPunct="1"/>
            <a:r>
              <a:rPr lang="en-US" dirty="0" smtClean="0"/>
              <a:t>Anytime you use information from a source, provide in parenthesis the author’s name and the date of publication (Brown, 2010).</a:t>
            </a:r>
          </a:p>
          <a:p>
            <a:pPr lvl="1" eaLnBrk="1" hangingPunct="1"/>
            <a:r>
              <a:rPr lang="en-US" dirty="0" smtClean="0"/>
              <a:t>If you quote the author “word for word,” </a:t>
            </a:r>
            <a:r>
              <a:rPr lang="en-US" b="1" dirty="0" smtClean="0"/>
              <a:t>no matter how small</a:t>
            </a:r>
            <a:r>
              <a:rPr lang="en-US" dirty="0" smtClean="0"/>
              <a:t>, also provide the page number or paragraph number (Brown, 2010, p. 100).</a:t>
            </a:r>
          </a:p>
          <a:p>
            <a:pPr eaLnBrk="1" hangingPunct="1">
              <a:lnSpc>
                <a:spcPct val="90000"/>
              </a:lnSpc>
            </a:pPr>
            <a:endParaRPr lang="en-US" sz="1400" dirty="0" smtClean="0">
              <a:latin typeface="Arial" charset="0"/>
              <a:ea typeface="ＭＳ Ｐゴシック" pitchFamily="-65" charset="-128"/>
            </a:endParaRPr>
          </a:p>
          <a:p>
            <a:endParaRPr lang="en-US" sz="1400" dirty="0" smtClean="0"/>
          </a:p>
        </p:txBody>
      </p:sp>
      <p:sp>
        <p:nvSpPr>
          <p:cNvPr id="53252" name="Slide Number Placeholder 3"/>
          <p:cNvSpPr>
            <a:spLocks noGrp="1"/>
          </p:cNvSpPr>
          <p:nvPr>
            <p:ph type="sldNum" sz="quarter" idx="5"/>
          </p:nvPr>
        </p:nvSpPr>
        <p:spPr>
          <a:noFill/>
        </p:spPr>
        <p:txBody>
          <a:bodyPr/>
          <a:lstStyle/>
          <a:p>
            <a:fld id="{CE97CB23-52EC-4B04-BDD9-9BF626C50265}" type="slidenum">
              <a:rPr lang="en-US" smtClean="0"/>
              <a:pPr/>
              <a:t>14</a:t>
            </a:fld>
            <a:endParaRPr lang="en-US" smtClean="0"/>
          </a:p>
        </p:txBody>
      </p:sp>
      <p:sp>
        <p:nvSpPr>
          <p:cNvPr id="53253" name="Date Placeholder 4"/>
          <p:cNvSpPr>
            <a:spLocks noGrp="1"/>
          </p:cNvSpPr>
          <p:nvPr>
            <p:ph type="dt" sz="quarter" idx="1"/>
          </p:nvPr>
        </p:nvSpPr>
        <p:spPr>
          <a:noFill/>
        </p:spPr>
        <p:txBody>
          <a:bodyPr/>
          <a:lstStyle/>
          <a:p>
            <a:fld id="{383FCE0D-F2F5-4908-947E-F89FC481572C}" type="datetime1">
              <a:rPr lang="en-US" smtClean="0"/>
              <a:pPr/>
              <a:t>8/26/2013</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2476500" y="425450"/>
            <a:ext cx="1965325" cy="1474788"/>
          </a:xfrm>
          <a:ln/>
        </p:spPr>
      </p:sp>
      <p:sp>
        <p:nvSpPr>
          <p:cNvPr id="53251" name="Notes Placeholder 2"/>
          <p:cNvSpPr>
            <a:spLocks noGrp="1"/>
          </p:cNvSpPr>
          <p:nvPr>
            <p:ph type="body" idx="1"/>
          </p:nvPr>
        </p:nvSpPr>
        <p:spPr>
          <a:xfrm>
            <a:off x="647700" y="2025650"/>
            <a:ext cx="5670550" cy="6751638"/>
          </a:xfrm>
          <a:noFill/>
          <a:ln/>
        </p:spPr>
        <p:txBody>
          <a:bodyPr/>
          <a:lstStyle/>
          <a:p>
            <a:pPr eaLnBrk="1" hangingPunct="1">
              <a:lnSpc>
                <a:spcPct val="90000"/>
              </a:lnSpc>
            </a:pPr>
            <a:endParaRPr lang="en-US" dirty="0" smtClean="0">
              <a:ea typeface="ＭＳ Ｐゴシック" pitchFamily="-65" charset="-128"/>
            </a:endParaRPr>
          </a:p>
          <a:p>
            <a:pPr eaLnBrk="1" hangingPunct="1">
              <a:lnSpc>
                <a:spcPct val="90000"/>
              </a:lnSpc>
            </a:pPr>
            <a:r>
              <a:rPr lang="en-US" dirty="0" smtClean="0">
                <a:ea typeface="ＭＳ Ｐゴシック" pitchFamily="-65" charset="-128"/>
              </a:rPr>
              <a:t>In-text citations help establish credibility of the writer, show respect to someone else’s intellectual property (and consequently, avoid plagiarism). </a:t>
            </a:r>
          </a:p>
          <a:p>
            <a:pPr eaLnBrk="1" hangingPunct="1">
              <a:lnSpc>
                <a:spcPct val="90000"/>
              </a:lnSpc>
            </a:pPr>
            <a:r>
              <a:rPr lang="en-US" dirty="0" smtClean="0">
                <a:ea typeface="ＭＳ Ｐゴシック" pitchFamily="-65" charset="-128"/>
              </a:rPr>
              <a:t>More practically, in-text citations help readers locate the cited source in the references page. Thus, keep the in-text citation brief and make sure that the information provided in the body of the paper should be just enough so that a reader could easily cross-reference the citation with its matching entry on the reference page; i.e., the body of the paper and the in-text citation together contains the author’s name and the year of publication. </a:t>
            </a:r>
          </a:p>
          <a:p>
            <a:pPr eaLnBrk="1" hangingPunct="1">
              <a:lnSpc>
                <a:spcPct val="90000"/>
              </a:lnSpc>
            </a:pPr>
            <a:endParaRPr lang="en-US" dirty="0" smtClean="0">
              <a:ea typeface="ＭＳ Ｐゴシック" pitchFamily="-65" charset="-128"/>
            </a:endParaRPr>
          </a:p>
          <a:p>
            <a:pPr eaLnBrk="1" hangingPunct="1">
              <a:lnSpc>
                <a:spcPct val="90000"/>
              </a:lnSpc>
            </a:pPr>
            <a:endParaRPr lang="en-US" dirty="0" smtClean="0">
              <a:ea typeface="ＭＳ Ｐゴシック" pitchFamily="-65" charset="-128"/>
            </a:endParaRPr>
          </a:p>
          <a:p>
            <a:pPr eaLnBrk="1" hangingPunct="1"/>
            <a:r>
              <a:rPr lang="en-US" dirty="0" smtClean="0"/>
              <a:t>Anytime you use information from a source, provide in parenthesis the author’s name and the date of publication (Brown, 2010).</a:t>
            </a:r>
          </a:p>
          <a:p>
            <a:pPr lvl="1" eaLnBrk="1" hangingPunct="1"/>
            <a:r>
              <a:rPr lang="en-US" dirty="0" smtClean="0"/>
              <a:t>If you quote the author “word for word,” </a:t>
            </a:r>
            <a:r>
              <a:rPr lang="en-US" b="1" dirty="0" smtClean="0"/>
              <a:t>no matter how small</a:t>
            </a:r>
            <a:r>
              <a:rPr lang="en-US" dirty="0" smtClean="0"/>
              <a:t>, also provide the page number or paragraph number (Brown, 2010, p. 100).</a:t>
            </a:r>
          </a:p>
          <a:p>
            <a:pPr eaLnBrk="1" hangingPunct="1">
              <a:lnSpc>
                <a:spcPct val="90000"/>
              </a:lnSpc>
            </a:pPr>
            <a:endParaRPr lang="en-US" sz="1400" dirty="0" smtClean="0">
              <a:latin typeface="Arial" charset="0"/>
              <a:ea typeface="ＭＳ Ｐゴシック" pitchFamily="-65" charset="-128"/>
            </a:endParaRPr>
          </a:p>
          <a:p>
            <a:endParaRPr lang="en-US" sz="1400" dirty="0" smtClean="0"/>
          </a:p>
        </p:txBody>
      </p:sp>
      <p:sp>
        <p:nvSpPr>
          <p:cNvPr id="53252" name="Slide Number Placeholder 3"/>
          <p:cNvSpPr>
            <a:spLocks noGrp="1"/>
          </p:cNvSpPr>
          <p:nvPr>
            <p:ph type="sldNum" sz="quarter" idx="5"/>
          </p:nvPr>
        </p:nvSpPr>
        <p:spPr>
          <a:noFill/>
        </p:spPr>
        <p:txBody>
          <a:bodyPr/>
          <a:lstStyle/>
          <a:p>
            <a:fld id="{CE97CB23-52EC-4B04-BDD9-9BF626C50265}" type="slidenum">
              <a:rPr lang="en-US" smtClean="0"/>
              <a:pPr/>
              <a:t>15</a:t>
            </a:fld>
            <a:endParaRPr lang="en-US" smtClean="0"/>
          </a:p>
        </p:txBody>
      </p:sp>
      <p:sp>
        <p:nvSpPr>
          <p:cNvPr id="53253" name="Date Placeholder 4"/>
          <p:cNvSpPr>
            <a:spLocks noGrp="1"/>
          </p:cNvSpPr>
          <p:nvPr>
            <p:ph type="dt" sz="quarter" idx="1"/>
          </p:nvPr>
        </p:nvSpPr>
        <p:spPr>
          <a:noFill/>
        </p:spPr>
        <p:txBody>
          <a:bodyPr/>
          <a:lstStyle/>
          <a:p>
            <a:fld id="{383FCE0D-F2F5-4908-947E-F89FC481572C}" type="datetime1">
              <a:rPr lang="en-US" smtClean="0"/>
              <a:pPr/>
              <a:t>8/26/2013</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2476500" y="425450"/>
            <a:ext cx="1965325" cy="1474788"/>
          </a:xfrm>
          <a:ln/>
        </p:spPr>
      </p:sp>
      <p:sp>
        <p:nvSpPr>
          <p:cNvPr id="53251" name="Notes Placeholder 2"/>
          <p:cNvSpPr>
            <a:spLocks noGrp="1"/>
          </p:cNvSpPr>
          <p:nvPr>
            <p:ph type="body" idx="1"/>
          </p:nvPr>
        </p:nvSpPr>
        <p:spPr>
          <a:xfrm>
            <a:off x="647700" y="2025650"/>
            <a:ext cx="5670550" cy="6751638"/>
          </a:xfrm>
          <a:noFill/>
          <a:ln/>
        </p:spPr>
        <p:txBody>
          <a:bodyPr/>
          <a:lstStyle/>
          <a:p>
            <a:pPr eaLnBrk="1" hangingPunct="1">
              <a:lnSpc>
                <a:spcPct val="90000"/>
              </a:lnSpc>
            </a:pPr>
            <a:endParaRPr lang="en-US" dirty="0" smtClean="0">
              <a:ea typeface="ＭＳ Ｐゴシック" pitchFamily="-65" charset="-128"/>
            </a:endParaRPr>
          </a:p>
          <a:p>
            <a:pPr eaLnBrk="1" hangingPunct="1">
              <a:lnSpc>
                <a:spcPct val="90000"/>
              </a:lnSpc>
            </a:pPr>
            <a:r>
              <a:rPr lang="en-US" dirty="0" smtClean="0">
                <a:ea typeface="ＭＳ Ｐゴシック" pitchFamily="-65" charset="-128"/>
              </a:rPr>
              <a:t>In-text citations help establish credibility of the writer, show respect to someone else’s intellectual property (and consequently, avoid plagiarism). </a:t>
            </a:r>
          </a:p>
          <a:p>
            <a:pPr eaLnBrk="1" hangingPunct="1">
              <a:lnSpc>
                <a:spcPct val="90000"/>
              </a:lnSpc>
            </a:pPr>
            <a:r>
              <a:rPr lang="en-US" dirty="0" smtClean="0">
                <a:ea typeface="ＭＳ Ｐゴシック" pitchFamily="-65" charset="-128"/>
              </a:rPr>
              <a:t>More practically, in-text citations help readers locate the cited source in the references page. Thus, keep the in-text citation brief and make sure that the information provided in the body of the paper should be just enough so that a reader could easily cross-reference the citation with its matching entry on the reference page; i.e., the body of the paper and the in-text citation together contains the author’s name and the year of publication. </a:t>
            </a:r>
          </a:p>
          <a:p>
            <a:pPr eaLnBrk="1" hangingPunct="1">
              <a:lnSpc>
                <a:spcPct val="90000"/>
              </a:lnSpc>
            </a:pPr>
            <a:endParaRPr lang="en-US" dirty="0" smtClean="0">
              <a:ea typeface="ＭＳ Ｐゴシック" pitchFamily="-65" charset="-128"/>
            </a:endParaRPr>
          </a:p>
          <a:p>
            <a:pPr eaLnBrk="1" hangingPunct="1">
              <a:lnSpc>
                <a:spcPct val="90000"/>
              </a:lnSpc>
            </a:pPr>
            <a:endParaRPr lang="en-US" dirty="0" smtClean="0">
              <a:ea typeface="ＭＳ Ｐゴシック" pitchFamily="-65" charset="-128"/>
            </a:endParaRPr>
          </a:p>
          <a:p>
            <a:pPr eaLnBrk="1" hangingPunct="1"/>
            <a:r>
              <a:rPr lang="en-US" dirty="0" smtClean="0"/>
              <a:t>Anytime you use information from a source, provide in parenthesis the author’s name and the date of publication (Brown, 2010).</a:t>
            </a:r>
          </a:p>
          <a:p>
            <a:pPr lvl="1" eaLnBrk="1" hangingPunct="1"/>
            <a:r>
              <a:rPr lang="en-US" dirty="0" smtClean="0"/>
              <a:t>If you quote the author “word for word,” </a:t>
            </a:r>
            <a:r>
              <a:rPr lang="en-US" b="1" dirty="0" smtClean="0"/>
              <a:t>no matter how small</a:t>
            </a:r>
            <a:r>
              <a:rPr lang="en-US" dirty="0" smtClean="0"/>
              <a:t>, also provide the page number or paragraph number (Brown, 2010, p. 100).</a:t>
            </a:r>
          </a:p>
          <a:p>
            <a:pPr eaLnBrk="1" hangingPunct="1">
              <a:lnSpc>
                <a:spcPct val="90000"/>
              </a:lnSpc>
            </a:pPr>
            <a:endParaRPr lang="en-US" sz="1400" dirty="0" smtClean="0">
              <a:latin typeface="Arial" charset="0"/>
              <a:ea typeface="ＭＳ Ｐゴシック" pitchFamily="-65" charset="-128"/>
            </a:endParaRPr>
          </a:p>
          <a:p>
            <a:endParaRPr lang="en-US" sz="1400" dirty="0" smtClean="0"/>
          </a:p>
        </p:txBody>
      </p:sp>
      <p:sp>
        <p:nvSpPr>
          <p:cNvPr id="53252" name="Slide Number Placeholder 3"/>
          <p:cNvSpPr>
            <a:spLocks noGrp="1"/>
          </p:cNvSpPr>
          <p:nvPr>
            <p:ph type="sldNum" sz="quarter" idx="5"/>
          </p:nvPr>
        </p:nvSpPr>
        <p:spPr>
          <a:noFill/>
        </p:spPr>
        <p:txBody>
          <a:bodyPr/>
          <a:lstStyle/>
          <a:p>
            <a:fld id="{CE97CB23-52EC-4B04-BDD9-9BF626C50265}" type="slidenum">
              <a:rPr lang="en-US" smtClean="0"/>
              <a:pPr/>
              <a:t>16</a:t>
            </a:fld>
            <a:endParaRPr lang="en-US" smtClean="0"/>
          </a:p>
        </p:txBody>
      </p:sp>
      <p:sp>
        <p:nvSpPr>
          <p:cNvPr id="53253" name="Date Placeholder 4"/>
          <p:cNvSpPr>
            <a:spLocks noGrp="1"/>
          </p:cNvSpPr>
          <p:nvPr>
            <p:ph type="dt" sz="quarter" idx="1"/>
          </p:nvPr>
        </p:nvSpPr>
        <p:spPr>
          <a:noFill/>
        </p:spPr>
        <p:txBody>
          <a:bodyPr/>
          <a:lstStyle/>
          <a:p>
            <a:fld id="{383FCE0D-F2F5-4908-947E-F89FC481572C}" type="datetime1">
              <a:rPr lang="en-US" smtClean="0"/>
              <a:pPr/>
              <a:t>8/26/2013</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D98C280-8AA6-49DB-82A9-8FFC074F6688}" type="slidenum">
              <a:rPr lang="en-US" smtClean="0"/>
              <a:pPr/>
              <a:t>17</a:t>
            </a:fld>
            <a:endParaRPr lang="en-US" smtClean="0"/>
          </a:p>
        </p:txBody>
      </p:sp>
      <p:sp>
        <p:nvSpPr>
          <p:cNvPr id="59395" name="Rectangle 2"/>
          <p:cNvSpPr>
            <a:spLocks noGrp="1" noRot="1" noChangeAspect="1" noChangeArrowheads="1" noTextEdit="1"/>
          </p:cNvSpPr>
          <p:nvPr>
            <p:ph type="sldImg"/>
          </p:nvPr>
        </p:nvSpPr>
        <p:spPr>
          <a:xfrm>
            <a:off x="2476500" y="425450"/>
            <a:ext cx="1965325" cy="1474788"/>
          </a:xfrm>
          <a:ln/>
        </p:spPr>
      </p:sp>
      <p:sp>
        <p:nvSpPr>
          <p:cNvPr id="59396" name="Rectangle 3"/>
          <p:cNvSpPr>
            <a:spLocks noGrp="1" noChangeArrowheads="1"/>
          </p:cNvSpPr>
          <p:nvPr>
            <p:ph type="body" idx="1"/>
          </p:nvPr>
        </p:nvSpPr>
        <p:spPr>
          <a:noFill/>
          <a:ln/>
        </p:spPr>
        <p:txBody>
          <a:bodyPr/>
          <a:lstStyle/>
          <a:p>
            <a:pPr eaLnBrk="1" hangingPunct="1"/>
            <a:r>
              <a:rPr lang="en-US" sz="1600" dirty="0" smtClean="0"/>
              <a:t>(APA Publication Manual, 2009, 6.11-6.15)</a:t>
            </a:r>
          </a:p>
          <a:p>
            <a:pPr eaLnBrk="1" hangingPunct="1"/>
            <a:r>
              <a:rPr lang="en-US" dirty="0" smtClean="0"/>
              <a:t>This information on this chart is taken from the APA Publication Manual.  It reflects citation format based on number of authors.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2476500" y="425450"/>
            <a:ext cx="1965325" cy="1474788"/>
          </a:xfrm>
          <a:ln/>
        </p:spPr>
      </p:sp>
      <p:sp>
        <p:nvSpPr>
          <p:cNvPr id="54275" name="Notes Placeholder 2"/>
          <p:cNvSpPr>
            <a:spLocks noGrp="1"/>
          </p:cNvSpPr>
          <p:nvPr>
            <p:ph type="body" idx="1"/>
          </p:nvPr>
        </p:nvSpPr>
        <p:spPr>
          <a:noFill/>
          <a:ln/>
        </p:spPr>
        <p:txBody>
          <a:bodyPr/>
          <a:lstStyle/>
          <a:p>
            <a:pPr eaLnBrk="1" hangingPunct="1"/>
            <a:endParaRPr lang="en-US" smtClean="0"/>
          </a:p>
        </p:txBody>
      </p:sp>
      <p:sp>
        <p:nvSpPr>
          <p:cNvPr id="54276" name="Slide Number Placeholder 3"/>
          <p:cNvSpPr>
            <a:spLocks noGrp="1"/>
          </p:cNvSpPr>
          <p:nvPr>
            <p:ph type="sldNum" sz="quarter" idx="5"/>
          </p:nvPr>
        </p:nvSpPr>
        <p:spPr>
          <a:noFill/>
        </p:spPr>
        <p:txBody>
          <a:bodyPr/>
          <a:lstStyle/>
          <a:p>
            <a:fld id="{41BD3C24-EFE0-49A9-9FC5-AC0A372756FD}" type="slidenum">
              <a:rPr lang="en-US" smtClean="0"/>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2476500" y="425450"/>
            <a:ext cx="1965325" cy="1474788"/>
          </a:xfrm>
          <a:ln/>
        </p:spPr>
      </p:sp>
      <p:sp>
        <p:nvSpPr>
          <p:cNvPr id="55299" name="Notes Placeholder 2"/>
          <p:cNvSpPr>
            <a:spLocks noGrp="1"/>
          </p:cNvSpPr>
          <p:nvPr>
            <p:ph type="body" idx="1"/>
          </p:nvPr>
        </p:nvSpPr>
        <p:spPr>
          <a:noFill/>
          <a:ln/>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smtClean="0"/>
              <a:t>You may use an abbreviation for the group author National Institute of Mental Health (NIMH), 2006 in subsequent citations as long as you have identified the abbreviation in the first citation.</a:t>
            </a:r>
          </a:p>
          <a:p>
            <a:pPr eaLnBrk="1" hangingPunct="1"/>
            <a:endParaRPr lang="en-US" dirty="0" smtClean="0"/>
          </a:p>
        </p:txBody>
      </p:sp>
      <p:sp>
        <p:nvSpPr>
          <p:cNvPr id="55300" name="Slide Number Placeholder 3"/>
          <p:cNvSpPr>
            <a:spLocks noGrp="1"/>
          </p:cNvSpPr>
          <p:nvPr>
            <p:ph type="sldNum" sz="quarter" idx="5"/>
          </p:nvPr>
        </p:nvSpPr>
        <p:spPr>
          <a:noFill/>
        </p:spPr>
        <p:txBody>
          <a:bodyPr/>
          <a:lstStyle/>
          <a:p>
            <a:fld id="{4E278EBD-6717-476D-972B-2274AB759BCA}"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eaLnBrk="1" hangingPunct="1">
              <a:buFontTx/>
              <a:buChar char="•"/>
            </a:pPr>
            <a:r>
              <a:rPr lang="en-US" smtClean="0"/>
              <a:t>This workshop will teach you how to apply some basic rules of APA style</a:t>
            </a:r>
          </a:p>
          <a:p>
            <a:pPr eaLnBrk="1" hangingPunct="1">
              <a:buFontTx/>
              <a:buChar char="•"/>
            </a:pPr>
            <a:endParaRPr lang="en-US" smtClean="0"/>
          </a:p>
          <a:p>
            <a:pPr eaLnBrk="1" hangingPunct="1">
              <a:buFontTx/>
              <a:buChar char="•"/>
            </a:pPr>
            <a:r>
              <a:rPr lang="en-US" smtClean="0"/>
              <a:t>APA style was developed by social and behavioral scientists to standardize scientific writing</a:t>
            </a:r>
          </a:p>
          <a:p>
            <a:pPr eaLnBrk="1" hangingPunct="1">
              <a:buFontTx/>
              <a:buChar char="•"/>
            </a:pPr>
            <a:endParaRPr lang="en-US" smtClean="0"/>
          </a:p>
        </p:txBody>
      </p:sp>
      <p:sp>
        <p:nvSpPr>
          <p:cNvPr id="43012" name="Slide Number Placeholder 3"/>
          <p:cNvSpPr>
            <a:spLocks noGrp="1"/>
          </p:cNvSpPr>
          <p:nvPr>
            <p:ph type="sldNum" sz="quarter" idx="5"/>
          </p:nvPr>
        </p:nvSpPr>
        <p:spPr>
          <a:noFill/>
        </p:spPr>
        <p:txBody>
          <a:bodyPr/>
          <a:lstStyle/>
          <a:p>
            <a:fld id="{3EA54533-C6A1-4665-9864-305FB8510542}"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2476500" y="425450"/>
            <a:ext cx="1965325" cy="1474788"/>
          </a:xfrm>
          <a:ln/>
        </p:spPr>
      </p:sp>
      <p:sp>
        <p:nvSpPr>
          <p:cNvPr id="56323" name="Notes Placeholder 2"/>
          <p:cNvSpPr>
            <a:spLocks noGrp="1"/>
          </p:cNvSpPr>
          <p:nvPr>
            <p:ph type="body" idx="1"/>
          </p:nvPr>
        </p:nvSpPr>
        <p:spPr>
          <a:noFill/>
          <a:ln/>
        </p:spPr>
        <p:txBody>
          <a:bodyPr/>
          <a:lstStyle/>
          <a:p>
            <a:pPr eaLnBrk="1" hangingPunct="1"/>
            <a:endParaRPr lang="en-US" smtClean="0"/>
          </a:p>
        </p:txBody>
      </p:sp>
      <p:sp>
        <p:nvSpPr>
          <p:cNvPr id="56324" name="Slide Number Placeholder 3"/>
          <p:cNvSpPr>
            <a:spLocks noGrp="1"/>
          </p:cNvSpPr>
          <p:nvPr>
            <p:ph type="sldNum" sz="quarter" idx="5"/>
          </p:nvPr>
        </p:nvSpPr>
        <p:spPr>
          <a:noFill/>
        </p:spPr>
        <p:txBody>
          <a:bodyPr/>
          <a:lstStyle/>
          <a:p>
            <a:fld id="{0FB9E64B-04BA-4FB9-B20E-82EAF3AE25C7}"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2476500" y="425450"/>
            <a:ext cx="1965325" cy="1474788"/>
          </a:xfrm>
          <a:ln/>
        </p:spPr>
      </p:sp>
      <p:sp>
        <p:nvSpPr>
          <p:cNvPr id="57347" name="Notes Placeholder 2"/>
          <p:cNvSpPr>
            <a:spLocks noGrp="1"/>
          </p:cNvSpPr>
          <p:nvPr>
            <p:ph type="body" idx="1"/>
          </p:nvPr>
        </p:nvSpPr>
        <p:spPr>
          <a:noFill/>
          <a:ln/>
        </p:spPr>
        <p:txBody>
          <a:bodyPr/>
          <a:lstStyle/>
          <a:p>
            <a:pPr eaLnBrk="1" hangingPunct="1"/>
            <a:r>
              <a:rPr lang="en-US" smtClean="0"/>
              <a:t>If you need to cite two or more works together, arrange the in text citations alphabetically in the same order in which they appear in the reference list</a:t>
            </a:r>
          </a:p>
          <a:p>
            <a:pPr eaLnBrk="1" hangingPunct="1"/>
            <a:endParaRPr lang="en-US" smtClean="0"/>
          </a:p>
          <a:p>
            <a:pPr eaLnBrk="1" hangingPunct="1"/>
            <a:r>
              <a:rPr lang="en-US" smtClean="0"/>
              <a:t>Example: Several studies ( Miller, 1999; Shafranske &amp; Mahoney, 1998)</a:t>
            </a:r>
          </a:p>
        </p:txBody>
      </p:sp>
      <p:sp>
        <p:nvSpPr>
          <p:cNvPr id="57348" name="Slide Number Placeholder 3"/>
          <p:cNvSpPr>
            <a:spLocks noGrp="1"/>
          </p:cNvSpPr>
          <p:nvPr>
            <p:ph type="sldNum" sz="quarter" idx="5"/>
          </p:nvPr>
        </p:nvSpPr>
        <p:spPr>
          <a:noFill/>
        </p:spPr>
        <p:txBody>
          <a:bodyPr/>
          <a:lstStyle/>
          <a:p>
            <a:fld id="{108FE29D-AC4C-440D-AF9C-0F0E2A286D9B}"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2476500" y="425450"/>
            <a:ext cx="1965325" cy="1474788"/>
          </a:xfrm>
          <a:ln/>
        </p:spPr>
      </p:sp>
      <p:sp>
        <p:nvSpPr>
          <p:cNvPr id="58371" name="Notes Placeholder 2"/>
          <p:cNvSpPr>
            <a:spLocks noGrp="1"/>
          </p:cNvSpPr>
          <p:nvPr>
            <p:ph type="body" idx="1"/>
          </p:nvPr>
        </p:nvSpPr>
        <p:spPr>
          <a:noFill/>
          <a:ln/>
        </p:spPr>
        <p:txBody>
          <a:bodyPr/>
          <a:lstStyle/>
          <a:p>
            <a:pPr eaLnBrk="1" hangingPunct="1"/>
            <a:r>
              <a:rPr lang="en-US" smtClean="0"/>
              <a:t>If you need to cite two or more works together, arrange the in text citations alphabetically in the same order in which they appear in the reference list</a:t>
            </a:r>
          </a:p>
          <a:p>
            <a:pPr eaLnBrk="1" hangingPunct="1"/>
            <a:endParaRPr lang="en-US" smtClean="0"/>
          </a:p>
          <a:p>
            <a:pPr eaLnBrk="1" hangingPunct="1"/>
            <a:r>
              <a:rPr lang="en-US" smtClean="0"/>
              <a:t>Example: Several studies ( Miller, 1999; Shafranske &amp; Mahoney, 1998)</a:t>
            </a:r>
          </a:p>
        </p:txBody>
      </p:sp>
      <p:sp>
        <p:nvSpPr>
          <p:cNvPr id="58372" name="Slide Number Placeholder 3"/>
          <p:cNvSpPr>
            <a:spLocks noGrp="1"/>
          </p:cNvSpPr>
          <p:nvPr>
            <p:ph type="sldNum" sz="quarter" idx="5"/>
          </p:nvPr>
        </p:nvSpPr>
        <p:spPr>
          <a:noFill/>
        </p:spPr>
        <p:txBody>
          <a:bodyPr/>
          <a:lstStyle/>
          <a:p>
            <a:fld id="{E88DA69E-7C0F-4491-9953-29104B36D77F}"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xfrm>
            <a:off x="944563" y="1949450"/>
            <a:ext cx="5197475" cy="6450013"/>
          </a:xfrm>
          <a:noFill/>
          <a:ln/>
        </p:spPr>
        <p:txBody>
          <a:bodyPr/>
          <a:lstStyle/>
          <a:p>
            <a:pPr eaLnBrk="1" hangingPunct="1"/>
            <a:r>
              <a:rPr lang="en-US" dirty="0" smtClean="0"/>
              <a:t>The purpose of a reference list is to help readers find the sources you used. Therefore, the reference list it should be as accurate and complete as possible.</a:t>
            </a:r>
          </a:p>
          <a:p>
            <a:pPr eaLnBrk="1" hangingPunct="1"/>
            <a:endParaRPr lang="en-US" dirty="0" smtClean="0"/>
          </a:p>
          <a:p>
            <a:pPr eaLnBrk="1" hangingPunct="1"/>
            <a:r>
              <a:rPr lang="en-US" dirty="0" smtClean="0"/>
              <a:t>All citations should be listed in the reference list.</a:t>
            </a:r>
          </a:p>
          <a:p>
            <a:pPr eaLnBrk="1" hangingPunct="1"/>
            <a:endParaRPr lang="en-US" dirty="0" smtClean="0"/>
          </a:p>
          <a:p>
            <a:pPr eaLnBrk="1" hangingPunct="1"/>
            <a:r>
              <a:rPr lang="en-US" dirty="0" smtClean="0"/>
              <a:t>References in order by the author’s last name, or first author’s last name if there’s more than one author.</a:t>
            </a:r>
          </a:p>
          <a:p>
            <a:pPr eaLnBrk="1" hangingPunct="1"/>
            <a:endParaRPr lang="en-US" dirty="0" smtClean="0"/>
          </a:p>
          <a:p>
            <a:pPr eaLnBrk="1" hangingPunct="1"/>
            <a:r>
              <a:rPr lang="en-US" dirty="0" smtClean="0"/>
              <a:t>Use the hanging indent paragraph style. Double space the entire reference list. That means the author’s last name is hanging out on the reference sheet. It’s a reverse indentation.</a:t>
            </a:r>
          </a:p>
          <a:p>
            <a:pPr eaLnBrk="1" hangingPunct="1"/>
            <a:endParaRPr lang="en-US" dirty="0" smtClean="0"/>
          </a:p>
          <a:p>
            <a:pPr eaLnBrk="1" hangingPunct="1"/>
            <a:r>
              <a:rPr lang="en-US" dirty="0" smtClean="0"/>
              <a:t>A references contain the following components:</a:t>
            </a:r>
          </a:p>
          <a:p>
            <a:pPr eaLnBrk="1" hangingPunct="1">
              <a:buFontTx/>
              <a:buChar char="•"/>
            </a:pPr>
            <a:r>
              <a:rPr lang="en-US" dirty="0" smtClean="0"/>
              <a:t>Author’s last name, first initial only, publication date, title of work, and publication data.</a:t>
            </a:r>
          </a:p>
          <a:p>
            <a:pPr eaLnBrk="1" hangingPunct="1"/>
            <a:endParaRPr lang="en-US" dirty="0" smtClean="0"/>
          </a:p>
        </p:txBody>
      </p:sp>
      <p:sp>
        <p:nvSpPr>
          <p:cNvPr id="60420" name="Slide Number Placeholder 3"/>
          <p:cNvSpPr>
            <a:spLocks noGrp="1"/>
          </p:cNvSpPr>
          <p:nvPr>
            <p:ph type="sldNum" sz="quarter" idx="5"/>
          </p:nvPr>
        </p:nvSpPr>
        <p:spPr>
          <a:noFill/>
        </p:spPr>
        <p:txBody>
          <a:bodyPr/>
          <a:lstStyle/>
          <a:p>
            <a:fld id="{BB1B972A-E36B-4295-B949-8FB06E8D54B7}"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2476500" y="425450"/>
            <a:ext cx="1965325" cy="1474788"/>
          </a:xfrm>
          <a:ln/>
        </p:spPr>
      </p:sp>
      <p:sp>
        <p:nvSpPr>
          <p:cNvPr id="61443" name="Notes Placeholder 2"/>
          <p:cNvSpPr>
            <a:spLocks noGrp="1"/>
          </p:cNvSpPr>
          <p:nvPr>
            <p:ph type="body" idx="1"/>
          </p:nvPr>
        </p:nvSpPr>
        <p:spPr>
          <a:xfrm>
            <a:off x="944563" y="1949450"/>
            <a:ext cx="5197475" cy="6450013"/>
          </a:xfrm>
          <a:noFill/>
          <a:ln/>
        </p:spPr>
        <p:txBody>
          <a:bodyPr/>
          <a:lstStyle/>
          <a:p>
            <a:pPr eaLnBrk="1" hangingPunct="1"/>
            <a:r>
              <a:rPr lang="en-US" dirty="0" smtClean="0"/>
              <a:t>The purpose of a reference list is to help readers find the sources you used. Therefore, the reference list it should be as accurate and complete as possible.</a:t>
            </a:r>
          </a:p>
          <a:p>
            <a:pPr eaLnBrk="1" hangingPunct="1"/>
            <a:endParaRPr lang="en-US" dirty="0" smtClean="0"/>
          </a:p>
          <a:p>
            <a:pPr eaLnBrk="1" hangingPunct="1"/>
            <a:r>
              <a:rPr lang="en-US" dirty="0" smtClean="0"/>
              <a:t>All citations should be listed in the reference list.</a:t>
            </a:r>
          </a:p>
          <a:p>
            <a:pPr eaLnBrk="1" hangingPunct="1"/>
            <a:endParaRPr lang="en-US" dirty="0" smtClean="0"/>
          </a:p>
          <a:p>
            <a:pPr eaLnBrk="1" hangingPunct="1"/>
            <a:r>
              <a:rPr lang="en-US" dirty="0" smtClean="0"/>
              <a:t>References in order by the author’s last name, or first author’s last name if there’s more than one author.</a:t>
            </a:r>
          </a:p>
          <a:p>
            <a:pPr eaLnBrk="1" hangingPunct="1"/>
            <a:endParaRPr lang="en-US" dirty="0" smtClean="0"/>
          </a:p>
          <a:p>
            <a:pPr eaLnBrk="1" hangingPunct="1"/>
            <a:r>
              <a:rPr lang="en-US" dirty="0" smtClean="0"/>
              <a:t>Use the hanging indent paragraph style. Double space the entire reference list. That means the author’s last name is hanging out on the reference sheet. It’s a reverse indentation.</a:t>
            </a:r>
          </a:p>
          <a:p>
            <a:pPr eaLnBrk="1" hangingPunct="1"/>
            <a:endParaRPr lang="en-US" dirty="0" smtClean="0"/>
          </a:p>
          <a:p>
            <a:pPr eaLnBrk="1" hangingPunct="1"/>
            <a:r>
              <a:rPr lang="en-US" dirty="0" smtClean="0"/>
              <a:t>A references contain the following components:</a:t>
            </a:r>
          </a:p>
          <a:p>
            <a:pPr eaLnBrk="1" hangingPunct="1">
              <a:buFontTx/>
              <a:buChar char="•"/>
            </a:pPr>
            <a:r>
              <a:rPr lang="en-US" dirty="0" smtClean="0"/>
              <a:t>Author’s last name, first initial only, publication date, title of work, and publication data.</a:t>
            </a:r>
          </a:p>
          <a:p>
            <a:pPr eaLnBrk="1" hangingPunct="1"/>
            <a:endParaRPr lang="en-US" dirty="0" smtClean="0"/>
          </a:p>
        </p:txBody>
      </p:sp>
      <p:sp>
        <p:nvSpPr>
          <p:cNvPr id="61444" name="Slide Number Placeholder 3"/>
          <p:cNvSpPr>
            <a:spLocks noGrp="1"/>
          </p:cNvSpPr>
          <p:nvPr>
            <p:ph type="sldNum" sz="quarter" idx="5"/>
          </p:nvPr>
        </p:nvSpPr>
        <p:spPr>
          <a:noFill/>
        </p:spPr>
        <p:txBody>
          <a:bodyPr/>
          <a:lstStyle/>
          <a:p>
            <a:fld id="{BBA30DA7-64E2-4654-BAE0-D882316E3444}" type="slidenum">
              <a:rPr lang="en-US" smtClean="0"/>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2476500" y="425450"/>
            <a:ext cx="1965325" cy="1474788"/>
          </a:xfrm>
          <a:ln/>
        </p:spPr>
      </p:sp>
      <p:sp>
        <p:nvSpPr>
          <p:cNvPr id="61443" name="Notes Placeholder 2"/>
          <p:cNvSpPr>
            <a:spLocks noGrp="1"/>
          </p:cNvSpPr>
          <p:nvPr>
            <p:ph type="body" idx="1"/>
          </p:nvPr>
        </p:nvSpPr>
        <p:spPr>
          <a:xfrm>
            <a:off x="944563" y="2406650"/>
            <a:ext cx="5197475" cy="5992813"/>
          </a:xfrm>
          <a:noFill/>
          <a:ln/>
        </p:spPr>
        <p:txBody>
          <a:bodyPr/>
          <a:lstStyle/>
          <a:p>
            <a:pPr eaLnBrk="1" hangingPunct="1"/>
            <a:r>
              <a:rPr lang="en-US" dirty="0" smtClean="0"/>
              <a:t>The purpose of a reference list is to help readers find the sources you used. Therefore, the reference list it should be as accurate and complete as possible.</a:t>
            </a:r>
          </a:p>
          <a:p>
            <a:pPr eaLnBrk="1" hangingPunct="1"/>
            <a:endParaRPr lang="en-US" dirty="0" smtClean="0"/>
          </a:p>
          <a:p>
            <a:pPr eaLnBrk="1" hangingPunct="1"/>
            <a:r>
              <a:rPr lang="en-US" dirty="0" smtClean="0"/>
              <a:t>All citations should be listed in the reference list.</a:t>
            </a:r>
          </a:p>
          <a:p>
            <a:pPr eaLnBrk="1" hangingPunct="1"/>
            <a:endParaRPr lang="en-US" dirty="0" smtClean="0"/>
          </a:p>
          <a:p>
            <a:pPr eaLnBrk="1" hangingPunct="1"/>
            <a:r>
              <a:rPr lang="en-US" dirty="0" smtClean="0"/>
              <a:t>References in order by the author’s last name, or first author’s last name if there’s more than one author.</a:t>
            </a:r>
          </a:p>
          <a:p>
            <a:pPr eaLnBrk="1" hangingPunct="1"/>
            <a:endParaRPr lang="en-US" dirty="0" smtClean="0"/>
          </a:p>
          <a:p>
            <a:pPr eaLnBrk="1" hangingPunct="1"/>
            <a:r>
              <a:rPr lang="en-US" dirty="0" smtClean="0"/>
              <a:t>Use the hanging indent paragraph style. Double space the entire reference list. That means the author’s last name is hanging out on the reference sheet. It’s a reverse indentation.</a:t>
            </a:r>
          </a:p>
          <a:p>
            <a:pPr eaLnBrk="1" hangingPunct="1"/>
            <a:endParaRPr lang="en-US" dirty="0" smtClean="0"/>
          </a:p>
          <a:p>
            <a:pPr eaLnBrk="1" hangingPunct="1"/>
            <a:r>
              <a:rPr lang="en-US" dirty="0" smtClean="0"/>
              <a:t>A references contain the following components:</a:t>
            </a:r>
          </a:p>
          <a:p>
            <a:pPr eaLnBrk="1" hangingPunct="1">
              <a:buFontTx/>
              <a:buChar char="•"/>
            </a:pPr>
            <a:r>
              <a:rPr lang="en-US" dirty="0" smtClean="0"/>
              <a:t>Author’s last name, first initial only, publication date, title of work, and publication data.</a:t>
            </a:r>
          </a:p>
          <a:p>
            <a:pPr eaLnBrk="1" hangingPunct="1"/>
            <a:endParaRPr lang="en-US" dirty="0" smtClean="0"/>
          </a:p>
        </p:txBody>
      </p:sp>
      <p:sp>
        <p:nvSpPr>
          <p:cNvPr id="61444" name="Slide Number Placeholder 3"/>
          <p:cNvSpPr>
            <a:spLocks noGrp="1"/>
          </p:cNvSpPr>
          <p:nvPr>
            <p:ph type="sldNum" sz="quarter" idx="5"/>
          </p:nvPr>
        </p:nvSpPr>
        <p:spPr>
          <a:noFill/>
        </p:spPr>
        <p:txBody>
          <a:bodyPr/>
          <a:lstStyle/>
          <a:p>
            <a:fld id="{BBA30DA7-64E2-4654-BAE0-D882316E3444}" type="slidenum">
              <a:rPr lang="en-US" smtClean="0"/>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pPr eaLnBrk="1" hangingPunct="1"/>
            <a:endParaRPr lang="en-US" smtClean="0"/>
          </a:p>
        </p:txBody>
      </p:sp>
      <p:sp>
        <p:nvSpPr>
          <p:cNvPr id="62468" name="Slide Number Placeholder 3"/>
          <p:cNvSpPr>
            <a:spLocks noGrp="1"/>
          </p:cNvSpPr>
          <p:nvPr>
            <p:ph type="sldNum" sz="quarter" idx="5"/>
          </p:nvPr>
        </p:nvSpPr>
        <p:spPr>
          <a:noFill/>
        </p:spPr>
        <p:txBody>
          <a:bodyPr/>
          <a:lstStyle/>
          <a:p>
            <a:fld id="{48A38DFB-993A-42EB-8B23-C85D00EC0838}" type="slidenum">
              <a:rPr lang="en-US" smtClean="0"/>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smtClean="0"/>
          </a:p>
        </p:txBody>
      </p:sp>
      <p:sp>
        <p:nvSpPr>
          <p:cNvPr id="63492" name="Slide Number Placeholder 3"/>
          <p:cNvSpPr>
            <a:spLocks noGrp="1"/>
          </p:cNvSpPr>
          <p:nvPr>
            <p:ph type="sldNum" sz="quarter" idx="5"/>
          </p:nvPr>
        </p:nvSpPr>
        <p:spPr>
          <a:noFill/>
        </p:spPr>
        <p:txBody>
          <a:bodyPr/>
          <a:lstStyle/>
          <a:p>
            <a:fld id="{3015B128-7CF9-46BD-84BB-8E3145677D59}" type="slidenum">
              <a:rPr lang="en-US" smtClean="0"/>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eaLnBrk="1" hangingPunct="1"/>
            <a:endParaRPr lang="en-US" smtClean="0"/>
          </a:p>
        </p:txBody>
      </p:sp>
      <p:sp>
        <p:nvSpPr>
          <p:cNvPr id="64516" name="Slide Number Placeholder 3"/>
          <p:cNvSpPr>
            <a:spLocks noGrp="1"/>
          </p:cNvSpPr>
          <p:nvPr>
            <p:ph type="sldNum" sz="quarter" idx="5"/>
          </p:nvPr>
        </p:nvSpPr>
        <p:spPr>
          <a:noFill/>
        </p:spPr>
        <p:txBody>
          <a:bodyPr/>
          <a:lstStyle/>
          <a:p>
            <a:fld id="{FD2D85BF-4444-44B4-A0BF-157967B55FD6}" type="slidenum">
              <a:rPr lang="en-US" smtClean="0"/>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endParaRPr lang="en-US" smtClean="0"/>
          </a:p>
        </p:txBody>
      </p:sp>
      <p:sp>
        <p:nvSpPr>
          <p:cNvPr id="65540" name="Slide Number Placeholder 3"/>
          <p:cNvSpPr>
            <a:spLocks noGrp="1"/>
          </p:cNvSpPr>
          <p:nvPr>
            <p:ph type="sldNum" sz="quarter" idx="5"/>
          </p:nvPr>
        </p:nvSpPr>
        <p:spPr>
          <a:noFill/>
        </p:spPr>
        <p:txBody>
          <a:bodyPr/>
          <a:lstStyle/>
          <a:p>
            <a:fld id="{88C6892C-45A3-48AE-8DE7-B005BDD2541D}" type="slidenum">
              <a:rPr lang="en-US" smtClean="0"/>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2476500" y="425450"/>
            <a:ext cx="1965325" cy="1474788"/>
          </a:xfrm>
          <a:ln/>
        </p:spPr>
      </p:sp>
      <p:sp>
        <p:nvSpPr>
          <p:cNvPr id="44035" name="Notes Placeholder 2"/>
          <p:cNvSpPr>
            <a:spLocks noGrp="1"/>
          </p:cNvSpPr>
          <p:nvPr>
            <p:ph type="body" idx="1"/>
          </p:nvPr>
        </p:nvSpPr>
        <p:spPr>
          <a:noFill/>
          <a:ln/>
        </p:spPr>
        <p:txBody>
          <a:bodyPr/>
          <a:lstStyle/>
          <a:p>
            <a:pPr eaLnBrk="1" hangingPunct="1">
              <a:lnSpc>
                <a:spcPct val="90000"/>
              </a:lnSpc>
            </a:pPr>
            <a:r>
              <a:rPr lang="en-US" sz="1000" smtClean="0">
                <a:ea typeface="ＭＳ Ｐゴシック" pitchFamily="-65" charset="-128"/>
              </a:rPr>
              <a:t>This slide introduces four required part of an APA paper: a title page, abstract, main body (essay itself), and a list of References. </a:t>
            </a:r>
          </a:p>
          <a:p>
            <a:pPr eaLnBrk="1" hangingPunct="1">
              <a:lnSpc>
                <a:spcPct val="90000"/>
              </a:lnSpc>
            </a:pPr>
            <a:endParaRPr lang="en-US" sz="1000" smtClean="0">
              <a:ea typeface="ＭＳ Ｐゴシック" pitchFamily="-65" charset="-128"/>
            </a:endParaRPr>
          </a:p>
          <a:p>
            <a:pPr eaLnBrk="1" hangingPunct="1">
              <a:lnSpc>
                <a:spcPct val="90000"/>
              </a:lnSpc>
            </a:pPr>
            <a:r>
              <a:rPr lang="en-US" sz="1000" smtClean="0">
                <a:ea typeface="ＭＳ Ｐゴシック" pitchFamily="-65" charset="-128"/>
              </a:rPr>
              <a:t>An abstract page and list of references are titled as Abstract and Reference, respectively.</a:t>
            </a:r>
          </a:p>
          <a:p>
            <a:pPr eaLnBrk="1" hangingPunct="1">
              <a:lnSpc>
                <a:spcPct val="90000"/>
              </a:lnSpc>
            </a:pPr>
            <a:endParaRPr lang="en-US" sz="1000" smtClean="0">
              <a:ea typeface="ＭＳ Ｐゴシック" pitchFamily="-65" charset="-128"/>
            </a:endParaRPr>
          </a:p>
          <a:p>
            <a:pPr eaLnBrk="1" hangingPunct="1">
              <a:lnSpc>
                <a:spcPct val="90000"/>
              </a:lnSpc>
            </a:pPr>
            <a:r>
              <a:rPr lang="en-US" sz="1000" smtClean="0">
                <a:ea typeface="ＭＳ Ｐゴシック" pitchFamily="-65" charset="-128"/>
              </a:rPr>
              <a:t>It is important to remind students that each page should have a page header with a short title and page number.  </a:t>
            </a:r>
          </a:p>
          <a:p>
            <a:pPr eaLnBrk="1" hangingPunct="1">
              <a:lnSpc>
                <a:spcPct val="90000"/>
              </a:lnSpc>
            </a:pPr>
            <a:endParaRPr lang="en-US" sz="1000" smtClean="0">
              <a:ea typeface="ＭＳ Ｐゴシック" pitchFamily="-65" charset="-128"/>
            </a:endParaRPr>
          </a:p>
        </p:txBody>
      </p:sp>
      <p:sp>
        <p:nvSpPr>
          <p:cNvPr id="44036" name="Slide Number Placeholder 3"/>
          <p:cNvSpPr>
            <a:spLocks noGrp="1"/>
          </p:cNvSpPr>
          <p:nvPr>
            <p:ph type="sldNum" sz="quarter" idx="5"/>
          </p:nvPr>
        </p:nvSpPr>
        <p:spPr>
          <a:noFill/>
        </p:spPr>
        <p:txBody>
          <a:bodyPr/>
          <a:lstStyle/>
          <a:p>
            <a:fld id="{9D5703F1-AEDE-44C4-99C6-EA3674E64A30}"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2476500" y="425450"/>
            <a:ext cx="1965325" cy="1474788"/>
          </a:xfrm>
          <a:ln/>
        </p:spPr>
      </p:sp>
      <p:sp>
        <p:nvSpPr>
          <p:cNvPr id="45059" name="Notes Placeholder 2"/>
          <p:cNvSpPr>
            <a:spLocks noGrp="1"/>
          </p:cNvSpPr>
          <p:nvPr>
            <p:ph type="body" idx="1"/>
          </p:nvPr>
        </p:nvSpPr>
        <p:spPr>
          <a:noFill/>
          <a:ln/>
        </p:spPr>
        <p:txBody>
          <a:bodyPr/>
          <a:lstStyle/>
          <a:p>
            <a:pPr eaLnBrk="1" hangingPunct="1">
              <a:lnSpc>
                <a:spcPct val="90000"/>
              </a:lnSpc>
            </a:pPr>
            <a:r>
              <a:rPr lang="en-US" sz="1000" smtClean="0">
                <a:ea typeface="ＭＳ Ｐゴシック" pitchFamily="-65" charset="-128"/>
              </a:rPr>
              <a:t>This slide introduces four required part of an APA paper: a title page, abstract, main body (essay itself), and a list of References. An abstract page and list of references are titled as Abstract and Reference, respectively.</a:t>
            </a:r>
          </a:p>
          <a:p>
            <a:pPr eaLnBrk="1" hangingPunct="1">
              <a:lnSpc>
                <a:spcPct val="90000"/>
              </a:lnSpc>
            </a:pPr>
            <a:endParaRPr lang="en-US" sz="1000" smtClean="0">
              <a:ea typeface="ＭＳ Ｐゴシック" pitchFamily="-65" charset="-128"/>
            </a:endParaRPr>
          </a:p>
          <a:p>
            <a:pPr eaLnBrk="1" hangingPunct="1">
              <a:lnSpc>
                <a:spcPct val="90000"/>
              </a:lnSpc>
            </a:pPr>
            <a:r>
              <a:rPr lang="en-US" sz="1000" smtClean="0">
                <a:ea typeface="ＭＳ Ｐゴシック" pitchFamily="-65" charset="-128"/>
              </a:rPr>
              <a:t>It is important to remind students that each page should have a page header with a short title and page number.  </a:t>
            </a:r>
          </a:p>
          <a:p>
            <a:pPr eaLnBrk="1" hangingPunct="1">
              <a:lnSpc>
                <a:spcPct val="90000"/>
              </a:lnSpc>
            </a:pPr>
            <a:endParaRPr lang="en-US" sz="1000" smtClean="0">
              <a:ea typeface="ＭＳ Ｐゴシック" pitchFamily="-65" charset="-128"/>
            </a:endParaRPr>
          </a:p>
          <a:p>
            <a:pPr eaLnBrk="1" hangingPunct="1">
              <a:lnSpc>
                <a:spcPct val="90000"/>
              </a:lnSpc>
            </a:pPr>
            <a:r>
              <a:rPr lang="en-US" sz="1000" smtClean="0">
                <a:ea typeface="ＭＳ Ｐゴシック" pitchFamily="-65" charset="-128"/>
              </a:rPr>
              <a:t>This slide can be supplemented by the “General Format” section from OWL http://owl.english.purdue.edu/owl/resource/560/01/</a:t>
            </a:r>
          </a:p>
        </p:txBody>
      </p:sp>
      <p:sp>
        <p:nvSpPr>
          <p:cNvPr id="45060" name="Slide Number Placeholder 3"/>
          <p:cNvSpPr>
            <a:spLocks noGrp="1"/>
          </p:cNvSpPr>
          <p:nvPr>
            <p:ph type="sldNum" sz="quarter" idx="5"/>
          </p:nvPr>
        </p:nvSpPr>
        <p:spPr>
          <a:noFill/>
        </p:spPr>
        <p:txBody>
          <a:bodyPr/>
          <a:lstStyle/>
          <a:p>
            <a:fld id="{773C55AA-B1B7-45B7-9FAD-434AA46CA1C6}"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2476500" y="425450"/>
            <a:ext cx="1965325" cy="1474788"/>
          </a:xfrm>
          <a:ln/>
        </p:spPr>
      </p:sp>
      <p:sp>
        <p:nvSpPr>
          <p:cNvPr id="46083" name="Notes Placeholder 2"/>
          <p:cNvSpPr>
            <a:spLocks noGrp="1"/>
          </p:cNvSpPr>
          <p:nvPr>
            <p:ph type="body" idx="1"/>
          </p:nvPr>
        </p:nvSpPr>
        <p:spPr>
          <a:xfrm>
            <a:off x="495301" y="2025650"/>
            <a:ext cx="6172200" cy="6373813"/>
          </a:xfrm>
          <a:noFill/>
          <a:ln/>
        </p:spPr>
        <p:txBody>
          <a:bodyPr/>
          <a:lstStyle/>
          <a:p>
            <a:pPr eaLnBrk="1" hangingPunct="1"/>
            <a:r>
              <a:rPr lang="en-US" dirty="0" smtClean="0"/>
              <a:t>Formatting your paper in APA style means paying attention to mechanical details such as:</a:t>
            </a:r>
          </a:p>
          <a:p>
            <a:pPr lvl="1" eaLnBrk="1" hangingPunct="1">
              <a:buFontTx/>
              <a:buChar char="•"/>
            </a:pPr>
            <a:r>
              <a:rPr lang="en-US" dirty="0" smtClean="0"/>
              <a:t>Typeface</a:t>
            </a:r>
          </a:p>
          <a:p>
            <a:pPr lvl="1" eaLnBrk="1" hangingPunct="1">
              <a:buFontTx/>
              <a:buChar char="•"/>
            </a:pPr>
            <a:r>
              <a:rPr lang="en-US" dirty="0" smtClean="0"/>
              <a:t>Line spacing</a:t>
            </a:r>
          </a:p>
          <a:p>
            <a:pPr lvl="1" eaLnBrk="1" hangingPunct="1">
              <a:buFontTx/>
              <a:buChar char="•"/>
            </a:pPr>
            <a:r>
              <a:rPr lang="en-US" dirty="0" smtClean="0"/>
              <a:t>margins</a:t>
            </a:r>
          </a:p>
          <a:p>
            <a:pPr lvl="1" eaLnBrk="1" hangingPunct="1">
              <a:buFontTx/>
              <a:buChar char="•"/>
            </a:pPr>
            <a:r>
              <a:rPr lang="en-US" dirty="0" smtClean="0"/>
              <a:t>Page headers</a:t>
            </a:r>
          </a:p>
          <a:p>
            <a:pPr eaLnBrk="1" hangingPunct="1">
              <a:buFontTx/>
              <a:buChar char="•"/>
            </a:pPr>
            <a:r>
              <a:rPr lang="en-US" dirty="0" smtClean="0"/>
              <a:t>Your essay should be typed, double-spaced on standard-sized paper (8.5" x 11") with 1" margins on all sides. </a:t>
            </a:r>
          </a:p>
          <a:p>
            <a:pPr eaLnBrk="1" hangingPunct="1">
              <a:buFontTx/>
              <a:buChar char="•"/>
            </a:pPr>
            <a:r>
              <a:rPr lang="en-US" dirty="0" smtClean="0"/>
              <a:t>You should use a clear font that is highly readable. APA recommends using 12 pt. Times New Roman font. </a:t>
            </a:r>
          </a:p>
          <a:p>
            <a:pPr eaLnBrk="1" hangingPunct="1">
              <a:buFontTx/>
              <a:buChar char="•"/>
            </a:pPr>
            <a:r>
              <a:rPr lang="en-US" dirty="0" smtClean="0"/>
              <a:t>Double space the entire paper</a:t>
            </a:r>
          </a:p>
          <a:p>
            <a:pPr lvl="1" eaLnBrk="1" hangingPunct="1">
              <a:buFontTx/>
              <a:buChar char="•"/>
            </a:pPr>
            <a:r>
              <a:rPr lang="en-US" dirty="0" smtClean="0"/>
              <a:t>Also double space between the text and titles, headings and block quotations</a:t>
            </a:r>
          </a:p>
          <a:p>
            <a:pPr lvl="1" eaLnBrk="1" hangingPunct="1">
              <a:buFontTx/>
              <a:buChar char="•"/>
            </a:pPr>
            <a:r>
              <a:rPr lang="en-US" dirty="0" smtClean="0"/>
              <a:t>Double space the reference list and figure captions</a:t>
            </a:r>
          </a:p>
          <a:p>
            <a:pPr eaLnBrk="1" hangingPunct="1">
              <a:buFontTx/>
              <a:buChar char="•"/>
            </a:pPr>
            <a:r>
              <a:rPr lang="en-US" dirty="0" smtClean="0"/>
              <a:t>Indent the first line of every paragraph ½ inch</a:t>
            </a:r>
          </a:p>
          <a:p>
            <a:pPr eaLnBrk="1" hangingPunct="1">
              <a:buFontTx/>
              <a:buChar char="•"/>
            </a:pPr>
            <a:r>
              <a:rPr lang="en-US" dirty="0" smtClean="0"/>
              <a:t>Align the text to the left hand margin, leaving a ragged right-hand margin </a:t>
            </a:r>
          </a:p>
          <a:p>
            <a:pPr eaLnBrk="1" hangingPunct="1">
              <a:buFontTx/>
              <a:buChar char="•"/>
            </a:pPr>
            <a:r>
              <a:rPr lang="en-US" dirty="0" smtClean="0"/>
              <a:t>Page numbers consecutively starting with page 1</a:t>
            </a:r>
          </a:p>
          <a:p>
            <a:pPr eaLnBrk="1" hangingPunct="1">
              <a:buFontTx/>
              <a:buChar char="•"/>
            </a:pPr>
            <a:endParaRPr lang="en-US" dirty="0" smtClean="0"/>
          </a:p>
        </p:txBody>
      </p:sp>
      <p:sp>
        <p:nvSpPr>
          <p:cNvPr id="46084" name="Slide Number Placeholder 3"/>
          <p:cNvSpPr>
            <a:spLocks noGrp="1"/>
          </p:cNvSpPr>
          <p:nvPr>
            <p:ph type="sldNum" sz="quarter" idx="5"/>
          </p:nvPr>
        </p:nvSpPr>
        <p:spPr>
          <a:noFill/>
        </p:spPr>
        <p:txBody>
          <a:bodyPr/>
          <a:lstStyle/>
          <a:p>
            <a:fld id="{923C87B8-DBE2-447C-9F96-5053FC45493E}"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2476500" y="425450"/>
            <a:ext cx="1965325" cy="1474788"/>
          </a:xfrm>
          <a:ln/>
        </p:spPr>
      </p:sp>
      <p:sp>
        <p:nvSpPr>
          <p:cNvPr id="47107" name="Notes Placeholder 2"/>
          <p:cNvSpPr>
            <a:spLocks noGrp="1"/>
          </p:cNvSpPr>
          <p:nvPr>
            <p:ph type="body" idx="1"/>
          </p:nvPr>
        </p:nvSpPr>
        <p:spPr>
          <a:noFill/>
          <a:ln/>
        </p:spPr>
        <p:txBody>
          <a:bodyPr/>
          <a:lstStyle/>
          <a:p>
            <a:pPr eaLnBrk="1" hangingPunct="1"/>
            <a:r>
              <a:rPr lang="en-US" i="1" dirty="0" smtClean="0">
                <a:solidFill>
                  <a:schemeClr val="accent2"/>
                </a:solidFill>
              </a:rPr>
              <a:t>The title should be typed in upper &amp; lower case letters, centered between the left and right margins and positioned in the upper half of the page.</a:t>
            </a:r>
          </a:p>
          <a:p>
            <a:pPr eaLnBrk="1" hangingPunct="1"/>
            <a:endParaRPr lang="en-US" i="1" dirty="0" smtClean="0">
              <a:solidFill>
                <a:schemeClr val="accent2"/>
              </a:solidFill>
            </a:endParaRPr>
          </a:p>
          <a:p>
            <a:pPr eaLnBrk="1" hangingPunct="1"/>
            <a:endParaRPr lang="en-US" i="1" dirty="0" smtClean="0">
              <a:solidFill>
                <a:schemeClr val="accent2"/>
              </a:solidFill>
            </a:endParaRPr>
          </a:p>
          <a:p>
            <a:pPr eaLnBrk="1" hangingPunct="1"/>
            <a:r>
              <a:rPr lang="en-US" dirty="0" smtClean="0">
                <a:hlinkClick r:id="rId3"/>
              </a:rPr>
              <a:t>http://psychology.vanguard.edu/wp-content/uploads/2010/12/paper.pdf</a:t>
            </a:r>
            <a:r>
              <a:rPr lang="en-US" dirty="0" smtClean="0"/>
              <a:t> </a:t>
            </a:r>
          </a:p>
        </p:txBody>
      </p:sp>
      <p:sp>
        <p:nvSpPr>
          <p:cNvPr id="47108" name="Slide Number Placeholder 3"/>
          <p:cNvSpPr>
            <a:spLocks noGrp="1"/>
          </p:cNvSpPr>
          <p:nvPr>
            <p:ph type="sldNum" sz="quarter" idx="5"/>
          </p:nvPr>
        </p:nvSpPr>
        <p:spPr>
          <a:noFill/>
        </p:spPr>
        <p:txBody>
          <a:bodyPr/>
          <a:lstStyle/>
          <a:p>
            <a:fld id="{5DB9DAE6-5ED2-4B7F-B4FB-67E57C68FB65}"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2476500" y="425450"/>
            <a:ext cx="1965325" cy="1474788"/>
          </a:xfrm>
          <a:ln/>
        </p:spPr>
      </p:sp>
      <p:sp>
        <p:nvSpPr>
          <p:cNvPr id="48131" name="Notes Placeholder 2"/>
          <p:cNvSpPr>
            <a:spLocks noGrp="1"/>
          </p:cNvSpPr>
          <p:nvPr>
            <p:ph type="body" idx="1"/>
          </p:nvPr>
        </p:nvSpPr>
        <p:spPr>
          <a:noFill/>
          <a:ln/>
        </p:spPr>
        <p:txBody>
          <a:bodyPr/>
          <a:lstStyle/>
          <a:p>
            <a:pPr eaLnBrk="1" hangingPunct="1"/>
            <a:r>
              <a:rPr lang="en-US" i="1" dirty="0" smtClean="0">
                <a:solidFill>
                  <a:schemeClr val="accent2"/>
                </a:solidFill>
              </a:rPr>
              <a:t>The title should be typed in upper &amp; lower case letters, centered between the left and right margins and positioned in the upper half of the page.</a:t>
            </a:r>
          </a:p>
          <a:p>
            <a:pPr eaLnBrk="1" hangingPunct="1"/>
            <a:endParaRPr lang="en-US" i="1" dirty="0" smtClean="0">
              <a:solidFill>
                <a:schemeClr val="accent2"/>
              </a:solidFill>
            </a:endParaRPr>
          </a:p>
          <a:p>
            <a:pPr eaLnBrk="1" hangingPunct="1"/>
            <a:r>
              <a:rPr lang="en-US" dirty="0" smtClean="0">
                <a:ea typeface="ＭＳ Ｐゴシック" pitchFamily="-65" charset="-128"/>
              </a:rPr>
              <a:t>To create a page header, use “Insert Page Header” function of MSO Word. Choose “Insert Page Number” in the upper right-hand side and type two-three words of the title  before page number. Separate the abbreviated title from the page number with five spaces.</a:t>
            </a:r>
          </a:p>
          <a:p>
            <a:pPr eaLnBrk="1" hangingPunct="1"/>
            <a:endParaRPr lang="en-US" i="1" dirty="0" smtClean="0">
              <a:solidFill>
                <a:schemeClr val="accent2"/>
              </a:solidFill>
            </a:endParaRPr>
          </a:p>
          <a:p>
            <a:pPr eaLnBrk="1" hangingPunct="1"/>
            <a:endParaRPr lang="en-US" i="1" dirty="0" smtClean="0">
              <a:solidFill>
                <a:schemeClr val="accent2"/>
              </a:solidFill>
            </a:endParaRPr>
          </a:p>
          <a:p>
            <a:pPr eaLnBrk="1" hangingPunct="1"/>
            <a:r>
              <a:rPr lang="en-US" dirty="0" smtClean="0">
                <a:hlinkClick r:id="rId3"/>
              </a:rPr>
              <a:t>http://psychology.vanguard.edu/wp-content/uploads/2010/12/paper.pdf</a:t>
            </a:r>
            <a:endParaRPr lang="en-US" dirty="0" smtClean="0"/>
          </a:p>
          <a:p>
            <a:pPr eaLnBrk="1" hangingPunct="1"/>
            <a:endParaRPr lang="en-US" dirty="0" smtClean="0"/>
          </a:p>
        </p:txBody>
      </p:sp>
      <p:sp>
        <p:nvSpPr>
          <p:cNvPr id="48132" name="Slide Number Placeholder 3"/>
          <p:cNvSpPr>
            <a:spLocks noGrp="1"/>
          </p:cNvSpPr>
          <p:nvPr>
            <p:ph type="sldNum" sz="quarter" idx="5"/>
          </p:nvPr>
        </p:nvSpPr>
        <p:spPr>
          <a:noFill/>
        </p:spPr>
        <p:txBody>
          <a:bodyPr/>
          <a:lstStyle/>
          <a:p>
            <a:fld id="{C8A93BAE-5FC4-49E9-A952-035B70248D5E}"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2476500" y="425450"/>
            <a:ext cx="1965325" cy="1474788"/>
          </a:xfrm>
          <a:ln/>
        </p:spPr>
      </p:sp>
      <p:sp>
        <p:nvSpPr>
          <p:cNvPr id="48131" name="Notes Placeholder 2"/>
          <p:cNvSpPr>
            <a:spLocks noGrp="1"/>
          </p:cNvSpPr>
          <p:nvPr>
            <p:ph type="body" idx="1"/>
          </p:nvPr>
        </p:nvSpPr>
        <p:spPr>
          <a:noFill/>
          <a:ln/>
        </p:spPr>
        <p:txBody>
          <a:bodyPr/>
          <a:lstStyle/>
          <a:p>
            <a:r>
              <a:rPr lang="en-US" dirty="0" smtClean="0"/>
              <a:t>Please note that on the title page, your page header/running head should look like this:</a:t>
            </a:r>
          </a:p>
          <a:p>
            <a:r>
              <a:rPr lang="en-US" dirty="0" smtClean="0"/>
              <a:t>Running head: TITLE OF YOUR PAPER</a:t>
            </a:r>
          </a:p>
          <a:p>
            <a:r>
              <a:rPr lang="en-US" dirty="0" smtClean="0"/>
              <a:t>Pages after the title page should have a running head that looks like this:</a:t>
            </a:r>
          </a:p>
          <a:p>
            <a:r>
              <a:rPr lang="en-US" dirty="0" smtClean="0"/>
              <a:t>TITLE OF YOUR PAPER</a:t>
            </a:r>
          </a:p>
          <a:p>
            <a:pPr eaLnBrk="1" hangingPunct="1"/>
            <a:endParaRPr lang="en-US" dirty="0" smtClean="0"/>
          </a:p>
        </p:txBody>
      </p:sp>
      <p:sp>
        <p:nvSpPr>
          <p:cNvPr id="48132" name="Slide Number Placeholder 3"/>
          <p:cNvSpPr>
            <a:spLocks noGrp="1"/>
          </p:cNvSpPr>
          <p:nvPr>
            <p:ph type="sldNum" sz="quarter" idx="5"/>
          </p:nvPr>
        </p:nvSpPr>
        <p:spPr>
          <a:noFill/>
        </p:spPr>
        <p:txBody>
          <a:bodyPr/>
          <a:lstStyle/>
          <a:p>
            <a:fld id="{C8A93BAE-5FC4-49E9-A952-035B70248D5E}"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2476500" y="425450"/>
            <a:ext cx="1965325" cy="1474788"/>
          </a:xfrm>
          <a:ln/>
        </p:spPr>
      </p:sp>
      <p:sp>
        <p:nvSpPr>
          <p:cNvPr id="48131" name="Notes Placeholder 2"/>
          <p:cNvSpPr>
            <a:spLocks noGrp="1"/>
          </p:cNvSpPr>
          <p:nvPr>
            <p:ph type="body" idx="1"/>
          </p:nvPr>
        </p:nvSpPr>
        <p:spPr>
          <a:noFill/>
          <a:ln/>
        </p:spPr>
        <p:txBody>
          <a:bodyPr/>
          <a:lstStyle/>
          <a:p>
            <a:r>
              <a:rPr lang="en-US" dirty="0" smtClean="0"/>
              <a:t>Please note that on the title page, your page header/running head should look like this:</a:t>
            </a:r>
          </a:p>
          <a:p>
            <a:r>
              <a:rPr lang="en-US" dirty="0" smtClean="0"/>
              <a:t>Running head: TITLE OF YOUR PAPER</a:t>
            </a:r>
          </a:p>
          <a:p>
            <a:r>
              <a:rPr lang="en-US" dirty="0" smtClean="0"/>
              <a:t>Pages after the title page should have a running head that looks like this:</a:t>
            </a:r>
          </a:p>
          <a:p>
            <a:r>
              <a:rPr lang="en-US" dirty="0" smtClean="0"/>
              <a:t>TITLE OF YOUR PAPER</a:t>
            </a:r>
          </a:p>
          <a:p>
            <a:pPr eaLnBrk="1" hangingPunct="1"/>
            <a:endParaRPr lang="en-US" dirty="0" smtClean="0"/>
          </a:p>
        </p:txBody>
      </p:sp>
      <p:sp>
        <p:nvSpPr>
          <p:cNvPr id="48132" name="Slide Number Placeholder 3"/>
          <p:cNvSpPr>
            <a:spLocks noGrp="1"/>
          </p:cNvSpPr>
          <p:nvPr>
            <p:ph type="sldNum" sz="quarter" idx="5"/>
          </p:nvPr>
        </p:nvSpPr>
        <p:spPr>
          <a:noFill/>
        </p:spPr>
        <p:txBody>
          <a:bodyPr/>
          <a:lstStyle/>
          <a:p>
            <a:fld id="{C8A93BAE-5FC4-49E9-A952-035B70248D5E}"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rtlCol="0"/>
          <a:lstStyle/>
          <a:p>
            <a:pPr lvl="0"/>
            <a:endParaRPr lang="en-US" noProof="0" smtClean="0"/>
          </a:p>
        </p:txBody>
      </p:sp>
      <p:sp>
        <p:nvSpPr>
          <p:cNvPr id="4" name="Rectangle 7"/>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p>
        </p:txBody>
      </p:sp>
      <p:sp>
        <p:nvSpPr>
          <p:cNvPr id="5" name="Rectangle 8"/>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p>
        </p:txBody>
      </p:sp>
      <p:sp>
        <p:nvSpPr>
          <p:cNvPr id="6" name="Rectangle 9"/>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EBFF0C04-770F-4860-903C-CCB5D7DB4A5F}"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47D3A772-EEE0-42E2-ACCD-B0EFF4011321}" type="datetimeFigureOut">
              <a:rPr lang="en-US"/>
              <a:pPr>
                <a:defRPr/>
              </a:pPr>
              <a:t>8/26/2013</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D60153B5-F96A-4275-80B6-ED9BAB69AE1D}" type="slidenum">
              <a:rPr lang="en-US"/>
              <a:pPr>
                <a:defRPr/>
              </a:pPr>
              <a:t>‹#›</a:t>
            </a:fld>
            <a:endParaRPr lang="en-US" dirty="0">
              <a:solidFill>
                <a:schemeClr val="accent3">
                  <a:shade val="75000"/>
                </a:schemeClr>
              </a:solidFill>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A22CEA8A-939B-4EF3-91CA-C48F97B4D50E}" type="datetimeFigureOut">
              <a:rPr lang="en-US"/>
              <a:pPr>
                <a:defRPr/>
              </a:pPr>
              <a:t>8/26/2013</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86DC5D5-56BA-4D9B-B0B8-35623E38CD53}" type="slidenum">
              <a:rPr lang="en-US"/>
              <a:pPr>
                <a:defRPr/>
              </a:pPr>
              <a:t>‹#›</a:t>
            </a:fld>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64A98B46-9B8F-4E19-BB6B-EBF4C745ECAA}" type="datetimeFigureOut">
              <a:rPr lang="en-US"/>
              <a:pPr>
                <a:defRPr/>
              </a:pPr>
              <a:t>8/26/2013</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07724859-8DCC-43DD-933B-230377E64D5E}" type="slidenum">
              <a:rPr lang="en-US"/>
              <a:pPr>
                <a:defRPr/>
              </a:pPr>
              <a:t>‹#›</a:t>
            </a:fld>
            <a:endParaRPr lang="en-US" dirty="0">
              <a:solidFill>
                <a:schemeClr val="accent3">
                  <a:shade val="75000"/>
                </a:scheme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8C76AD5B-44B3-4C56-8A31-B1522FE8318F}" type="datetimeFigureOut">
              <a:rPr lang="en-US"/>
              <a:pPr>
                <a:defRPr/>
              </a:pPr>
              <a:t>8/26/2013</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BB59078C-1631-4236-ACF3-F99D3AD6F9A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AE6731B4-9B60-4FE4-A4A8-EBB982AD6F6F}" type="datetimeFigureOut">
              <a:rPr lang="en-US"/>
              <a:pPr>
                <a:defRPr/>
              </a:pPr>
              <a:t>8/26/2013</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lgn="ctr">
              <a:defRPr/>
            </a:lvl1pPr>
            <a:extLst/>
          </a:lstStyle>
          <a:p>
            <a:pPr>
              <a:defRPr/>
            </a:pPr>
            <a:fld id="{0F62962D-173B-4D68-BBD8-ED8BECC206B1}"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smtClean="0"/>
              <a:t>Click to edit Master text styles</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A10AE80A-52E4-4FD3-A516-2B7953B06EBE}" type="datetimeFigureOut">
              <a:rPr lang="en-US"/>
              <a:pPr>
                <a:defRPr/>
              </a:pPr>
              <a:t>8/26/2013</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0FE82B91-1429-431D-9231-CE1C17E317C4}"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6589A560-02A6-46EE-9551-AC9C64DFFA89}" type="datetimeFigureOut">
              <a:rPr lang="en-US"/>
              <a:pPr>
                <a:defRPr/>
              </a:pPr>
              <a:t>8/26/2013</a:t>
            </a:fld>
            <a:endParaRPr lang="en-US"/>
          </a:p>
        </p:txBody>
      </p:sp>
      <p:sp>
        <p:nvSpPr>
          <p:cNvPr id="3" name="Footer Placeholder 2"/>
          <p:cNvSpPr>
            <a:spLocks noGrp="1"/>
          </p:cNvSpPr>
          <p:nvPr>
            <p:ph type="ftr" sz="quarter" idx="11"/>
          </p:nvPr>
        </p:nvSpPr>
        <p:spPr/>
        <p:txBody>
          <a:bodyPr/>
          <a:lstStyle>
            <a:lvl1pPr>
              <a:defRPr/>
            </a:lvl1pPr>
            <a:extLst/>
          </a:lstStyle>
          <a:p>
            <a:pPr>
              <a:defRPr/>
            </a:pPr>
            <a:endParaRPr lang="en-US"/>
          </a:p>
        </p:txBody>
      </p:sp>
      <p:sp>
        <p:nvSpPr>
          <p:cNvPr id="4" name="Slide Number Placeholder 3"/>
          <p:cNvSpPr>
            <a:spLocks noGrp="1"/>
          </p:cNvSpPr>
          <p:nvPr>
            <p:ph type="sldNum" sz="quarter" idx="12"/>
          </p:nvPr>
        </p:nvSpPr>
        <p:spPr/>
        <p:txBody>
          <a:bodyPr/>
          <a:lstStyle>
            <a:lvl1pPr>
              <a:defRPr/>
            </a:lvl1pPr>
            <a:extLst/>
          </a:lstStyle>
          <a:p>
            <a:pPr>
              <a:defRPr/>
            </a:pPr>
            <a:fld id="{6581966B-A6E2-49C5-9D56-DDD2EA1F4C4B}" type="slidenum">
              <a:rPr lang="en-US"/>
              <a:pPr>
                <a:defRPr/>
              </a:pPr>
              <a:t>‹#›</a:t>
            </a:fld>
            <a:endParaRPr lang="en-US" dirty="0">
              <a:solidFill>
                <a:srgbClr val="FFFFFF"/>
              </a:solidFill>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1F78E274-DEE4-4A74-A907-DDFEAB810FD5}" type="datetimeFigureOut">
              <a:rPr lang="en-US"/>
              <a:pPr>
                <a:defRPr/>
              </a:pPr>
              <a:t>8/26/2013</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8B03D924-1BFE-4C05-9807-96A69A70D452}" type="slidenum">
              <a:rPr lang="en-US"/>
              <a:pPr>
                <a:defRPr/>
              </a:pPr>
              <a:t>‹#›</a:t>
            </a:fld>
            <a:endParaRPr lang="en-US" dirty="0">
              <a:solidFill>
                <a:schemeClr val="accent3">
                  <a:shade val="75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225D12B0-59C2-4A72-99D8-2F898CE0B634}" type="datetimeFigureOut">
              <a:rPr lang="en-US"/>
              <a:pPr>
                <a:defRPr/>
              </a:pPr>
              <a:t>8/26/2013</a:t>
            </a:fld>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D8EE4E9F-E75D-47CB-AE3E-C14E70B822A8}"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7BC550A-7B45-4BA9-9FAD-2A32AB98B4BF}" type="datetimeFigureOut">
              <a:rPr lang="en-US"/>
              <a:pPr>
                <a:defRPr/>
              </a:pPr>
              <a:t>8/26/2013</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030DD0F-A9D7-4130-B041-C5DD60F3F2D4}"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3B8B1A48-F410-4EDB-A279-60B050C9D31E}" type="datetimeFigureOut">
              <a:rPr lang="en-US"/>
              <a:pPr>
                <a:defRPr/>
              </a:pPr>
              <a:t>8/26/2013</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3EF460D-2C77-4522-9AC4-D25C285E72D2}"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normAutofit/>
          </a:bodyPr>
          <a:lstStyle/>
          <a:p>
            <a:pPr lvl="0"/>
            <a:endParaRPr lang="en-US" noProof="0" smtClean="0"/>
          </a:p>
        </p:txBody>
      </p:sp>
      <p:sp>
        <p:nvSpPr>
          <p:cNvPr id="4" name="Rectangle 7"/>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5" name="Rectangle 8"/>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6" name="Rectangle 9"/>
          <p:cNvSpPr>
            <a:spLocks noGrp="1" noChangeArrowheads="1"/>
          </p:cNvSpPr>
          <p:nvPr>
            <p:ph type="sldNum" sz="quarter" idx="12"/>
          </p:nvPr>
        </p:nvSpPr>
        <p:spPr>
          <a:xfrm>
            <a:off x="6553200" y="6248400"/>
            <a:ext cx="1905000" cy="457200"/>
          </a:xfrm>
        </p:spPr>
        <p:txBody>
          <a:bodyPr/>
          <a:lstStyle>
            <a:lvl1pPr>
              <a:defRPr/>
            </a:lvl1pPr>
          </a:lstStyle>
          <a:p>
            <a:pPr>
              <a:defRPr/>
            </a:pPr>
            <a:fld id="{39323A0D-CE10-46B7-BB06-C67950E5633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4.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3" descr="footer_graphic.png"/>
          <p:cNvPicPr>
            <a:picLocks noChangeAspect="1"/>
          </p:cNvPicPr>
          <p:nvPr/>
        </p:nvPicPr>
        <p:blipFill>
          <a:blip r:embed="rId16" cstate="print"/>
          <a:srcRect/>
          <a:stretch>
            <a:fillRect/>
          </a:stretch>
        </p:blipFill>
        <p:spPr bwMode="auto">
          <a:xfrm>
            <a:off x="0" y="5435600"/>
            <a:ext cx="9144000" cy="1420813"/>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71" r:id="rId10"/>
    <p:sldLayoutId id="2147483872" r:id="rId11"/>
    <p:sldLayoutId id="2147483866" r:id="rId12"/>
    <p:sldLayoutId id="2147483873" r:id="rId13"/>
  </p:sldLayoutIdLst>
  <p:transition>
    <p:fade/>
  </p:transition>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2pPr>
      <a:lvl3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3pPr>
      <a:lvl4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4pPr>
      <a:lvl5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Calibr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Calibr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Calibr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Calibri" pitchFamily="34" charset="0"/>
          <a:cs typeface="Arial" charset="0"/>
        </a:defRPr>
      </a:lvl9pPr>
    </p:titleStyle>
    <p:bodyStyle>
      <a:lvl1pPr marL="396875" indent="-396875" algn="l" defTabSz="912813" rtl="0" eaLnBrk="0" fontAlgn="base" hangingPunct="0">
        <a:lnSpc>
          <a:spcPct val="90000"/>
        </a:lnSpc>
        <a:spcBef>
          <a:spcPct val="20000"/>
        </a:spcBef>
        <a:spcAft>
          <a:spcPct val="0"/>
        </a:spcAft>
        <a:buBlip>
          <a:blip r:embed="rId17"/>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8"/>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8"/>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8"/>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8"/>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cstate="print"/>
          <a:srcRect b="10452"/>
          <a:stretch>
            <a:fillRect/>
          </a:stretch>
        </p:blipFill>
        <p:spPr bwMode="auto">
          <a:xfrm>
            <a:off x="0" y="1300163"/>
            <a:ext cx="9144000" cy="5557837"/>
          </a:xfrm>
          <a:prstGeom prst="rect">
            <a:avLst/>
          </a:prstGeom>
          <a:noFill/>
          <a:ln w="9525">
            <a:noFill/>
            <a:miter lim="800000"/>
            <a:headEnd/>
            <a:tailEnd/>
          </a:ln>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867" r:id="rId1"/>
  </p:sldLayoutIdLst>
  <p:transition>
    <p:fade/>
  </p:transition>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2pPr>
      <a:lvl3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3pPr>
      <a:lvl4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4pPr>
      <a:lvl5pPr algn="l" defTabSz="912813" rtl="0" eaLnBrk="0" fontAlgn="base" hangingPunct="0">
        <a:lnSpc>
          <a:spcPct val="90000"/>
        </a:lnSpc>
        <a:spcBef>
          <a:spcPct val="0"/>
        </a:spcBef>
        <a:spcAft>
          <a:spcPct val="0"/>
        </a:spcAft>
        <a:defRPr sz="4800">
          <a:solidFill>
            <a:schemeClr val="tx1"/>
          </a:solidFill>
          <a:latin typeface="Calibri" pitchFamily="34" charset="0"/>
          <a:cs typeface="Arial" charset="0"/>
        </a:defRPr>
      </a:lvl5pPr>
      <a:lvl6pPr marL="457200" algn="l" defTabSz="912813" rtl="0" fontAlgn="base">
        <a:lnSpc>
          <a:spcPct val="90000"/>
        </a:lnSpc>
        <a:spcBef>
          <a:spcPct val="0"/>
        </a:spcBef>
        <a:spcAft>
          <a:spcPct val="0"/>
        </a:spcAft>
        <a:defRPr sz="4800">
          <a:solidFill>
            <a:schemeClr val="tx1"/>
          </a:solidFill>
          <a:latin typeface="Calibri" pitchFamily="34" charset="0"/>
          <a:cs typeface="Arial" charset="0"/>
        </a:defRPr>
      </a:lvl6pPr>
      <a:lvl7pPr marL="914400" algn="l" defTabSz="912813" rtl="0" fontAlgn="base">
        <a:lnSpc>
          <a:spcPct val="90000"/>
        </a:lnSpc>
        <a:spcBef>
          <a:spcPct val="0"/>
        </a:spcBef>
        <a:spcAft>
          <a:spcPct val="0"/>
        </a:spcAft>
        <a:defRPr sz="4800">
          <a:solidFill>
            <a:schemeClr val="tx1"/>
          </a:solidFill>
          <a:latin typeface="Calibri" pitchFamily="34" charset="0"/>
          <a:cs typeface="Arial" charset="0"/>
        </a:defRPr>
      </a:lvl7pPr>
      <a:lvl8pPr marL="1371600" algn="l" defTabSz="912813" rtl="0" fontAlgn="base">
        <a:lnSpc>
          <a:spcPct val="90000"/>
        </a:lnSpc>
        <a:spcBef>
          <a:spcPct val="0"/>
        </a:spcBef>
        <a:spcAft>
          <a:spcPct val="0"/>
        </a:spcAft>
        <a:defRPr sz="4800">
          <a:solidFill>
            <a:schemeClr val="tx1"/>
          </a:solidFill>
          <a:latin typeface="Calibri" pitchFamily="34" charset="0"/>
          <a:cs typeface="Arial" charset="0"/>
        </a:defRPr>
      </a:lvl8pPr>
      <a:lvl9pPr marL="1828800" algn="l" defTabSz="912813" rtl="0" fontAlgn="base">
        <a:lnSpc>
          <a:spcPct val="90000"/>
        </a:lnSpc>
        <a:spcBef>
          <a:spcPct val="0"/>
        </a:spcBef>
        <a:spcAft>
          <a:spcPct val="0"/>
        </a:spcAft>
        <a:defRPr sz="4800">
          <a:solidFill>
            <a:schemeClr val="tx1"/>
          </a:solidFill>
          <a:latin typeface="Calibri" pitchFamily="34" charset="0"/>
          <a:cs typeface="Arial" charset="0"/>
        </a:defRPr>
      </a:lvl9pPr>
    </p:titleStyle>
    <p:bodyStyle>
      <a:lvl1pPr marL="342900" indent="-342900" algn="l" defTabSz="912813" rtl="0" eaLnBrk="0" fontAlgn="base" hangingPunct="0">
        <a:lnSpc>
          <a:spcPct val="90000"/>
        </a:lnSpc>
        <a:spcBef>
          <a:spcPct val="20000"/>
        </a:spcBef>
        <a:spcAft>
          <a:spcPct val="0"/>
        </a:spcAft>
        <a:buFont typeface="Arial" charset="0"/>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charset="0"/>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charset="0"/>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charset="0"/>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charset="0"/>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3081"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fld id="{E384054C-5F0F-4399-BE58-00A4E50DEF26}" type="datetimeFigureOut">
              <a:rPr lang="en-US"/>
              <a:pPr>
                <a:defRPr/>
              </a:pPr>
              <a:t>8/26/2013</a:t>
            </a:fld>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95972F21-8862-4E26-9F44-B71F5E28781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74" r:id="rId1"/>
    <p:sldLayoutId id="2147483868" r:id="rId2"/>
    <p:sldLayoutId id="2147483875" r:id="rId3"/>
    <p:sldLayoutId id="2147483876" r:id="rId4"/>
    <p:sldLayoutId id="2147483877" r:id="rId5"/>
    <p:sldLayoutId id="2147483878" r:id="rId6"/>
    <p:sldLayoutId id="2147483879" r:id="rId7"/>
    <p:sldLayoutId id="2147483880" r:id="rId8"/>
    <p:sldLayoutId id="2147483881" r:id="rId9"/>
    <p:sldLayoutId id="2147483869" r:id="rId10"/>
    <p:sldLayoutId id="2147483870" r:id="rId11"/>
    <p:sldLayoutId id="2147483882" r:id="rId12"/>
  </p:sldLayoutIdLst>
  <p:transition>
    <p:fade/>
  </p:transition>
  <p:timing>
    <p:tnLst>
      <p:par>
        <p:cTn id="1" dur="indefinite" restart="never" nodeType="tmRoot"/>
      </p:par>
    </p:tnLst>
  </p:timing>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ags" Target="../tags/tag11.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tags" Target="../tags/tag1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13.xml"/><Relationship Id="rId5" Type="http://schemas.openxmlformats.org/officeDocument/2006/relationships/hyperlink" Target="http://psychology.vanguard.edu/wp-content/uploads/2010/12/paper.pdf" TargetMode="External"/><Relationship Id="rId4" Type="http://schemas.openxmlformats.org/officeDocument/2006/relationships/hyperlink" Target="http://www.vanguard.edu/uploadedFiles/psychology/headings.pdf"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tags" Target="../tags/tag3.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6.xml"/><Relationship Id="rId1" Type="http://schemas.openxmlformats.org/officeDocument/2006/relationships/tags" Target="../tags/tag23.xml"/><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6.xml"/><Relationship Id="rId1" Type="http://schemas.openxmlformats.org/officeDocument/2006/relationships/tags" Target="../tags/tag24.xml"/><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6.xml"/><Relationship Id="rId1" Type="http://schemas.openxmlformats.org/officeDocument/2006/relationships/tags" Target="../tags/tag25.xml"/><Relationship Id="rId4" Type="http://schemas.openxmlformats.org/officeDocument/2006/relationships/image" Target="../media/image16.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6.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6.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6.xml"/><Relationship Id="rId1" Type="http://schemas.openxmlformats.org/officeDocument/2006/relationships/tags" Target="../tags/tag30.xml"/><Relationship Id="rId4" Type="http://schemas.openxmlformats.org/officeDocument/2006/relationships/hyperlink" Target="http://psychology.vanguard.edu/wp-content/uploads/2010/12/proposal.pdf"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ags" Target="../tags/tag7.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6.xml"/><Relationship Id="rId1" Type="http://schemas.openxmlformats.org/officeDocument/2006/relationships/tags" Target="../tags/tag8.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tags" Target="../tags/tag9.xml"/><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p:txBody>
          <a:bodyPr/>
          <a:lstStyle/>
          <a:p>
            <a:pPr eaLnBrk="1" fontAlgn="auto" hangingPunct="1">
              <a:spcAft>
                <a:spcPts val="0"/>
              </a:spcAft>
              <a:defRPr/>
            </a:pPr>
            <a:r>
              <a:rPr lang="en-US" dirty="0" smtClean="0"/>
              <a:t>APA Essentials </a:t>
            </a:r>
            <a:br>
              <a:rPr lang="en-US" dirty="0" smtClean="0"/>
            </a:br>
            <a:r>
              <a:rPr lang="en-US" dirty="0" smtClean="0"/>
              <a:t>6</a:t>
            </a:r>
            <a:r>
              <a:rPr lang="en-US" baseline="30000" dirty="0" smtClean="0"/>
              <a:t>th</a:t>
            </a:r>
            <a:r>
              <a:rPr lang="en-US" dirty="0" smtClean="0"/>
              <a:t> Edition</a:t>
            </a:r>
          </a:p>
        </p:txBody>
      </p:sp>
      <p:sp>
        <p:nvSpPr>
          <p:cNvPr id="16387" name="Rectangle 3"/>
          <p:cNvSpPr>
            <a:spLocks noGrp="1" noChangeArrowheads="1"/>
          </p:cNvSpPr>
          <p:nvPr>
            <p:ph type="subTitle" idx="1"/>
          </p:nvPr>
        </p:nvSpPr>
        <p:spPr>
          <a:xfrm>
            <a:off x="685800" y="3611563"/>
            <a:ext cx="7772400" cy="1200150"/>
          </a:xfrm>
        </p:spPr>
        <p:txBody>
          <a:bodyPr/>
          <a:lstStyle/>
          <a:p>
            <a:pPr marR="0" eaLnBrk="1" hangingPunct="1"/>
            <a:r>
              <a:rPr lang="en-US" dirty="0" smtClean="0"/>
              <a:t>Structure and Formatting</a:t>
            </a:r>
          </a:p>
          <a:p>
            <a:pPr marR="0" eaLnBrk="1" hangingPunct="1"/>
            <a:r>
              <a:rPr lang="en-US" i="1" dirty="0" smtClean="0">
                <a:solidFill>
                  <a:schemeClr val="accent1"/>
                </a:solidFill>
              </a:rPr>
              <a:t>Guided Learning Activity &amp; Workshop</a:t>
            </a:r>
          </a:p>
        </p:txBody>
      </p:sp>
    </p:spTree>
    <p:custDataLst>
      <p:tags r:id="rId1"/>
    </p:custData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0" y="1066800"/>
            <a:ext cx="4267200" cy="5135563"/>
          </a:xfrm>
          <a:ln>
            <a:noFill/>
          </a:ln>
        </p:spPr>
        <p:txBody>
          <a:bodyPr/>
          <a:lstStyle/>
          <a:p>
            <a:pPr marL="609600" indent="-457200" eaLnBrk="1" hangingPunct="1">
              <a:buSzPct val="100000"/>
              <a:buFont typeface="Arial" pitchFamily="34" charset="0"/>
              <a:buChar char="•"/>
            </a:pPr>
            <a:r>
              <a:rPr lang="en-US" sz="2400" b="1" dirty="0" smtClean="0"/>
              <a:t>The Abstract summarizes the  main points </a:t>
            </a:r>
            <a:r>
              <a:rPr lang="en-US" sz="2400" dirty="0" smtClean="0"/>
              <a:t>of the paper in 150 to 250 words</a:t>
            </a:r>
          </a:p>
          <a:p>
            <a:pPr marL="609600" indent="-457200" eaLnBrk="1" hangingPunct="1">
              <a:buSzPct val="100000"/>
              <a:buFont typeface="Arial" pitchFamily="34" charset="0"/>
              <a:buChar char="•"/>
            </a:pPr>
            <a:endParaRPr lang="en-US" sz="2400" dirty="0" smtClean="0"/>
          </a:p>
          <a:p>
            <a:pPr marL="609600" indent="-457200" eaLnBrk="1" hangingPunct="1">
              <a:buSzPct val="100000"/>
              <a:buFont typeface="Arial" pitchFamily="34" charset="0"/>
              <a:buChar char="•"/>
            </a:pPr>
            <a:r>
              <a:rPr lang="en-US" sz="2400" dirty="0" smtClean="0"/>
              <a:t>The heading Abstract is centered at the top of the page and begins on page 2 of the paper</a:t>
            </a:r>
          </a:p>
          <a:p>
            <a:pPr marL="609600" indent="-457200" eaLnBrk="1" hangingPunct="1">
              <a:buSzPct val="100000"/>
              <a:buFont typeface="Arial" pitchFamily="34" charset="0"/>
              <a:buChar char="•"/>
            </a:pPr>
            <a:endParaRPr lang="en-US" sz="2400" dirty="0" smtClean="0"/>
          </a:p>
          <a:p>
            <a:pPr marL="609600" indent="-609600" eaLnBrk="1" hangingPunct="1">
              <a:buSzPct val="100000"/>
              <a:buFont typeface="Arial" charset="0"/>
              <a:buChar char="•"/>
            </a:pPr>
            <a:r>
              <a:rPr lang="en-US" sz="2400" dirty="0" smtClean="0"/>
              <a:t>The abstract is </a:t>
            </a:r>
            <a:r>
              <a:rPr lang="en-US" sz="2400" dirty="0" smtClean="0">
                <a:solidFill>
                  <a:srgbClr val="FF0000"/>
                </a:solidFill>
              </a:rPr>
              <a:t>not indented</a:t>
            </a:r>
          </a:p>
          <a:p>
            <a:pPr marL="609600" indent="-609600" eaLnBrk="1" hangingPunct="1">
              <a:buSzPct val="100000"/>
              <a:buFont typeface="Arial" charset="0"/>
              <a:buChar char="•"/>
            </a:pPr>
            <a:endParaRPr lang="en-US" sz="2000" dirty="0" smtClean="0"/>
          </a:p>
          <a:p>
            <a:pPr marL="609600" indent="-609600" eaLnBrk="1" hangingPunct="1">
              <a:buFont typeface="Wingdings 3" pitchFamily="18" charset="2"/>
              <a:buNone/>
            </a:pPr>
            <a:endParaRPr lang="en-US" dirty="0" smtClean="0"/>
          </a:p>
        </p:txBody>
      </p:sp>
      <p:sp>
        <p:nvSpPr>
          <p:cNvPr id="35842" name="Rectangle 2"/>
          <p:cNvSpPr>
            <a:spLocks noGrp="1" noChangeArrowheads="1"/>
          </p:cNvSpPr>
          <p:nvPr>
            <p:ph type="title"/>
          </p:nvPr>
        </p:nvSpPr>
        <p:spPr>
          <a:xfrm>
            <a:off x="381000" y="228600"/>
            <a:ext cx="8229600" cy="1143000"/>
          </a:xfrm>
        </p:spPr>
        <p:txBody>
          <a:bodyPr/>
          <a:lstStyle/>
          <a:p>
            <a:pPr eaLnBrk="1" fontAlgn="auto" hangingPunct="1">
              <a:spcAft>
                <a:spcPts val="0"/>
              </a:spcAft>
              <a:defRPr/>
            </a:pPr>
            <a:r>
              <a:rPr lang="en-US" dirty="0" smtClean="0"/>
              <a:t>Abstract</a:t>
            </a:r>
            <a:br>
              <a:rPr lang="en-US" dirty="0" smtClean="0"/>
            </a:br>
            <a:endParaRPr lang="en-US" sz="2800" dirty="0" smtClean="0"/>
          </a:p>
        </p:txBody>
      </p:sp>
      <p:pic>
        <p:nvPicPr>
          <p:cNvPr id="5" name="Picture 4" descr="APA1-AbstractScan.jpg"/>
          <p:cNvPicPr>
            <a:picLocks noChangeAspect="1"/>
          </p:cNvPicPr>
          <p:nvPr/>
        </p:nvPicPr>
        <p:blipFill>
          <a:blip r:embed="rId4" cstate="print"/>
          <a:stretch>
            <a:fillRect/>
          </a:stretch>
        </p:blipFill>
        <p:spPr>
          <a:xfrm>
            <a:off x="4492625" y="838200"/>
            <a:ext cx="4651375" cy="6019800"/>
          </a:xfrm>
          <a:prstGeom prst="rect">
            <a:avLst/>
          </a:prstGeom>
          <a:ln>
            <a:solidFill>
              <a:schemeClr val="tx2">
                <a:lumMod val="20000"/>
                <a:lumOff val="80000"/>
              </a:schemeClr>
            </a:solidFill>
          </a:ln>
        </p:spPr>
      </p:pic>
      <p:sp>
        <p:nvSpPr>
          <p:cNvPr id="6" name="Oval 5"/>
          <p:cNvSpPr/>
          <p:nvPr/>
        </p:nvSpPr>
        <p:spPr>
          <a:xfrm>
            <a:off x="6400800" y="1371600"/>
            <a:ext cx="762000" cy="2286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
        <p:nvSpPr>
          <p:cNvPr id="14" name="TextBox 13"/>
          <p:cNvSpPr txBox="1"/>
          <p:nvPr/>
        </p:nvSpPr>
        <p:spPr>
          <a:xfrm>
            <a:off x="3810000" y="0"/>
            <a:ext cx="5334000" cy="646113"/>
          </a:xfrm>
          <a:prstGeom prst="rect">
            <a:avLst/>
          </a:prstGeom>
          <a:solidFill>
            <a:schemeClr val="accent1">
              <a:lumMod val="60000"/>
              <a:lumOff val="40000"/>
            </a:schemeClr>
          </a:solidFill>
        </p:spPr>
        <p:txBody>
          <a:bodyPr>
            <a:spAutoFit/>
          </a:bodyPr>
          <a:lstStyle/>
          <a:p>
            <a:pPr eaLnBrk="0" hangingPunct="0">
              <a:defRPr/>
            </a:pPr>
            <a:r>
              <a:rPr lang="en-US" sz="1800" b="1" dirty="0">
                <a:latin typeface="Helvetica" pitchFamily="-65" charset="0"/>
                <a:cs typeface="Arial" charset="0"/>
              </a:rPr>
              <a:t>Reminder: The Running Head (a short title) appears in all capital letters on each page</a:t>
            </a:r>
            <a:r>
              <a:rPr lang="en-US" sz="1800" dirty="0">
                <a:latin typeface="Helvetica" pitchFamily="-65" charset="0"/>
                <a:cs typeface="Arial" charset="0"/>
              </a:rPr>
              <a:t>.</a:t>
            </a:r>
          </a:p>
        </p:txBody>
      </p:sp>
      <p:cxnSp>
        <p:nvCxnSpPr>
          <p:cNvPr id="15" name="Straight Arrow Connector 14"/>
          <p:cNvCxnSpPr/>
          <p:nvPr/>
        </p:nvCxnSpPr>
        <p:spPr>
          <a:xfrm rot="16200000" flipH="1">
            <a:off x="5219700" y="800100"/>
            <a:ext cx="381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Left Brace 18"/>
          <p:cNvSpPr/>
          <p:nvPr/>
        </p:nvSpPr>
        <p:spPr>
          <a:xfrm>
            <a:off x="4800600" y="1676400"/>
            <a:ext cx="152400" cy="17526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9" name="Straight Arrow Connector 8"/>
          <p:cNvCxnSpPr/>
          <p:nvPr/>
        </p:nvCxnSpPr>
        <p:spPr>
          <a:xfrm>
            <a:off x="4572000" y="1143000"/>
            <a:ext cx="457200" cy="382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229600" y="1066800"/>
            <a:ext cx="457200" cy="2286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uiExpand="1" build="p"/>
      <p:bldP spid="6" grpId="0" animBg="1"/>
      <p:bldP spid="6" grpId="1" animBg="1"/>
      <p:bldP spid="14" grpId="0" animBg="1"/>
      <p:bldP spid="19" grpId="0" animBg="1"/>
      <p:bldP spid="19" grpId="1" animBg="1"/>
      <p:bldP spid="11" grpId="0" animBg="1"/>
      <p:bldP spid="11"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fontAlgn="auto" hangingPunct="1">
              <a:spcAft>
                <a:spcPts val="0"/>
              </a:spcAft>
              <a:defRPr/>
            </a:pPr>
            <a:r>
              <a:rPr lang="en-US" dirty="0" smtClean="0"/>
              <a:t>Body</a:t>
            </a:r>
          </a:p>
        </p:txBody>
      </p:sp>
      <p:pic>
        <p:nvPicPr>
          <p:cNvPr id="4" name="Picture 3" descr="APA1-BodyScan.jpg"/>
          <p:cNvPicPr>
            <a:picLocks noChangeAspect="1"/>
          </p:cNvPicPr>
          <p:nvPr/>
        </p:nvPicPr>
        <p:blipFill>
          <a:blip r:embed="rId4" cstate="print"/>
          <a:stretch>
            <a:fillRect/>
          </a:stretch>
        </p:blipFill>
        <p:spPr>
          <a:xfrm>
            <a:off x="4419600" y="609600"/>
            <a:ext cx="4724400" cy="6113463"/>
          </a:xfrm>
          <a:prstGeom prst="rect">
            <a:avLst/>
          </a:prstGeom>
          <a:ln>
            <a:solidFill>
              <a:schemeClr val="bg1">
                <a:lumMod val="85000"/>
              </a:schemeClr>
            </a:solidFill>
          </a:ln>
        </p:spPr>
      </p:pic>
      <p:sp>
        <p:nvSpPr>
          <p:cNvPr id="5" name="Oval 4"/>
          <p:cNvSpPr/>
          <p:nvPr/>
        </p:nvSpPr>
        <p:spPr>
          <a:xfrm>
            <a:off x="8382000" y="838200"/>
            <a:ext cx="381000" cy="304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
        <p:nvSpPr>
          <p:cNvPr id="6" name="Oval 5"/>
          <p:cNvSpPr/>
          <p:nvPr/>
        </p:nvSpPr>
        <p:spPr>
          <a:xfrm>
            <a:off x="5715000" y="1143000"/>
            <a:ext cx="2286000" cy="304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
        <p:nvSpPr>
          <p:cNvPr id="25602" name="Rectangle 3"/>
          <p:cNvSpPr>
            <a:spLocks noGrp="1" noChangeArrowheads="1"/>
          </p:cNvSpPr>
          <p:nvPr>
            <p:ph idx="1"/>
          </p:nvPr>
        </p:nvSpPr>
        <p:spPr>
          <a:xfrm>
            <a:off x="304800" y="1219200"/>
            <a:ext cx="4267200" cy="4525963"/>
          </a:xfrm>
        </p:spPr>
        <p:txBody>
          <a:bodyPr/>
          <a:lstStyle/>
          <a:p>
            <a:pPr eaLnBrk="1" hangingPunct="1">
              <a:buFont typeface="Arial" charset="0"/>
              <a:buChar char="•"/>
            </a:pPr>
            <a:r>
              <a:rPr lang="en-US" dirty="0" smtClean="0"/>
              <a:t>Body of paper starts on page 3</a:t>
            </a:r>
          </a:p>
          <a:p>
            <a:pPr eaLnBrk="1" hangingPunct="1">
              <a:buFont typeface="Arial" charset="0"/>
              <a:buChar char="•"/>
            </a:pPr>
            <a:endParaRPr lang="en-US" dirty="0" smtClean="0"/>
          </a:p>
          <a:p>
            <a:pPr eaLnBrk="1" hangingPunct="1">
              <a:buFont typeface="Arial" charset="0"/>
              <a:buChar char="•"/>
            </a:pPr>
            <a:r>
              <a:rPr lang="en-US" dirty="0" smtClean="0"/>
              <a:t>List the full title of the paper, centered on page 3 </a:t>
            </a:r>
          </a:p>
          <a:p>
            <a:pPr eaLnBrk="1" hangingPunct="1">
              <a:buFont typeface="Arial" charset="0"/>
              <a:buChar char="•"/>
            </a:pPr>
            <a:endParaRPr lang="en-US" dirty="0" smtClean="0"/>
          </a:p>
          <a:p>
            <a:pPr eaLnBrk="1" hangingPunct="1">
              <a:buFont typeface="Arial" charset="0"/>
              <a:buChar char="•"/>
            </a:pPr>
            <a:r>
              <a:rPr lang="en-US" dirty="0" smtClean="0"/>
              <a:t>Remember: each page includes the Running Head in all capitals</a:t>
            </a:r>
          </a:p>
          <a:p>
            <a:pPr eaLnBrk="1" hangingPunct="1">
              <a:buNone/>
            </a:pPr>
            <a:endParaRPr lang="en-US" dirty="0" smtClean="0"/>
          </a:p>
          <a:p>
            <a:pPr eaLnBrk="1" hangingPunct="1">
              <a:buFont typeface="Arial" charset="0"/>
              <a:buChar char="•"/>
            </a:pPr>
            <a:endParaRPr lang="en-US" dirty="0" smtClean="0"/>
          </a:p>
          <a:p>
            <a:pPr lvl="1" eaLnBrk="1" hangingPunct="1">
              <a:buFont typeface="Arial" charset="0"/>
              <a:buChar char="•"/>
            </a:pPr>
            <a:endParaRPr lang="en-US" dirty="0" smtClean="0"/>
          </a:p>
        </p:txBody>
      </p:sp>
      <p:sp>
        <p:nvSpPr>
          <p:cNvPr id="7" name="TextBox 6"/>
          <p:cNvSpPr txBox="1"/>
          <p:nvPr/>
        </p:nvSpPr>
        <p:spPr>
          <a:xfrm>
            <a:off x="3810000" y="0"/>
            <a:ext cx="5334000" cy="646113"/>
          </a:xfrm>
          <a:prstGeom prst="rect">
            <a:avLst/>
          </a:prstGeom>
          <a:solidFill>
            <a:schemeClr val="accent1">
              <a:lumMod val="60000"/>
              <a:lumOff val="40000"/>
            </a:schemeClr>
          </a:solidFill>
        </p:spPr>
        <p:txBody>
          <a:bodyPr>
            <a:spAutoFit/>
          </a:bodyPr>
          <a:lstStyle/>
          <a:p>
            <a:pPr eaLnBrk="0" hangingPunct="0">
              <a:defRPr/>
            </a:pPr>
            <a:r>
              <a:rPr lang="en-US" sz="1800" b="1" dirty="0">
                <a:latin typeface="Helvetica" pitchFamily="-65" charset="0"/>
                <a:cs typeface="Arial" charset="0"/>
              </a:rPr>
              <a:t>The Running Head (a short title) appears in all capital letters on each page</a:t>
            </a:r>
            <a:r>
              <a:rPr lang="en-US" sz="1800" dirty="0">
                <a:latin typeface="Helvetica" pitchFamily="-65" charset="0"/>
                <a:cs typeface="Arial" charset="0"/>
              </a:rPr>
              <a:t>.</a:t>
            </a:r>
          </a:p>
        </p:txBody>
      </p:sp>
      <p:cxnSp>
        <p:nvCxnSpPr>
          <p:cNvPr id="8" name="Straight Arrow Connector 7"/>
          <p:cNvCxnSpPr/>
          <p:nvPr/>
        </p:nvCxnSpPr>
        <p:spPr>
          <a:xfrm rot="16200000" flipH="1">
            <a:off x="5259388" y="763588"/>
            <a:ext cx="227012" cy="74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Left Brace 10"/>
          <p:cNvSpPr/>
          <p:nvPr/>
        </p:nvSpPr>
        <p:spPr>
          <a:xfrm>
            <a:off x="4800600" y="1371600"/>
            <a:ext cx="228600" cy="47244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560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animBg="1"/>
      <p:bldP spid="5" grpId="1" uiExpand="1" animBg="1"/>
      <p:bldP spid="6" grpId="0" uiExpand="1" animBg="1"/>
      <p:bldP spid="6" grpId="1" uiExpand="1" animBg="1"/>
      <p:bldP spid="25602" grpId="0" uiExpand="1" build="p"/>
      <p:bldP spid="7" grpId="0" animBg="1"/>
      <p:bldP spid="11" grpId="0" uiExpand="1" animBg="1"/>
      <p:bldP spid="1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6"/>
          <p:cNvSpPr>
            <a:spLocks noGrp="1"/>
          </p:cNvSpPr>
          <p:nvPr>
            <p:ph idx="1"/>
          </p:nvPr>
        </p:nvSpPr>
        <p:spPr>
          <a:xfrm>
            <a:off x="457200" y="1481138"/>
            <a:ext cx="4038600" cy="2709862"/>
          </a:xfrm>
        </p:spPr>
        <p:txBody>
          <a:bodyPr/>
          <a:lstStyle/>
          <a:p>
            <a:pPr eaLnBrk="1" hangingPunct="1">
              <a:buFont typeface="Arial" charset="0"/>
              <a:buChar char="•"/>
            </a:pPr>
            <a:r>
              <a:rPr lang="en-US" sz="2400" smtClean="0"/>
              <a:t>In an APA formatted paper, Headings and Subheadings are used to separate sections of the paper.</a:t>
            </a:r>
          </a:p>
          <a:p>
            <a:pPr eaLnBrk="1" hangingPunct="1">
              <a:buFont typeface="Arial" charset="0"/>
              <a:buChar char="•"/>
            </a:pPr>
            <a:r>
              <a:rPr lang="en-US" sz="2400" smtClean="0"/>
              <a:t>For example, in an empirical paper (when the author has conducted a research study), these sections may be used:</a:t>
            </a:r>
          </a:p>
        </p:txBody>
      </p:sp>
      <p:sp>
        <p:nvSpPr>
          <p:cNvPr id="37890" name="Rectangle 2"/>
          <p:cNvSpPr>
            <a:spLocks noGrp="1" noChangeArrowheads="1"/>
          </p:cNvSpPr>
          <p:nvPr>
            <p:ph type="title"/>
          </p:nvPr>
        </p:nvSpPr>
        <p:spPr/>
        <p:txBody>
          <a:bodyPr/>
          <a:lstStyle/>
          <a:p>
            <a:pPr eaLnBrk="1" fontAlgn="auto" hangingPunct="1">
              <a:spcAft>
                <a:spcPts val="0"/>
              </a:spcAft>
              <a:defRPr/>
            </a:pPr>
            <a:r>
              <a:rPr lang="en-US" dirty="0" smtClean="0"/>
              <a:t>Headings and Subheadings</a:t>
            </a:r>
          </a:p>
        </p:txBody>
      </p:sp>
      <p:sp>
        <p:nvSpPr>
          <p:cNvPr id="8" name="Rectangle 3"/>
          <p:cNvSpPr txBox="1">
            <a:spLocks noChangeArrowheads="1"/>
          </p:cNvSpPr>
          <p:nvPr/>
        </p:nvSpPr>
        <p:spPr bwMode="auto">
          <a:xfrm>
            <a:off x="4419600" y="1295400"/>
            <a:ext cx="4419600" cy="5257800"/>
          </a:xfrm>
          <a:prstGeom prst="rect">
            <a:avLst/>
          </a:prstGeom>
          <a:noFill/>
          <a:ln w="9525">
            <a:noFill/>
            <a:miter lim="800000"/>
            <a:headEnd/>
            <a:tailEnd/>
          </a:ln>
        </p:spPr>
        <p:txBody>
          <a:bodyPr>
            <a:normAutofit fontScale="92500" lnSpcReduction="10000"/>
          </a:bodyPr>
          <a:lstStyle/>
          <a:p>
            <a:pPr marL="457200" indent="-457200" algn="ctr" fontAlgn="auto">
              <a:lnSpc>
                <a:spcPct val="90000"/>
              </a:lnSpc>
              <a:spcBef>
                <a:spcPts val="400"/>
              </a:spcBef>
              <a:spcAft>
                <a:spcPts val="0"/>
              </a:spcAft>
              <a:buClr>
                <a:schemeClr val="accent1"/>
              </a:buClr>
              <a:buSzPct val="68000"/>
              <a:buFont typeface="Wingdings" pitchFamily="2" charset="2"/>
              <a:buNone/>
              <a:defRPr/>
            </a:pPr>
            <a:r>
              <a:rPr lang="en-US" sz="2700" dirty="0">
                <a:latin typeface="+mn-lt"/>
                <a:cs typeface="+mn-cs"/>
              </a:rPr>
              <a:t>Empirical Paper</a:t>
            </a:r>
          </a:p>
          <a:p>
            <a:pPr marL="457200" indent="-457200" fontAlgn="auto">
              <a:lnSpc>
                <a:spcPct val="90000"/>
              </a:lnSpc>
              <a:spcBef>
                <a:spcPts val="400"/>
              </a:spcBef>
              <a:spcAft>
                <a:spcPts val="0"/>
              </a:spcAft>
              <a:buClr>
                <a:schemeClr val="accent1"/>
              </a:buClr>
              <a:buSzPct val="68000"/>
              <a:buFont typeface="Wingdings" pitchFamily="2" charset="2"/>
              <a:buNone/>
              <a:defRPr/>
            </a:pPr>
            <a:r>
              <a:rPr lang="en-US" sz="2600" i="1" dirty="0">
                <a:solidFill>
                  <a:schemeClr val="folHlink"/>
                </a:solidFill>
                <a:latin typeface="+mn-lt"/>
                <a:cs typeface="+mn-cs"/>
              </a:rPr>
              <a:t>Main Headings:</a:t>
            </a:r>
          </a:p>
          <a:p>
            <a:pPr marL="457200" indent="-457200" fontAlgn="auto">
              <a:lnSpc>
                <a:spcPct val="90000"/>
              </a:lnSpc>
              <a:spcBef>
                <a:spcPts val="400"/>
              </a:spcBef>
              <a:spcAft>
                <a:spcPts val="0"/>
              </a:spcAft>
              <a:buClr>
                <a:schemeClr val="accent1"/>
              </a:buClr>
              <a:buSzPct val="68000"/>
              <a:buFont typeface="Wingdings" pitchFamily="2" charset="2"/>
              <a:buNone/>
              <a:defRPr/>
            </a:pPr>
            <a:r>
              <a:rPr lang="en-US" sz="2600" dirty="0">
                <a:solidFill>
                  <a:schemeClr val="tx2"/>
                </a:solidFill>
                <a:latin typeface="+mn-lt"/>
                <a:cs typeface="+mn-cs"/>
              </a:rPr>
              <a:t>Methods</a:t>
            </a:r>
          </a:p>
          <a:p>
            <a:pPr marL="457200" indent="-457200" fontAlgn="auto">
              <a:lnSpc>
                <a:spcPct val="90000"/>
              </a:lnSpc>
              <a:spcBef>
                <a:spcPts val="400"/>
              </a:spcBef>
              <a:spcAft>
                <a:spcPts val="0"/>
              </a:spcAft>
              <a:buClr>
                <a:schemeClr val="accent1"/>
              </a:buClr>
              <a:buSzPct val="68000"/>
              <a:buFont typeface="Wingdings" pitchFamily="2" charset="2"/>
              <a:buNone/>
              <a:defRPr/>
            </a:pPr>
            <a:r>
              <a:rPr lang="en-US" sz="2600" dirty="0">
                <a:solidFill>
                  <a:schemeClr val="tx2"/>
                </a:solidFill>
                <a:latin typeface="+mn-lt"/>
                <a:cs typeface="+mn-cs"/>
              </a:rPr>
              <a:t>Results</a:t>
            </a:r>
          </a:p>
          <a:p>
            <a:pPr marL="457200" indent="-457200" fontAlgn="auto">
              <a:lnSpc>
                <a:spcPct val="90000"/>
              </a:lnSpc>
              <a:spcBef>
                <a:spcPts val="400"/>
              </a:spcBef>
              <a:spcAft>
                <a:spcPts val="0"/>
              </a:spcAft>
              <a:buClr>
                <a:schemeClr val="accent1"/>
              </a:buClr>
              <a:buSzPct val="68000"/>
              <a:buFont typeface="Wingdings" pitchFamily="2" charset="2"/>
              <a:buNone/>
              <a:defRPr/>
            </a:pPr>
            <a:r>
              <a:rPr lang="en-US" sz="2600" dirty="0">
                <a:solidFill>
                  <a:schemeClr val="tx2"/>
                </a:solidFill>
                <a:latin typeface="+mn-lt"/>
                <a:cs typeface="+mn-cs"/>
              </a:rPr>
              <a:t>Discussion</a:t>
            </a:r>
          </a:p>
          <a:p>
            <a:pPr marL="457200" indent="-457200" fontAlgn="auto">
              <a:lnSpc>
                <a:spcPct val="90000"/>
              </a:lnSpc>
              <a:spcBef>
                <a:spcPts val="400"/>
              </a:spcBef>
              <a:spcAft>
                <a:spcPts val="0"/>
              </a:spcAft>
              <a:buClr>
                <a:schemeClr val="accent1"/>
              </a:buClr>
              <a:buSzPct val="68000"/>
              <a:buFont typeface="Wingdings" pitchFamily="2" charset="2"/>
              <a:buNone/>
              <a:defRPr/>
            </a:pPr>
            <a:r>
              <a:rPr lang="en-US" sz="2600" dirty="0">
                <a:solidFill>
                  <a:schemeClr val="tx2"/>
                </a:solidFill>
                <a:latin typeface="+mn-lt"/>
                <a:cs typeface="+mn-cs"/>
              </a:rPr>
              <a:t>References</a:t>
            </a:r>
          </a:p>
          <a:p>
            <a:pPr marL="457200" indent="-457200" fontAlgn="auto">
              <a:lnSpc>
                <a:spcPct val="90000"/>
              </a:lnSpc>
              <a:spcBef>
                <a:spcPts val="400"/>
              </a:spcBef>
              <a:spcAft>
                <a:spcPts val="0"/>
              </a:spcAft>
              <a:buClr>
                <a:schemeClr val="accent1"/>
              </a:buClr>
              <a:buSzPct val="68000"/>
              <a:buFont typeface="Wingdings" pitchFamily="2" charset="2"/>
              <a:buNone/>
              <a:defRPr/>
            </a:pPr>
            <a:r>
              <a:rPr lang="en-US" sz="2600" i="1" dirty="0">
                <a:solidFill>
                  <a:schemeClr val="folHlink"/>
                </a:solidFill>
                <a:latin typeface="+mn-lt"/>
                <a:cs typeface="+mn-cs"/>
              </a:rPr>
              <a:t>Sub Headings:</a:t>
            </a:r>
          </a:p>
          <a:p>
            <a:pPr marL="457200" indent="-457200" fontAlgn="auto">
              <a:lnSpc>
                <a:spcPct val="90000"/>
              </a:lnSpc>
              <a:spcBef>
                <a:spcPts val="400"/>
              </a:spcBef>
              <a:spcAft>
                <a:spcPts val="0"/>
              </a:spcAft>
              <a:buClr>
                <a:schemeClr val="accent1"/>
              </a:buClr>
              <a:buSzPct val="68000"/>
              <a:buFont typeface="Wingdings" pitchFamily="2" charset="2"/>
              <a:buNone/>
              <a:defRPr/>
            </a:pPr>
            <a:r>
              <a:rPr lang="en-US" sz="2600" dirty="0">
                <a:solidFill>
                  <a:schemeClr val="tx2"/>
                </a:solidFill>
                <a:latin typeface="+mn-lt"/>
                <a:cs typeface="+mn-cs"/>
              </a:rPr>
              <a:t>Participants, Apparatus, and Procedure </a:t>
            </a:r>
            <a:r>
              <a:rPr lang="en-US" sz="2600" dirty="0">
                <a:solidFill>
                  <a:schemeClr val="bg1"/>
                </a:solidFill>
                <a:latin typeface="+mn-lt"/>
                <a:cs typeface="+mn-cs"/>
              </a:rPr>
              <a:t>(</a:t>
            </a:r>
            <a:r>
              <a:rPr lang="en-US" dirty="0">
                <a:solidFill>
                  <a:schemeClr val="bg1"/>
                </a:solidFill>
                <a:latin typeface="+mn-lt"/>
                <a:cs typeface="+mn-cs"/>
              </a:rPr>
              <a:t>under) </a:t>
            </a:r>
          </a:p>
          <a:p>
            <a:pPr marL="457200" indent="-457200" fontAlgn="auto">
              <a:lnSpc>
                <a:spcPct val="90000"/>
              </a:lnSpc>
              <a:spcBef>
                <a:spcPts val="400"/>
              </a:spcBef>
              <a:spcAft>
                <a:spcPts val="0"/>
              </a:spcAft>
              <a:buClr>
                <a:schemeClr val="accent1"/>
              </a:buClr>
              <a:buSzPct val="68000"/>
              <a:buFont typeface="Wingdings" pitchFamily="2" charset="2"/>
              <a:buNone/>
              <a:defRPr/>
            </a:pPr>
            <a:r>
              <a:rPr lang="en-US" dirty="0">
                <a:solidFill>
                  <a:schemeClr val="bg1"/>
                </a:solidFill>
                <a:latin typeface="+mn-lt"/>
                <a:cs typeface="+mn-cs"/>
              </a:rPr>
              <a:t>Methods Main Heading</a:t>
            </a:r>
          </a:p>
          <a:p>
            <a:pPr marL="457200" indent="-457200" fontAlgn="auto">
              <a:lnSpc>
                <a:spcPct val="90000"/>
              </a:lnSpc>
              <a:spcBef>
                <a:spcPts val="400"/>
              </a:spcBef>
              <a:spcAft>
                <a:spcPts val="0"/>
              </a:spcAft>
              <a:buClr>
                <a:schemeClr val="accent1"/>
              </a:buClr>
              <a:buSzPct val="68000"/>
              <a:defRPr/>
            </a:pPr>
            <a:r>
              <a:rPr lang="en-US" sz="1800" dirty="0">
                <a:latin typeface="+mn-lt"/>
              </a:rPr>
              <a:t>Open the link below to view an example of an empirical paper using Headings &amp; Subheadings. </a:t>
            </a:r>
            <a:r>
              <a:rPr lang="en-US" sz="1800" dirty="0" smtClean="0">
                <a:latin typeface="+mn-lt"/>
              </a:rPr>
              <a:t>Look on pages 4, 5,6. Then </a:t>
            </a:r>
            <a:r>
              <a:rPr lang="en-US" sz="1800" dirty="0">
                <a:latin typeface="+mn-lt"/>
              </a:rPr>
              <a:t>return to the PowerPoint presentation to continue the lesson. </a:t>
            </a:r>
            <a:endParaRPr lang="en-US" sz="1800" dirty="0">
              <a:hlinkClick r:id="rId4"/>
            </a:endParaRPr>
          </a:p>
          <a:p>
            <a:pPr marL="457200" indent="-457200" fontAlgn="auto">
              <a:lnSpc>
                <a:spcPct val="90000"/>
              </a:lnSpc>
              <a:spcBef>
                <a:spcPts val="400"/>
              </a:spcBef>
              <a:spcAft>
                <a:spcPts val="0"/>
              </a:spcAft>
              <a:buClr>
                <a:schemeClr val="accent1"/>
              </a:buClr>
              <a:buSzPct val="68000"/>
              <a:defRPr/>
            </a:pPr>
            <a:r>
              <a:rPr lang="en-US" sz="1800" dirty="0">
                <a:hlinkClick r:id="rId5"/>
              </a:rPr>
              <a:t>http://</a:t>
            </a:r>
            <a:r>
              <a:rPr lang="en-US" sz="1800" dirty="0" smtClean="0">
                <a:hlinkClick r:id="rId5"/>
              </a:rPr>
              <a:t>psychology.vanguard.edu/wp-content/uploads/2010/12/paper.pdf</a:t>
            </a:r>
            <a:endParaRPr lang="en-US" sz="1800" dirty="0" smtClean="0"/>
          </a:p>
          <a:p>
            <a:pPr marL="457200" indent="-457200" fontAlgn="auto">
              <a:lnSpc>
                <a:spcPct val="90000"/>
              </a:lnSpc>
              <a:spcBef>
                <a:spcPts val="400"/>
              </a:spcBef>
              <a:spcAft>
                <a:spcPts val="0"/>
              </a:spcAft>
              <a:buClr>
                <a:schemeClr val="accent1"/>
              </a:buClr>
              <a:buSzPct val="68000"/>
              <a:defRPr/>
            </a:pPr>
            <a:endParaRPr lang="en-US" sz="1800" i="1" dirty="0">
              <a:latin typeface="+mn-lt"/>
              <a:cs typeface="+mn-cs"/>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291" name="Rectangle 3"/>
          <p:cNvSpPr>
            <a:spLocks noGrp="1" noChangeArrowheads="1"/>
          </p:cNvSpPr>
          <p:nvPr>
            <p:ph sz="half" idx="1"/>
          </p:nvPr>
        </p:nvSpPr>
        <p:spPr>
          <a:xfrm>
            <a:off x="457200" y="1481138"/>
            <a:ext cx="4038600" cy="4525962"/>
          </a:xfrm>
        </p:spPr>
        <p:txBody>
          <a:bodyPr>
            <a:normAutofit fontScale="85000" lnSpcReduction="10000"/>
          </a:bodyPr>
          <a:lstStyle/>
          <a:p>
            <a:pPr eaLnBrk="1" hangingPunct="1">
              <a:buFont typeface="Arial" pitchFamily="34" charset="0"/>
              <a:buChar char="•"/>
              <a:defRPr/>
            </a:pPr>
            <a:r>
              <a:rPr lang="en-US" dirty="0" smtClean="0">
                <a:solidFill>
                  <a:schemeClr val="bg1"/>
                </a:solidFill>
              </a:rPr>
              <a:t>In a non-empirical paper,  headings and subheadings may or may not be used, depending on the topic of your paper and the paper length.</a:t>
            </a:r>
          </a:p>
          <a:p>
            <a:pPr eaLnBrk="1" hangingPunct="1">
              <a:buFont typeface="Arial" pitchFamily="34" charset="0"/>
              <a:buChar char="•"/>
              <a:defRPr/>
            </a:pPr>
            <a:r>
              <a:rPr lang="en-US" dirty="0" smtClean="0">
                <a:solidFill>
                  <a:schemeClr val="bg1"/>
                </a:solidFill>
              </a:rPr>
              <a:t>Consult with your instructor to determine whether or not headings and subheadings are needed in your paper.</a:t>
            </a:r>
            <a:endParaRPr lang="en-US" sz="1800" dirty="0" smtClean="0"/>
          </a:p>
          <a:p>
            <a:pPr marL="457200" indent="-457200" eaLnBrk="1" fontAlgn="auto" hangingPunct="1">
              <a:lnSpc>
                <a:spcPct val="90000"/>
              </a:lnSpc>
              <a:spcAft>
                <a:spcPts val="0"/>
              </a:spcAft>
              <a:buFont typeface="Wingdings" pitchFamily="2" charset="2"/>
              <a:buNone/>
              <a:defRPr/>
            </a:pPr>
            <a:endParaRPr lang="en-US" sz="1800" i="1" dirty="0" smtClean="0"/>
          </a:p>
        </p:txBody>
      </p:sp>
      <p:sp>
        <p:nvSpPr>
          <p:cNvPr id="12292" name="Rectangle 4"/>
          <p:cNvSpPr>
            <a:spLocks noGrp="1" noChangeArrowheads="1"/>
          </p:cNvSpPr>
          <p:nvPr>
            <p:ph sz="half" idx="2"/>
          </p:nvPr>
        </p:nvSpPr>
        <p:spPr>
          <a:xfrm>
            <a:off x="4648200" y="1481138"/>
            <a:ext cx="4038600" cy="4525962"/>
          </a:xfrm>
        </p:spPr>
        <p:txBody>
          <a:bodyPr>
            <a:normAutofit fontScale="85000" lnSpcReduction="10000"/>
          </a:bodyPr>
          <a:lstStyle/>
          <a:p>
            <a:pPr marL="365760" indent="-256032" algn="ctr" eaLnBrk="1" fontAlgn="auto" hangingPunct="1">
              <a:lnSpc>
                <a:spcPct val="90000"/>
              </a:lnSpc>
              <a:spcAft>
                <a:spcPts val="0"/>
              </a:spcAft>
              <a:buFont typeface="Wingdings" pitchFamily="2" charset="2"/>
              <a:buNone/>
              <a:defRPr/>
            </a:pPr>
            <a:r>
              <a:rPr lang="en-US" dirty="0" smtClean="0">
                <a:solidFill>
                  <a:schemeClr val="bg1"/>
                </a:solidFill>
              </a:rPr>
              <a:t>Non-Empirical Paper</a:t>
            </a:r>
          </a:p>
          <a:p>
            <a:pPr marL="365760" indent="-256032" algn="ctr" eaLnBrk="1" fontAlgn="auto" hangingPunct="1">
              <a:lnSpc>
                <a:spcPct val="90000"/>
              </a:lnSpc>
              <a:spcAft>
                <a:spcPts val="0"/>
              </a:spcAft>
              <a:buFont typeface="Wingdings" pitchFamily="2" charset="2"/>
              <a:buNone/>
              <a:defRPr/>
            </a:pPr>
            <a:endParaRPr lang="en-US" dirty="0" smtClean="0">
              <a:solidFill>
                <a:schemeClr val="bg1"/>
              </a:solidFill>
            </a:endParaRPr>
          </a:p>
          <a:p>
            <a:pPr marL="365760" indent="-256032" eaLnBrk="1" fontAlgn="auto" hangingPunct="1">
              <a:lnSpc>
                <a:spcPct val="90000"/>
              </a:lnSpc>
              <a:spcAft>
                <a:spcPts val="0"/>
              </a:spcAft>
              <a:buFont typeface="Wingdings" pitchFamily="2" charset="2"/>
              <a:buNone/>
              <a:defRPr/>
            </a:pPr>
            <a:r>
              <a:rPr lang="en-US" i="1" dirty="0" smtClean="0">
                <a:solidFill>
                  <a:schemeClr val="folHlink"/>
                </a:solidFill>
              </a:rPr>
              <a:t>Main Headings:</a:t>
            </a:r>
            <a:r>
              <a:rPr lang="en-US" i="1" dirty="0" smtClean="0"/>
              <a:t>  </a:t>
            </a:r>
          </a:p>
          <a:p>
            <a:pPr marL="365760" indent="-256032" eaLnBrk="1" fontAlgn="auto" hangingPunct="1">
              <a:lnSpc>
                <a:spcPct val="90000"/>
              </a:lnSpc>
              <a:spcAft>
                <a:spcPts val="0"/>
              </a:spcAft>
              <a:buFont typeface="Wingdings" pitchFamily="2" charset="2"/>
              <a:buNone/>
              <a:defRPr/>
            </a:pPr>
            <a:r>
              <a:rPr lang="en-US" dirty="0" smtClean="0">
                <a:solidFill>
                  <a:schemeClr val="bg1"/>
                </a:solidFill>
              </a:rPr>
              <a:t>Specific headings based on material within sections of body of paper</a:t>
            </a:r>
          </a:p>
          <a:p>
            <a:pPr marL="365760" indent="-256032" eaLnBrk="1" fontAlgn="auto" hangingPunct="1">
              <a:lnSpc>
                <a:spcPct val="90000"/>
              </a:lnSpc>
              <a:spcAft>
                <a:spcPts val="0"/>
              </a:spcAft>
              <a:buFont typeface="Wingdings" pitchFamily="2" charset="2"/>
              <a:buNone/>
              <a:defRPr/>
            </a:pPr>
            <a:endParaRPr lang="en-US" dirty="0" smtClean="0"/>
          </a:p>
          <a:p>
            <a:pPr marL="365760" indent="-256032" eaLnBrk="1" fontAlgn="auto" hangingPunct="1">
              <a:lnSpc>
                <a:spcPct val="90000"/>
              </a:lnSpc>
              <a:spcAft>
                <a:spcPts val="0"/>
              </a:spcAft>
              <a:buFont typeface="Wingdings" pitchFamily="2" charset="2"/>
              <a:buNone/>
              <a:defRPr/>
            </a:pPr>
            <a:endParaRPr lang="en-US" dirty="0" smtClean="0"/>
          </a:p>
          <a:p>
            <a:pPr marL="365760" indent="-256032" eaLnBrk="1" fontAlgn="auto" hangingPunct="1">
              <a:lnSpc>
                <a:spcPct val="90000"/>
              </a:lnSpc>
              <a:spcAft>
                <a:spcPts val="0"/>
              </a:spcAft>
              <a:buFont typeface="Wingdings" pitchFamily="2" charset="2"/>
              <a:buNone/>
              <a:defRPr/>
            </a:pPr>
            <a:r>
              <a:rPr lang="en-US" dirty="0" smtClean="0">
                <a:solidFill>
                  <a:schemeClr val="folHlink"/>
                </a:solidFill>
              </a:rPr>
              <a:t>Sub Headings:</a:t>
            </a:r>
          </a:p>
          <a:p>
            <a:pPr marL="365760" indent="-256032" eaLnBrk="1" fontAlgn="auto" hangingPunct="1">
              <a:lnSpc>
                <a:spcPct val="90000"/>
              </a:lnSpc>
              <a:spcAft>
                <a:spcPts val="0"/>
              </a:spcAft>
              <a:buFont typeface="Wingdings" pitchFamily="2" charset="2"/>
              <a:buNone/>
              <a:defRPr/>
            </a:pPr>
            <a:r>
              <a:rPr lang="en-US" dirty="0" smtClean="0">
                <a:solidFill>
                  <a:schemeClr val="bg1"/>
                </a:solidFill>
              </a:rPr>
              <a:t>May or may not be used (ask instructor)   </a:t>
            </a:r>
          </a:p>
          <a:p>
            <a:pPr marL="365760" indent="-256032" algn="ctr" eaLnBrk="1" fontAlgn="auto" hangingPunct="1">
              <a:lnSpc>
                <a:spcPct val="90000"/>
              </a:lnSpc>
              <a:spcAft>
                <a:spcPts val="0"/>
              </a:spcAft>
              <a:buFont typeface="Wingdings" pitchFamily="2" charset="2"/>
              <a:buNone/>
              <a:defRPr/>
            </a:pPr>
            <a:endParaRPr lang="en-US" sz="2400" dirty="0" smtClean="0"/>
          </a:p>
        </p:txBody>
      </p:sp>
      <p:sp>
        <p:nvSpPr>
          <p:cNvPr id="37890"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bg2">
                    <a:lumMod val="60000"/>
                    <a:lumOff val="40000"/>
                  </a:schemeClr>
                </a:solidFill>
              </a:rPr>
              <a:t>Headings and Subheadings</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2">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2">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fontAlgn="auto" hangingPunct="1">
              <a:spcAft>
                <a:spcPts val="0"/>
              </a:spcAft>
              <a:defRPr/>
            </a:pPr>
            <a:r>
              <a:rPr lang="en-US" dirty="0" smtClean="0"/>
              <a:t>Citations</a:t>
            </a:r>
          </a:p>
        </p:txBody>
      </p:sp>
      <p:sp>
        <p:nvSpPr>
          <p:cNvPr id="22531" name="Rectangle 3"/>
          <p:cNvSpPr>
            <a:spLocks noGrp="1" noChangeArrowheads="1"/>
          </p:cNvSpPr>
          <p:nvPr>
            <p:ph idx="1"/>
          </p:nvPr>
        </p:nvSpPr>
        <p:spPr>
          <a:xfrm>
            <a:off x="457200" y="1219200"/>
            <a:ext cx="8229600" cy="4787900"/>
          </a:xfrm>
        </p:spPr>
        <p:txBody>
          <a:bodyPr>
            <a:normAutofit fontScale="92500" lnSpcReduction="20000"/>
          </a:bodyPr>
          <a:lstStyle/>
          <a:p>
            <a:pPr eaLnBrk="1" hangingPunct="1">
              <a:defRPr/>
            </a:pPr>
            <a:r>
              <a:rPr lang="en-US" sz="2800" dirty="0" smtClean="0"/>
              <a:t>Information from sources must be cited.  This acknowledges the author’s work, and allows the reader to access the information in the References section of your paper</a:t>
            </a:r>
          </a:p>
          <a:p>
            <a:pPr eaLnBrk="1" hangingPunct="1">
              <a:buFont typeface="Wingdings 2" pitchFamily="18" charset="2"/>
              <a:buNone/>
              <a:defRPr/>
            </a:pPr>
            <a:endParaRPr lang="en-US" sz="2800" dirty="0" smtClean="0"/>
          </a:p>
          <a:p>
            <a:pPr eaLnBrk="1" hangingPunct="1">
              <a:defRPr/>
            </a:pPr>
            <a:r>
              <a:rPr lang="en-US" sz="2800" dirty="0" smtClean="0"/>
              <a:t>Follow the  (author, date) method of in-text citation. If no date is available, write (</a:t>
            </a:r>
            <a:r>
              <a:rPr lang="en-US" sz="2800" dirty="0" err="1" smtClean="0"/>
              <a:t>n.d</a:t>
            </a:r>
            <a:r>
              <a:rPr lang="en-US" sz="2800" dirty="0" smtClean="0"/>
              <a:t>.) in place of the date</a:t>
            </a:r>
          </a:p>
          <a:p>
            <a:pPr eaLnBrk="1" hangingPunct="1">
              <a:defRPr/>
            </a:pPr>
            <a:endParaRPr lang="en-US" sz="2800" dirty="0" smtClean="0"/>
          </a:p>
          <a:p>
            <a:pPr eaLnBrk="1" hangingPunct="1">
              <a:defRPr/>
            </a:pPr>
            <a:r>
              <a:rPr lang="en-US" sz="2800" dirty="0" smtClean="0"/>
              <a:t>The author's last name and the year of publication for the source should appear in the text, for example </a:t>
            </a:r>
          </a:p>
          <a:p>
            <a:pPr eaLnBrk="1" hangingPunct="1">
              <a:buFont typeface="Wingdings 2" pitchFamily="18" charset="2"/>
              <a:buNone/>
              <a:defRPr/>
            </a:pPr>
            <a:r>
              <a:rPr lang="en-US" sz="2800" dirty="0" smtClean="0"/>
              <a:t>				(Jones, 1998).</a:t>
            </a:r>
          </a:p>
          <a:p>
            <a:pPr eaLnBrk="1" hangingPunct="1">
              <a:defRPr/>
            </a:pPr>
            <a:endParaRPr lang="en-US" sz="2800" dirty="0" smtClean="0"/>
          </a:p>
          <a:p>
            <a:pPr lvl="1" eaLnBrk="1" hangingPunct="1">
              <a:buFont typeface="Wingdings" pitchFamily="2" charset="2"/>
              <a:buNone/>
              <a:defRPr/>
            </a:pPr>
            <a:endParaRPr lang="en-US" sz="2400" dirty="0" smtClean="0"/>
          </a:p>
          <a:p>
            <a:pPr eaLnBrk="1" hangingPunct="1">
              <a:defRPr/>
            </a:pPr>
            <a:endParaRPr lang="en-US" dirty="0" smtClean="0"/>
          </a:p>
          <a:p>
            <a:pPr eaLnBrk="1" hangingPunct="1">
              <a:defRPr/>
            </a:pPr>
            <a:endParaRPr lang="en-US" dirty="0" smtClean="0"/>
          </a:p>
        </p:txBody>
      </p:sp>
      <p:sp>
        <p:nvSpPr>
          <p:cNvPr id="4" name="TextBox 3"/>
          <p:cNvSpPr txBox="1">
            <a:spLocks noChangeArrowheads="1"/>
          </p:cNvSpPr>
          <p:nvPr/>
        </p:nvSpPr>
        <p:spPr bwMode="auto">
          <a:xfrm>
            <a:off x="2286000" y="5715000"/>
            <a:ext cx="5486400" cy="461963"/>
          </a:xfrm>
          <a:prstGeom prst="rect">
            <a:avLst/>
          </a:prstGeom>
          <a:noFill/>
          <a:ln w="9525">
            <a:noFill/>
            <a:miter lim="800000"/>
            <a:headEnd/>
            <a:tailEnd/>
          </a:ln>
        </p:spPr>
        <p:txBody>
          <a:bodyPr>
            <a:spAutoFit/>
          </a:bodyPr>
          <a:lstStyle/>
          <a:p>
            <a:r>
              <a:rPr lang="en-US" b="1">
                <a:solidFill>
                  <a:schemeClr val="accent1"/>
                </a:solidFill>
              </a:rPr>
              <a:t>Author’s last name, year of publication</a:t>
            </a:r>
          </a:p>
        </p:txBody>
      </p:sp>
      <p:cxnSp>
        <p:nvCxnSpPr>
          <p:cNvPr id="5" name="Straight Arrow Connector 4"/>
          <p:cNvCxnSpPr/>
          <p:nvPr/>
        </p:nvCxnSpPr>
        <p:spPr>
          <a:xfrm rot="16200000" flipV="1">
            <a:off x="3771900" y="5676900"/>
            <a:ext cx="304800" cy="7620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5067300" y="5600700"/>
            <a:ext cx="228600" cy="15240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smtClean="0"/>
              <a:t>Citations: Formula for the Citation</a:t>
            </a:r>
          </a:p>
        </p:txBody>
      </p:sp>
      <p:sp>
        <p:nvSpPr>
          <p:cNvPr id="22531" name="Rectangle 3"/>
          <p:cNvSpPr>
            <a:spLocks noGrp="1" noChangeArrowheads="1"/>
          </p:cNvSpPr>
          <p:nvPr>
            <p:ph idx="1"/>
          </p:nvPr>
        </p:nvSpPr>
        <p:spPr>
          <a:xfrm>
            <a:off x="457200" y="1219200"/>
            <a:ext cx="8229600" cy="4787900"/>
          </a:xfrm>
        </p:spPr>
        <p:txBody>
          <a:bodyPr>
            <a:normAutofit fontScale="92500" lnSpcReduction="20000"/>
          </a:bodyPr>
          <a:lstStyle/>
          <a:p>
            <a:pPr eaLnBrk="1" hangingPunct="1">
              <a:defRPr/>
            </a:pPr>
            <a:r>
              <a:rPr lang="en-US" sz="2800" dirty="0" smtClean="0"/>
              <a:t>Use the following formula for the citation: </a:t>
            </a:r>
          </a:p>
          <a:p>
            <a:pPr eaLnBrk="1" hangingPunct="1">
              <a:buNone/>
              <a:defRPr/>
            </a:pPr>
            <a:r>
              <a:rPr lang="en-US" sz="2800" dirty="0" smtClean="0"/>
              <a:t>(author(s) last name (s), date of publication)</a:t>
            </a:r>
          </a:p>
          <a:p>
            <a:pPr eaLnBrk="1" hangingPunct="1">
              <a:buNone/>
              <a:defRPr/>
            </a:pPr>
            <a:endParaRPr lang="en-US" sz="2800" dirty="0" smtClean="0"/>
          </a:p>
          <a:p>
            <a:pPr eaLnBrk="1" hangingPunct="1">
              <a:buNone/>
              <a:defRPr/>
            </a:pPr>
            <a:r>
              <a:rPr lang="en-US" sz="2800" dirty="0" smtClean="0"/>
              <a:t>Examples: </a:t>
            </a:r>
          </a:p>
          <a:p>
            <a:pPr eaLnBrk="1" hangingPunct="1">
              <a:buFont typeface="Wingdings 2" pitchFamily="18" charset="2"/>
              <a:buNone/>
              <a:defRPr/>
            </a:pPr>
            <a:r>
              <a:rPr lang="en-US" sz="2400" dirty="0" smtClean="0"/>
              <a:t>Jones, 1998</a:t>
            </a:r>
          </a:p>
          <a:p>
            <a:pPr eaLnBrk="1" hangingPunct="1">
              <a:buFont typeface="Wingdings 2" pitchFamily="18" charset="2"/>
              <a:buNone/>
              <a:defRPr/>
            </a:pPr>
            <a:r>
              <a:rPr lang="en-US" sz="2400" dirty="0" err="1" smtClean="0"/>
              <a:t>Kanchier</a:t>
            </a:r>
            <a:r>
              <a:rPr lang="en-US" sz="2400" dirty="0" smtClean="0"/>
              <a:t>, 2000</a:t>
            </a:r>
          </a:p>
          <a:p>
            <a:pPr eaLnBrk="1" hangingPunct="1">
              <a:buFont typeface="Wingdings 2" pitchFamily="18" charset="2"/>
              <a:buNone/>
              <a:defRPr/>
            </a:pPr>
            <a:r>
              <a:rPr lang="en-US" sz="2400" dirty="0" smtClean="0"/>
              <a:t>Rogers </a:t>
            </a:r>
            <a:r>
              <a:rPr lang="en-US" sz="2400" dirty="0" smtClean="0"/>
              <a:t>&amp; </a:t>
            </a:r>
            <a:r>
              <a:rPr lang="en-US" sz="2400" dirty="0" err="1" smtClean="0"/>
              <a:t>Frieberg</a:t>
            </a:r>
            <a:r>
              <a:rPr lang="en-US" sz="2400" dirty="0" smtClean="0"/>
              <a:t>, 1994</a:t>
            </a:r>
          </a:p>
          <a:p>
            <a:pPr eaLnBrk="1" hangingPunct="1">
              <a:buFont typeface="Wingdings 2" pitchFamily="18" charset="2"/>
              <a:buNone/>
              <a:defRPr/>
            </a:pPr>
            <a:r>
              <a:rPr lang="en-US" sz="2400" dirty="0" err="1" smtClean="0"/>
              <a:t>Kisangau</a:t>
            </a:r>
            <a:r>
              <a:rPr lang="en-US" sz="2400" dirty="0" smtClean="0"/>
              <a:t>, </a:t>
            </a:r>
            <a:r>
              <a:rPr lang="en-US" sz="2400" dirty="0" err="1" smtClean="0"/>
              <a:t>Lyarruu</a:t>
            </a:r>
            <a:r>
              <a:rPr lang="en-US" sz="2400" dirty="0" smtClean="0"/>
              <a:t>, Hosea, and Joseph (2007) </a:t>
            </a:r>
          </a:p>
          <a:p>
            <a:pPr eaLnBrk="1" hangingPunct="1">
              <a:defRPr/>
            </a:pPr>
            <a:endParaRPr lang="en-US" sz="2800" dirty="0" smtClean="0"/>
          </a:p>
          <a:p>
            <a:pPr eaLnBrk="1" hangingPunct="1">
              <a:defRPr/>
            </a:pPr>
            <a:r>
              <a:rPr lang="en-US" sz="2800" dirty="0" smtClean="0"/>
              <a:t>**always keep the author's names </a:t>
            </a:r>
            <a:r>
              <a:rPr lang="en-US" sz="2800" b="1" dirty="0" smtClean="0"/>
              <a:t>in the exact order</a:t>
            </a:r>
            <a:r>
              <a:rPr lang="en-US" sz="2800" dirty="0" smtClean="0"/>
              <a:t> in which they appear in the publication. Do NOT re order the names.</a:t>
            </a:r>
          </a:p>
          <a:p>
            <a:pPr lvl="1" eaLnBrk="1" hangingPunct="1">
              <a:defRPr/>
            </a:pPr>
            <a:r>
              <a:rPr lang="en-US" sz="2000" dirty="0" smtClean="0"/>
              <a:t>For example, do not reorder the names </a:t>
            </a:r>
            <a:r>
              <a:rPr lang="en-US" sz="2000" dirty="0" err="1" smtClean="0"/>
              <a:t>Kisangau</a:t>
            </a:r>
            <a:r>
              <a:rPr lang="en-US" sz="2000" dirty="0" smtClean="0"/>
              <a:t>, </a:t>
            </a:r>
            <a:r>
              <a:rPr lang="en-US" sz="2000" dirty="0" err="1" smtClean="0"/>
              <a:t>Lyarruu</a:t>
            </a:r>
            <a:r>
              <a:rPr lang="en-US" sz="2000" dirty="0" smtClean="0"/>
              <a:t>, Hosea, and Joseph</a:t>
            </a:r>
            <a:r>
              <a:rPr lang="en-US" sz="2000" b="1" dirty="0" smtClean="0"/>
              <a:t>. </a:t>
            </a:r>
            <a:endParaRPr lang="en-US" sz="2000" dirty="0" smtClean="0"/>
          </a:p>
          <a:p>
            <a:pPr eaLnBrk="1" hangingPunct="1">
              <a:defRPr/>
            </a:pPr>
            <a:endParaRPr lang="en-US" dirty="0" smtClean="0"/>
          </a:p>
          <a:p>
            <a:pPr eaLnBrk="1" hangingPunct="1">
              <a:defRPr/>
            </a:pPr>
            <a:endParaRPr lang="en-US" dirty="0" smtClean="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1">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fontAlgn="auto" hangingPunct="1">
              <a:spcAft>
                <a:spcPts val="0"/>
              </a:spcAft>
              <a:defRPr/>
            </a:pPr>
            <a:r>
              <a:rPr lang="en-US" dirty="0" smtClean="0"/>
              <a:t>Citations: Groups as Authors</a:t>
            </a:r>
          </a:p>
        </p:txBody>
      </p:sp>
      <p:sp>
        <p:nvSpPr>
          <p:cNvPr id="22531" name="Rectangle 3"/>
          <p:cNvSpPr>
            <a:spLocks noGrp="1" noChangeArrowheads="1"/>
          </p:cNvSpPr>
          <p:nvPr>
            <p:ph idx="1"/>
          </p:nvPr>
        </p:nvSpPr>
        <p:spPr>
          <a:xfrm>
            <a:off x="457200" y="1219200"/>
            <a:ext cx="8229600" cy="4787900"/>
          </a:xfrm>
        </p:spPr>
        <p:txBody>
          <a:bodyPr>
            <a:normAutofit fontScale="92500" lnSpcReduction="20000"/>
          </a:bodyPr>
          <a:lstStyle/>
          <a:p>
            <a:pPr eaLnBrk="1" hangingPunct="1">
              <a:defRPr/>
            </a:pPr>
            <a:r>
              <a:rPr lang="en-US" sz="2400" dirty="0" smtClean="0"/>
              <a:t>Groups such as corporations, associations, and government agencies can also author a publication.</a:t>
            </a:r>
          </a:p>
          <a:p>
            <a:pPr eaLnBrk="1" hangingPunct="1">
              <a:defRPr/>
            </a:pPr>
            <a:r>
              <a:rPr lang="en-US" sz="2400" dirty="0" smtClean="0"/>
              <a:t>Cite these sources using the group name as the author’s name in the citation and on the references page. </a:t>
            </a:r>
          </a:p>
          <a:p>
            <a:pPr eaLnBrk="1" hangingPunct="1">
              <a:defRPr/>
            </a:pPr>
            <a:r>
              <a:rPr lang="en-US" sz="2400" dirty="0" smtClean="0"/>
              <a:t>Examples:</a:t>
            </a:r>
          </a:p>
          <a:p>
            <a:pPr lvl="1" eaLnBrk="1" hangingPunct="1">
              <a:defRPr/>
            </a:pPr>
            <a:r>
              <a:rPr lang="en-US" sz="2400" dirty="0" smtClean="0"/>
              <a:t>Federal Communications Commission, 2001</a:t>
            </a:r>
          </a:p>
          <a:p>
            <a:pPr lvl="1" eaLnBrk="1" hangingPunct="1">
              <a:defRPr/>
            </a:pPr>
            <a:r>
              <a:rPr lang="en-US" sz="2400" dirty="0" smtClean="0"/>
              <a:t>Centers for Disease Control and Prevention, 2012</a:t>
            </a:r>
          </a:p>
          <a:p>
            <a:pPr lvl="1" eaLnBrk="1" hangingPunct="1">
              <a:defRPr/>
            </a:pPr>
            <a:r>
              <a:rPr lang="en-US" sz="2400" dirty="0" smtClean="0"/>
              <a:t>American Cancer Society, 2011</a:t>
            </a:r>
          </a:p>
          <a:p>
            <a:pPr lvl="1" eaLnBrk="1" hangingPunct="1">
              <a:defRPr/>
            </a:pPr>
            <a:r>
              <a:rPr lang="en-US" sz="2400" dirty="0" smtClean="0"/>
              <a:t>National Institute of Mental Health, 2006</a:t>
            </a:r>
          </a:p>
          <a:p>
            <a:pPr eaLnBrk="1" hangingPunct="1">
              <a:defRPr/>
            </a:pPr>
            <a:endParaRPr lang="en-US" dirty="0" smtClean="0"/>
          </a:p>
          <a:p>
            <a:pPr marL="365125" lvl="1" indent="-255588" eaLnBrk="1" hangingPunct="1">
              <a:spcBef>
                <a:spcPts val="400"/>
              </a:spcBef>
              <a:buSzPct val="68000"/>
              <a:buFont typeface="Wingdings 3" pitchFamily="18" charset="2"/>
              <a:buChar char=""/>
              <a:defRPr/>
            </a:pPr>
            <a:r>
              <a:rPr lang="en-US" dirty="0" smtClean="0"/>
              <a:t>You may use an abbreviation for the group author </a:t>
            </a:r>
            <a:r>
              <a:rPr lang="en-US" sz="2400" dirty="0" smtClean="0"/>
              <a:t>National Institute of Mental Health (NIMH), 2006 in subsequent citations providing you have identified the abbreviation in the first citation.</a:t>
            </a:r>
          </a:p>
          <a:p>
            <a:pPr eaLnBrk="1" hangingPunct="1">
              <a:defRPr/>
            </a:pPr>
            <a:endParaRPr lang="en-US" dirty="0" smtClean="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0"/>
            <a:ext cx="8686800" cy="1143000"/>
          </a:xfrm>
        </p:spPr>
        <p:txBody>
          <a:bodyPr>
            <a:normAutofit/>
          </a:bodyPr>
          <a:lstStyle/>
          <a:p>
            <a:pPr eaLnBrk="1" fontAlgn="auto" hangingPunct="1">
              <a:spcAft>
                <a:spcPts val="0"/>
              </a:spcAft>
              <a:defRPr/>
            </a:pPr>
            <a:r>
              <a:rPr lang="en-US" dirty="0" smtClean="0"/>
              <a:t>Citations: </a:t>
            </a:r>
            <a:r>
              <a:rPr lang="en-US" sz="3600" dirty="0" smtClean="0"/>
              <a:t>et al. used for 3+ authors</a:t>
            </a:r>
            <a:r>
              <a:rPr lang="en-US" dirty="0" smtClean="0"/>
              <a:t/>
            </a:r>
            <a:br>
              <a:rPr lang="en-US" dirty="0" smtClean="0"/>
            </a:br>
            <a:endParaRPr lang="en-US" sz="1800" dirty="0" smtClean="0"/>
          </a:p>
        </p:txBody>
      </p:sp>
      <p:graphicFrame>
        <p:nvGraphicFramePr>
          <p:cNvPr id="40067" name="Group 131"/>
          <p:cNvGraphicFramePr>
            <a:graphicFrameLocks noGrp="1"/>
          </p:cNvGraphicFramePr>
          <p:nvPr>
            <p:ph type="tbl" idx="1"/>
          </p:nvPr>
        </p:nvGraphicFramePr>
        <p:xfrm>
          <a:off x="914400" y="1371600"/>
          <a:ext cx="7543800" cy="4755833"/>
        </p:xfrm>
        <a:graphic>
          <a:graphicData uri="http://schemas.openxmlformats.org/drawingml/2006/table">
            <a:tbl>
              <a:tblPr/>
              <a:tblGrid>
                <a:gridCol w="1752600"/>
                <a:gridCol w="2879725"/>
                <a:gridCol w="2911475"/>
              </a:tblGrid>
              <a:tr h="419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400" b="0" i="0" u="none" strike="noStrike" cap="none" normalizeH="0" baseline="0" dirty="0" smtClean="0">
                          <a:ln>
                            <a:noFill/>
                          </a:ln>
                          <a:solidFill>
                            <a:schemeClr val="tx1"/>
                          </a:solidFill>
                          <a:effectLst/>
                          <a:latin typeface="Times New Roman" charset="0"/>
                          <a:cs typeface="Times New Roman" charset="0"/>
                        </a:rPr>
                        <a:t># of Authors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400" b="0" i="0" u="none" strike="noStrike" cap="none" normalizeH="0" baseline="0" smtClean="0">
                          <a:ln>
                            <a:noFill/>
                          </a:ln>
                          <a:solidFill>
                            <a:schemeClr val="tx1"/>
                          </a:solidFill>
                          <a:effectLst/>
                          <a:latin typeface="Times New Roman" charset="0"/>
                          <a:cs typeface="Times New Roman" charset="0"/>
                        </a:rPr>
                        <a:t>First Citation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400" b="0" i="0" u="none" strike="noStrike" cap="none" normalizeH="0" baseline="0" smtClean="0">
                          <a:ln>
                            <a:noFill/>
                          </a:ln>
                          <a:solidFill>
                            <a:schemeClr val="tx1"/>
                          </a:solidFill>
                          <a:effectLst/>
                          <a:latin typeface="Times New Roman" charset="0"/>
                          <a:cs typeface="Times New Roman" charset="0"/>
                        </a:rPr>
                        <a:t>Subsequent Citations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cs typeface="Times New Roman" charset="0"/>
                        </a:rPr>
                        <a:t>One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smtClean="0">
                          <a:ln>
                            <a:noFill/>
                          </a:ln>
                          <a:solidFill>
                            <a:schemeClr val="tx1"/>
                          </a:solidFill>
                          <a:effectLst/>
                          <a:latin typeface="Times New Roman" charset="0"/>
                          <a:cs typeface="Times New Roman" charset="0"/>
                        </a:rPr>
                        <a:t>Walker (2007)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smtClean="0">
                          <a:ln>
                            <a:noFill/>
                          </a:ln>
                          <a:solidFill>
                            <a:schemeClr val="tx1"/>
                          </a:solidFill>
                          <a:effectLst/>
                          <a:latin typeface="Times New Roman" charset="0"/>
                          <a:cs typeface="Times New Roman" charset="0"/>
                        </a:rPr>
                        <a:t>Walker (2007)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cs typeface="Times New Roman" charset="0"/>
                        </a:rPr>
                        <a:t>Two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smtClean="0">
                          <a:ln>
                            <a:noFill/>
                          </a:ln>
                          <a:solidFill>
                            <a:schemeClr val="tx1"/>
                          </a:solidFill>
                          <a:effectLst/>
                          <a:latin typeface="Times New Roman" charset="0"/>
                          <a:cs typeface="Times New Roman" charset="0"/>
                        </a:rPr>
                        <a:t>Walker and Allen (2004)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smtClean="0">
                          <a:ln>
                            <a:noFill/>
                          </a:ln>
                          <a:solidFill>
                            <a:schemeClr val="tx1"/>
                          </a:solidFill>
                          <a:effectLst/>
                          <a:latin typeface="Times New Roman" charset="0"/>
                          <a:cs typeface="Times New Roman" charset="0"/>
                        </a:rPr>
                        <a:t>Walker and Allen (2004)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5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cs typeface="Times New Roman" charset="0"/>
                        </a:rPr>
                        <a:t>Three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smtClean="0">
                          <a:ln>
                            <a:noFill/>
                          </a:ln>
                          <a:solidFill>
                            <a:schemeClr val="tx1"/>
                          </a:solidFill>
                          <a:effectLst/>
                          <a:latin typeface="Times New Roman" charset="0"/>
                          <a:cs typeface="Times New Roman" charset="0"/>
                        </a:rPr>
                        <a:t>Bradley, Ramirez, and Soo (1999)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smtClean="0">
                          <a:ln>
                            <a:noFill/>
                          </a:ln>
                          <a:solidFill>
                            <a:schemeClr val="tx1"/>
                          </a:solidFill>
                          <a:effectLst/>
                          <a:latin typeface="Times New Roman" charset="0"/>
                          <a:cs typeface="Times New Roman" charset="0"/>
                        </a:rPr>
                        <a:t>Bradley et al. (1999)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cs typeface="Times New Roman" charset="0"/>
                        </a:rPr>
                        <a:t>Four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smtClean="0">
                          <a:ln>
                            <a:noFill/>
                          </a:ln>
                          <a:solidFill>
                            <a:schemeClr val="tx1"/>
                          </a:solidFill>
                          <a:effectLst/>
                          <a:latin typeface="Times New Roman" charset="0"/>
                          <a:cs typeface="Times New Roman" charset="0"/>
                        </a:rPr>
                        <a:t>Bradley, Ramirez, and Soo, and Walsh (2006)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smtClean="0">
                          <a:ln>
                            <a:noFill/>
                          </a:ln>
                          <a:solidFill>
                            <a:schemeClr val="tx1"/>
                          </a:solidFill>
                          <a:effectLst/>
                          <a:latin typeface="Times New Roman" charset="0"/>
                          <a:cs typeface="Times New Roman" charset="0"/>
                        </a:rPr>
                        <a:t>Bradley et al. (2006)</a:t>
                      </a:r>
                      <a:endParaRPr kumimoji="0" lang="en-US" sz="2800" b="0" i="0" u="none" strike="noStrike" cap="none" normalizeH="0" baseline="0" smtClean="0">
                        <a:ln>
                          <a:noFill/>
                        </a:ln>
                        <a:solidFill>
                          <a:schemeClr val="tx1"/>
                        </a:solidFill>
                        <a:effectLst/>
                        <a:latin typeface="Times New Roman" charset="0"/>
                        <a:cs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cs typeface="Times New Roman" charset="0"/>
                        </a:rPr>
                        <a:t>Five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smtClean="0">
                          <a:ln>
                            <a:noFill/>
                          </a:ln>
                          <a:solidFill>
                            <a:schemeClr val="tx1"/>
                          </a:solidFill>
                          <a:effectLst/>
                          <a:latin typeface="Times New Roman" charset="0"/>
                          <a:cs typeface="Times New Roman" charset="0"/>
                        </a:rPr>
                        <a:t>Walker, Allen, Bradley, Ramirez, and Soo (2008)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smtClean="0">
                          <a:ln>
                            <a:noFill/>
                          </a:ln>
                          <a:solidFill>
                            <a:schemeClr val="tx1"/>
                          </a:solidFill>
                          <a:effectLst/>
                          <a:latin typeface="Times New Roman" charset="0"/>
                          <a:cs typeface="Times New Roman" charset="0"/>
                        </a:rPr>
                        <a:t>Walker et al. (2008)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cs typeface="Times New Roman" charset="0"/>
                        </a:rPr>
                        <a:t>Six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smtClean="0">
                          <a:ln>
                            <a:noFill/>
                          </a:ln>
                          <a:solidFill>
                            <a:schemeClr val="tx1"/>
                          </a:solidFill>
                          <a:effectLst/>
                          <a:latin typeface="Times New Roman" charset="0"/>
                          <a:cs typeface="Times New Roman" charset="0"/>
                        </a:rPr>
                        <a:t>Wasserstein et al. (2005)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000" b="0" i="0" u="none" strike="noStrike" cap="none" normalizeH="0" baseline="0" smtClean="0">
                          <a:ln>
                            <a:noFill/>
                          </a:ln>
                          <a:solidFill>
                            <a:schemeClr val="tx1"/>
                          </a:solidFill>
                          <a:effectLst/>
                          <a:latin typeface="Times New Roman" charset="0"/>
                          <a:cs typeface="Times New Roman" charset="0"/>
                        </a:rPr>
                        <a:t>Wasserstein et al. (2005)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05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cs typeface="Times New Roman" charset="0"/>
                        </a:rPr>
                        <a:t>Group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smtClean="0">
                          <a:ln>
                            <a:noFill/>
                          </a:ln>
                          <a:solidFill>
                            <a:schemeClr val="tx1"/>
                          </a:solidFill>
                          <a:effectLst/>
                          <a:latin typeface="Times New Roman" charset="0"/>
                          <a:cs typeface="Times New Roman" charset="0"/>
                        </a:rPr>
                        <a:t>University of Pittsburgh (2005)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University of Pittsburgh (2005)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p:txBody>
          <a:bodyPr/>
          <a:lstStyle/>
          <a:p>
            <a:pPr eaLnBrk="1" hangingPunct="1"/>
            <a:r>
              <a:rPr lang="en-US" dirty="0" smtClean="0"/>
              <a:t>Paraphrase – a summary of information from a source – cite using author(s) last name(s), and year of publication</a:t>
            </a:r>
          </a:p>
          <a:p>
            <a:pPr eaLnBrk="1" hangingPunct="1"/>
            <a:r>
              <a:rPr lang="en-US" dirty="0" smtClean="0"/>
              <a:t>A paraphrase is used when you use </a:t>
            </a:r>
            <a:r>
              <a:rPr lang="en-US" b="1" dirty="0" smtClean="0"/>
              <a:t>the author’s ideas</a:t>
            </a:r>
            <a:r>
              <a:rPr lang="en-US" dirty="0" smtClean="0"/>
              <a:t>, and expressed them in </a:t>
            </a:r>
            <a:r>
              <a:rPr lang="en-US" b="1" dirty="0" smtClean="0"/>
              <a:t>YOUR OWN WORDS</a:t>
            </a:r>
          </a:p>
          <a:p>
            <a:pPr eaLnBrk="1" hangingPunct="1"/>
            <a:endParaRPr lang="en-US" dirty="0" smtClean="0"/>
          </a:p>
          <a:p>
            <a:pPr eaLnBrk="1" hangingPunct="1">
              <a:buNone/>
            </a:pPr>
            <a:r>
              <a:rPr lang="en-US" sz="2400" b="1" i="1" dirty="0" smtClean="0"/>
              <a:t>Example:  </a:t>
            </a:r>
          </a:p>
          <a:p>
            <a:pPr eaLnBrk="1" hangingPunct="1">
              <a:buNone/>
            </a:pPr>
            <a:r>
              <a:rPr lang="en-US" sz="2400" dirty="0" smtClean="0">
                <a:solidFill>
                  <a:schemeClr val="tx2">
                    <a:lumMod val="75000"/>
                  </a:schemeClr>
                </a:solidFill>
              </a:rPr>
              <a:t>Children choose the same foods they see their parents and friends eating  (</a:t>
            </a:r>
            <a:r>
              <a:rPr lang="en-US" sz="2400" dirty="0" err="1" smtClean="0">
                <a:solidFill>
                  <a:schemeClr val="tx2">
                    <a:lumMod val="75000"/>
                  </a:schemeClr>
                </a:solidFill>
              </a:rPr>
              <a:t>Berk</a:t>
            </a:r>
            <a:r>
              <a:rPr lang="en-US" sz="2400" dirty="0" smtClean="0">
                <a:solidFill>
                  <a:schemeClr val="tx2">
                    <a:lumMod val="75000"/>
                  </a:schemeClr>
                </a:solidFill>
              </a:rPr>
              <a:t>, 2007).</a:t>
            </a:r>
            <a:r>
              <a:rPr lang="en-US" dirty="0" smtClean="0">
                <a:solidFill>
                  <a:schemeClr val="tx2">
                    <a:lumMod val="75000"/>
                  </a:schemeClr>
                </a:solidFill>
              </a:rPr>
              <a:t>  </a:t>
            </a:r>
          </a:p>
        </p:txBody>
      </p:sp>
      <p:sp>
        <p:nvSpPr>
          <p:cNvPr id="41986" name="Rectangle 2"/>
          <p:cNvSpPr>
            <a:spLocks noGrp="1" noChangeArrowheads="1"/>
          </p:cNvSpPr>
          <p:nvPr>
            <p:ph type="title"/>
          </p:nvPr>
        </p:nvSpPr>
        <p:spPr/>
        <p:txBody>
          <a:bodyPr/>
          <a:lstStyle/>
          <a:p>
            <a:pPr eaLnBrk="1" fontAlgn="auto" hangingPunct="1">
              <a:spcAft>
                <a:spcPts val="0"/>
              </a:spcAft>
              <a:defRPr/>
            </a:pPr>
            <a:r>
              <a:rPr lang="en-US" smtClean="0"/>
              <a:t>Paraphrase</a:t>
            </a:r>
          </a:p>
        </p:txBody>
      </p:sp>
    </p:spTree>
    <p:custDataLst>
      <p:tags r:id="rId1"/>
    </p:custData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457200" y="1295400"/>
            <a:ext cx="8229600" cy="4711700"/>
          </a:xfrm>
        </p:spPr>
        <p:txBody>
          <a:bodyPr/>
          <a:lstStyle/>
          <a:p>
            <a:pPr eaLnBrk="1" hangingPunct="1"/>
            <a:r>
              <a:rPr lang="en-US" dirty="0" smtClean="0"/>
              <a:t>A direct quote is when you use the author’s words, exactly.</a:t>
            </a:r>
          </a:p>
          <a:p>
            <a:pPr eaLnBrk="1" hangingPunct="1"/>
            <a:r>
              <a:rPr lang="en-US" dirty="0" smtClean="0"/>
              <a:t>Quotations with fewer than 40 words: </a:t>
            </a:r>
          </a:p>
          <a:p>
            <a:pPr lvl="1" eaLnBrk="1" hangingPunct="1"/>
            <a:r>
              <a:rPr lang="en-US" dirty="0" smtClean="0"/>
              <a:t>Use quotation marks, </a:t>
            </a:r>
            <a:r>
              <a:rPr lang="en-US" b="1" dirty="0" smtClean="0"/>
              <a:t>author(s) last name, year of publication, and page number </a:t>
            </a:r>
            <a:r>
              <a:rPr lang="en-US" dirty="0" smtClean="0"/>
              <a:t>(or paragraph number if no page number exists).</a:t>
            </a:r>
          </a:p>
          <a:p>
            <a:pPr lvl="1" eaLnBrk="1" hangingPunct="1"/>
            <a:endParaRPr lang="en-US" dirty="0" smtClean="0"/>
          </a:p>
          <a:p>
            <a:pPr eaLnBrk="1" hangingPunct="1">
              <a:buNone/>
            </a:pPr>
            <a:r>
              <a:rPr lang="en-US" sz="2800" b="1" i="1" dirty="0" smtClean="0"/>
              <a:t>Example: </a:t>
            </a:r>
            <a:endParaRPr lang="en-US" sz="2800" dirty="0" smtClean="0"/>
          </a:p>
          <a:p>
            <a:pPr eaLnBrk="1" hangingPunct="1">
              <a:buNone/>
            </a:pPr>
            <a:r>
              <a:rPr lang="en-US" sz="2800" dirty="0" smtClean="0">
                <a:solidFill>
                  <a:schemeClr val="tx2"/>
                </a:solidFill>
              </a:rPr>
              <a:t> “Children tend to imitate the food choices of people they admire, both adults and peers” (</a:t>
            </a:r>
            <a:r>
              <a:rPr lang="en-US" sz="2800" dirty="0" err="1" smtClean="0">
                <a:solidFill>
                  <a:schemeClr val="tx2"/>
                </a:solidFill>
              </a:rPr>
              <a:t>Berk</a:t>
            </a:r>
            <a:r>
              <a:rPr lang="en-US" sz="2800" dirty="0" smtClean="0">
                <a:solidFill>
                  <a:schemeClr val="tx2"/>
                </a:solidFill>
              </a:rPr>
              <a:t>, 2007, p. 220).</a:t>
            </a:r>
          </a:p>
        </p:txBody>
      </p:sp>
      <p:sp>
        <p:nvSpPr>
          <p:cNvPr id="40962" name="Rectangle 2"/>
          <p:cNvSpPr>
            <a:spLocks noGrp="1" noChangeArrowheads="1"/>
          </p:cNvSpPr>
          <p:nvPr>
            <p:ph type="title"/>
          </p:nvPr>
        </p:nvSpPr>
        <p:spPr/>
        <p:txBody>
          <a:bodyPr/>
          <a:lstStyle/>
          <a:p>
            <a:pPr eaLnBrk="1" fontAlgn="auto" hangingPunct="1">
              <a:spcAft>
                <a:spcPts val="0"/>
              </a:spcAft>
              <a:defRPr/>
            </a:pPr>
            <a:r>
              <a:rPr lang="en-US" dirty="0" smtClean="0"/>
              <a:t>Quotations: Short Quotes</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p:txBody>
          <a:bodyPr/>
          <a:lstStyle/>
          <a:p>
            <a:pPr eaLnBrk="1" hangingPunct="1"/>
            <a:r>
              <a:rPr lang="en-US" smtClean="0"/>
              <a:t>Term Papers</a:t>
            </a:r>
          </a:p>
          <a:p>
            <a:pPr eaLnBrk="1" hangingPunct="1"/>
            <a:r>
              <a:rPr lang="en-US" smtClean="0"/>
              <a:t>Research Reports</a:t>
            </a:r>
          </a:p>
          <a:p>
            <a:pPr eaLnBrk="1" hangingPunct="1"/>
            <a:r>
              <a:rPr lang="en-US" smtClean="0"/>
              <a:t>Empirical Studies</a:t>
            </a:r>
          </a:p>
          <a:p>
            <a:pPr eaLnBrk="1" hangingPunct="1"/>
            <a:r>
              <a:rPr lang="en-US" smtClean="0"/>
              <a:t>Literature Reviews</a:t>
            </a:r>
          </a:p>
          <a:p>
            <a:pPr eaLnBrk="1" hangingPunct="1"/>
            <a:r>
              <a:rPr lang="en-US" smtClean="0"/>
              <a:t>Theoretical Articles</a:t>
            </a:r>
          </a:p>
          <a:p>
            <a:pPr eaLnBrk="1" hangingPunct="1"/>
            <a:r>
              <a:rPr lang="en-US" smtClean="0"/>
              <a:t>Methodological Articles</a:t>
            </a:r>
          </a:p>
          <a:p>
            <a:pPr eaLnBrk="1" hangingPunct="1"/>
            <a:r>
              <a:rPr lang="en-US" smtClean="0"/>
              <a:t>Case Studies</a:t>
            </a:r>
          </a:p>
          <a:p>
            <a:pPr eaLnBrk="1" hangingPunct="1"/>
            <a:endParaRPr lang="en-US" smtClean="0"/>
          </a:p>
        </p:txBody>
      </p:sp>
      <p:sp>
        <p:nvSpPr>
          <p:cNvPr id="50178" name="Rectangle 2"/>
          <p:cNvSpPr>
            <a:spLocks noGrp="1" noChangeArrowheads="1"/>
          </p:cNvSpPr>
          <p:nvPr>
            <p:ph type="title"/>
          </p:nvPr>
        </p:nvSpPr>
        <p:spPr/>
        <p:txBody>
          <a:bodyPr/>
          <a:lstStyle/>
          <a:p>
            <a:pPr eaLnBrk="1" fontAlgn="auto" hangingPunct="1">
              <a:spcAft>
                <a:spcPts val="0"/>
              </a:spcAft>
              <a:defRPr/>
            </a:pPr>
            <a:r>
              <a:rPr lang="en-US" dirty="0" smtClean="0"/>
              <a:t>What is APA Style used for?</a:t>
            </a:r>
          </a:p>
        </p:txBody>
      </p:sp>
      <p:pic>
        <p:nvPicPr>
          <p:cNvPr id="4" name="Picture 4" descr="APA Manual.jpg"/>
          <p:cNvPicPr>
            <a:picLocks noChangeAspect="1"/>
          </p:cNvPicPr>
          <p:nvPr/>
        </p:nvPicPr>
        <p:blipFill>
          <a:blip r:embed="rId4" cstate="print"/>
          <a:srcRect/>
          <a:stretch>
            <a:fillRect/>
          </a:stretch>
        </p:blipFill>
        <p:spPr bwMode="auto">
          <a:xfrm>
            <a:off x="6304014" y="2743200"/>
            <a:ext cx="2839986" cy="4114800"/>
          </a:xfrm>
          <a:prstGeom prst="rect">
            <a:avLst/>
          </a:prstGeom>
          <a:noFill/>
          <a:ln w="9525">
            <a:noFill/>
            <a:miter lim="800000"/>
            <a:headEnd/>
            <a:tailEnd/>
          </a:ln>
        </p:spPr>
      </p:pic>
    </p:spTree>
    <p:custDataLst>
      <p:tags r:id="rId1"/>
    </p:custData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p:txBody>
          <a:bodyPr/>
          <a:lstStyle/>
          <a:p>
            <a:pPr eaLnBrk="1" hangingPunct="1"/>
            <a:r>
              <a:rPr lang="en-US" sz="2800" dirty="0" smtClean="0"/>
              <a:t>Quotations with </a:t>
            </a:r>
            <a:r>
              <a:rPr lang="en-US" sz="2800" b="1" dirty="0" smtClean="0"/>
              <a:t>40 or more words – display in a block of text</a:t>
            </a:r>
            <a:r>
              <a:rPr lang="en-US" sz="2800" dirty="0" smtClean="0"/>
              <a:t>, </a:t>
            </a:r>
          </a:p>
          <a:p>
            <a:pPr lvl="1" eaLnBrk="1" hangingPunct="1"/>
            <a:r>
              <a:rPr lang="en-US" sz="2400" dirty="0" smtClean="0"/>
              <a:t>omit the quotation marks, indent each line 5 spaces, author(s) last name, year of publication and page (or paragraph number).</a:t>
            </a:r>
          </a:p>
          <a:p>
            <a:pPr eaLnBrk="1" hangingPunct="1">
              <a:buFont typeface="Wingdings" pitchFamily="2" charset="2"/>
              <a:buNone/>
            </a:pPr>
            <a:r>
              <a:rPr lang="en-US" sz="2400" dirty="0" smtClean="0">
                <a:solidFill>
                  <a:schemeClr val="folHlink"/>
                </a:solidFill>
              </a:rPr>
              <a:t>	</a:t>
            </a:r>
            <a:r>
              <a:rPr lang="en-US" sz="2400" b="1" i="1" dirty="0" smtClean="0"/>
              <a:t>Example</a:t>
            </a:r>
            <a:r>
              <a:rPr lang="en-US" sz="2400" i="1" dirty="0" smtClean="0"/>
              <a:t>:</a:t>
            </a:r>
          </a:p>
          <a:p>
            <a:pPr eaLnBrk="1" hangingPunct="1">
              <a:buFont typeface="Wingdings 3" pitchFamily="18" charset="2"/>
              <a:buNone/>
            </a:pPr>
            <a:r>
              <a:rPr lang="en-US" sz="2400" dirty="0" smtClean="0">
                <a:solidFill>
                  <a:schemeClr val="folHlink"/>
                </a:solidFill>
              </a:rPr>
              <a:t>		</a:t>
            </a:r>
            <a:r>
              <a:rPr lang="en-US" sz="2400" dirty="0" smtClean="0">
                <a:solidFill>
                  <a:schemeClr val="tx2"/>
                </a:solidFill>
              </a:rPr>
              <a:t>Though they eat less, preschoolers require a   	high- quality diet, including the same foods 	adults need, but in smaller amounts.  Fats, oils, 	and salt should be kept to a minimum because 	their link to high blood pressure and heart 	disease in adulthood (</a:t>
            </a:r>
            <a:r>
              <a:rPr lang="en-US" sz="2400" dirty="0" err="1" smtClean="0">
                <a:solidFill>
                  <a:schemeClr val="tx2"/>
                </a:solidFill>
              </a:rPr>
              <a:t>Berk</a:t>
            </a:r>
            <a:r>
              <a:rPr lang="en-US" sz="2400" dirty="0" smtClean="0">
                <a:solidFill>
                  <a:schemeClr val="tx2"/>
                </a:solidFill>
              </a:rPr>
              <a:t>, 2007, p. 220).</a:t>
            </a:r>
          </a:p>
          <a:p>
            <a:pPr lvl="1" eaLnBrk="1" hangingPunct="1">
              <a:buFontTx/>
              <a:buNone/>
            </a:pPr>
            <a:endParaRPr lang="en-US" sz="2400" dirty="0" smtClean="0">
              <a:solidFill>
                <a:schemeClr val="folHlink"/>
              </a:solidFill>
            </a:endParaRPr>
          </a:p>
          <a:p>
            <a:pPr eaLnBrk="1" hangingPunct="1"/>
            <a:endParaRPr lang="en-US" sz="2400" dirty="0" smtClean="0">
              <a:solidFill>
                <a:schemeClr val="folHlink"/>
              </a:solidFill>
            </a:endParaRPr>
          </a:p>
        </p:txBody>
      </p:sp>
      <p:sp>
        <p:nvSpPr>
          <p:cNvPr id="48130" name="Rectangle 2"/>
          <p:cNvSpPr>
            <a:spLocks noGrp="1" noChangeArrowheads="1"/>
          </p:cNvSpPr>
          <p:nvPr>
            <p:ph type="title"/>
          </p:nvPr>
        </p:nvSpPr>
        <p:spPr/>
        <p:txBody>
          <a:bodyPr/>
          <a:lstStyle/>
          <a:p>
            <a:pPr eaLnBrk="1" fontAlgn="auto" hangingPunct="1">
              <a:spcAft>
                <a:spcPts val="0"/>
              </a:spcAft>
              <a:defRPr/>
            </a:pPr>
            <a:r>
              <a:rPr lang="en-US" dirty="0" smtClean="0"/>
              <a:t>Quotations: Long Quotes</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p:txBody>
          <a:bodyPr/>
          <a:lstStyle/>
          <a:p>
            <a:pPr eaLnBrk="1" hangingPunct="1">
              <a:buFont typeface="Arial" charset="0"/>
              <a:buChar char="•"/>
            </a:pPr>
            <a:r>
              <a:rPr lang="en-US" dirty="0" err="1" smtClean="0"/>
              <a:t>Kesler</a:t>
            </a:r>
            <a:r>
              <a:rPr lang="en-US" dirty="0" smtClean="0"/>
              <a:t> (2003) found that among research samples…</a:t>
            </a:r>
          </a:p>
          <a:p>
            <a:pPr eaLnBrk="1" hangingPunct="1">
              <a:buNone/>
            </a:pPr>
            <a:endParaRPr lang="en-US" dirty="0" smtClean="0"/>
          </a:p>
          <a:p>
            <a:pPr eaLnBrk="1" hangingPunct="1">
              <a:buFont typeface="Arial" charset="0"/>
              <a:buChar char="•"/>
            </a:pPr>
            <a:r>
              <a:rPr lang="en-US" dirty="0" smtClean="0"/>
              <a:t>Early onset results in a more persistent and severe course (Kessler, 2003).</a:t>
            </a:r>
          </a:p>
          <a:p>
            <a:pPr eaLnBrk="1" hangingPunct="1">
              <a:buNone/>
            </a:pPr>
            <a:endParaRPr lang="en-US" dirty="0" smtClean="0"/>
          </a:p>
          <a:p>
            <a:pPr eaLnBrk="1" hangingPunct="1">
              <a:buFont typeface="Arial" charset="0"/>
              <a:buChar char="•"/>
            </a:pPr>
            <a:r>
              <a:rPr lang="en-US" dirty="0" smtClean="0"/>
              <a:t>In 2003, Kessler’s study demonstrated</a:t>
            </a:r>
          </a:p>
        </p:txBody>
      </p:sp>
      <p:sp>
        <p:nvSpPr>
          <p:cNvPr id="2" name="Title 1"/>
          <p:cNvSpPr>
            <a:spLocks noGrp="1"/>
          </p:cNvSpPr>
          <p:nvPr>
            <p:ph type="title"/>
          </p:nvPr>
        </p:nvSpPr>
        <p:spPr/>
        <p:txBody>
          <a:bodyPr/>
          <a:lstStyle/>
          <a:p>
            <a:pPr eaLnBrk="1" fontAlgn="auto" hangingPunct="1">
              <a:spcAft>
                <a:spcPts val="0"/>
              </a:spcAft>
              <a:defRPr/>
            </a:pPr>
            <a:r>
              <a:rPr lang="en-US" dirty="0" smtClean="0"/>
              <a:t>Citation Examples</a:t>
            </a:r>
          </a:p>
        </p:txBody>
      </p:sp>
    </p:spTree>
    <p:custDataLst>
      <p:tags r:id="rId1"/>
    </p:custData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Citation Examples</a:t>
            </a:r>
          </a:p>
        </p:txBody>
      </p:sp>
      <p:pic>
        <p:nvPicPr>
          <p:cNvPr id="4" name="Content Placeholder 5" descr="APA1-Headings1Scan.jpg"/>
          <p:cNvPicPr>
            <a:picLocks noChangeAspect="1"/>
          </p:cNvPicPr>
          <p:nvPr/>
        </p:nvPicPr>
        <p:blipFill>
          <a:blip r:embed="rId4" cstate="print"/>
          <a:stretch>
            <a:fillRect/>
          </a:stretch>
        </p:blipFill>
        <p:spPr bwMode="auto">
          <a:xfrm>
            <a:off x="4741863" y="1143000"/>
            <a:ext cx="4706937" cy="6091238"/>
          </a:xfrm>
          <a:prstGeom prst="rect">
            <a:avLst/>
          </a:prstGeom>
          <a:noFill/>
          <a:ln w="9525">
            <a:solidFill>
              <a:schemeClr val="tx1">
                <a:lumMod val="75000"/>
              </a:schemeClr>
            </a:solidFill>
            <a:miter lim="800000"/>
            <a:headEnd/>
            <a:tailEnd/>
          </a:ln>
        </p:spPr>
      </p:pic>
      <p:sp>
        <p:nvSpPr>
          <p:cNvPr id="5" name="Oval 4"/>
          <p:cNvSpPr/>
          <p:nvPr/>
        </p:nvSpPr>
        <p:spPr>
          <a:xfrm>
            <a:off x="5410200" y="2209800"/>
            <a:ext cx="1219200" cy="2286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
        <p:nvSpPr>
          <p:cNvPr id="6" name="Oval 5"/>
          <p:cNvSpPr/>
          <p:nvPr/>
        </p:nvSpPr>
        <p:spPr>
          <a:xfrm>
            <a:off x="7848600" y="3581400"/>
            <a:ext cx="1295400" cy="381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
        <p:nvSpPr>
          <p:cNvPr id="7" name="Oval 6"/>
          <p:cNvSpPr/>
          <p:nvPr/>
        </p:nvSpPr>
        <p:spPr>
          <a:xfrm>
            <a:off x="5257800" y="3810000"/>
            <a:ext cx="381000" cy="2286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
        <p:nvSpPr>
          <p:cNvPr id="28674" name="Content Placeholder 2"/>
          <p:cNvSpPr>
            <a:spLocks noGrp="1"/>
          </p:cNvSpPr>
          <p:nvPr>
            <p:ph idx="1"/>
          </p:nvPr>
        </p:nvSpPr>
        <p:spPr>
          <a:xfrm>
            <a:off x="0" y="1447800"/>
            <a:ext cx="4572000" cy="4525963"/>
          </a:xfrm>
        </p:spPr>
        <p:txBody>
          <a:bodyPr/>
          <a:lstStyle/>
          <a:p>
            <a:pPr eaLnBrk="1" hangingPunct="1">
              <a:buSzPct val="100000"/>
              <a:buFont typeface="Arial" charset="0"/>
              <a:buChar char="•"/>
            </a:pPr>
            <a:r>
              <a:rPr lang="en-US" sz="2400" dirty="0" smtClean="0"/>
              <a:t>Author’s name &amp; date of publication in parenthesis.</a:t>
            </a:r>
          </a:p>
          <a:p>
            <a:pPr eaLnBrk="1" hangingPunct="1">
              <a:buSzPct val="100000"/>
              <a:buFont typeface="Arial" charset="0"/>
              <a:buChar char="•"/>
            </a:pPr>
            <a:endParaRPr lang="en-US" sz="2400" dirty="0" smtClean="0"/>
          </a:p>
          <a:p>
            <a:pPr eaLnBrk="1" hangingPunct="1">
              <a:buSzPct val="100000"/>
              <a:buFont typeface="Arial" charset="0"/>
              <a:buChar char="•"/>
            </a:pPr>
            <a:r>
              <a:rPr lang="en-US" sz="2400" dirty="0" smtClean="0"/>
              <a:t>In this example, two sources are cited. Notice that the writer cites both of the sources using APA format: </a:t>
            </a:r>
            <a:r>
              <a:rPr lang="en-US" sz="2400" b="1" dirty="0" smtClean="0"/>
              <a:t>Source’s</a:t>
            </a:r>
            <a:r>
              <a:rPr lang="en-US" sz="2400" dirty="0" smtClean="0"/>
              <a:t> </a:t>
            </a:r>
            <a:r>
              <a:rPr lang="en-US" sz="2400" b="1" dirty="0" smtClean="0"/>
              <a:t>last name and date of publication </a:t>
            </a:r>
            <a:r>
              <a:rPr lang="en-US" sz="2400" dirty="0" smtClean="0"/>
              <a:t>within the content of the paper</a:t>
            </a:r>
          </a:p>
        </p:txBody>
      </p:sp>
      <p:grpSp>
        <p:nvGrpSpPr>
          <p:cNvPr id="3" name="Group 12"/>
          <p:cNvGrpSpPr>
            <a:grpSpLocks/>
          </p:cNvGrpSpPr>
          <p:nvPr/>
        </p:nvGrpSpPr>
        <p:grpSpPr bwMode="auto">
          <a:xfrm>
            <a:off x="5715000" y="609600"/>
            <a:ext cx="3429000" cy="838200"/>
            <a:chOff x="5715000" y="609600"/>
            <a:chExt cx="3429000" cy="838200"/>
          </a:xfrm>
        </p:grpSpPr>
        <p:sp>
          <p:nvSpPr>
            <p:cNvPr id="8" name="TextBox 7"/>
            <p:cNvSpPr txBox="1"/>
            <p:nvPr/>
          </p:nvSpPr>
          <p:spPr>
            <a:xfrm>
              <a:off x="5715000" y="609600"/>
              <a:ext cx="3429000" cy="523875"/>
            </a:xfrm>
            <a:prstGeom prst="rect">
              <a:avLst/>
            </a:prstGeom>
            <a:solidFill>
              <a:schemeClr val="accent1">
                <a:lumMod val="60000"/>
                <a:lumOff val="40000"/>
              </a:schemeClr>
            </a:solidFill>
          </p:spPr>
          <p:txBody>
            <a:bodyPr>
              <a:spAutoFit/>
            </a:bodyPr>
            <a:lstStyle/>
            <a:p>
              <a:pPr algn="ctr" eaLnBrk="0" hangingPunct="0">
                <a:defRPr/>
              </a:pPr>
              <a:r>
                <a:rPr lang="en-US" sz="1400" b="1" dirty="0">
                  <a:latin typeface="Helvetica" pitchFamily="-65" charset="0"/>
                  <a:cs typeface="Arial" charset="0"/>
                </a:rPr>
                <a:t>The Running Head and Page number on all pages</a:t>
              </a:r>
              <a:endParaRPr lang="en-US" sz="1400" dirty="0">
                <a:latin typeface="Helvetica" pitchFamily="-65" charset="0"/>
                <a:cs typeface="Arial" charset="0"/>
              </a:endParaRPr>
            </a:p>
          </p:txBody>
        </p:sp>
        <p:cxnSp>
          <p:nvCxnSpPr>
            <p:cNvPr id="9" name="Straight Arrow Connector 8"/>
            <p:cNvCxnSpPr/>
            <p:nvPr/>
          </p:nvCxnSpPr>
          <p:spPr>
            <a:xfrm rot="5400000">
              <a:off x="5905500" y="1181100"/>
              <a:ext cx="381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flipH="1">
              <a:off x="8153400" y="9144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28674" grpId="0" build="p"/>
      <p:bldP spid="28674" grpI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 descr="APA1-References1Scan.jpg"/>
          <p:cNvPicPr>
            <a:picLocks noChangeAspect="1"/>
          </p:cNvPicPr>
          <p:nvPr/>
        </p:nvPicPr>
        <p:blipFill>
          <a:blip r:embed="rId4" cstate="print"/>
          <a:srcRect b="4938"/>
          <a:stretch>
            <a:fillRect/>
          </a:stretch>
        </p:blipFill>
        <p:spPr bwMode="auto">
          <a:xfrm>
            <a:off x="4375150" y="609600"/>
            <a:ext cx="4768850" cy="5867400"/>
          </a:xfrm>
          <a:prstGeom prst="rect">
            <a:avLst/>
          </a:prstGeom>
          <a:noFill/>
          <a:ln w="9525">
            <a:noFill/>
            <a:miter lim="800000"/>
            <a:headEnd/>
            <a:tailEnd/>
          </a:ln>
        </p:spPr>
      </p:pic>
      <p:grpSp>
        <p:nvGrpSpPr>
          <p:cNvPr id="2" name="Group 10"/>
          <p:cNvGrpSpPr>
            <a:grpSpLocks/>
          </p:cNvGrpSpPr>
          <p:nvPr/>
        </p:nvGrpSpPr>
        <p:grpSpPr bwMode="auto">
          <a:xfrm>
            <a:off x="5715000" y="0"/>
            <a:ext cx="3429000" cy="990600"/>
            <a:chOff x="5715000" y="0"/>
            <a:chExt cx="3429000" cy="990600"/>
          </a:xfrm>
        </p:grpSpPr>
        <p:sp>
          <p:nvSpPr>
            <p:cNvPr id="5" name="TextBox 4"/>
            <p:cNvSpPr txBox="1"/>
            <p:nvPr/>
          </p:nvSpPr>
          <p:spPr>
            <a:xfrm>
              <a:off x="5715000" y="0"/>
              <a:ext cx="3429000" cy="523875"/>
            </a:xfrm>
            <a:prstGeom prst="rect">
              <a:avLst/>
            </a:prstGeom>
            <a:solidFill>
              <a:schemeClr val="accent1">
                <a:lumMod val="60000"/>
                <a:lumOff val="40000"/>
              </a:schemeClr>
            </a:solidFill>
          </p:spPr>
          <p:txBody>
            <a:bodyPr>
              <a:spAutoFit/>
            </a:bodyPr>
            <a:lstStyle/>
            <a:p>
              <a:pPr algn="ctr" eaLnBrk="0" hangingPunct="0">
                <a:defRPr/>
              </a:pPr>
              <a:r>
                <a:rPr lang="en-US" sz="1400" dirty="0">
                  <a:latin typeface="Helvetica" pitchFamily="-65" charset="0"/>
                  <a:cs typeface="Arial" charset="0"/>
                </a:rPr>
                <a:t>The Running Head and Page number on all pages</a:t>
              </a:r>
            </a:p>
          </p:txBody>
        </p:sp>
        <p:cxnSp>
          <p:nvCxnSpPr>
            <p:cNvPr id="6" name="Straight Arrow Connector 5"/>
            <p:cNvCxnSpPr/>
            <p:nvPr/>
          </p:nvCxnSpPr>
          <p:spPr>
            <a:xfrm rot="5400000">
              <a:off x="5791200" y="685800"/>
              <a:ext cx="533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6200000" flipH="1">
              <a:off x="8191500" y="723900"/>
              <a:ext cx="304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3" name="Content Placeholder 2"/>
          <p:cNvSpPr txBox="1">
            <a:spLocks/>
          </p:cNvSpPr>
          <p:nvPr/>
        </p:nvSpPr>
        <p:spPr bwMode="auto">
          <a:xfrm>
            <a:off x="0" y="1447800"/>
            <a:ext cx="4572000" cy="4525963"/>
          </a:xfrm>
          <a:prstGeom prst="rect">
            <a:avLst/>
          </a:prstGeom>
          <a:noFill/>
          <a:ln w="9525">
            <a:noFill/>
            <a:miter lim="800000"/>
            <a:headEnd/>
            <a:tailEnd/>
          </a:ln>
        </p:spPr>
        <p:txBody>
          <a:bodyPr/>
          <a:lstStyle/>
          <a:p>
            <a:pPr marL="365125" indent="-255588">
              <a:spcBef>
                <a:spcPts val="400"/>
              </a:spcBef>
              <a:buClr>
                <a:schemeClr val="accent1"/>
              </a:buClr>
              <a:buSzPct val="100000"/>
              <a:buFont typeface="Arial" pitchFamily="34" charset="0"/>
              <a:buChar char="•"/>
              <a:defRPr/>
            </a:pPr>
            <a:r>
              <a:rPr lang="en-US" dirty="0">
                <a:latin typeface="+mn-lt"/>
                <a:cs typeface="+mn-cs"/>
              </a:rPr>
              <a:t>The References begin on a new page</a:t>
            </a:r>
          </a:p>
          <a:p>
            <a:pPr marL="365125" indent="-255588">
              <a:spcBef>
                <a:spcPts val="400"/>
              </a:spcBef>
              <a:buClr>
                <a:schemeClr val="accent1"/>
              </a:buClr>
              <a:buSzPct val="100000"/>
              <a:buFont typeface="Arial" pitchFamily="34" charset="0"/>
              <a:buChar char="•"/>
              <a:defRPr/>
            </a:pPr>
            <a:r>
              <a:rPr lang="en-US" dirty="0">
                <a:latin typeface="+mn-lt"/>
                <a:cs typeface="+mn-cs"/>
              </a:rPr>
              <a:t>The heading References is centered at the top of the page. It is not underlined, bolded or in quotations.</a:t>
            </a:r>
          </a:p>
          <a:p>
            <a:pPr marL="365125" indent="-255588">
              <a:spcBef>
                <a:spcPts val="400"/>
              </a:spcBef>
              <a:buClr>
                <a:schemeClr val="accent1"/>
              </a:buClr>
              <a:buSzPct val="100000"/>
              <a:buFont typeface="Arial" pitchFamily="34" charset="0"/>
              <a:buChar char="•"/>
              <a:defRPr/>
            </a:pPr>
            <a:r>
              <a:rPr lang="en-US" dirty="0">
                <a:latin typeface="+mn-lt"/>
                <a:cs typeface="+mn-cs"/>
              </a:rPr>
              <a:t>The References used in the paper are alphabetized by the first author’s last name.</a:t>
            </a:r>
          </a:p>
          <a:p>
            <a:pPr marL="365125" indent="-255588">
              <a:spcBef>
                <a:spcPts val="400"/>
              </a:spcBef>
              <a:buClr>
                <a:schemeClr val="accent1"/>
              </a:buClr>
              <a:buSzPct val="100000"/>
              <a:buFont typeface="Arial" pitchFamily="34" charset="0"/>
              <a:buChar char="•"/>
              <a:defRPr/>
            </a:pPr>
            <a:r>
              <a:rPr lang="en-US" dirty="0">
                <a:latin typeface="+mn-lt"/>
                <a:cs typeface="+mn-cs"/>
              </a:rPr>
              <a:t>Use a hanging indent for each new reference.</a:t>
            </a:r>
          </a:p>
          <a:p>
            <a:pPr marL="365125" indent="-255588">
              <a:spcBef>
                <a:spcPts val="400"/>
              </a:spcBef>
              <a:buClr>
                <a:schemeClr val="accent1"/>
              </a:buClr>
              <a:buSzPct val="100000"/>
              <a:buFont typeface="Arial" pitchFamily="34" charset="0"/>
              <a:buChar char="•"/>
              <a:defRPr/>
            </a:pPr>
            <a:endParaRPr lang="en-US" dirty="0">
              <a:latin typeface="+mn-lt"/>
              <a:cs typeface="+mn-cs"/>
            </a:endParaRPr>
          </a:p>
        </p:txBody>
      </p:sp>
      <p:sp>
        <p:nvSpPr>
          <p:cNvPr id="15" name="Oval 14"/>
          <p:cNvSpPr/>
          <p:nvPr/>
        </p:nvSpPr>
        <p:spPr>
          <a:xfrm>
            <a:off x="8305800" y="914400"/>
            <a:ext cx="381000" cy="2286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
        <p:nvSpPr>
          <p:cNvPr id="16" name="Oval 15"/>
          <p:cNvSpPr/>
          <p:nvPr/>
        </p:nvSpPr>
        <p:spPr>
          <a:xfrm>
            <a:off x="6477000" y="1219200"/>
            <a:ext cx="838200" cy="1524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
        <p:nvSpPr>
          <p:cNvPr id="17" name="Left Brace 16"/>
          <p:cNvSpPr/>
          <p:nvPr/>
        </p:nvSpPr>
        <p:spPr>
          <a:xfrm>
            <a:off x="4724400" y="1371600"/>
            <a:ext cx="228600" cy="48006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8" name="TextBox 17"/>
          <p:cNvSpPr txBox="1"/>
          <p:nvPr/>
        </p:nvSpPr>
        <p:spPr>
          <a:xfrm>
            <a:off x="4800600" y="6119813"/>
            <a:ext cx="4343400" cy="738187"/>
          </a:xfrm>
          <a:prstGeom prst="rect">
            <a:avLst/>
          </a:prstGeom>
          <a:solidFill>
            <a:schemeClr val="accent1">
              <a:lumMod val="60000"/>
              <a:lumOff val="40000"/>
            </a:schemeClr>
          </a:solidFill>
        </p:spPr>
        <p:txBody>
          <a:bodyPr>
            <a:spAutoFit/>
          </a:bodyPr>
          <a:lstStyle/>
          <a:p>
            <a:pPr eaLnBrk="0" hangingPunct="0">
              <a:defRPr/>
            </a:pPr>
            <a:r>
              <a:rPr lang="en-US" sz="1400" dirty="0">
                <a:latin typeface="Helvetica" pitchFamily="-65" charset="0"/>
                <a:cs typeface="Arial" charset="0"/>
              </a:rPr>
              <a:t>A hanging indent means that the author’s name is left aligned and subsequent lines in the Reference are indented 5 spaces.</a:t>
            </a:r>
          </a:p>
        </p:txBody>
      </p:sp>
      <p:cxnSp>
        <p:nvCxnSpPr>
          <p:cNvPr id="22" name="Straight Arrow Connector 21"/>
          <p:cNvCxnSpPr/>
          <p:nvPr/>
        </p:nvCxnSpPr>
        <p:spPr>
          <a:xfrm>
            <a:off x="4419600" y="5791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010" name="Rectangle 2"/>
          <p:cNvSpPr>
            <a:spLocks noGrp="1" noChangeArrowheads="1"/>
          </p:cNvSpPr>
          <p:nvPr>
            <p:ph type="title"/>
          </p:nvPr>
        </p:nvSpPr>
        <p:spPr>
          <a:xfrm>
            <a:off x="0" y="228600"/>
            <a:ext cx="8229600" cy="1143000"/>
          </a:xfrm>
        </p:spPr>
        <p:txBody>
          <a:bodyPr/>
          <a:lstStyle/>
          <a:p>
            <a:pPr eaLnBrk="1" fontAlgn="auto" hangingPunct="1">
              <a:spcAft>
                <a:spcPts val="0"/>
              </a:spcAft>
              <a:defRPr/>
            </a:pPr>
            <a:r>
              <a:rPr lang="en-US" dirty="0" smtClean="0"/>
              <a:t>Reference Page</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6"/>
                                        </p:tgtEl>
                                        <p:attrNameLst>
                                          <p:attrName>style.visibility</p:attrName>
                                        </p:attrNameLst>
                                      </p:cBhvr>
                                      <p:to>
                                        <p:strVal val="hidden"/>
                                      </p:to>
                                    </p:set>
                                  </p:childTnLst>
                                </p:cTn>
                              </p:par>
                              <p:par>
                                <p:cTn id="21" presetID="1" presetClass="entr" presetSubtype="0" fill="hold" grpId="1" nodeType="with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7"/>
                                        </p:tgtEl>
                                        <p:attrNameLst>
                                          <p:attrName>style.visibility</p:attrName>
                                        </p:attrNameLst>
                                      </p:cBhvr>
                                      <p:to>
                                        <p:strVal val="hidden"/>
                                      </p:to>
                                    </p:set>
                                  </p:childTnLst>
                                </p:cTn>
                              </p:par>
                              <p:par>
                                <p:cTn id="29" presetID="1" presetClass="entr" presetSubtype="0" fill="hold" grpId="1" nodeType="with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3" grpId="1" build="p"/>
      <p:bldP spid="15" grpId="0" animBg="1"/>
      <p:bldP spid="15" grpId="1" animBg="1"/>
      <p:bldP spid="16" grpId="0" animBg="1"/>
      <p:bldP spid="16" grpId="1" animBg="1"/>
      <p:bldP spid="17" grpId="0" animBg="1"/>
      <p:bldP spid="17" grpId="1" animBg="1"/>
      <p:bldP spid="18" grpId="0" animBg="1"/>
      <p:bldP spid="1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3" descr="APA1-References1Scan.jpg"/>
          <p:cNvPicPr>
            <a:picLocks noChangeAspect="1"/>
          </p:cNvPicPr>
          <p:nvPr/>
        </p:nvPicPr>
        <p:blipFill>
          <a:blip r:embed="rId4" cstate="print"/>
          <a:srcRect b="4938"/>
          <a:stretch>
            <a:fillRect/>
          </a:stretch>
        </p:blipFill>
        <p:spPr bwMode="auto">
          <a:xfrm>
            <a:off x="3657600" y="609600"/>
            <a:ext cx="5486400" cy="6750050"/>
          </a:xfrm>
          <a:prstGeom prst="rect">
            <a:avLst/>
          </a:prstGeom>
          <a:noFill/>
          <a:ln w="9525">
            <a:noFill/>
            <a:miter lim="800000"/>
            <a:headEnd/>
            <a:tailEnd/>
          </a:ln>
        </p:spPr>
      </p:pic>
      <p:sp>
        <p:nvSpPr>
          <p:cNvPr id="13" name="Content Placeholder 2"/>
          <p:cNvSpPr txBox="1">
            <a:spLocks/>
          </p:cNvSpPr>
          <p:nvPr/>
        </p:nvSpPr>
        <p:spPr bwMode="auto">
          <a:xfrm>
            <a:off x="0" y="1295400"/>
            <a:ext cx="4267200" cy="4678363"/>
          </a:xfrm>
          <a:prstGeom prst="rect">
            <a:avLst/>
          </a:prstGeom>
          <a:noFill/>
          <a:ln w="9525">
            <a:noFill/>
            <a:miter lim="800000"/>
            <a:headEnd/>
            <a:tailEnd/>
          </a:ln>
        </p:spPr>
        <p:txBody>
          <a:bodyPr/>
          <a:lstStyle/>
          <a:p>
            <a:pPr marL="365125" indent="-255588">
              <a:spcBef>
                <a:spcPts val="400"/>
              </a:spcBef>
              <a:buClr>
                <a:schemeClr val="accent1"/>
              </a:buClr>
              <a:buSzPct val="100000"/>
              <a:defRPr/>
            </a:pPr>
            <a:r>
              <a:rPr lang="en-US" dirty="0">
                <a:latin typeface="+mn-lt"/>
              </a:rPr>
              <a:t>Each reference must contain </a:t>
            </a:r>
          </a:p>
          <a:p>
            <a:pPr marL="365125" indent="-255588">
              <a:spcBef>
                <a:spcPts val="400"/>
              </a:spcBef>
              <a:buClr>
                <a:schemeClr val="accent1"/>
              </a:buClr>
              <a:buSzPct val="100000"/>
              <a:buFont typeface="Arial" pitchFamily="34" charset="0"/>
              <a:buChar char="•"/>
              <a:defRPr/>
            </a:pPr>
            <a:r>
              <a:rPr lang="en-US" dirty="0">
                <a:latin typeface="+mn-lt"/>
              </a:rPr>
              <a:t>the author(s) name(s) </a:t>
            </a:r>
          </a:p>
          <a:p>
            <a:pPr marL="822325" lvl="1" indent="-255588">
              <a:spcBef>
                <a:spcPts val="400"/>
              </a:spcBef>
              <a:buClr>
                <a:schemeClr val="accent1"/>
              </a:buClr>
              <a:buSzPct val="100000"/>
              <a:buFont typeface="Arial" pitchFamily="34" charset="0"/>
              <a:buChar char="•"/>
              <a:defRPr/>
            </a:pPr>
            <a:r>
              <a:rPr lang="en-US" sz="2000" dirty="0">
                <a:latin typeface="+mn-lt"/>
              </a:rPr>
              <a:t>Use last </a:t>
            </a:r>
            <a:r>
              <a:rPr lang="en-US" sz="2000" dirty="0" smtClean="0">
                <a:latin typeface="+mn-lt"/>
              </a:rPr>
              <a:t>names</a:t>
            </a:r>
          </a:p>
          <a:p>
            <a:pPr marL="822325" lvl="1" indent="-255588">
              <a:spcBef>
                <a:spcPts val="400"/>
              </a:spcBef>
              <a:buClr>
                <a:schemeClr val="accent1"/>
              </a:buClr>
              <a:buSzPct val="100000"/>
              <a:buFont typeface="Arial" pitchFamily="34" charset="0"/>
              <a:buChar char="•"/>
              <a:defRPr/>
            </a:pPr>
            <a:r>
              <a:rPr lang="en-US" sz="2000" dirty="0" smtClean="0">
                <a:latin typeface="+mn-lt"/>
              </a:rPr>
              <a:t>Use first &amp; middle initials only</a:t>
            </a:r>
          </a:p>
          <a:p>
            <a:pPr marL="822325" lvl="1" indent="-255588">
              <a:spcBef>
                <a:spcPts val="400"/>
              </a:spcBef>
              <a:buClr>
                <a:schemeClr val="accent1"/>
              </a:buClr>
              <a:buSzPct val="100000"/>
              <a:buFont typeface="Arial" pitchFamily="34" charset="0"/>
              <a:buChar char="•"/>
              <a:defRPr/>
            </a:pPr>
            <a:r>
              <a:rPr lang="en-US" sz="2000" dirty="0" smtClean="0">
                <a:latin typeface="+mn-lt"/>
              </a:rPr>
              <a:t>Include author’s middle initials if they are provided in the publication</a:t>
            </a:r>
            <a:endParaRPr lang="en-US" sz="2000" dirty="0">
              <a:latin typeface="+mn-lt"/>
            </a:endParaRPr>
          </a:p>
          <a:p>
            <a:pPr marL="365125" indent="-255588">
              <a:spcBef>
                <a:spcPts val="400"/>
              </a:spcBef>
              <a:buClr>
                <a:schemeClr val="accent1"/>
              </a:buClr>
              <a:buSzPct val="100000"/>
              <a:buFont typeface="Arial" pitchFamily="34" charset="0"/>
              <a:buChar char="•"/>
              <a:defRPr/>
            </a:pPr>
            <a:r>
              <a:rPr lang="en-US" dirty="0">
                <a:latin typeface="+mn-lt"/>
              </a:rPr>
              <a:t>date of publication </a:t>
            </a:r>
          </a:p>
          <a:p>
            <a:pPr marL="365125" indent="-255588">
              <a:spcBef>
                <a:spcPts val="400"/>
              </a:spcBef>
              <a:buClr>
                <a:schemeClr val="accent1"/>
              </a:buClr>
              <a:buSzPct val="100000"/>
              <a:buFont typeface="Arial" pitchFamily="34" charset="0"/>
              <a:buChar char="•"/>
              <a:defRPr/>
            </a:pPr>
            <a:r>
              <a:rPr lang="en-US" dirty="0">
                <a:latin typeface="+mn-lt"/>
              </a:rPr>
              <a:t>title of work</a:t>
            </a:r>
          </a:p>
          <a:p>
            <a:pPr marL="365125" indent="-255588">
              <a:spcBef>
                <a:spcPts val="400"/>
              </a:spcBef>
              <a:buClr>
                <a:schemeClr val="accent1"/>
              </a:buClr>
              <a:buSzPct val="100000"/>
              <a:buFont typeface="Arial" pitchFamily="34" charset="0"/>
              <a:buChar char="•"/>
              <a:defRPr/>
            </a:pPr>
            <a:r>
              <a:rPr lang="en-US" dirty="0">
                <a:latin typeface="+mn-lt"/>
              </a:rPr>
              <a:t>publication information</a:t>
            </a:r>
            <a:endParaRPr lang="en-US" dirty="0">
              <a:latin typeface="+mn-lt"/>
              <a:cs typeface="+mn-cs"/>
            </a:endParaRPr>
          </a:p>
        </p:txBody>
      </p:sp>
      <p:sp>
        <p:nvSpPr>
          <p:cNvPr id="43010" name="Rectangle 2"/>
          <p:cNvSpPr>
            <a:spLocks noGrp="1" noChangeArrowheads="1"/>
          </p:cNvSpPr>
          <p:nvPr>
            <p:ph type="title"/>
          </p:nvPr>
        </p:nvSpPr>
        <p:spPr>
          <a:xfrm>
            <a:off x="0" y="228600"/>
            <a:ext cx="8229600" cy="1143000"/>
          </a:xfrm>
        </p:spPr>
        <p:txBody>
          <a:bodyPr/>
          <a:lstStyle/>
          <a:p>
            <a:pPr eaLnBrk="1" fontAlgn="auto" hangingPunct="1">
              <a:spcAft>
                <a:spcPts val="0"/>
              </a:spcAft>
              <a:defRPr/>
            </a:pPr>
            <a:r>
              <a:rPr lang="en-US" dirty="0" smtClean="0"/>
              <a:t>Reference Page</a:t>
            </a:r>
          </a:p>
        </p:txBody>
      </p:sp>
      <p:cxnSp>
        <p:nvCxnSpPr>
          <p:cNvPr id="21" name="Straight Connector 20"/>
          <p:cNvCxnSpPr/>
          <p:nvPr/>
        </p:nvCxnSpPr>
        <p:spPr>
          <a:xfrm>
            <a:off x="4343400" y="3581400"/>
            <a:ext cx="16764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096000" y="3581400"/>
            <a:ext cx="304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77000" y="3581400"/>
            <a:ext cx="18288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495800" y="3733800"/>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943600" y="3733800"/>
            <a:ext cx="1981200" cy="0"/>
          </a:xfrm>
          <a:prstGeom prst="line">
            <a:avLst/>
          </a:prstGeom>
          <a:ln w="25400"/>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5" end="5"/>
                                            </p:txEl>
                                          </p:spTgt>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2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xEl>
                                              <p:pRg st="7" end="7"/>
                                            </p:txEl>
                                          </p:spTgt>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0"/>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bwMode="auto">
          <a:xfrm>
            <a:off x="381000" y="1295400"/>
            <a:ext cx="8001000" cy="4678363"/>
          </a:xfrm>
          <a:prstGeom prst="rect">
            <a:avLst/>
          </a:prstGeom>
          <a:noFill/>
          <a:ln w="9525">
            <a:noFill/>
            <a:miter lim="800000"/>
            <a:headEnd/>
            <a:tailEnd/>
          </a:ln>
        </p:spPr>
        <p:txBody>
          <a:bodyPr/>
          <a:lstStyle/>
          <a:p>
            <a:pPr marL="365125" indent="-255588">
              <a:spcBef>
                <a:spcPts val="400"/>
              </a:spcBef>
              <a:buClr>
                <a:schemeClr val="accent1"/>
              </a:buClr>
              <a:buSzPct val="100000"/>
              <a:buFont typeface="Arial" pitchFamily="34" charset="0"/>
              <a:buChar char="•"/>
              <a:defRPr/>
            </a:pPr>
            <a:r>
              <a:rPr lang="en-US" dirty="0" smtClean="0">
                <a:latin typeface="+mn-lt"/>
              </a:rPr>
              <a:t>All sources cited in the document, must be listed in the references.</a:t>
            </a:r>
          </a:p>
          <a:p>
            <a:pPr marL="365125" indent="-255588">
              <a:spcBef>
                <a:spcPts val="400"/>
              </a:spcBef>
              <a:buClr>
                <a:schemeClr val="accent1"/>
              </a:buClr>
              <a:buSzPct val="100000"/>
              <a:buFont typeface="Arial" pitchFamily="34" charset="0"/>
              <a:buChar char="•"/>
              <a:defRPr/>
            </a:pPr>
            <a:endParaRPr lang="en-US" dirty="0" smtClean="0">
              <a:latin typeface="+mn-lt"/>
            </a:endParaRPr>
          </a:p>
          <a:p>
            <a:pPr marL="365125" indent="-255588">
              <a:spcBef>
                <a:spcPts val="400"/>
              </a:spcBef>
              <a:buClr>
                <a:schemeClr val="accent1"/>
              </a:buClr>
              <a:buSzPct val="100000"/>
              <a:buFont typeface="Arial" pitchFamily="34" charset="0"/>
              <a:buChar char="•"/>
              <a:defRPr/>
            </a:pPr>
            <a:r>
              <a:rPr lang="en-US" dirty="0" smtClean="0">
                <a:latin typeface="+mn-lt"/>
              </a:rPr>
              <a:t>All sources listed in the references must be cited in the document.</a:t>
            </a:r>
          </a:p>
          <a:p>
            <a:pPr marL="365125" indent="-255588">
              <a:spcBef>
                <a:spcPts val="400"/>
              </a:spcBef>
              <a:buClr>
                <a:schemeClr val="accent1"/>
              </a:buClr>
              <a:buSzPct val="100000"/>
              <a:buFont typeface="Arial" pitchFamily="34" charset="0"/>
              <a:buChar char="•"/>
              <a:defRPr/>
            </a:pPr>
            <a:endParaRPr lang="en-US" dirty="0" smtClean="0">
              <a:latin typeface="+mn-lt"/>
              <a:cs typeface="+mn-cs"/>
            </a:endParaRPr>
          </a:p>
          <a:p>
            <a:pPr marL="365125" indent="-255588">
              <a:spcBef>
                <a:spcPts val="400"/>
              </a:spcBef>
              <a:buClr>
                <a:schemeClr val="accent1"/>
              </a:buClr>
              <a:buSzPct val="100000"/>
              <a:buFont typeface="Arial" pitchFamily="34" charset="0"/>
              <a:buChar char="•"/>
              <a:defRPr/>
            </a:pPr>
            <a:r>
              <a:rPr lang="en-US" dirty="0" smtClean="0">
                <a:latin typeface="+mn-lt"/>
                <a:cs typeface="+mn-cs"/>
              </a:rPr>
              <a:t>Remove website hyperlinks from the References page. Do not include retrieval dates for websites used.</a:t>
            </a:r>
            <a:endParaRPr lang="en-US" dirty="0">
              <a:latin typeface="+mn-lt"/>
              <a:cs typeface="+mn-cs"/>
            </a:endParaRPr>
          </a:p>
        </p:txBody>
      </p:sp>
      <p:sp>
        <p:nvSpPr>
          <p:cNvPr id="43010" name="Rectangle 2"/>
          <p:cNvSpPr>
            <a:spLocks noGrp="1" noChangeArrowheads="1"/>
          </p:cNvSpPr>
          <p:nvPr>
            <p:ph type="title"/>
          </p:nvPr>
        </p:nvSpPr>
        <p:spPr>
          <a:xfrm>
            <a:off x="0" y="228600"/>
            <a:ext cx="8229600" cy="1143000"/>
          </a:xfrm>
        </p:spPr>
        <p:txBody>
          <a:bodyPr/>
          <a:lstStyle/>
          <a:p>
            <a:pPr eaLnBrk="1" fontAlgn="auto" hangingPunct="1">
              <a:spcAft>
                <a:spcPts val="0"/>
              </a:spcAft>
              <a:defRPr/>
            </a:pPr>
            <a:r>
              <a:rPr lang="en-US" smtClean="0"/>
              <a:t>Reference Page</a:t>
            </a:r>
            <a:endParaRPr lang="en-US" dirty="0" smtClean="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p:txBody>
          <a:bodyPr/>
          <a:lstStyle/>
          <a:p>
            <a:pPr eaLnBrk="1" hangingPunct="1">
              <a:buSzPct val="100000"/>
              <a:buFont typeface="Arial" charset="0"/>
              <a:buChar char="•"/>
            </a:pPr>
            <a:r>
              <a:rPr lang="en-US" smtClean="0"/>
              <a:t>Used to include detailed information from the text, which is too distracting to include in the actual body of the text (ie. List of words, questionnaire used in research, details about apparatus used.)</a:t>
            </a:r>
          </a:p>
          <a:p>
            <a:pPr eaLnBrk="1" hangingPunct="1">
              <a:buSzPct val="100000"/>
              <a:buFont typeface="Arial" charset="0"/>
              <a:buChar char="•"/>
            </a:pPr>
            <a:r>
              <a:rPr lang="en-US" smtClean="0"/>
              <a:t>If more than one appendix, each begins on a new page.</a:t>
            </a:r>
          </a:p>
          <a:p>
            <a:pPr eaLnBrk="1" hangingPunct="1"/>
            <a:endParaRPr lang="en-US" smtClean="0"/>
          </a:p>
          <a:p>
            <a:pPr eaLnBrk="1" hangingPunct="1"/>
            <a:endParaRPr lang="en-US" smtClean="0"/>
          </a:p>
        </p:txBody>
      </p:sp>
      <p:sp>
        <p:nvSpPr>
          <p:cNvPr id="58370" name="Rectangle 2"/>
          <p:cNvSpPr>
            <a:spLocks noGrp="1" noChangeArrowheads="1"/>
          </p:cNvSpPr>
          <p:nvPr>
            <p:ph type="title"/>
          </p:nvPr>
        </p:nvSpPr>
        <p:spPr/>
        <p:txBody>
          <a:bodyPr/>
          <a:lstStyle/>
          <a:p>
            <a:pPr eaLnBrk="1" fontAlgn="auto" hangingPunct="1">
              <a:spcAft>
                <a:spcPts val="0"/>
              </a:spcAft>
              <a:defRPr/>
            </a:pPr>
            <a:r>
              <a:rPr lang="en-US" smtClean="0"/>
              <a:t>Appendix</a:t>
            </a:r>
          </a:p>
        </p:txBody>
      </p:sp>
    </p:spTree>
    <p:custDataLst>
      <p:tags r:id="rId1"/>
    </p:custData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457200" y="1447800"/>
            <a:ext cx="8229600" cy="4525963"/>
          </a:xfrm>
        </p:spPr>
        <p:txBody>
          <a:bodyPr/>
          <a:lstStyle/>
          <a:p>
            <a:pPr marL="609600" indent="-609600" eaLnBrk="1" hangingPunct="1">
              <a:buSzPct val="100000"/>
              <a:buFont typeface="Arial" charset="0"/>
              <a:buChar char="•"/>
            </a:pPr>
            <a:r>
              <a:rPr lang="en-US" smtClean="0"/>
              <a:t>Pagination: Starts on new page</a:t>
            </a:r>
          </a:p>
          <a:p>
            <a:pPr marL="609600" indent="-609600" eaLnBrk="1" hangingPunct="1">
              <a:buSzPct val="100000"/>
              <a:buFont typeface="Arial" charset="0"/>
              <a:buChar char="•"/>
            </a:pPr>
            <a:r>
              <a:rPr lang="en-US" smtClean="0"/>
              <a:t>Heading: Tables (centered)</a:t>
            </a:r>
          </a:p>
          <a:p>
            <a:pPr marL="609600" indent="-609600" eaLnBrk="1" hangingPunct="1">
              <a:buSzPct val="100000"/>
              <a:buFont typeface="Arial" charset="0"/>
              <a:buChar char="•"/>
            </a:pPr>
            <a:r>
              <a:rPr lang="en-US" smtClean="0"/>
              <a:t>Tables used to organize data</a:t>
            </a:r>
          </a:p>
          <a:p>
            <a:pPr marL="609600" indent="-609600" eaLnBrk="1" hangingPunct="1">
              <a:buSzPct val="100000"/>
              <a:buFont typeface="Arial" charset="0"/>
              <a:buChar char="•"/>
            </a:pPr>
            <a:r>
              <a:rPr lang="en-US" smtClean="0"/>
              <a:t>Not always required – ask instructor</a:t>
            </a:r>
          </a:p>
          <a:p>
            <a:pPr marL="609600" indent="-609600" eaLnBrk="1" hangingPunct="1">
              <a:buFont typeface="Wingdings" pitchFamily="2" charset="2"/>
              <a:buNone/>
            </a:pPr>
            <a:endParaRPr lang="en-US" sz="1800" smtClean="0"/>
          </a:p>
          <a:p>
            <a:pPr marL="609600" indent="-609600" eaLnBrk="1" hangingPunct="1">
              <a:buFont typeface="Wingdings" pitchFamily="2" charset="2"/>
              <a:buNone/>
            </a:pPr>
            <a:endParaRPr lang="en-US" sz="1800" smtClean="0"/>
          </a:p>
          <a:p>
            <a:pPr marL="609600" indent="-609600" eaLnBrk="1" hangingPunct="1"/>
            <a:endParaRPr lang="en-US" sz="1800" smtClean="0"/>
          </a:p>
          <a:p>
            <a:pPr marL="609600" indent="-609600" eaLnBrk="1" hangingPunct="1"/>
            <a:endParaRPr lang="en-US" smtClean="0"/>
          </a:p>
        </p:txBody>
      </p:sp>
      <p:sp>
        <p:nvSpPr>
          <p:cNvPr id="46082" name="Rectangle 2"/>
          <p:cNvSpPr>
            <a:spLocks noGrp="1" noChangeArrowheads="1"/>
          </p:cNvSpPr>
          <p:nvPr>
            <p:ph type="title"/>
          </p:nvPr>
        </p:nvSpPr>
        <p:spPr/>
        <p:txBody>
          <a:bodyPr/>
          <a:lstStyle/>
          <a:p>
            <a:pPr eaLnBrk="1" fontAlgn="auto" hangingPunct="1">
              <a:spcAft>
                <a:spcPts val="0"/>
              </a:spcAft>
              <a:defRPr/>
            </a:pPr>
            <a:r>
              <a:rPr lang="en-US" smtClean="0"/>
              <a:t>Tables</a:t>
            </a:r>
          </a:p>
        </p:txBody>
      </p:sp>
    </p:spTree>
    <p:custDataLst>
      <p:tags r:id="rId1"/>
    </p:custData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p:txBody>
          <a:bodyPr/>
          <a:lstStyle/>
          <a:p>
            <a:pPr eaLnBrk="1" hangingPunct="1">
              <a:buSzPct val="100000"/>
              <a:buFont typeface="Arial" charset="0"/>
              <a:buChar char="•"/>
            </a:pPr>
            <a:r>
              <a:rPr lang="en-US" smtClean="0"/>
              <a:t>Pagination: Starts on new page</a:t>
            </a:r>
          </a:p>
          <a:p>
            <a:pPr eaLnBrk="1" hangingPunct="1">
              <a:buSzPct val="100000"/>
              <a:buFont typeface="Arial" charset="0"/>
              <a:buChar char="•"/>
            </a:pPr>
            <a:r>
              <a:rPr lang="en-US" smtClean="0"/>
              <a:t>Heading: Graphs (Centered)</a:t>
            </a:r>
          </a:p>
          <a:p>
            <a:pPr eaLnBrk="1" hangingPunct="1">
              <a:buSzPct val="100000"/>
              <a:buFont typeface="Arial" charset="0"/>
              <a:buChar char="•"/>
            </a:pPr>
            <a:r>
              <a:rPr lang="en-US" smtClean="0"/>
              <a:t>Used to support information in text (ie. Photograph, illustration, graph)</a:t>
            </a:r>
          </a:p>
          <a:p>
            <a:pPr eaLnBrk="1" hangingPunct="1">
              <a:buSzPct val="100000"/>
              <a:buFont typeface="Arial" charset="0"/>
              <a:buChar char="•"/>
            </a:pPr>
            <a:r>
              <a:rPr lang="en-US" smtClean="0"/>
              <a:t>Not always required – ask instructor</a:t>
            </a:r>
          </a:p>
        </p:txBody>
      </p:sp>
      <p:sp>
        <p:nvSpPr>
          <p:cNvPr id="47106" name="Rectangle 2"/>
          <p:cNvSpPr>
            <a:spLocks noGrp="1" noChangeArrowheads="1"/>
          </p:cNvSpPr>
          <p:nvPr>
            <p:ph type="title"/>
          </p:nvPr>
        </p:nvSpPr>
        <p:spPr/>
        <p:txBody>
          <a:bodyPr/>
          <a:lstStyle/>
          <a:p>
            <a:pPr eaLnBrk="1" fontAlgn="auto" hangingPunct="1">
              <a:spcAft>
                <a:spcPts val="0"/>
              </a:spcAft>
              <a:defRPr/>
            </a:pPr>
            <a:r>
              <a:rPr lang="en-US" smtClean="0"/>
              <a:t>Figures</a:t>
            </a:r>
          </a:p>
        </p:txBody>
      </p:sp>
    </p:spTree>
    <p:custDataLst>
      <p:tags r:id="rId1"/>
    </p:custData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p:txBody>
          <a:bodyPr/>
          <a:lstStyle/>
          <a:p>
            <a:pPr marL="623887" indent="-514350" eaLnBrk="1" hangingPunct="1">
              <a:buClrTx/>
              <a:buFont typeface="Wingdings 3" pitchFamily="18" charset="2"/>
              <a:buNone/>
              <a:defRPr/>
            </a:pPr>
            <a:r>
              <a:rPr lang="en-US" dirty="0" smtClean="0"/>
              <a:t>Read the following directions, then click on the link below to start the exercise.</a:t>
            </a:r>
          </a:p>
          <a:p>
            <a:pPr marL="623887" indent="-514350" eaLnBrk="1" hangingPunct="1">
              <a:buClrTx/>
              <a:buSzPct val="100000"/>
              <a:buFont typeface="+mj-lt"/>
              <a:buAutoNum type="arabicPeriod"/>
              <a:defRPr/>
            </a:pPr>
            <a:r>
              <a:rPr lang="en-US" dirty="0" smtClean="0"/>
              <a:t>Identify at least 2 different formatting and/or structure rules on each page of the paper in the link, which are consistent with APA 6</a:t>
            </a:r>
            <a:r>
              <a:rPr lang="en-US" baseline="30000" dirty="0" smtClean="0"/>
              <a:t>th</a:t>
            </a:r>
            <a:r>
              <a:rPr lang="en-US" dirty="0" smtClean="0"/>
              <a:t> Edition.  </a:t>
            </a:r>
          </a:p>
          <a:p>
            <a:pPr marL="623887" indent="-514350" eaLnBrk="1" hangingPunct="1">
              <a:buClrTx/>
              <a:buSzPct val="100000"/>
              <a:buFont typeface="+mj-lt"/>
              <a:buAutoNum type="arabicPeriod"/>
              <a:defRPr/>
            </a:pPr>
            <a:r>
              <a:rPr lang="en-US" dirty="0" smtClean="0"/>
              <a:t>Write them down on a piece of paper</a:t>
            </a:r>
          </a:p>
          <a:p>
            <a:pPr marL="623887" indent="-514350" eaLnBrk="1" hangingPunct="1">
              <a:buClrTx/>
              <a:buSzPct val="100000"/>
              <a:buFont typeface="+mj-lt"/>
              <a:buAutoNum type="arabicPeriod"/>
              <a:defRPr/>
            </a:pPr>
            <a:r>
              <a:rPr lang="en-US" dirty="0" smtClean="0"/>
              <a:t>Discuss findings with the facilitator.</a:t>
            </a:r>
          </a:p>
          <a:p>
            <a:pPr marL="623887" indent="-514350" eaLnBrk="1" hangingPunct="1">
              <a:buClrTx/>
              <a:buSzPct val="100000"/>
              <a:buFont typeface="Wingdings 3" pitchFamily="18" charset="2"/>
              <a:buNone/>
              <a:defRPr/>
            </a:pPr>
            <a:r>
              <a:rPr lang="en-US" dirty="0" smtClean="0"/>
              <a:t>Click on the link below to begin the exercise.</a:t>
            </a:r>
          </a:p>
          <a:p>
            <a:pPr algn="ctr" eaLnBrk="1" hangingPunct="1">
              <a:buFont typeface="Wingdings" pitchFamily="2" charset="2"/>
              <a:buNone/>
              <a:defRPr/>
            </a:pPr>
            <a:r>
              <a:rPr lang="en-US" sz="2000" dirty="0" smtClean="0">
                <a:hlinkClick r:id="rId4"/>
              </a:rPr>
              <a:t>http://psychology.vanguard.edu/wp-content/uploads/2010/12/proposal.pdf</a:t>
            </a:r>
            <a:endParaRPr lang="en-US" sz="2000" dirty="0" smtClean="0"/>
          </a:p>
          <a:p>
            <a:pPr algn="ctr" eaLnBrk="1" hangingPunct="1">
              <a:buFont typeface="Wingdings" pitchFamily="2" charset="2"/>
              <a:buNone/>
              <a:defRPr/>
            </a:pPr>
            <a:r>
              <a:rPr lang="en-US" sz="2000" dirty="0" smtClean="0"/>
              <a:t>. </a:t>
            </a:r>
          </a:p>
        </p:txBody>
      </p:sp>
      <p:sp>
        <p:nvSpPr>
          <p:cNvPr id="56322" name="Rectangle 2"/>
          <p:cNvSpPr>
            <a:spLocks noGrp="1" noChangeArrowheads="1"/>
          </p:cNvSpPr>
          <p:nvPr>
            <p:ph type="title"/>
          </p:nvPr>
        </p:nvSpPr>
        <p:spPr/>
        <p:txBody>
          <a:bodyPr>
            <a:normAutofit fontScale="90000"/>
          </a:bodyPr>
          <a:lstStyle/>
          <a:p>
            <a:pPr algn="ctr" eaLnBrk="1" fontAlgn="auto" hangingPunct="1">
              <a:spcAft>
                <a:spcPts val="0"/>
              </a:spcAft>
              <a:defRPr/>
            </a:pPr>
            <a:r>
              <a:rPr lang="en-US" dirty="0" smtClean="0"/>
              <a:t>APA 6</a:t>
            </a:r>
            <a:r>
              <a:rPr lang="en-US" baseline="30000" dirty="0" smtClean="0"/>
              <a:t>th</a:t>
            </a:r>
            <a:r>
              <a:rPr lang="en-US" dirty="0" smtClean="0"/>
              <a:t> Edition Sample Paper Exercise</a:t>
            </a:r>
          </a:p>
        </p:txBody>
      </p:sp>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6858000" y="990600"/>
            <a:ext cx="1981200" cy="2819400"/>
          </a:xfrm>
          <a:prstGeom prst="rect">
            <a:avLst/>
          </a:prstGeom>
          <a:solidFill>
            <a:schemeClr val="accent1"/>
          </a:solidFill>
          <a:ln w="9525">
            <a:solidFill>
              <a:schemeClr val="tx1"/>
            </a:solidFill>
            <a:round/>
            <a:headEnd/>
            <a:tailEnd/>
          </a:ln>
          <a:effectLst>
            <a:outerShdw blurRad="63500" dist="38100" dir="10800000" algn="r" rotWithShape="0">
              <a:srgbClr val="000000">
                <a:alpha val="39999"/>
              </a:srgbClr>
            </a:outerShdw>
          </a:effectLst>
        </p:spPr>
        <p:txBody>
          <a:bodyPr/>
          <a:lstStyle/>
          <a:p>
            <a:pPr eaLnBrk="0" hangingPunct="0">
              <a:defRPr/>
            </a:pPr>
            <a:endParaRPr lang="en-US" dirty="0">
              <a:cs typeface="Arial" charset="0"/>
            </a:endParaRPr>
          </a:p>
          <a:p>
            <a:pPr eaLnBrk="0" hangingPunct="0">
              <a:defRPr/>
            </a:pPr>
            <a:r>
              <a:rPr lang="en-US" dirty="0">
                <a:cs typeface="Arial" charset="0"/>
              </a:rPr>
              <a:t>References</a:t>
            </a:r>
          </a:p>
        </p:txBody>
      </p:sp>
      <p:sp>
        <p:nvSpPr>
          <p:cNvPr id="7" name="Rectangle 6"/>
          <p:cNvSpPr>
            <a:spLocks noChangeArrowheads="1"/>
          </p:cNvSpPr>
          <p:nvPr/>
        </p:nvSpPr>
        <p:spPr bwMode="auto">
          <a:xfrm>
            <a:off x="6324600" y="1828800"/>
            <a:ext cx="1984375" cy="2819400"/>
          </a:xfrm>
          <a:prstGeom prst="rect">
            <a:avLst/>
          </a:prstGeom>
          <a:solidFill>
            <a:schemeClr val="accent1"/>
          </a:solidFill>
          <a:ln w="9525">
            <a:solidFill>
              <a:schemeClr val="tx1"/>
            </a:solidFill>
            <a:round/>
            <a:headEnd/>
            <a:tailEnd/>
          </a:ln>
          <a:effectLst>
            <a:outerShdw blurRad="63500" dist="38100" dir="10800000" algn="r" rotWithShape="0">
              <a:srgbClr val="000000">
                <a:alpha val="39999"/>
              </a:srgbClr>
            </a:outerShdw>
          </a:effectLst>
        </p:spPr>
        <p:txBody>
          <a:bodyPr/>
          <a:lstStyle/>
          <a:p>
            <a:pPr eaLnBrk="0" hangingPunct="0">
              <a:defRPr/>
            </a:pPr>
            <a:endParaRPr lang="en-US" dirty="0">
              <a:cs typeface="Arial" charset="0"/>
            </a:endParaRPr>
          </a:p>
          <a:p>
            <a:pPr eaLnBrk="0" hangingPunct="0">
              <a:defRPr/>
            </a:pPr>
            <a:r>
              <a:rPr lang="en-US" dirty="0">
                <a:cs typeface="Arial" charset="0"/>
              </a:rPr>
              <a:t>Main Body</a:t>
            </a:r>
          </a:p>
        </p:txBody>
      </p:sp>
      <p:sp>
        <p:nvSpPr>
          <p:cNvPr id="6" name="Rectangle 5"/>
          <p:cNvSpPr>
            <a:spLocks noChangeArrowheads="1"/>
          </p:cNvSpPr>
          <p:nvPr/>
        </p:nvSpPr>
        <p:spPr bwMode="auto">
          <a:xfrm>
            <a:off x="5715000" y="2743200"/>
            <a:ext cx="1984375" cy="2819400"/>
          </a:xfrm>
          <a:prstGeom prst="rect">
            <a:avLst/>
          </a:prstGeom>
          <a:solidFill>
            <a:schemeClr val="accent1"/>
          </a:solidFill>
          <a:ln w="9525">
            <a:solidFill>
              <a:schemeClr val="tx1"/>
            </a:solidFill>
            <a:round/>
            <a:headEnd/>
            <a:tailEnd/>
          </a:ln>
          <a:effectLst>
            <a:outerShdw blurRad="63500" dist="38100" dir="10800000" algn="r" rotWithShape="0">
              <a:srgbClr val="000000">
                <a:alpha val="39999"/>
              </a:srgbClr>
            </a:outerShdw>
          </a:effectLst>
        </p:spPr>
        <p:txBody>
          <a:bodyPr/>
          <a:lstStyle/>
          <a:p>
            <a:pPr eaLnBrk="0" hangingPunct="0">
              <a:defRPr/>
            </a:pPr>
            <a:endParaRPr lang="en-US" dirty="0">
              <a:cs typeface="Arial" charset="0"/>
            </a:endParaRPr>
          </a:p>
          <a:p>
            <a:pPr eaLnBrk="0" hangingPunct="0">
              <a:defRPr/>
            </a:pPr>
            <a:r>
              <a:rPr lang="en-US" dirty="0">
                <a:cs typeface="Arial" charset="0"/>
              </a:rPr>
              <a:t>  Abstract</a:t>
            </a:r>
          </a:p>
        </p:txBody>
      </p:sp>
      <p:sp>
        <p:nvSpPr>
          <p:cNvPr id="11269" name="Title 1"/>
          <p:cNvSpPr>
            <a:spLocks noGrp="1"/>
          </p:cNvSpPr>
          <p:nvPr>
            <p:ph type="title"/>
          </p:nvPr>
        </p:nvSpPr>
        <p:spPr>
          <a:xfrm>
            <a:off x="457200" y="0"/>
            <a:ext cx="8229600" cy="1143000"/>
          </a:xfrm>
        </p:spPr>
        <p:txBody>
          <a:bodyPr/>
          <a:lstStyle/>
          <a:p>
            <a:pPr eaLnBrk="1" fontAlgn="auto" hangingPunct="1">
              <a:spcAft>
                <a:spcPts val="0"/>
              </a:spcAft>
              <a:defRPr/>
            </a:pPr>
            <a:r>
              <a:rPr lang="en-US" dirty="0" smtClean="0"/>
              <a:t>General Format</a:t>
            </a:r>
          </a:p>
        </p:txBody>
      </p:sp>
      <p:sp>
        <p:nvSpPr>
          <p:cNvPr id="5" name="Rectangle 4"/>
          <p:cNvSpPr>
            <a:spLocks noChangeArrowheads="1"/>
          </p:cNvSpPr>
          <p:nvPr/>
        </p:nvSpPr>
        <p:spPr bwMode="auto">
          <a:xfrm>
            <a:off x="5029200" y="3657600"/>
            <a:ext cx="1984375" cy="2816225"/>
          </a:xfrm>
          <a:prstGeom prst="rect">
            <a:avLst/>
          </a:prstGeom>
          <a:solidFill>
            <a:schemeClr val="accent1"/>
          </a:solidFill>
          <a:ln w="9525">
            <a:solidFill>
              <a:schemeClr val="tx1"/>
            </a:solidFill>
            <a:round/>
            <a:headEnd/>
            <a:tailEnd/>
          </a:ln>
          <a:effectLst>
            <a:outerShdw blurRad="63500" dist="38100" dir="13500000" algn="br" rotWithShape="0">
              <a:srgbClr val="000000">
                <a:alpha val="39999"/>
              </a:srgbClr>
            </a:outerShdw>
          </a:effectLst>
        </p:spPr>
        <p:txBody>
          <a:bodyPr/>
          <a:lstStyle/>
          <a:p>
            <a:pPr eaLnBrk="0" hangingPunct="0">
              <a:defRPr/>
            </a:pPr>
            <a:endParaRPr lang="en-US" dirty="0">
              <a:cs typeface="Arial" charset="0"/>
            </a:endParaRPr>
          </a:p>
          <a:p>
            <a:pPr eaLnBrk="0" hangingPunct="0">
              <a:defRPr/>
            </a:pPr>
            <a:r>
              <a:rPr lang="en-US" dirty="0">
                <a:cs typeface="Arial" charset="0"/>
              </a:rPr>
              <a:t>Title page</a:t>
            </a:r>
          </a:p>
        </p:txBody>
      </p:sp>
      <p:sp>
        <p:nvSpPr>
          <p:cNvPr id="10" name="TextBox 9"/>
          <p:cNvSpPr txBox="1"/>
          <p:nvPr/>
        </p:nvSpPr>
        <p:spPr>
          <a:xfrm>
            <a:off x="457200" y="838200"/>
            <a:ext cx="3962400" cy="5262979"/>
          </a:xfrm>
          <a:prstGeom prst="rect">
            <a:avLst/>
          </a:prstGeom>
          <a:noFill/>
        </p:spPr>
        <p:txBody>
          <a:bodyPr>
            <a:spAutoFit/>
          </a:bodyPr>
          <a:lstStyle/>
          <a:p>
            <a:pPr>
              <a:defRPr/>
            </a:pPr>
            <a:r>
              <a:rPr lang="en-US" dirty="0">
                <a:latin typeface="+mn-lt"/>
              </a:rPr>
              <a:t>An APA formatted paper usually includes </a:t>
            </a:r>
            <a:r>
              <a:rPr lang="en-US" b="1" dirty="0">
                <a:solidFill>
                  <a:srgbClr val="FF0000"/>
                </a:solidFill>
                <a:latin typeface="+mn-lt"/>
              </a:rPr>
              <a:t>four major sections</a:t>
            </a:r>
            <a:r>
              <a:rPr lang="en-US" dirty="0">
                <a:solidFill>
                  <a:srgbClr val="FF0000"/>
                </a:solidFill>
                <a:latin typeface="+mn-lt"/>
              </a:rPr>
              <a:t>:</a:t>
            </a:r>
          </a:p>
          <a:p>
            <a:pPr lvl="1">
              <a:buFont typeface="Arial" pitchFamily="34" charset="0"/>
              <a:buChar char="•"/>
              <a:defRPr/>
            </a:pPr>
            <a:r>
              <a:rPr lang="en-US" dirty="0">
                <a:latin typeface="+mn-lt"/>
              </a:rPr>
              <a:t>Title Page</a:t>
            </a:r>
          </a:p>
          <a:p>
            <a:pPr lvl="1">
              <a:buFont typeface="Arial" pitchFamily="34" charset="0"/>
              <a:buChar char="•"/>
              <a:defRPr/>
            </a:pPr>
            <a:r>
              <a:rPr lang="en-US" dirty="0">
                <a:latin typeface="+mn-lt"/>
              </a:rPr>
              <a:t>Abstract</a:t>
            </a:r>
          </a:p>
          <a:p>
            <a:pPr lvl="1">
              <a:buFont typeface="Arial" pitchFamily="34" charset="0"/>
              <a:buChar char="•"/>
              <a:defRPr/>
            </a:pPr>
            <a:r>
              <a:rPr lang="en-US" dirty="0">
                <a:latin typeface="+mn-lt"/>
              </a:rPr>
              <a:t>Main Body</a:t>
            </a:r>
          </a:p>
          <a:p>
            <a:pPr lvl="1">
              <a:buFont typeface="Arial" pitchFamily="34" charset="0"/>
              <a:buChar char="•"/>
              <a:defRPr/>
            </a:pPr>
            <a:r>
              <a:rPr lang="en-US" dirty="0">
                <a:latin typeface="+mn-lt"/>
              </a:rPr>
              <a:t>References</a:t>
            </a:r>
          </a:p>
          <a:p>
            <a:pPr>
              <a:defRPr/>
            </a:pPr>
            <a:endParaRPr lang="en-US" dirty="0" smtClean="0">
              <a:latin typeface="+mn-lt"/>
            </a:endParaRPr>
          </a:p>
          <a:p>
            <a:pPr>
              <a:defRPr/>
            </a:pPr>
            <a:endParaRPr lang="en-US" dirty="0" smtClean="0">
              <a:latin typeface="+mn-lt"/>
            </a:endParaRPr>
          </a:p>
          <a:p>
            <a:pPr>
              <a:defRPr/>
            </a:pPr>
            <a:endParaRPr lang="en-US" dirty="0">
              <a:latin typeface="+mn-lt"/>
            </a:endParaRPr>
          </a:p>
          <a:p>
            <a:pPr>
              <a:buFont typeface="Arial" pitchFamily="34" charset="0"/>
              <a:buChar char="•"/>
              <a:defRPr/>
            </a:pPr>
            <a:r>
              <a:rPr lang="en-US" dirty="0">
                <a:latin typeface="+mn-lt"/>
              </a:rPr>
              <a:t>Verify with your instructor which sections are required for your paper. </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6" grpId="0" animBg="1"/>
      <p:bldP spid="5" grpId="0" animBg="1"/>
      <p:bldP spid="10" grpId="0" build="allAtOnce"/>
      <p:bldP spid="10" grpI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6400800" y="-304800"/>
            <a:ext cx="1219200" cy="1905000"/>
          </a:xfrm>
          <a:prstGeom prst="rect">
            <a:avLst/>
          </a:prstGeom>
          <a:solidFill>
            <a:schemeClr val="accent1"/>
          </a:solidFill>
          <a:ln w="9525">
            <a:solidFill>
              <a:schemeClr val="tx1"/>
            </a:solidFill>
            <a:round/>
            <a:headEnd/>
            <a:tailEnd/>
          </a:ln>
          <a:effectLst>
            <a:outerShdw blurRad="63500" dist="38100" dir="10800000" algn="r" rotWithShape="0">
              <a:srgbClr val="000000">
                <a:alpha val="39999"/>
              </a:srgbClr>
            </a:outerShdw>
          </a:effectLst>
        </p:spPr>
        <p:txBody>
          <a:bodyPr/>
          <a:lstStyle/>
          <a:p>
            <a:pPr eaLnBrk="0" hangingPunct="0">
              <a:defRPr/>
            </a:pPr>
            <a:endParaRPr lang="en-US" dirty="0">
              <a:cs typeface="Arial" charset="0"/>
            </a:endParaRPr>
          </a:p>
          <a:p>
            <a:pPr eaLnBrk="0" hangingPunct="0">
              <a:defRPr/>
            </a:pPr>
            <a:r>
              <a:rPr lang="en-US" dirty="0">
                <a:cs typeface="Arial" charset="0"/>
              </a:rPr>
              <a:t>Figures</a:t>
            </a:r>
          </a:p>
        </p:txBody>
      </p:sp>
      <p:sp>
        <p:nvSpPr>
          <p:cNvPr id="12" name="Rectangle 11"/>
          <p:cNvSpPr>
            <a:spLocks noChangeArrowheads="1"/>
          </p:cNvSpPr>
          <p:nvPr/>
        </p:nvSpPr>
        <p:spPr bwMode="auto">
          <a:xfrm>
            <a:off x="6019800" y="609600"/>
            <a:ext cx="1295400" cy="2057400"/>
          </a:xfrm>
          <a:prstGeom prst="rect">
            <a:avLst/>
          </a:prstGeom>
          <a:solidFill>
            <a:schemeClr val="accent1"/>
          </a:solidFill>
          <a:ln w="9525">
            <a:solidFill>
              <a:schemeClr val="tx1"/>
            </a:solidFill>
            <a:round/>
            <a:headEnd/>
            <a:tailEnd/>
          </a:ln>
          <a:effectLst>
            <a:outerShdw blurRad="63500" dist="38100" dir="10800000" algn="r" rotWithShape="0">
              <a:srgbClr val="000000">
                <a:alpha val="39999"/>
              </a:srgbClr>
            </a:outerShdw>
          </a:effectLst>
        </p:spPr>
        <p:txBody>
          <a:bodyPr/>
          <a:lstStyle/>
          <a:p>
            <a:pPr eaLnBrk="0" hangingPunct="0">
              <a:defRPr/>
            </a:pPr>
            <a:endParaRPr lang="en-US" dirty="0">
              <a:cs typeface="Arial" charset="0"/>
            </a:endParaRPr>
          </a:p>
          <a:p>
            <a:pPr eaLnBrk="0" hangingPunct="0">
              <a:defRPr/>
            </a:pPr>
            <a:r>
              <a:rPr lang="en-US" dirty="0">
                <a:cs typeface="Arial" charset="0"/>
              </a:rPr>
              <a:t>Tables</a:t>
            </a:r>
          </a:p>
        </p:txBody>
      </p:sp>
      <p:sp>
        <p:nvSpPr>
          <p:cNvPr id="11" name="Rectangle 10"/>
          <p:cNvSpPr>
            <a:spLocks noChangeArrowheads="1"/>
          </p:cNvSpPr>
          <p:nvPr/>
        </p:nvSpPr>
        <p:spPr bwMode="auto">
          <a:xfrm>
            <a:off x="5257800" y="1447800"/>
            <a:ext cx="1447800" cy="2590800"/>
          </a:xfrm>
          <a:prstGeom prst="rect">
            <a:avLst/>
          </a:prstGeom>
          <a:solidFill>
            <a:schemeClr val="accent1"/>
          </a:solidFill>
          <a:ln w="9525">
            <a:solidFill>
              <a:schemeClr val="tx1"/>
            </a:solidFill>
            <a:round/>
            <a:headEnd/>
            <a:tailEnd/>
          </a:ln>
          <a:effectLst>
            <a:outerShdw blurRad="63500" dist="38100" dir="10800000" algn="r" rotWithShape="0">
              <a:srgbClr val="000000">
                <a:alpha val="39999"/>
              </a:srgbClr>
            </a:outerShdw>
          </a:effectLst>
        </p:spPr>
        <p:txBody>
          <a:bodyPr/>
          <a:lstStyle/>
          <a:p>
            <a:pPr eaLnBrk="0" hangingPunct="0">
              <a:defRPr/>
            </a:pPr>
            <a:endParaRPr lang="en-US" dirty="0">
              <a:cs typeface="Arial" charset="0"/>
            </a:endParaRPr>
          </a:p>
          <a:p>
            <a:pPr eaLnBrk="0" hangingPunct="0">
              <a:defRPr/>
            </a:pPr>
            <a:r>
              <a:rPr lang="en-US" dirty="0">
                <a:cs typeface="Arial" charset="0"/>
              </a:rPr>
              <a:t>Footnotes</a:t>
            </a:r>
          </a:p>
        </p:txBody>
      </p:sp>
      <p:sp>
        <p:nvSpPr>
          <p:cNvPr id="9" name="Rectangle 8"/>
          <p:cNvSpPr>
            <a:spLocks noChangeArrowheads="1"/>
          </p:cNvSpPr>
          <p:nvPr/>
        </p:nvSpPr>
        <p:spPr bwMode="auto">
          <a:xfrm>
            <a:off x="4572000" y="2286000"/>
            <a:ext cx="1447800" cy="2133600"/>
          </a:xfrm>
          <a:prstGeom prst="rect">
            <a:avLst/>
          </a:prstGeom>
          <a:solidFill>
            <a:schemeClr val="accent1"/>
          </a:solidFill>
          <a:ln w="9525">
            <a:solidFill>
              <a:schemeClr val="tx1"/>
            </a:solidFill>
            <a:round/>
            <a:headEnd/>
            <a:tailEnd/>
          </a:ln>
          <a:effectLst>
            <a:outerShdw blurRad="63500" dist="38100" dir="10800000" algn="r" rotWithShape="0">
              <a:srgbClr val="000000">
                <a:alpha val="39999"/>
              </a:srgbClr>
            </a:outerShdw>
          </a:effectLst>
        </p:spPr>
        <p:txBody>
          <a:bodyPr/>
          <a:lstStyle/>
          <a:p>
            <a:pPr eaLnBrk="0" hangingPunct="0">
              <a:defRPr/>
            </a:pPr>
            <a:endParaRPr lang="en-US" dirty="0">
              <a:cs typeface="Arial" charset="0"/>
            </a:endParaRPr>
          </a:p>
          <a:p>
            <a:pPr eaLnBrk="0" hangingPunct="0">
              <a:defRPr/>
            </a:pPr>
            <a:r>
              <a:rPr lang="en-US" dirty="0">
                <a:cs typeface="Arial" charset="0"/>
              </a:rPr>
              <a:t>Appendix</a:t>
            </a:r>
          </a:p>
        </p:txBody>
      </p:sp>
      <p:sp>
        <p:nvSpPr>
          <p:cNvPr id="8" name="Rectangle 7"/>
          <p:cNvSpPr>
            <a:spLocks noChangeArrowheads="1"/>
          </p:cNvSpPr>
          <p:nvPr/>
        </p:nvSpPr>
        <p:spPr bwMode="auto">
          <a:xfrm>
            <a:off x="3733800" y="3124200"/>
            <a:ext cx="1676400" cy="2133600"/>
          </a:xfrm>
          <a:prstGeom prst="rect">
            <a:avLst/>
          </a:prstGeom>
          <a:solidFill>
            <a:schemeClr val="accent1"/>
          </a:solidFill>
          <a:ln w="9525">
            <a:solidFill>
              <a:schemeClr val="tx1"/>
            </a:solidFill>
            <a:round/>
            <a:headEnd/>
            <a:tailEnd/>
          </a:ln>
          <a:effectLst>
            <a:outerShdw blurRad="63500" dist="38100" dir="10800000" algn="r" rotWithShape="0">
              <a:srgbClr val="000000">
                <a:alpha val="39999"/>
              </a:srgbClr>
            </a:outerShdw>
          </a:effectLst>
        </p:spPr>
        <p:txBody>
          <a:bodyPr/>
          <a:lstStyle/>
          <a:p>
            <a:pPr eaLnBrk="0" hangingPunct="0">
              <a:defRPr/>
            </a:pPr>
            <a:endParaRPr lang="en-US" dirty="0">
              <a:cs typeface="Arial" charset="0"/>
            </a:endParaRPr>
          </a:p>
          <a:p>
            <a:pPr eaLnBrk="0" hangingPunct="0">
              <a:defRPr/>
            </a:pPr>
            <a:r>
              <a:rPr lang="en-US" dirty="0">
                <a:cs typeface="Arial" charset="0"/>
              </a:rPr>
              <a:t>References</a:t>
            </a:r>
          </a:p>
        </p:txBody>
      </p:sp>
      <p:sp>
        <p:nvSpPr>
          <p:cNvPr id="7" name="Rectangle 6"/>
          <p:cNvSpPr>
            <a:spLocks noChangeArrowheads="1"/>
          </p:cNvSpPr>
          <p:nvPr/>
        </p:nvSpPr>
        <p:spPr bwMode="auto">
          <a:xfrm>
            <a:off x="3200400" y="3886200"/>
            <a:ext cx="1600200" cy="2133600"/>
          </a:xfrm>
          <a:prstGeom prst="rect">
            <a:avLst/>
          </a:prstGeom>
          <a:solidFill>
            <a:schemeClr val="accent1"/>
          </a:solidFill>
          <a:ln w="9525">
            <a:solidFill>
              <a:schemeClr val="tx1"/>
            </a:solidFill>
            <a:round/>
            <a:headEnd/>
            <a:tailEnd/>
          </a:ln>
          <a:effectLst>
            <a:outerShdw blurRad="63500" dist="38100" dir="10800000" algn="r" rotWithShape="0">
              <a:srgbClr val="000000">
                <a:alpha val="39999"/>
              </a:srgbClr>
            </a:outerShdw>
          </a:effectLst>
        </p:spPr>
        <p:txBody>
          <a:bodyPr/>
          <a:lstStyle/>
          <a:p>
            <a:pPr eaLnBrk="0" hangingPunct="0">
              <a:defRPr/>
            </a:pPr>
            <a:endParaRPr lang="en-US" dirty="0">
              <a:cs typeface="Arial" charset="0"/>
            </a:endParaRPr>
          </a:p>
          <a:p>
            <a:pPr eaLnBrk="0" hangingPunct="0">
              <a:defRPr/>
            </a:pPr>
            <a:r>
              <a:rPr lang="en-US" dirty="0">
                <a:cs typeface="Arial" charset="0"/>
              </a:rPr>
              <a:t>Main Body</a:t>
            </a:r>
          </a:p>
        </p:txBody>
      </p:sp>
      <p:sp>
        <p:nvSpPr>
          <p:cNvPr id="6" name="Rectangle 5"/>
          <p:cNvSpPr>
            <a:spLocks noChangeArrowheads="1"/>
          </p:cNvSpPr>
          <p:nvPr/>
        </p:nvSpPr>
        <p:spPr bwMode="auto">
          <a:xfrm>
            <a:off x="2438400" y="4724400"/>
            <a:ext cx="1600200" cy="2133600"/>
          </a:xfrm>
          <a:prstGeom prst="rect">
            <a:avLst/>
          </a:prstGeom>
          <a:solidFill>
            <a:schemeClr val="accent1"/>
          </a:solidFill>
          <a:ln w="9525">
            <a:solidFill>
              <a:schemeClr val="tx1"/>
            </a:solidFill>
            <a:round/>
            <a:headEnd/>
            <a:tailEnd/>
          </a:ln>
          <a:effectLst>
            <a:outerShdw blurRad="63500" dist="38100" dir="10800000" algn="r" rotWithShape="0">
              <a:srgbClr val="000000">
                <a:alpha val="39999"/>
              </a:srgbClr>
            </a:outerShdw>
          </a:effectLst>
        </p:spPr>
        <p:txBody>
          <a:bodyPr/>
          <a:lstStyle/>
          <a:p>
            <a:pPr eaLnBrk="0" hangingPunct="0">
              <a:defRPr/>
            </a:pPr>
            <a:endParaRPr lang="en-US" dirty="0">
              <a:cs typeface="Arial" charset="0"/>
            </a:endParaRPr>
          </a:p>
          <a:p>
            <a:pPr eaLnBrk="0" hangingPunct="0">
              <a:defRPr/>
            </a:pPr>
            <a:r>
              <a:rPr lang="en-US" dirty="0">
                <a:cs typeface="Arial" charset="0"/>
              </a:rPr>
              <a:t>  Abstract</a:t>
            </a:r>
          </a:p>
        </p:txBody>
      </p:sp>
      <p:sp>
        <p:nvSpPr>
          <p:cNvPr id="11269" name="Title 1"/>
          <p:cNvSpPr>
            <a:spLocks noGrp="1"/>
          </p:cNvSpPr>
          <p:nvPr>
            <p:ph type="title"/>
          </p:nvPr>
        </p:nvSpPr>
        <p:spPr/>
        <p:txBody>
          <a:bodyPr/>
          <a:lstStyle/>
          <a:p>
            <a:pPr eaLnBrk="1" fontAlgn="auto" hangingPunct="1">
              <a:spcAft>
                <a:spcPts val="0"/>
              </a:spcAft>
              <a:defRPr/>
            </a:pPr>
            <a:r>
              <a:rPr lang="en-US" dirty="0" smtClean="0"/>
              <a:t>General Format</a:t>
            </a:r>
          </a:p>
        </p:txBody>
      </p:sp>
      <p:sp>
        <p:nvSpPr>
          <p:cNvPr id="5" name="Rectangle 4"/>
          <p:cNvSpPr>
            <a:spLocks noChangeArrowheads="1"/>
          </p:cNvSpPr>
          <p:nvPr/>
        </p:nvSpPr>
        <p:spPr bwMode="auto">
          <a:xfrm>
            <a:off x="1905000" y="5526087"/>
            <a:ext cx="1600200" cy="2663825"/>
          </a:xfrm>
          <a:prstGeom prst="rect">
            <a:avLst/>
          </a:prstGeom>
          <a:solidFill>
            <a:schemeClr val="accent1"/>
          </a:solidFill>
          <a:ln w="9525">
            <a:solidFill>
              <a:schemeClr val="tx1"/>
            </a:solidFill>
            <a:round/>
            <a:headEnd/>
            <a:tailEnd/>
          </a:ln>
          <a:effectLst>
            <a:outerShdw blurRad="63500" dist="38100" dir="13500000" algn="br" rotWithShape="0">
              <a:srgbClr val="000000">
                <a:alpha val="39999"/>
              </a:srgbClr>
            </a:outerShdw>
          </a:effectLst>
        </p:spPr>
        <p:txBody>
          <a:bodyPr/>
          <a:lstStyle/>
          <a:p>
            <a:pPr eaLnBrk="0" hangingPunct="0">
              <a:defRPr/>
            </a:pPr>
            <a:endParaRPr lang="en-US" dirty="0">
              <a:cs typeface="Arial" charset="0"/>
            </a:endParaRPr>
          </a:p>
          <a:p>
            <a:pPr eaLnBrk="0" hangingPunct="0">
              <a:defRPr/>
            </a:pPr>
            <a:r>
              <a:rPr lang="en-US" dirty="0">
                <a:cs typeface="Arial" charset="0"/>
              </a:rPr>
              <a:t>Title page</a:t>
            </a:r>
          </a:p>
        </p:txBody>
      </p:sp>
      <p:sp>
        <p:nvSpPr>
          <p:cNvPr id="10" name="TextBox 9"/>
          <p:cNvSpPr txBox="1"/>
          <p:nvPr/>
        </p:nvSpPr>
        <p:spPr>
          <a:xfrm>
            <a:off x="304800" y="1066800"/>
            <a:ext cx="3581400" cy="4340225"/>
          </a:xfrm>
          <a:prstGeom prst="rect">
            <a:avLst/>
          </a:prstGeom>
          <a:noFill/>
        </p:spPr>
        <p:txBody>
          <a:bodyPr>
            <a:spAutoFit/>
          </a:bodyPr>
          <a:lstStyle/>
          <a:p>
            <a:pPr>
              <a:defRPr/>
            </a:pPr>
            <a:r>
              <a:rPr lang="en-US" sz="2800" dirty="0">
                <a:latin typeface="+mn-lt"/>
              </a:rPr>
              <a:t>Depending on the subject of the paper written, an APA paper might also include  </a:t>
            </a:r>
          </a:p>
          <a:p>
            <a:pPr lvl="1">
              <a:buFont typeface="Arial" pitchFamily="34" charset="0"/>
              <a:buChar char="•"/>
              <a:defRPr/>
            </a:pPr>
            <a:r>
              <a:rPr lang="en-US" sz="2800" dirty="0">
                <a:latin typeface="+mn-lt"/>
              </a:rPr>
              <a:t>Appendix</a:t>
            </a:r>
          </a:p>
          <a:p>
            <a:pPr lvl="1">
              <a:buFont typeface="Arial" pitchFamily="34" charset="0"/>
              <a:buChar char="•"/>
              <a:defRPr/>
            </a:pPr>
            <a:r>
              <a:rPr lang="en-US" sz="2800" dirty="0">
                <a:latin typeface="+mn-lt"/>
              </a:rPr>
              <a:t>Footnotes</a:t>
            </a:r>
          </a:p>
          <a:p>
            <a:pPr lvl="1">
              <a:buFont typeface="Arial" pitchFamily="34" charset="0"/>
              <a:buChar char="•"/>
              <a:defRPr/>
            </a:pPr>
            <a:r>
              <a:rPr lang="en-US" sz="2800" dirty="0">
                <a:latin typeface="+mn-lt"/>
              </a:rPr>
              <a:t>Tables</a:t>
            </a:r>
          </a:p>
          <a:p>
            <a:pPr lvl="1">
              <a:buFont typeface="Arial" pitchFamily="34" charset="0"/>
              <a:buChar char="•"/>
              <a:defRPr/>
            </a:pPr>
            <a:r>
              <a:rPr lang="en-US" sz="2800" dirty="0">
                <a:latin typeface="+mn-lt"/>
              </a:rPr>
              <a:t>Figures</a:t>
            </a:r>
          </a:p>
          <a:p>
            <a:pPr>
              <a:defRPr/>
            </a:pPr>
            <a:endParaRPr lang="en-US" dirty="0"/>
          </a:p>
        </p:txBody>
      </p:sp>
      <p:sp>
        <p:nvSpPr>
          <p:cNvPr id="14" name="TextBox 13"/>
          <p:cNvSpPr txBox="1"/>
          <p:nvPr/>
        </p:nvSpPr>
        <p:spPr>
          <a:xfrm>
            <a:off x="5867400" y="4648200"/>
            <a:ext cx="3276600" cy="1692275"/>
          </a:xfrm>
          <a:prstGeom prst="rect">
            <a:avLst/>
          </a:prstGeom>
          <a:noFill/>
        </p:spPr>
        <p:txBody>
          <a:bodyPr>
            <a:spAutoFit/>
          </a:bodyPr>
          <a:lstStyle/>
          <a:p>
            <a:pPr>
              <a:defRPr/>
            </a:pPr>
            <a:r>
              <a:rPr lang="en-US" sz="2600" i="1" dirty="0" smtClean="0">
                <a:latin typeface="+mn-lt"/>
              </a:rPr>
              <a:t>**Each </a:t>
            </a:r>
            <a:r>
              <a:rPr lang="en-US" sz="2600" i="1" dirty="0">
                <a:latin typeface="+mn-lt"/>
              </a:rPr>
              <a:t>of these sections must begin on a new page</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1000" fill="hold"/>
                                        <p:tgtEl>
                                          <p:spTgt spid="14"/>
                                        </p:tgtEl>
                                        <p:attrNameLst>
                                          <p:attrName>ppt_x</p:attrName>
                                        </p:attrNameLst>
                                      </p:cBhvr>
                                      <p:tavLst>
                                        <p:tav tm="0">
                                          <p:val>
                                            <p:strVal val="0-#ppt_w/2"/>
                                          </p:val>
                                        </p:tav>
                                        <p:tav tm="100000">
                                          <p:val>
                                            <p:strVal val="#ppt_x"/>
                                          </p:val>
                                        </p:tav>
                                      </p:tavLst>
                                    </p:anim>
                                    <p:anim calcmode="lin" valueType="num">
                                      <p:cBhvr additive="base">
                                        <p:cTn id="32" dur="1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1" grpId="0" animBg="1"/>
      <p:bldP spid="9"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457200" y="1481138"/>
            <a:ext cx="8382000" cy="4525962"/>
          </a:xfrm>
        </p:spPr>
        <p:txBody>
          <a:bodyPr>
            <a:normAutofit fontScale="92500" lnSpcReduction="10000"/>
          </a:bodyPr>
          <a:lstStyle/>
          <a:p>
            <a:pPr marL="365760" indent="-256032" eaLnBrk="1" fontAlgn="auto" hangingPunct="1">
              <a:spcAft>
                <a:spcPts val="0"/>
              </a:spcAft>
              <a:buFont typeface="Wingdings" pitchFamily="2" charset="2"/>
              <a:buChar char="l"/>
              <a:defRPr/>
            </a:pPr>
            <a:r>
              <a:rPr lang="en-US" sz="2800" dirty="0" smtClean="0"/>
              <a:t>Margins:   1 inch on all sides</a:t>
            </a:r>
          </a:p>
          <a:p>
            <a:pPr marL="365760" indent="-256032" eaLnBrk="1" fontAlgn="auto" hangingPunct="1">
              <a:spcAft>
                <a:spcPts val="0"/>
              </a:spcAft>
              <a:buFont typeface="Wingdings" pitchFamily="2" charset="2"/>
              <a:buChar char="l"/>
              <a:defRPr/>
            </a:pPr>
            <a:r>
              <a:rPr lang="en-US" sz="2800" dirty="0" smtClean="0"/>
              <a:t>Font:  12 Point/Times New Roman </a:t>
            </a:r>
          </a:p>
          <a:p>
            <a:pPr marL="365760" indent="-256032" eaLnBrk="1" fontAlgn="auto" hangingPunct="1">
              <a:spcAft>
                <a:spcPts val="0"/>
              </a:spcAft>
              <a:buFont typeface="Wingdings" pitchFamily="2" charset="2"/>
              <a:buChar char="l"/>
              <a:defRPr/>
            </a:pPr>
            <a:r>
              <a:rPr lang="en-US" sz="2800" dirty="0" smtClean="0"/>
              <a:t>Spacing:  Double spacing</a:t>
            </a:r>
          </a:p>
          <a:p>
            <a:pPr marL="365760" indent="-256032" eaLnBrk="1" fontAlgn="auto" hangingPunct="1">
              <a:spcAft>
                <a:spcPts val="0"/>
              </a:spcAft>
              <a:buFont typeface="Wingdings" pitchFamily="2" charset="2"/>
              <a:buChar char="l"/>
              <a:defRPr/>
            </a:pPr>
            <a:r>
              <a:rPr lang="en-US" sz="2800" dirty="0" smtClean="0"/>
              <a:t>Paragraph Indentation:  5 spaces</a:t>
            </a:r>
          </a:p>
          <a:p>
            <a:pPr marL="365760" indent="-256032" eaLnBrk="1" fontAlgn="auto" hangingPunct="1">
              <a:spcAft>
                <a:spcPts val="0"/>
              </a:spcAft>
              <a:buFont typeface="Wingdings" pitchFamily="2" charset="2"/>
              <a:buChar char="l"/>
              <a:defRPr/>
            </a:pPr>
            <a:r>
              <a:rPr lang="en-US" sz="2800" dirty="0" smtClean="0"/>
              <a:t>Alignment:  Flush left </a:t>
            </a:r>
          </a:p>
          <a:p>
            <a:pPr marL="365760" indent="-256032" eaLnBrk="1" fontAlgn="auto" hangingPunct="1">
              <a:spcAft>
                <a:spcPts val="0"/>
              </a:spcAft>
              <a:buFont typeface="Wingdings" pitchFamily="2" charset="2"/>
              <a:buChar char="l"/>
              <a:defRPr/>
            </a:pPr>
            <a:r>
              <a:rPr lang="en-US" sz="2800" b="1" dirty="0" smtClean="0"/>
              <a:t>Page Header</a:t>
            </a:r>
            <a:r>
              <a:rPr lang="en-US" sz="2800" dirty="0" smtClean="0"/>
              <a:t>: Each page includes the page number and a </a:t>
            </a:r>
            <a:r>
              <a:rPr lang="en-US" sz="2800" b="1" dirty="0" smtClean="0"/>
              <a:t>Running Head </a:t>
            </a:r>
            <a:r>
              <a:rPr lang="en-US" sz="2200" dirty="0" smtClean="0"/>
              <a:t>(more details on a later slide)</a:t>
            </a:r>
          </a:p>
          <a:p>
            <a:pPr marL="365760" indent="-256032" eaLnBrk="1" fontAlgn="auto" hangingPunct="1">
              <a:spcAft>
                <a:spcPts val="0"/>
              </a:spcAft>
              <a:buFont typeface="Wingdings" pitchFamily="2" charset="2"/>
              <a:buChar char="l"/>
              <a:defRPr/>
            </a:pPr>
            <a:r>
              <a:rPr lang="en-US" sz="2800" dirty="0" smtClean="0"/>
              <a:t>Pagination:  </a:t>
            </a:r>
            <a:r>
              <a:rPr lang="en-US" sz="2800" b="1" dirty="0" smtClean="0"/>
              <a:t>Page number </a:t>
            </a:r>
            <a:r>
              <a:rPr lang="en-US" sz="2800" dirty="0" smtClean="0"/>
              <a:t>located on upper right corner of each page (top line) </a:t>
            </a:r>
            <a:r>
              <a:rPr lang="en-US" sz="2800" b="1" dirty="0" smtClean="0"/>
              <a:t>beginning on the Title Page</a:t>
            </a:r>
          </a:p>
          <a:p>
            <a:pPr marL="365760" indent="-256032" eaLnBrk="1" fontAlgn="auto" hangingPunct="1">
              <a:spcAft>
                <a:spcPts val="0"/>
              </a:spcAft>
              <a:buFont typeface="Wingdings 3"/>
              <a:buNone/>
              <a:defRPr/>
            </a:pPr>
            <a:endParaRPr lang="en-US" sz="2400" dirty="0" smtClean="0"/>
          </a:p>
          <a:p>
            <a:pPr marL="365760" indent="-256032" eaLnBrk="1" fontAlgn="auto" hangingPunct="1">
              <a:spcAft>
                <a:spcPts val="0"/>
              </a:spcAft>
              <a:buFont typeface="Wingdings" pitchFamily="2" charset="2"/>
              <a:buChar char="l"/>
              <a:defRPr/>
            </a:pPr>
            <a:endParaRPr lang="en-US" sz="2400" dirty="0" smtClean="0"/>
          </a:p>
        </p:txBody>
      </p:sp>
      <p:sp>
        <p:nvSpPr>
          <p:cNvPr id="29698" name="Rectangle 2"/>
          <p:cNvSpPr>
            <a:spLocks noGrp="1" noChangeArrowheads="1"/>
          </p:cNvSpPr>
          <p:nvPr>
            <p:ph type="title"/>
          </p:nvPr>
        </p:nvSpPr>
        <p:spPr/>
        <p:txBody>
          <a:bodyPr/>
          <a:lstStyle/>
          <a:p>
            <a:pPr eaLnBrk="1" fontAlgn="auto" hangingPunct="1">
              <a:spcAft>
                <a:spcPts val="0"/>
              </a:spcAft>
              <a:defRPr/>
            </a:pPr>
            <a:r>
              <a:rPr lang="en-US" dirty="0" smtClean="0"/>
              <a:t>Basic APA Format Guidelines</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228600" y="1295400"/>
            <a:ext cx="4419600" cy="5029200"/>
          </a:xfrm>
        </p:spPr>
        <p:txBody>
          <a:bodyPr>
            <a:normAutofit fontScale="92500"/>
          </a:bodyPr>
          <a:lstStyle/>
          <a:p>
            <a:pPr marL="609600" indent="-609600" eaLnBrk="1" fontAlgn="auto" hangingPunct="1">
              <a:spcAft>
                <a:spcPts val="0"/>
              </a:spcAft>
              <a:buFont typeface="Wingdings" pitchFamily="2" charset="2"/>
              <a:buChar char="l"/>
              <a:defRPr/>
            </a:pPr>
            <a:r>
              <a:rPr lang="en-US" sz="2800" dirty="0" smtClean="0"/>
              <a:t>Title page is page 1</a:t>
            </a:r>
          </a:p>
          <a:p>
            <a:pPr marL="609600" indent="-609600" eaLnBrk="1" fontAlgn="auto" hangingPunct="1">
              <a:spcAft>
                <a:spcPts val="0"/>
              </a:spcAft>
              <a:buFont typeface="Wingdings" pitchFamily="2" charset="2"/>
              <a:buChar char="l"/>
              <a:defRPr/>
            </a:pPr>
            <a:r>
              <a:rPr lang="en-US" sz="2800" dirty="0" smtClean="0"/>
              <a:t>Each line is centered on the title page</a:t>
            </a:r>
          </a:p>
          <a:p>
            <a:pPr marL="609600" indent="-609600" eaLnBrk="1" fontAlgn="auto" hangingPunct="1">
              <a:spcAft>
                <a:spcPts val="0"/>
              </a:spcAft>
              <a:buFont typeface="Wingdings" pitchFamily="2" charset="2"/>
              <a:buChar char="l"/>
              <a:defRPr/>
            </a:pPr>
            <a:r>
              <a:rPr lang="en-US" sz="2800" dirty="0" smtClean="0"/>
              <a:t>Use uppercase and lowercase letters</a:t>
            </a:r>
          </a:p>
          <a:p>
            <a:pPr marL="609600" indent="-609600" eaLnBrk="1" fontAlgn="auto" hangingPunct="1">
              <a:spcAft>
                <a:spcPts val="0"/>
              </a:spcAft>
              <a:buFont typeface="Wingdings" pitchFamily="2" charset="2"/>
              <a:buChar char="l"/>
              <a:defRPr/>
            </a:pPr>
            <a:r>
              <a:rPr lang="en-US" sz="2800" dirty="0" smtClean="0"/>
              <a:t>Title of paper</a:t>
            </a:r>
          </a:p>
          <a:p>
            <a:pPr marL="609600" indent="-609600" eaLnBrk="1" fontAlgn="auto" hangingPunct="1">
              <a:spcAft>
                <a:spcPts val="0"/>
              </a:spcAft>
              <a:buFont typeface="Wingdings" pitchFamily="2" charset="2"/>
              <a:buChar char="l"/>
              <a:defRPr/>
            </a:pPr>
            <a:r>
              <a:rPr lang="en-US" sz="2800" dirty="0" smtClean="0"/>
              <a:t>Author(s) Names</a:t>
            </a:r>
          </a:p>
          <a:p>
            <a:pPr marL="1103313" lvl="2" indent="-609600" eaLnBrk="1" fontAlgn="auto" hangingPunct="1">
              <a:spcAft>
                <a:spcPts val="0"/>
              </a:spcAft>
              <a:buFont typeface="Wingdings" pitchFamily="2" charset="2"/>
              <a:buChar char="§"/>
              <a:defRPr/>
            </a:pPr>
            <a:r>
              <a:rPr lang="en-US" sz="1700" dirty="0" smtClean="0"/>
              <a:t>Include first, middle initial and last name, </a:t>
            </a:r>
          </a:p>
          <a:p>
            <a:pPr marL="1103313" lvl="2" indent="-609600" eaLnBrk="1" fontAlgn="auto" hangingPunct="1">
              <a:spcAft>
                <a:spcPts val="0"/>
              </a:spcAft>
              <a:buFont typeface="Wingdings" pitchFamily="2" charset="2"/>
              <a:buChar char="§"/>
              <a:defRPr/>
            </a:pPr>
            <a:r>
              <a:rPr lang="en-US" sz="1700" dirty="0" smtClean="0"/>
              <a:t>Don’t use titles (PhD or M.D.)</a:t>
            </a:r>
          </a:p>
          <a:p>
            <a:pPr marL="609600" indent="-609600" eaLnBrk="1" fontAlgn="auto" hangingPunct="1">
              <a:spcAft>
                <a:spcPts val="0"/>
              </a:spcAft>
              <a:buFont typeface="Wingdings" pitchFamily="2" charset="2"/>
              <a:buChar char="l"/>
              <a:defRPr/>
            </a:pPr>
            <a:r>
              <a:rPr lang="en-US" sz="2800" dirty="0" smtClean="0"/>
              <a:t>Educational Institution </a:t>
            </a:r>
          </a:p>
          <a:p>
            <a:pPr marL="1103313" lvl="2" indent="-609600" eaLnBrk="1" fontAlgn="auto" hangingPunct="1">
              <a:spcAft>
                <a:spcPts val="0"/>
              </a:spcAft>
              <a:buFont typeface="Wingdings" pitchFamily="2" charset="2"/>
              <a:buChar char="§"/>
              <a:defRPr/>
            </a:pPr>
            <a:r>
              <a:rPr lang="en-US" sz="1600" dirty="0" smtClean="0"/>
              <a:t>Author’s notes are not required; they add contact information</a:t>
            </a:r>
          </a:p>
          <a:p>
            <a:pPr marL="609600" indent="-609600" eaLnBrk="1" fontAlgn="auto" hangingPunct="1">
              <a:spcAft>
                <a:spcPts val="0"/>
              </a:spcAft>
              <a:buFont typeface="Wingdings 3"/>
              <a:buChar char=""/>
              <a:defRPr/>
            </a:pPr>
            <a:endParaRPr lang="en-US" sz="1800" dirty="0" smtClean="0"/>
          </a:p>
        </p:txBody>
      </p:sp>
      <p:sp>
        <p:nvSpPr>
          <p:cNvPr id="34818" name="Rectangle 2"/>
          <p:cNvSpPr>
            <a:spLocks noGrp="1" noChangeArrowheads="1"/>
          </p:cNvSpPr>
          <p:nvPr>
            <p:ph type="title"/>
          </p:nvPr>
        </p:nvSpPr>
        <p:spPr/>
        <p:txBody>
          <a:bodyPr/>
          <a:lstStyle/>
          <a:p>
            <a:pPr eaLnBrk="1" fontAlgn="auto" hangingPunct="1">
              <a:spcAft>
                <a:spcPts val="0"/>
              </a:spcAft>
              <a:defRPr/>
            </a:pPr>
            <a:r>
              <a:rPr lang="en-US" smtClean="0"/>
              <a:t>Title Page</a:t>
            </a:r>
          </a:p>
        </p:txBody>
      </p:sp>
      <p:pic>
        <p:nvPicPr>
          <p:cNvPr id="6" name="Picture 5" descr="APA1-TitlePage-Scan.jpg"/>
          <p:cNvPicPr>
            <a:picLocks noChangeAspect="1"/>
          </p:cNvPicPr>
          <p:nvPr/>
        </p:nvPicPr>
        <p:blipFill>
          <a:blip r:embed="rId4" cstate="print"/>
          <a:stretch>
            <a:fillRect/>
          </a:stretch>
        </p:blipFill>
        <p:spPr>
          <a:xfrm>
            <a:off x="4668838" y="762000"/>
            <a:ext cx="4475162" cy="5791200"/>
          </a:xfrm>
          <a:prstGeom prst="rect">
            <a:avLst/>
          </a:prstGeom>
          <a:ln>
            <a:solidFill>
              <a:schemeClr val="tx2">
                <a:lumMod val="20000"/>
                <a:lumOff val="80000"/>
              </a:schemeClr>
            </a:solidFill>
          </a:ln>
        </p:spPr>
      </p:pic>
      <p:sp>
        <p:nvSpPr>
          <p:cNvPr id="11" name="Down Arrow 10"/>
          <p:cNvSpPr/>
          <p:nvPr/>
        </p:nvSpPr>
        <p:spPr>
          <a:xfrm>
            <a:off x="8382000" y="304800"/>
            <a:ext cx="228600" cy="60960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Left Arrow 11"/>
          <p:cNvSpPr/>
          <p:nvPr/>
        </p:nvSpPr>
        <p:spPr>
          <a:xfrm>
            <a:off x="7848600" y="2514600"/>
            <a:ext cx="1219200" cy="152400"/>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Left Arrow 12"/>
          <p:cNvSpPr/>
          <p:nvPr/>
        </p:nvSpPr>
        <p:spPr>
          <a:xfrm rot="10800000">
            <a:off x="4876800" y="2667000"/>
            <a:ext cx="1219200" cy="152400"/>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Left Arrow 13"/>
          <p:cNvSpPr/>
          <p:nvPr/>
        </p:nvSpPr>
        <p:spPr>
          <a:xfrm>
            <a:off x="7696200" y="2819400"/>
            <a:ext cx="1219200" cy="152400"/>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p:cNvSpPr txBox="1"/>
          <p:nvPr/>
        </p:nvSpPr>
        <p:spPr>
          <a:xfrm>
            <a:off x="4724400" y="5181600"/>
            <a:ext cx="4419600" cy="1323975"/>
          </a:xfrm>
          <a:prstGeom prst="rect">
            <a:avLst/>
          </a:prstGeom>
          <a:solidFill>
            <a:schemeClr val="accent1">
              <a:lumMod val="60000"/>
              <a:lumOff val="40000"/>
            </a:schemeClr>
          </a:solidFill>
        </p:spPr>
        <p:txBody>
          <a:bodyPr>
            <a:spAutoFit/>
          </a:bodyPr>
          <a:lstStyle/>
          <a:p>
            <a:pPr eaLnBrk="0" hangingPunct="0">
              <a:defRPr/>
            </a:pPr>
            <a:r>
              <a:rPr lang="en-US" sz="1600" b="1" dirty="0">
                <a:latin typeface="Helvetica" pitchFamily="-65" charset="0"/>
                <a:cs typeface="Arial" charset="0"/>
              </a:rPr>
              <a:t>APA Format requires that the educational institution is listed on the title page. </a:t>
            </a:r>
            <a:r>
              <a:rPr lang="en-US" sz="1600" b="1" u="sng" dirty="0">
                <a:latin typeface="Helvetica" pitchFamily="-65" charset="0"/>
                <a:cs typeface="Arial" charset="0"/>
              </a:rPr>
              <a:t>DO NOT</a:t>
            </a:r>
            <a:r>
              <a:rPr lang="en-US" sz="1600" b="1" dirty="0">
                <a:latin typeface="Helvetica" pitchFamily="-65" charset="0"/>
                <a:cs typeface="Arial" charset="0"/>
              </a:rPr>
              <a:t> put the date, the class name or class number unless required to do so by your instructor. </a:t>
            </a:r>
            <a:endParaRPr lang="en-US" sz="1600" dirty="0">
              <a:latin typeface="Helvetica" pitchFamily="-65" charset="0"/>
              <a:cs typeface="Arial"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5">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5">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195">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95">
                                            <p:txEl>
                                              <p:pRg st="6" end="6"/>
                                            </p:txEl>
                                          </p:spTgt>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195">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4"/>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8195">
                                            <p:txEl>
                                              <p:pRg st="8" end="8"/>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grpId="2"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P spid="11" grpId="0" uiExpand="1" animBg="1"/>
      <p:bldP spid="11" grpId="1" uiExpand="1" animBg="1"/>
      <p:bldP spid="12" grpId="0" uiExpand="1" animBg="1"/>
      <p:bldP spid="12" grpId="1" uiExpand="1" animBg="1"/>
      <p:bldP spid="13" grpId="0" uiExpand="1" animBg="1"/>
      <p:bldP spid="13" grpId="1" uiExpand="1" animBg="1"/>
      <p:bldP spid="14" grpId="0" uiExpand="1" animBg="1"/>
      <p:bldP spid="14" grpId="1" uiExpand="1" animBg="1"/>
      <p:bldP spid="14" grpId="2"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228600" y="1295400"/>
            <a:ext cx="4572000" cy="4953000"/>
          </a:xfrm>
        </p:spPr>
        <p:txBody>
          <a:bodyPr>
            <a:normAutofit fontScale="92500" lnSpcReduction="10000"/>
          </a:bodyPr>
          <a:lstStyle/>
          <a:p>
            <a:pPr marL="365760" indent="-256032" eaLnBrk="1" fontAlgn="auto" hangingPunct="1">
              <a:spcAft>
                <a:spcPts val="0"/>
              </a:spcAft>
              <a:buFont typeface="Wingdings" pitchFamily="2" charset="2"/>
              <a:buChar char="l"/>
              <a:defRPr/>
            </a:pPr>
            <a:r>
              <a:rPr lang="en-US" sz="2600" dirty="0" smtClean="0"/>
              <a:t>A </a:t>
            </a:r>
            <a:r>
              <a:rPr lang="en-US" sz="2600" b="1" dirty="0" smtClean="0"/>
              <a:t>Running head &amp; page number of the document are located at the top of each page.</a:t>
            </a:r>
          </a:p>
          <a:p>
            <a:pPr marL="365760" indent="-256032" eaLnBrk="1" fontAlgn="auto" hangingPunct="1">
              <a:spcAft>
                <a:spcPts val="0"/>
              </a:spcAft>
              <a:buNone/>
              <a:defRPr/>
            </a:pPr>
            <a:endParaRPr lang="en-US" sz="2600" dirty="0" smtClean="0"/>
          </a:p>
          <a:p>
            <a:pPr marL="621792" lvl="1" eaLnBrk="1" fontAlgn="auto" hangingPunct="1">
              <a:spcBef>
                <a:spcPts val="324"/>
              </a:spcBef>
              <a:spcAft>
                <a:spcPts val="0"/>
              </a:spcAft>
              <a:buFont typeface="Wingdings" pitchFamily="2" charset="2"/>
              <a:buChar char="l"/>
              <a:defRPr/>
            </a:pPr>
            <a:r>
              <a:rPr lang="en-US" dirty="0" smtClean="0"/>
              <a:t>The Running Head is an abbreviated title printed at the top of each page.</a:t>
            </a:r>
          </a:p>
          <a:p>
            <a:pPr marL="621792" lvl="1" eaLnBrk="1" fontAlgn="auto" hangingPunct="1">
              <a:spcBef>
                <a:spcPts val="324"/>
              </a:spcBef>
              <a:spcAft>
                <a:spcPts val="0"/>
              </a:spcAft>
              <a:buFont typeface="Wingdings" pitchFamily="2" charset="2"/>
              <a:buChar char="l"/>
              <a:defRPr/>
            </a:pPr>
            <a:endParaRPr lang="en-US" dirty="0" smtClean="0"/>
          </a:p>
          <a:p>
            <a:pPr marL="621792" lvl="1" eaLnBrk="1" fontAlgn="auto" hangingPunct="1">
              <a:spcBef>
                <a:spcPts val="324"/>
              </a:spcBef>
              <a:spcAft>
                <a:spcPts val="0"/>
              </a:spcAft>
              <a:buFont typeface="Wingdings" pitchFamily="2" charset="2"/>
              <a:buChar char="l"/>
              <a:defRPr/>
            </a:pPr>
            <a:r>
              <a:rPr lang="en-US" dirty="0" smtClean="0"/>
              <a:t>The Running Head should be</a:t>
            </a:r>
          </a:p>
          <a:p>
            <a:pPr marL="859917" lvl="2" eaLnBrk="1" fontAlgn="auto" hangingPunct="1">
              <a:spcBef>
                <a:spcPts val="324"/>
              </a:spcBef>
              <a:spcAft>
                <a:spcPts val="0"/>
              </a:spcAft>
              <a:buFont typeface="Wingdings" pitchFamily="2" charset="2"/>
              <a:buChar char="§"/>
              <a:defRPr/>
            </a:pPr>
            <a:r>
              <a:rPr lang="en-US" dirty="0" smtClean="0"/>
              <a:t>a maximum of 50 characters</a:t>
            </a:r>
          </a:p>
          <a:p>
            <a:pPr marL="859917" lvl="2" eaLnBrk="1" fontAlgn="auto" hangingPunct="1">
              <a:spcBef>
                <a:spcPts val="324"/>
              </a:spcBef>
              <a:spcAft>
                <a:spcPts val="0"/>
              </a:spcAft>
              <a:buFont typeface="Wingdings" pitchFamily="2" charset="2"/>
              <a:buChar char="§"/>
              <a:defRPr/>
            </a:pPr>
            <a:r>
              <a:rPr lang="en-US" dirty="0" smtClean="0"/>
              <a:t>appear </a:t>
            </a:r>
            <a:r>
              <a:rPr lang="en-US" b="1" dirty="0" smtClean="0"/>
              <a:t>flush left in all capital letters </a:t>
            </a:r>
            <a:r>
              <a:rPr lang="en-US" dirty="0" smtClean="0"/>
              <a:t>at the top of the title page and all subsequent pages. </a:t>
            </a:r>
          </a:p>
          <a:p>
            <a:pPr marL="621792" lvl="1" eaLnBrk="1" fontAlgn="auto" hangingPunct="1">
              <a:spcBef>
                <a:spcPts val="324"/>
              </a:spcBef>
              <a:spcAft>
                <a:spcPts val="0"/>
              </a:spcAft>
              <a:buNone/>
              <a:defRPr/>
            </a:pPr>
            <a:endParaRPr lang="en-US" dirty="0" smtClean="0"/>
          </a:p>
          <a:p>
            <a:pPr marL="609600" indent="-609600" eaLnBrk="1" fontAlgn="auto" hangingPunct="1">
              <a:spcAft>
                <a:spcPts val="0"/>
              </a:spcAft>
              <a:buFont typeface="Wingdings 3"/>
              <a:buChar char=""/>
              <a:defRPr/>
            </a:pPr>
            <a:endParaRPr lang="en-US" sz="1800" dirty="0" smtClean="0"/>
          </a:p>
        </p:txBody>
      </p:sp>
      <p:sp>
        <p:nvSpPr>
          <p:cNvPr id="34818" name="Rectangle 2"/>
          <p:cNvSpPr>
            <a:spLocks noGrp="1" noChangeArrowheads="1"/>
          </p:cNvSpPr>
          <p:nvPr>
            <p:ph type="title"/>
          </p:nvPr>
        </p:nvSpPr>
        <p:spPr>
          <a:xfrm>
            <a:off x="0" y="0"/>
            <a:ext cx="9144000" cy="1143000"/>
          </a:xfrm>
        </p:spPr>
        <p:txBody>
          <a:bodyPr>
            <a:normAutofit fontScale="90000"/>
          </a:bodyPr>
          <a:lstStyle/>
          <a:p>
            <a:pPr eaLnBrk="1" fontAlgn="auto" hangingPunct="1">
              <a:spcAft>
                <a:spcPts val="0"/>
              </a:spcAft>
              <a:defRPr/>
            </a:pPr>
            <a:r>
              <a:rPr lang="en-US" dirty="0" smtClean="0"/>
              <a:t>Title Page: </a:t>
            </a:r>
            <a:r>
              <a:rPr lang="en-US" sz="3800" dirty="0" smtClean="0"/>
              <a:t>Page Header &amp; Running Head</a:t>
            </a:r>
          </a:p>
        </p:txBody>
      </p:sp>
      <p:pic>
        <p:nvPicPr>
          <p:cNvPr id="4" name="Picture 3" descr="APA1-TitlePage-Scan.jpg"/>
          <p:cNvPicPr>
            <a:picLocks noChangeAspect="1"/>
          </p:cNvPicPr>
          <p:nvPr/>
        </p:nvPicPr>
        <p:blipFill>
          <a:blip r:embed="rId4" cstate="print"/>
          <a:srcRect l="4348"/>
          <a:stretch>
            <a:fillRect/>
          </a:stretch>
        </p:blipFill>
        <p:spPr>
          <a:xfrm>
            <a:off x="4876800" y="1143000"/>
            <a:ext cx="4495800" cy="6805613"/>
          </a:xfrm>
          <a:prstGeom prst="rect">
            <a:avLst/>
          </a:prstGeom>
          <a:ln>
            <a:solidFill>
              <a:schemeClr val="tx2">
                <a:lumMod val="20000"/>
                <a:lumOff val="80000"/>
              </a:schemeClr>
            </a:solidFill>
          </a:ln>
        </p:spPr>
      </p:pic>
      <p:sp>
        <p:nvSpPr>
          <p:cNvPr id="7" name="Oval 6"/>
          <p:cNvSpPr/>
          <p:nvPr/>
        </p:nvSpPr>
        <p:spPr>
          <a:xfrm>
            <a:off x="5105400" y="1219200"/>
            <a:ext cx="3429000" cy="762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
        <p:nvSpPr>
          <p:cNvPr id="8" name="Oval 7"/>
          <p:cNvSpPr/>
          <p:nvPr/>
        </p:nvSpPr>
        <p:spPr>
          <a:xfrm>
            <a:off x="8534400" y="1219200"/>
            <a:ext cx="381000" cy="685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
        <p:nvSpPr>
          <p:cNvPr id="9" name="TextBox 8"/>
          <p:cNvSpPr txBox="1"/>
          <p:nvPr/>
        </p:nvSpPr>
        <p:spPr>
          <a:xfrm>
            <a:off x="4876800" y="2133600"/>
            <a:ext cx="4267200" cy="830263"/>
          </a:xfrm>
          <a:prstGeom prst="rect">
            <a:avLst/>
          </a:prstGeom>
          <a:solidFill>
            <a:schemeClr val="accent1">
              <a:lumMod val="60000"/>
              <a:lumOff val="40000"/>
            </a:schemeClr>
          </a:solidFill>
        </p:spPr>
        <p:txBody>
          <a:bodyPr>
            <a:spAutoFit/>
          </a:bodyPr>
          <a:lstStyle/>
          <a:p>
            <a:pPr eaLnBrk="0" hangingPunct="0">
              <a:defRPr/>
            </a:pPr>
            <a:r>
              <a:rPr lang="en-US" sz="1600" dirty="0">
                <a:latin typeface="Helvetica" pitchFamily="-65" charset="0"/>
                <a:cs typeface="Arial" charset="0"/>
              </a:rPr>
              <a:t>The words Running </a:t>
            </a:r>
            <a:r>
              <a:rPr lang="en-US" sz="1600" dirty="0" smtClean="0">
                <a:latin typeface="Helvetica" pitchFamily="-65" charset="0"/>
                <a:cs typeface="Arial" charset="0"/>
              </a:rPr>
              <a:t>head </a:t>
            </a:r>
            <a:r>
              <a:rPr lang="en-US" sz="1600" dirty="0">
                <a:latin typeface="Helvetica" pitchFamily="-65" charset="0"/>
                <a:cs typeface="Arial" charset="0"/>
              </a:rPr>
              <a:t>(in upper and lower case letters) is included only on the Title Page to identify the Running </a:t>
            </a:r>
            <a:r>
              <a:rPr lang="en-US" sz="1600" dirty="0" smtClean="0">
                <a:latin typeface="Helvetica" pitchFamily="-65" charset="0"/>
                <a:cs typeface="Arial" charset="0"/>
              </a:rPr>
              <a:t>head</a:t>
            </a:r>
            <a:r>
              <a:rPr lang="en-US" sz="1600" dirty="0">
                <a:latin typeface="Helvetica" pitchFamily="-65" charset="0"/>
                <a:cs typeface="Arial" charset="0"/>
              </a:rPr>
              <a:t>.</a:t>
            </a:r>
          </a:p>
        </p:txBody>
      </p:sp>
      <p:cxnSp>
        <p:nvCxnSpPr>
          <p:cNvPr id="10" name="Straight Arrow Connector 9"/>
          <p:cNvCxnSpPr/>
          <p:nvPr/>
        </p:nvCxnSpPr>
        <p:spPr>
          <a:xfrm rot="5400000" flipH="1" flipV="1">
            <a:off x="5143500" y="1790700"/>
            <a:ext cx="381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6" end="6"/>
                                            </p:txEl>
                                          </p:spTgt>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7" grpId="0" animBg="1"/>
      <p:bldP spid="7" grpId="1" animBg="1"/>
      <p:bldP spid="8" grpId="0" animBg="1"/>
      <p:bldP spid="8" grpId="1"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228600" y="1295400"/>
            <a:ext cx="4572000" cy="4953000"/>
          </a:xfrm>
        </p:spPr>
        <p:txBody>
          <a:bodyPr>
            <a:normAutofit/>
          </a:bodyPr>
          <a:lstStyle/>
          <a:p>
            <a:pPr marL="365760" indent="-256032" eaLnBrk="1" fontAlgn="auto" hangingPunct="1">
              <a:spcAft>
                <a:spcPts val="0"/>
              </a:spcAft>
              <a:buFont typeface="Wingdings" pitchFamily="2" charset="2"/>
              <a:buChar char="l"/>
              <a:defRPr/>
            </a:pPr>
            <a:r>
              <a:rPr lang="en-US" sz="2400" dirty="0" smtClean="0"/>
              <a:t>On the </a:t>
            </a:r>
            <a:r>
              <a:rPr lang="en-US" sz="2400" b="1" dirty="0" smtClean="0"/>
              <a:t>title page</a:t>
            </a:r>
            <a:r>
              <a:rPr lang="en-US" sz="2400" dirty="0" smtClean="0"/>
              <a:t>, your page header/running head should look like this:</a:t>
            </a:r>
          </a:p>
          <a:p>
            <a:pPr marL="365760" indent="-256032" eaLnBrk="1" fontAlgn="auto" hangingPunct="1">
              <a:spcAft>
                <a:spcPts val="0"/>
              </a:spcAft>
              <a:buFont typeface="Wingdings" pitchFamily="2" charset="2"/>
              <a:buChar char="l"/>
              <a:defRPr/>
            </a:pPr>
            <a:endParaRPr lang="en-US" sz="2400" dirty="0" smtClean="0"/>
          </a:p>
          <a:p>
            <a:pPr marL="365760" indent="-256032" eaLnBrk="1" fontAlgn="auto" hangingPunct="1">
              <a:spcAft>
                <a:spcPts val="0"/>
              </a:spcAft>
              <a:buNone/>
              <a:defRPr/>
            </a:pPr>
            <a:r>
              <a:rPr lang="en-US" sz="2100" dirty="0" smtClean="0"/>
              <a:t>Running head: TITLE OF YOUR PAPER</a:t>
            </a:r>
          </a:p>
          <a:p>
            <a:pPr marL="365760" indent="-256032" eaLnBrk="1" fontAlgn="auto" hangingPunct="1">
              <a:spcAft>
                <a:spcPts val="0"/>
              </a:spcAft>
              <a:buNone/>
              <a:defRPr/>
            </a:pPr>
            <a:endParaRPr lang="en-US" sz="2400" dirty="0" smtClean="0"/>
          </a:p>
          <a:p>
            <a:pPr marL="365760" indent="-256032" eaLnBrk="1" fontAlgn="auto" hangingPunct="1">
              <a:spcAft>
                <a:spcPts val="0"/>
              </a:spcAft>
              <a:buFont typeface="Arial" pitchFamily="34" charset="0"/>
              <a:buChar char="•"/>
              <a:defRPr/>
            </a:pPr>
            <a:r>
              <a:rPr lang="en-US" sz="2400" b="1" dirty="0" smtClean="0">
                <a:solidFill>
                  <a:srgbClr val="FF0000"/>
                </a:solidFill>
              </a:rPr>
              <a:t>On pages </a:t>
            </a:r>
            <a:r>
              <a:rPr lang="en-US" sz="2400" b="1" u="sng" dirty="0" smtClean="0">
                <a:solidFill>
                  <a:srgbClr val="FF0000"/>
                </a:solidFill>
              </a:rPr>
              <a:t>after </a:t>
            </a:r>
            <a:r>
              <a:rPr lang="en-US" sz="2400" b="1" dirty="0" smtClean="0">
                <a:solidFill>
                  <a:srgbClr val="FF0000"/>
                </a:solidFill>
              </a:rPr>
              <a:t>the title page </a:t>
            </a:r>
            <a:r>
              <a:rPr lang="en-US" sz="2400" dirty="0" smtClean="0"/>
              <a:t>the</a:t>
            </a:r>
            <a:r>
              <a:rPr lang="en-US" sz="2400" b="1" dirty="0" smtClean="0"/>
              <a:t> </a:t>
            </a:r>
            <a:r>
              <a:rPr lang="en-US" sz="2400" dirty="0" smtClean="0"/>
              <a:t>running head should look like this:</a:t>
            </a:r>
          </a:p>
          <a:p>
            <a:pPr marL="365760" indent="-256032" eaLnBrk="1" fontAlgn="auto" hangingPunct="1">
              <a:spcAft>
                <a:spcPts val="0"/>
              </a:spcAft>
              <a:buFont typeface="Arial" pitchFamily="34" charset="0"/>
              <a:buChar char="•"/>
              <a:defRPr/>
            </a:pPr>
            <a:endParaRPr lang="en-US" sz="2400" dirty="0" smtClean="0"/>
          </a:p>
          <a:p>
            <a:pPr>
              <a:buNone/>
            </a:pPr>
            <a:r>
              <a:rPr lang="en-US" sz="2400" dirty="0" smtClean="0"/>
              <a:t>TITLE OF YOUR PAPER</a:t>
            </a:r>
          </a:p>
          <a:p>
            <a:pPr marL="365760" indent="-256032" eaLnBrk="1" fontAlgn="auto" hangingPunct="1">
              <a:spcAft>
                <a:spcPts val="0"/>
              </a:spcAft>
              <a:buFont typeface="Wingdings" pitchFamily="2" charset="2"/>
              <a:buChar char="l"/>
              <a:defRPr/>
            </a:pPr>
            <a:endParaRPr lang="en-US" sz="2600" dirty="0" smtClean="0"/>
          </a:p>
          <a:p>
            <a:pPr marL="609600" indent="-609600" eaLnBrk="1" fontAlgn="auto" hangingPunct="1">
              <a:spcAft>
                <a:spcPts val="0"/>
              </a:spcAft>
              <a:buFont typeface="Wingdings 3"/>
              <a:buChar char=""/>
              <a:defRPr/>
            </a:pPr>
            <a:endParaRPr lang="en-US" sz="1800" dirty="0" smtClean="0"/>
          </a:p>
        </p:txBody>
      </p:sp>
      <p:sp>
        <p:nvSpPr>
          <p:cNvPr id="34818" name="Rectangle 2"/>
          <p:cNvSpPr>
            <a:spLocks noGrp="1" noChangeArrowheads="1"/>
          </p:cNvSpPr>
          <p:nvPr>
            <p:ph type="title"/>
          </p:nvPr>
        </p:nvSpPr>
        <p:spPr/>
        <p:txBody>
          <a:bodyPr/>
          <a:lstStyle/>
          <a:p>
            <a:pPr eaLnBrk="1" fontAlgn="auto" hangingPunct="1">
              <a:spcAft>
                <a:spcPts val="0"/>
              </a:spcAft>
              <a:defRPr/>
            </a:pPr>
            <a:r>
              <a:rPr lang="en-US" dirty="0" smtClean="0"/>
              <a:t>Title Page: </a:t>
            </a:r>
            <a:r>
              <a:rPr lang="en-US" sz="4000" dirty="0" smtClean="0"/>
              <a:t>Running head</a:t>
            </a:r>
          </a:p>
        </p:txBody>
      </p:sp>
      <p:pic>
        <p:nvPicPr>
          <p:cNvPr id="4" name="Picture 3" descr="APA1-TitlePage-Scan.jpg"/>
          <p:cNvPicPr>
            <a:picLocks noChangeAspect="1"/>
          </p:cNvPicPr>
          <p:nvPr/>
        </p:nvPicPr>
        <p:blipFill>
          <a:blip r:embed="rId4" cstate="print"/>
          <a:srcRect l="4348" b="57453"/>
          <a:stretch>
            <a:fillRect/>
          </a:stretch>
        </p:blipFill>
        <p:spPr>
          <a:xfrm>
            <a:off x="4876800" y="1066800"/>
            <a:ext cx="4267200" cy="2748366"/>
          </a:xfrm>
          <a:prstGeom prst="rect">
            <a:avLst/>
          </a:prstGeom>
          <a:ln>
            <a:solidFill>
              <a:schemeClr val="tx2">
                <a:lumMod val="20000"/>
                <a:lumOff val="80000"/>
              </a:schemeClr>
            </a:solidFill>
          </a:ln>
        </p:spPr>
      </p:pic>
      <p:cxnSp>
        <p:nvCxnSpPr>
          <p:cNvPr id="10" name="Straight Arrow Connector 9"/>
          <p:cNvCxnSpPr/>
          <p:nvPr/>
        </p:nvCxnSpPr>
        <p:spPr>
          <a:xfrm flipV="1">
            <a:off x="4191000" y="1676400"/>
            <a:ext cx="12192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029200" y="1066800"/>
            <a:ext cx="3429000" cy="762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pic>
        <p:nvPicPr>
          <p:cNvPr id="13" name="Picture 12" descr="APA1-AbstractScan.jpg"/>
          <p:cNvPicPr>
            <a:picLocks noChangeAspect="1"/>
          </p:cNvPicPr>
          <p:nvPr/>
        </p:nvPicPr>
        <p:blipFill>
          <a:blip r:embed="rId5" cstate="print"/>
          <a:srcRect l="6621" r="4915" b="54430"/>
          <a:stretch>
            <a:fillRect/>
          </a:stretch>
        </p:blipFill>
        <p:spPr>
          <a:xfrm>
            <a:off x="4876800" y="3962400"/>
            <a:ext cx="4114800" cy="2743200"/>
          </a:xfrm>
          <a:prstGeom prst="rect">
            <a:avLst/>
          </a:prstGeom>
          <a:ln>
            <a:solidFill>
              <a:schemeClr val="tx2">
                <a:lumMod val="20000"/>
                <a:lumOff val="80000"/>
              </a:schemeClr>
            </a:solidFill>
          </a:ln>
        </p:spPr>
      </p:pic>
      <p:grpSp>
        <p:nvGrpSpPr>
          <p:cNvPr id="12" name="Group 11"/>
          <p:cNvGrpSpPr/>
          <p:nvPr/>
        </p:nvGrpSpPr>
        <p:grpSpPr>
          <a:xfrm>
            <a:off x="3733800" y="3886200"/>
            <a:ext cx="4419600" cy="1676400"/>
            <a:chOff x="3733800" y="3886200"/>
            <a:chExt cx="4419600" cy="1676400"/>
          </a:xfrm>
        </p:grpSpPr>
        <p:sp>
          <p:nvSpPr>
            <p:cNvPr id="7" name="Oval 6"/>
            <p:cNvSpPr/>
            <p:nvPr/>
          </p:nvSpPr>
          <p:spPr>
            <a:xfrm>
              <a:off x="4724400" y="3886200"/>
              <a:ext cx="34290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cxnSp>
          <p:nvCxnSpPr>
            <p:cNvPr id="11" name="Straight Arrow Connector 10"/>
            <p:cNvCxnSpPr/>
            <p:nvPr/>
          </p:nvCxnSpPr>
          <p:spPr>
            <a:xfrm flipV="1">
              <a:off x="3733800" y="4495800"/>
              <a:ext cx="12192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228600" y="1524000"/>
            <a:ext cx="3352800" cy="4724400"/>
          </a:xfrm>
        </p:spPr>
        <p:txBody>
          <a:bodyPr>
            <a:normAutofit/>
          </a:bodyPr>
          <a:lstStyle/>
          <a:p>
            <a:pPr marL="366204" eaLnBrk="1" fontAlgn="auto" hangingPunct="1">
              <a:spcBef>
                <a:spcPts val="324"/>
              </a:spcBef>
              <a:spcAft>
                <a:spcPts val="0"/>
              </a:spcAft>
              <a:buFont typeface="Wingdings" pitchFamily="2" charset="2"/>
              <a:buChar char="l"/>
              <a:defRPr/>
            </a:pPr>
            <a:r>
              <a:rPr lang="en-US" dirty="0" smtClean="0"/>
              <a:t>Use the automatic functions of your word-processing program to generate </a:t>
            </a:r>
            <a:r>
              <a:rPr lang="en-US" b="1" dirty="0" smtClean="0"/>
              <a:t>headers</a:t>
            </a:r>
            <a:r>
              <a:rPr lang="en-US" dirty="0" smtClean="0"/>
              <a:t> and page numbers.</a:t>
            </a:r>
          </a:p>
          <a:p>
            <a:pPr marL="609600" indent="-609600" eaLnBrk="1" fontAlgn="auto" hangingPunct="1">
              <a:spcAft>
                <a:spcPts val="0"/>
              </a:spcAft>
              <a:buFont typeface="Wingdings 3"/>
              <a:buChar char=""/>
              <a:defRPr/>
            </a:pPr>
            <a:endParaRPr lang="en-US" sz="1800" dirty="0" smtClean="0"/>
          </a:p>
        </p:txBody>
      </p:sp>
      <p:sp>
        <p:nvSpPr>
          <p:cNvPr id="34818" name="Rectangle 2"/>
          <p:cNvSpPr>
            <a:spLocks noGrp="1" noChangeArrowheads="1"/>
          </p:cNvSpPr>
          <p:nvPr>
            <p:ph type="title"/>
          </p:nvPr>
        </p:nvSpPr>
        <p:spPr/>
        <p:txBody>
          <a:bodyPr/>
          <a:lstStyle/>
          <a:p>
            <a:pPr eaLnBrk="1" fontAlgn="auto" hangingPunct="1">
              <a:spcAft>
                <a:spcPts val="0"/>
              </a:spcAft>
              <a:defRPr/>
            </a:pPr>
            <a:r>
              <a:rPr lang="en-US" dirty="0" smtClean="0"/>
              <a:t>Title Page: </a:t>
            </a:r>
            <a:r>
              <a:rPr lang="en-US" sz="4000" dirty="0" smtClean="0"/>
              <a:t>Running head</a:t>
            </a:r>
          </a:p>
        </p:txBody>
      </p:sp>
      <p:pic>
        <p:nvPicPr>
          <p:cNvPr id="11" name="Picture 10"/>
          <p:cNvPicPr/>
          <p:nvPr/>
        </p:nvPicPr>
        <p:blipFill>
          <a:blip r:embed="rId4" cstate="print"/>
          <a:srcRect b="75188"/>
          <a:stretch>
            <a:fillRect/>
          </a:stretch>
        </p:blipFill>
        <p:spPr bwMode="auto">
          <a:xfrm>
            <a:off x="3962400" y="1447800"/>
            <a:ext cx="5029200" cy="1905000"/>
          </a:xfrm>
          <a:prstGeom prst="rect">
            <a:avLst/>
          </a:prstGeom>
          <a:noFill/>
          <a:ln w="9525">
            <a:noFill/>
            <a:miter lim="800000"/>
            <a:headEnd/>
            <a:tailEnd/>
          </a:ln>
        </p:spPr>
      </p:pic>
      <p:pic>
        <p:nvPicPr>
          <p:cNvPr id="12" name="Picture 11"/>
          <p:cNvPicPr/>
          <p:nvPr/>
        </p:nvPicPr>
        <p:blipFill>
          <a:blip r:embed="rId5" cstate="print"/>
          <a:srcRect b="77778"/>
          <a:stretch>
            <a:fillRect/>
          </a:stretch>
        </p:blipFill>
        <p:spPr bwMode="auto">
          <a:xfrm>
            <a:off x="4038600" y="3733800"/>
            <a:ext cx="5105400" cy="1676400"/>
          </a:xfrm>
          <a:prstGeom prst="rect">
            <a:avLst/>
          </a:prstGeom>
          <a:noFill/>
          <a:ln w="9525">
            <a:noFill/>
            <a:miter lim="800000"/>
            <a:headEnd/>
            <a:tailEnd/>
          </a:ln>
        </p:spPr>
      </p:pic>
      <p:sp>
        <p:nvSpPr>
          <p:cNvPr id="13" name="Oval 12"/>
          <p:cNvSpPr/>
          <p:nvPr/>
        </p:nvSpPr>
        <p:spPr>
          <a:xfrm>
            <a:off x="6629400" y="3581400"/>
            <a:ext cx="1219200" cy="1219200"/>
          </a:xfrm>
          <a:prstGeom prst="ellipse">
            <a:avLst/>
          </a:prstGeom>
          <a:noFill/>
          <a:ln>
            <a:solidFill>
              <a:srgbClr val="FF0000">
                <a:alpha val="46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0000"/>
              </a:solidFill>
            </a:endParaRPr>
          </a:p>
        </p:txBody>
      </p:sp>
      <p:sp>
        <p:nvSpPr>
          <p:cNvPr id="14" name="TextBox 13"/>
          <p:cNvSpPr txBox="1"/>
          <p:nvPr/>
        </p:nvSpPr>
        <p:spPr>
          <a:xfrm>
            <a:off x="4267200" y="5410200"/>
            <a:ext cx="4876800" cy="923330"/>
          </a:xfrm>
          <a:prstGeom prst="rect">
            <a:avLst/>
          </a:prstGeom>
          <a:noFill/>
        </p:spPr>
        <p:txBody>
          <a:bodyPr wrap="square" rtlCol="0">
            <a:spAutoFit/>
          </a:bodyPr>
          <a:lstStyle/>
          <a:p>
            <a:r>
              <a:rPr lang="en-US" sz="1800" i="1" dirty="0" smtClean="0">
                <a:solidFill>
                  <a:srgbClr val="FF0000"/>
                </a:solidFill>
              </a:rPr>
              <a:t>Use the </a:t>
            </a:r>
            <a:r>
              <a:rPr lang="en-US" sz="1800" b="1" i="1" dirty="0" smtClean="0">
                <a:solidFill>
                  <a:srgbClr val="FF0000"/>
                </a:solidFill>
              </a:rPr>
              <a:t>Different first page </a:t>
            </a:r>
            <a:r>
              <a:rPr lang="en-US" sz="1800" i="1" dirty="0" smtClean="0">
                <a:solidFill>
                  <a:srgbClr val="FF0000"/>
                </a:solidFill>
              </a:rPr>
              <a:t>check box to make the page 1 Running head different from the remaining pages of your paper.</a:t>
            </a:r>
            <a:endParaRPr lang="en-US" sz="1800" i="1" dirty="0">
              <a:solidFill>
                <a:srgbClr val="FF0000"/>
              </a:solidFill>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1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BULLETTYPE" val="3"/>
  <p:tag name="RESPCOUNTERSTYLE" val="-1"/>
  <p:tag name="INPUTSOURCE" val="1"/>
  <p:tag name="BACKUPMAINTENANCE" val="7"/>
  <p:tag name="ROTATIONINTERVAL" val="2"/>
  <p:tag name="RACERSMAXDISPLAYED" val="5"/>
  <p:tag name="TEAMSINLEADERBOARD" val="5"/>
  <p:tag name="BUBBLEVALUEFORMAT" val="0.0"/>
  <p:tag name="CUSTOMCELLFORECOLOR" val="-16777216"/>
  <p:tag name="CUSTOMCELLBACKCOLOR4" val="-8355712"/>
  <p:tag name="DISPLAYDEVICEID" val="True"/>
  <p:tag name="GRIDSIZE" val="{Width=800, Height=600}"/>
  <p:tag name="CHARTLABELS" val="1"/>
  <p:tag name="PARTLISTDEFAULT" val="1"/>
  <p:tag name="INCORRECTPOINTVALUE" val="0"/>
  <p:tag name="AUTOADJUSTPARTRANGE" val="True"/>
  <p:tag name="FIBNUMRESULTS" val="5"/>
  <p:tag name="PRRESPONSE2" val="9"/>
  <p:tag name="PRRESPONSE6" val="5"/>
  <p:tag name="PRRESPONSE10" val="1"/>
  <p:tag name="POWERPOINTVERSION" val="12.0"/>
  <p:tag name="CSVFORMAT" val="0"/>
  <p:tag name="RESPCOUNTERFORMAT" val="0"/>
  <p:tag name="ALLOWDUPLICATES" val="False"/>
  <p:tag name="REVIEWONLY" val="False"/>
  <p:tag name="RACEANIMATIONSPEED" val="3"/>
  <p:tag name="BUBBLENAMEVISIBLE" val="True"/>
  <p:tag name="CUSTOMGRIDBACKCOLOR" val="-2830136"/>
  <p:tag name="USESCHEMECOLORS" val="True"/>
  <p:tag name="GRIDROTATIONINTERVAL" val="2"/>
  <p:tag name="CHARTCOLORS" val="0"/>
  <p:tag name="INCLUDEPPT" val="True"/>
  <p:tag name="REALTIMEBACKUPPATH" val="(None)"/>
  <p:tag name="FIBDISPLAYRESULTS" val="True"/>
  <p:tag name="PRRESPONSE3" val="8"/>
  <p:tag name="PRRESPONSE8" val="3"/>
  <p:tag name="TPVERSION" val="2008"/>
  <p:tag name="ANSWERNOWSTYLE" val="-1"/>
  <p:tag name="COUNTDOWNSECONDS" val="10"/>
  <p:tag name="AUTOADVANCE" val="False"/>
  <p:tag name="SKIPREMAININGRACESLIDES" val="True"/>
  <p:tag name="BUBBLEGROUPING" val="3"/>
  <p:tag name="CUSTOMCELLBACKCOLOR3" val="-268652"/>
  <p:tag name="AUTOSIZEGRID" val="True"/>
  <p:tag name="INCLUDENONRESPONDERS" val="False"/>
  <p:tag name="REALTIMEBACKUP" val="False"/>
  <p:tag name="FIBINCLUDEOTHER" val="True"/>
  <p:tag name="PRRESPONSE5" val="6"/>
  <p:tag name="ALWAYSOPENPOLL" val="False"/>
  <p:tag name="ANSWERNOWTEXT" val="Answer Now"/>
  <p:tag name="BACKUPSESSIONS" val="True"/>
  <p:tag name="RACEENDPOINTS" val="100"/>
  <p:tag name="DEFAULTNUMTEAMS" val="5"/>
  <p:tag name="DISPLAYDEVICENUMBER" val="True"/>
  <p:tag name="RESETCHARTS" val="True"/>
  <p:tag name="ZEROBASED" val="False"/>
  <p:tag name="PRRESPONSE1" val="10"/>
  <p:tag name="SHOWFLASHWARNING" val="True"/>
  <p:tag name="COUNTDOWNSTYLE" val="-1"/>
  <p:tag name="AUTOUPDATEALIASES" val="True"/>
  <p:tag name="BUBBLESIZEVISIBLE" val="True"/>
  <p:tag name="GRIDOPACITY" val="90"/>
  <p:tag name="ALLOWUSERFEEDBACK" val="True"/>
  <p:tag name="FIBDISPLAYKEYWORDS" val="True"/>
  <p:tag name="SHOWBARVISIBLE" val="True"/>
  <p:tag name="NUMRESPONSES" val="1"/>
  <p:tag name="MAXRESPONDERS" val="5"/>
  <p:tag name="GRIDPOSITION" val="1"/>
  <p:tag name="CHARTSCALE" val="True"/>
  <p:tag name="PRRESPONSE9" val="2"/>
  <p:tag name="CHARTVALUEFORMAT" val="0%"/>
  <p:tag name="CUSTOMCELLBACKCOLOR2" val="-13395457"/>
  <p:tag name="CORRECTPOINTVALUE" val="1"/>
  <p:tag name="USESECONDARYMONITOR" val="True"/>
  <p:tag name="PARTICIPANTSINLEADERBOARD" val="5"/>
  <p:tag name="MULTIRESPDIVISOR" val="1"/>
  <p:tag name="SAVECSVWITHSESSION" val="True"/>
  <p:tag name="DISPLAYNAME" val="True"/>
  <p:tag name="PRRESPONSE7" val="4"/>
  <p:tag name="POLLINGCYCLE" val="2"/>
  <p:tag name="STDCHART" val="1"/>
  <p:tag name="RESPTABLESTYLE" val="-1"/>
  <p:tag name="CUSTOMCELLBACKCOLOR1" val="-657956"/>
  <p:tag name="PRRESPONSE4" val="7"/>
  <p:tag name="ADVANCEDSETTINGSVIEW" val="True"/>
  <p:tag name="DELIMITERS" val="3.1"/>
  <p:tag name="INCLUDESESSION" val="True"/>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_rels/theme3.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Theme1">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Concours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2069</TotalTime>
  <Words>3331</Words>
  <Application>Microsoft Office PowerPoint</Application>
  <PresentationFormat>On-screen Show (4:3)</PresentationFormat>
  <Paragraphs>407</Paragraphs>
  <Slides>29</Slides>
  <Notes>29</Notes>
  <HiddenSlides>0</HiddenSlides>
  <MMClips>0</MMClip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Theme1</vt:lpstr>
      <vt:lpstr>White with Courier font for code slides</vt:lpstr>
      <vt:lpstr>Concourse</vt:lpstr>
      <vt:lpstr>APA Essentials  6th Edition</vt:lpstr>
      <vt:lpstr>What is APA Style used for?</vt:lpstr>
      <vt:lpstr>General Format</vt:lpstr>
      <vt:lpstr>General Format</vt:lpstr>
      <vt:lpstr>Basic APA Format Guidelines</vt:lpstr>
      <vt:lpstr>Title Page</vt:lpstr>
      <vt:lpstr>Title Page: Page Header &amp; Running Head</vt:lpstr>
      <vt:lpstr>Title Page: Running head</vt:lpstr>
      <vt:lpstr>Title Page: Running head</vt:lpstr>
      <vt:lpstr>Abstract </vt:lpstr>
      <vt:lpstr>Body</vt:lpstr>
      <vt:lpstr>Headings and Subheadings</vt:lpstr>
      <vt:lpstr>Headings and Subheadings</vt:lpstr>
      <vt:lpstr>Citations</vt:lpstr>
      <vt:lpstr>Citations: Formula for the Citation</vt:lpstr>
      <vt:lpstr>Citations: Groups as Authors</vt:lpstr>
      <vt:lpstr>Citations: et al. used for 3+ authors </vt:lpstr>
      <vt:lpstr>Paraphrase</vt:lpstr>
      <vt:lpstr>Quotations: Short Quotes</vt:lpstr>
      <vt:lpstr>Quotations: Long Quotes</vt:lpstr>
      <vt:lpstr>Citation Examples</vt:lpstr>
      <vt:lpstr>Citation Examples</vt:lpstr>
      <vt:lpstr>Reference Page</vt:lpstr>
      <vt:lpstr>Reference Page</vt:lpstr>
      <vt:lpstr>Reference Page</vt:lpstr>
      <vt:lpstr>Appendix</vt:lpstr>
      <vt:lpstr>Tables</vt:lpstr>
      <vt:lpstr>Figures</vt:lpstr>
      <vt:lpstr>APA 6th Edition Sample Paper Exercise</vt:lpstr>
    </vt:vector>
  </TitlesOfParts>
  <Company>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 Essentials – 6th Edition</dc:title>
  <dc:creator>Nick</dc:creator>
  <cp:lastModifiedBy>Michelle LaBrie</cp:lastModifiedBy>
  <cp:revision>119</cp:revision>
  <cp:lastPrinted>1601-01-01T00:00:00Z</cp:lastPrinted>
  <dcterms:created xsi:type="dcterms:W3CDTF">2009-08-04T22:06:14Z</dcterms:created>
  <dcterms:modified xsi:type="dcterms:W3CDTF">2013-08-26T17:21:36Z</dcterms:modified>
</cp:coreProperties>
</file>